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73" r:id="rId7"/>
    <p:sldId id="274" r:id="rId8"/>
    <p:sldId id="275" r:id="rId9"/>
    <p:sldId id="276" r:id="rId10"/>
    <p:sldId id="263" r:id="rId11"/>
    <p:sldId id="272" r:id="rId12"/>
    <p:sldId id="264" r:id="rId13"/>
    <p:sldId id="265" r:id="rId14"/>
    <p:sldId id="266" r:id="rId15"/>
    <p:sldId id="267" r:id="rId16"/>
    <p:sldId id="277" r:id="rId17"/>
    <p:sldId id="278" r:id="rId18"/>
    <p:sldId id="283" r:id="rId19"/>
    <p:sldId id="282" r:id="rId20"/>
    <p:sldId id="268" r:id="rId21"/>
    <p:sldId id="269" r:id="rId22"/>
    <p:sldId id="270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B65"/>
    <a:srgbClr val="1F497D"/>
    <a:srgbClr val="2D7D9F"/>
    <a:srgbClr val="0000FF"/>
    <a:srgbClr val="000099"/>
    <a:srgbClr val="FF00FF"/>
    <a:srgbClr val="000000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60" autoAdjust="0"/>
    <p:restoredTop sz="94660"/>
  </p:normalViewPr>
  <p:slideViewPr>
    <p:cSldViewPr>
      <p:cViewPr varScale="1">
        <p:scale>
          <a:sx n="104" d="100"/>
          <a:sy n="104" d="100"/>
        </p:scale>
        <p:origin x="1248" y="102"/>
      </p:cViewPr>
      <p:guideLst>
        <p:guide orient="horz" pos="11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1.bin"/><Relationship Id="rId39" Type="http://schemas.openxmlformats.org/officeDocument/2006/relationships/oleObject" Target="../embeddings/oleObject8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2.bin"/><Relationship Id="rId47" Type="http://schemas.openxmlformats.org/officeDocument/2006/relationships/oleObject" Target="../embeddings/oleObject85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9.bin"/><Relationship Id="rId7" Type="http://schemas.openxmlformats.org/officeDocument/2006/relationships/image" Target="../media/image4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1" Type="http://schemas.openxmlformats.org/officeDocument/2006/relationships/image" Target="../media/image48.e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oleObject" Target="../embeddings/oleObject84.bin"/><Relationship Id="rId53" Type="http://schemas.openxmlformats.org/officeDocument/2006/relationships/oleObject" Target="../embeddings/oleObject88.bin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2.emf"/><Relationship Id="rId31" Type="http://schemas.openxmlformats.org/officeDocument/2006/relationships/oleObject" Target="../embeddings/oleObject74.bin"/><Relationship Id="rId44" Type="http://schemas.openxmlformats.org/officeDocument/2006/relationships/oleObject" Target="../embeddings/oleObject83.bin"/><Relationship Id="rId52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60.wmf"/><Relationship Id="rId48" Type="http://schemas.openxmlformats.org/officeDocument/2006/relationships/image" Target="../media/image62.emf"/><Relationship Id="rId56" Type="http://schemas.openxmlformats.org/officeDocument/2006/relationships/image" Target="../media/image66.wmf"/><Relationship Id="rId8" Type="http://schemas.openxmlformats.org/officeDocument/2006/relationships/oleObject" Target="../embeddings/oleObject61.bin"/><Relationship Id="rId51" Type="http://schemas.openxmlformats.org/officeDocument/2006/relationships/oleObject" Target="../embeddings/oleObject87.bin"/><Relationship Id="rId3" Type="http://schemas.openxmlformats.org/officeDocument/2006/relationships/image" Target="../media/image4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58.wmf"/><Relationship Id="rId46" Type="http://schemas.openxmlformats.org/officeDocument/2006/relationships/image" Target="../media/image61.wmf"/><Relationship Id="rId20" Type="http://schemas.openxmlformats.org/officeDocument/2006/relationships/oleObject" Target="../embeddings/oleObject67.bin"/><Relationship Id="rId41" Type="http://schemas.openxmlformats.org/officeDocument/2006/relationships/image" Target="../media/image59.wmf"/><Relationship Id="rId54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5" Type="http://schemas.openxmlformats.org/officeDocument/2006/relationships/image" Target="../media/image50.e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72.bin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oleObject" Target="../embeddings/oleObject115.bin"/><Relationship Id="rId21" Type="http://schemas.openxmlformats.org/officeDocument/2006/relationships/image" Target="../media/image86.wmf"/><Relationship Id="rId34" Type="http://schemas.openxmlformats.org/officeDocument/2006/relationships/image" Target="../media/image91.emf"/><Relationship Id="rId42" Type="http://schemas.openxmlformats.org/officeDocument/2006/relationships/image" Target="../media/image95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0.wmf"/><Relationship Id="rId41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1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94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23" Type="http://schemas.openxmlformats.org/officeDocument/2006/relationships/image" Target="../media/image87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92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5.wmf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96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0.e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7.bin"/><Relationship Id="rId8" Type="http://schemas.openxmlformats.org/officeDocument/2006/relationships/oleObject" Target="../embeddings/oleObject98.bin"/><Relationship Id="rId3" Type="http://schemas.openxmlformats.org/officeDocument/2006/relationships/image" Target="../media/image77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4.emf"/><Relationship Id="rId25" Type="http://schemas.openxmlformats.org/officeDocument/2006/relationships/image" Target="../media/image88.wmf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15.wmf"/><Relationship Id="rId21" Type="http://schemas.openxmlformats.org/officeDocument/2006/relationships/image" Target="../media/image106.e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9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0.wmf"/><Relationship Id="rId41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14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21.bin"/><Relationship Id="rId3" Type="http://schemas.openxmlformats.org/officeDocument/2006/relationships/image" Target="../media/image97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4.e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e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2.e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e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9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image" Target="../media/image15.emf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emf"/><Relationship Id="rId35" Type="http://schemas.openxmlformats.org/officeDocument/2006/relationships/image" Target="../media/image18.e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13.wmf"/><Relationship Id="rId39" Type="http://schemas.openxmlformats.org/officeDocument/2006/relationships/image" Target="../media/image31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32.wmf"/><Relationship Id="rId47" Type="http://schemas.openxmlformats.org/officeDocument/2006/relationships/oleObject" Target="../embeddings/oleObject47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51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oleObject" Target="../embeddings/oleObject34.bin"/><Relationship Id="rId11" Type="http://schemas.openxmlformats.org/officeDocument/2006/relationships/image" Target="../media/image6.wmf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2.bin"/><Relationship Id="rId45" Type="http://schemas.openxmlformats.org/officeDocument/2006/relationships/oleObject" Target="../embeddings/oleObject46.bin"/><Relationship Id="rId53" Type="http://schemas.openxmlformats.org/officeDocument/2006/relationships/oleObject" Target="../embeddings/oleObject50.bin"/><Relationship Id="rId58" Type="http://schemas.openxmlformats.org/officeDocument/2006/relationships/image" Target="../media/image38.wmf"/><Relationship Id="rId5" Type="http://schemas.openxmlformats.org/officeDocument/2006/relationships/image" Target="../media/image4.wmf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4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9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41.bin"/><Relationship Id="rId46" Type="http://schemas.openxmlformats.org/officeDocument/2006/relationships/image" Target="../media/image17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3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8.wmf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8.bin"/><Relationship Id="rId57" Type="http://schemas.openxmlformats.org/officeDocument/2006/relationships/oleObject" Target="../embeddings/oleObject52.bin"/><Relationship Id="rId10" Type="http://schemas.openxmlformats.org/officeDocument/2006/relationships/oleObject" Target="../embeddings/oleObject24.bin"/><Relationship Id="rId31" Type="http://schemas.openxmlformats.org/officeDocument/2006/relationships/oleObject" Target="../embeddings/oleObject36.bin"/><Relationship Id="rId44" Type="http://schemas.openxmlformats.org/officeDocument/2006/relationships/oleObject" Target="../embeddings/oleObject45.bin"/><Relationship Id="rId52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0.e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Interest, Average, and Cost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Kara has had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$40,000 </a:t>
            </a:r>
            <a:r>
              <a:rPr lang="en-US" dirty="0">
                <a:latin typeface="Calibri" pitchFamily="34" charset="0"/>
              </a:rPr>
              <a:t>invested for one year, some in a savings account which paid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7%</a:t>
            </a:r>
            <a:r>
              <a:rPr lang="en-US" dirty="0">
                <a:latin typeface="Calibri" pitchFamily="34" charset="0"/>
              </a:rPr>
              <a:t> and the rest in a high-risk stock which yielded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12%</a:t>
            </a:r>
            <a:r>
              <a:rPr lang="en-US" dirty="0">
                <a:latin typeface="Calibri" pitchFamily="34" charset="0"/>
              </a:rPr>
              <a:t> for the year. If her interest income last year was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$3550</a:t>
            </a:r>
            <a:r>
              <a:rPr lang="en-US" dirty="0">
                <a:latin typeface="Calibri" pitchFamily="34" charset="0"/>
              </a:rPr>
              <a:t>, how much did she have in the savings account and how much did she invest in the stock?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/>
            <a:r>
              <a:rPr lang="en-US" b="1" dirty="0"/>
              <a:t>Solution</a:t>
            </a:r>
            <a:endParaRPr lang="en-US" i="1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Let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7%</a:t>
            </a: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40,000 −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12%</a:t>
            </a:r>
            <a:endParaRPr lang="en-US" dirty="0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80016"/>
              </p:ext>
            </p:extLst>
          </p:nvPr>
        </p:nvGraphicFramePr>
        <p:xfrm>
          <a:off x="6019800" y="2298192"/>
          <a:ext cx="2667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587" imgH="1244554" progId="Equation.DSMT4">
                  <p:embed/>
                </p:oleObj>
              </mc:Choice>
              <mc:Fallback>
                <p:oleObj name="Equation" r:id="rId2" imgW="2666587" imgH="1244554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98192"/>
                        <a:ext cx="2667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526733"/>
              </p:ext>
            </p:extLst>
          </p:nvPr>
        </p:nvGraphicFramePr>
        <p:xfrm>
          <a:off x="457200" y="3810000"/>
          <a:ext cx="8305801" cy="153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26836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58926542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00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 Principal            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Rate           =              Interest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Savings Account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Stock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59069"/>
              </p:ext>
            </p:extLst>
          </p:nvPr>
        </p:nvGraphicFramePr>
        <p:xfrm>
          <a:off x="2724150" y="472440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31" imgH="330154" progId="Equation.DSMT4">
                  <p:embed/>
                </p:oleObj>
              </mc:Choice>
              <mc:Fallback>
                <p:oleObj name="Equation" r:id="rId2" imgW="1562031" imgH="330154" progId="Equation.DSMT4">
                  <p:embed/>
                  <p:pic>
                    <p:nvPicPr>
                      <p:cNvPr id="0" name="Picture 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724400"/>
                        <a:ext cx="156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409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955"/>
              </p:ext>
            </p:extLst>
          </p:nvPr>
        </p:nvGraphicFramePr>
        <p:xfrm>
          <a:off x="6286500" y="2673350"/>
          <a:ext cx="2247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9920" imgH="1069560" progId="Equation.DSMT4">
                  <p:embed/>
                </p:oleObj>
              </mc:Choice>
              <mc:Fallback>
                <p:oleObj name="Equation" r:id="rId4" imgW="2239920" imgH="1069560" progId="Equation.DSMT4">
                  <p:embed/>
                  <p:pic>
                    <p:nvPicPr>
                      <p:cNvPr id="0" name="Picture 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673350"/>
                        <a:ext cx="2247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472004"/>
              </p:ext>
            </p:extLst>
          </p:nvPr>
        </p:nvGraphicFramePr>
        <p:xfrm>
          <a:off x="6270625" y="4235450"/>
          <a:ext cx="2416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04560" progId="Equation.DSMT4">
                  <p:embed/>
                </p:oleObj>
              </mc:Choice>
              <mc:Fallback>
                <p:oleObj name="Equation" r:id="rId6" imgW="2400120" imgH="3045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235450"/>
                        <a:ext cx="2416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592712"/>
              </p:ext>
            </p:extLst>
          </p:nvPr>
        </p:nvGraphicFramePr>
        <p:xfrm>
          <a:off x="6238875" y="4743450"/>
          <a:ext cx="2524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04560" progId="Equation.DSMT4">
                  <p:embed/>
                </p:oleObj>
              </mc:Choice>
              <mc:Fallback>
                <p:oleObj name="Equation" r:id="rId8" imgW="2514600" imgH="30456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4743450"/>
                        <a:ext cx="2524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36550"/>
              </p:ext>
            </p:extLst>
          </p:nvPr>
        </p:nvGraphicFramePr>
        <p:xfrm>
          <a:off x="457200" y="1250950"/>
          <a:ext cx="142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849960" progId="Equation.DSMT4">
                  <p:embed/>
                </p:oleObj>
              </mc:Choice>
              <mc:Fallback>
                <p:oleObj name="Equation" r:id="rId10" imgW="1407960" imgH="84996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0950"/>
                        <a:ext cx="142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39890"/>
              </p:ext>
            </p:extLst>
          </p:nvPr>
        </p:nvGraphicFramePr>
        <p:xfrm>
          <a:off x="1892300" y="1447800"/>
          <a:ext cx="165100" cy="15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504" imgH="177708" progId="Equation.DSMT4">
                  <p:embed/>
                </p:oleObj>
              </mc:Choice>
              <mc:Fallback>
                <p:oleObj name="Equation" r:id="rId12" imgW="164504" imgH="177708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447800"/>
                        <a:ext cx="165100" cy="153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11932"/>
              </p:ext>
            </p:extLst>
          </p:nvPr>
        </p:nvGraphicFramePr>
        <p:xfrm>
          <a:off x="2495550" y="1250950"/>
          <a:ext cx="153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6760" imgH="849960" progId="Equation.DSMT4">
                  <p:embed/>
                </p:oleObj>
              </mc:Choice>
              <mc:Fallback>
                <p:oleObj name="Equation" r:id="rId14" imgW="1526760" imgH="84996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250950"/>
                        <a:ext cx="153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33709"/>
              </p:ext>
            </p:extLst>
          </p:nvPr>
        </p:nvGraphicFramePr>
        <p:xfrm>
          <a:off x="4522094" y="16002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01" imgH="164901" progId="Equation.DSMT4">
                  <p:embed/>
                </p:oleObj>
              </mc:Choice>
              <mc:Fallback>
                <p:oleObj name="Equation" r:id="rId16" imgW="164901" imgH="164901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094" y="16002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68313"/>
              </p:ext>
            </p:extLst>
          </p:nvPr>
        </p:nvGraphicFramePr>
        <p:xfrm>
          <a:off x="4686300" y="1250950"/>
          <a:ext cx="1371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849960" progId="Equation.DSMT4">
                  <p:embed/>
                </p:oleObj>
              </mc:Choice>
              <mc:Fallback>
                <p:oleObj name="Equation" r:id="rId18" imgW="1362240" imgH="849960" progId="Equation.DSMT4">
                  <p:embed/>
                  <p:pic>
                    <p:nvPicPr>
                      <p:cNvPr id="0" name="Picture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50950"/>
                        <a:ext cx="1371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69598"/>
              </p:ext>
            </p:extLst>
          </p:nvPr>
        </p:nvGraphicFramePr>
        <p:xfrm>
          <a:off x="615950" y="2095500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5222" imgH="469885" progId="Equation.DSMT4">
                  <p:embed/>
                </p:oleObj>
              </mc:Choice>
              <mc:Fallback>
                <p:oleObj name="Equation" r:id="rId20" imgW="1105222" imgH="469885" progId="Equation.DSMT4">
                  <p:embed/>
                  <p:pic>
                    <p:nvPicPr>
                      <p:cNvPr id="0" name="Picture 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95500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3529"/>
              </p:ext>
            </p:extLst>
          </p:nvPr>
        </p:nvGraphicFramePr>
        <p:xfrm>
          <a:off x="1841500" y="22161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801" imgH="228462" progId="Equation.DSMT4">
                  <p:embed/>
                </p:oleObj>
              </mc:Choice>
              <mc:Fallback>
                <p:oleObj name="Equation" r:id="rId22" imgW="215801" imgH="228462" progId="Equation.DSMT4">
                  <p:embed/>
                  <p:pic>
                    <p:nvPicPr>
                      <p:cNvPr id="0" name="Picture 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161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48424"/>
              </p:ext>
            </p:extLst>
          </p:nvPr>
        </p:nvGraphicFramePr>
        <p:xfrm>
          <a:off x="1841500" y="27876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01" imgH="228462" progId="Equation.DSMT4">
                  <p:embed/>
                </p:oleObj>
              </mc:Choice>
              <mc:Fallback>
                <p:oleObj name="Equation" r:id="rId24" imgW="215801" imgH="228462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7876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28566"/>
              </p:ext>
            </p:extLst>
          </p:nvPr>
        </p:nvGraphicFramePr>
        <p:xfrm>
          <a:off x="1841500" y="32639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801" imgH="228462" progId="Equation.DSMT4">
                  <p:embed/>
                </p:oleObj>
              </mc:Choice>
              <mc:Fallback>
                <p:oleObj name="Equation" r:id="rId25" imgW="215801" imgH="228462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639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61043"/>
              </p:ext>
            </p:extLst>
          </p:nvPr>
        </p:nvGraphicFramePr>
        <p:xfrm>
          <a:off x="2051050" y="2095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25172" imgH="469601" progId="Equation.DSMT4">
                  <p:embed/>
                </p:oleObj>
              </mc:Choice>
              <mc:Fallback>
                <p:oleObj name="Equation" r:id="rId26" imgW="2425172" imgH="469601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95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021768"/>
              </p:ext>
            </p:extLst>
          </p:nvPr>
        </p:nvGraphicFramePr>
        <p:xfrm>
          <a:off x="4503044" y="22288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17" imgH="203017" progId="Equation.DSMT4">
                  <p:embed/>
                </p:oleObj>
              </mc:Choice>
              <mc:Fallback>
                <p:oleObj name="Equation" r:id="rId28" imgW="203017" imgH="203017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2288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62190"/>
              </p:ext>
            </p:extLst>
          </p:nvPr>
        </p:nvGraphicFramePr>
        <p:xfrm>
          <a:off x="4503044" y="2800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800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30680"/>
              </p:ext>
            </p:extLst>
          </p:nvPr>
        </p:nvGraphicFramePr>
        <p:xfrm>
          <a:off x="4503044" y="32766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2766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50220"/>
              </p:ext>
            </p:extLst>
          </p:nvPr>
        </p:nvGraphicFramePr>
        <p:xfrm>
          <a:off x="4503044" y="37401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7401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2600"/>
              </p:ext>
            </p:extLst>
          </p:nvPr>
        </p:nvGraphicFramePr>
        <p:xfrm>
          <a:off x="4503044" y="4254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17" imgH="203017" progId="Equation.DSMT4">
                  <p:embed/>
                </p:oleObj>
              </mc:Choice>
              <mc:Fallback>
                <p:oleObj name="Equation" r:id="rId33" imgW="203017" imgH="20301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254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00766"/>
              </p:ext>
            </p:extLst>
          </p:nvPr>
        </p:nvGraphicFramePr>
        <p:xfrm>
          <a:off x="4503044" y="47879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17" imgH="203017" progId="Equation.DSMT4">
                  <p:embed/>
                </p:oleObj>
              </mc:Choice>
              <mc:Fallback>
                <p:oleObj name="Equation" r:id="rId34" imgW="203017" imgH="2030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7879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99875"/>
              </p:ext>
            </p:extLst>
          </p:nvPr>
        </p:nvGraphicFramePr>
        <p:xfrm>
          <a:off x="4775200" y="2184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370" imgH="292123" progId="Equation.DSMT4">
                  <p:embed/>
                </p:oleObj>
              </mc:Choice>
              <mc:Fallback>
                <p:oleObj name="Equation" r:id="rId35" imgW="736370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184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55347"/>
              </p:ext>
            </p:extLst>
          </p:nvPr>
        </p:nvGraphicFramePr>
        <p:xfrm>
          <a:off x="971550" y="27622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39" imgH="279446" progId="Equation.DSMT4">
                  <p:embed/>
                </p:oleObj>
              </mc:Choice>
              <mc:Fallback>
                <p:oleObj name="Equation" r:id="rId37" imgW="393539" imgH="279446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6225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806218"/>
              </p:ext>
            </p:extLst>
          </p:nvPr>
        </p:nvGraphicFramePr>
        <p:xfrm>
          <a:off x="971550" y="32385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39" imgH="279446" progId="Equation.DSMT4">
                  <p:embed/>
                </p:oleObj>
              </mc:Choice>
              <mc:Fallback>
                <p:oleObj name="Equation" r:id="rId39" imgW="393539" imgH="279446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385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87469"/>
              </p:ext>
            </p:extLst>
          </p:nvPr>
        </p:nvGraphicFramePr>
        <p:xfrm>
          <a:off x="2190750" y="26670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47020" imgH="469885" progId="Equation.DSMT4">
                  <p:embed/>
                </p:oleObj>
              </mc:Choice>
              <mc:Fallback>
                <p:oleObj name="Equation" r:id="rId40" imgW="2147020" imgH="469885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670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59253"/>
              </p:ext>
            </p:extLst>
          </p:nvPr>
        </p:nvGraphicFramePr>
        <p:xfrm>
          <a:off x="4768850" y="273685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06523" imgH="330154" progId="Equation.DSMT4">
                  <p:embed/>
                </p:oleObj>
              </mc:Choice>
              <mc:Fallback>
                <p:oleObj name="Equation" r:id="rId42" imgW="1206523" imgH="330154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73685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22318"/>
              </p:ext>
            </p:extLst>
          </p:nvPr>
        </p:nvGraphicFramePr>
        <p:xfrm>
          <a:off x="4768850" y="321310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6523" imgH="330154" progId="Equation.DSMT4">
                  <p:embed/>
                </p:oleObj>
              </mc:Choice>
              <mc:Fallback>
                <p:oleObj name="Equation" r:id="rId44" imgW="1206523" imgH="330154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1310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42649"/>
              </p:ext>
            </p:extLst>
          </p:nvPr>
        </p:nvGraphicFramePr>
        <p:xfrm>
          <a:off x="2235200" y="321310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56987" imgH="330154" progId="Equation.DSMT4">
                  <p:embed/>
                </p:oleObj>
              </mc:Choice>
              <mc:Fallback>
                <p:oleObj name="Equation" r:id="rId45" imgW="2056987" imgH="330154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213100"/>
                        <a:ext cx="205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258658"/>
              </p:ext>
            </p:extLst>
          </p:nvPr>
        </p:nvGraphicFramePr>
        <p:xfrm>
          <a:off x="3702050" y="37020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76000" imgH="264960" progId="Equation.DSMT4">
                  <p:embed/>
                </p:oleObj>
              </mc:Choice>
              <mc:Fallback>
                <p:oleObj name="Equation" r:id="rId47" imgW="576000" imgH="26496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7020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45627"/>
              </p:ext>
            </p:extLst>
          </p:nvPr>
        </p:nvGraphicFramePr>
        <p:xfrm>
          <a:off x="4749800" y="3676650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22033" imgH="330154" progId="Equation.DSMT4">
                  <p:embed/>
                </p:oleObj>
              </mc:Choice>
              <mc:Fallback>
                <p:oleObj name="Equation" r:id="rId49" imgW="1422033" imgH="330154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3676650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33582"/>
              </p:ext>
            </p:extLst>
          </p:nvPr>
        </p:nvGraphicFramePr>
        <p:xfrm>
          <a:off x="4070350" y="42418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15801" imgH="228462" progId="Equation.DSMT4">
                  <p:embed/>
                </p:oleObj>
              </mc:Choice>
              <mc:Fallback>
                <p:oleObj name="Equation" r:id="rId51" imgW="215801" imgH="228462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2418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27107"/>
              </p:ext>
            </p:extLst>
          </p:nvPr>
        </p:nvGraphicFramePr>
        <p:xfrm>
          <a:off x="4826000" y="41910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493" imgH="330154" progId="Equation.DSMT4">
                  <p:embed/>
                </p:oleObj>
              </mc:Choice>
              <mc:Fallback>
                <p:oleObj name="Equation" r:id="rId53" imgW="1028493" imgH="330154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1910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50259"/>
              </p:ext>
            </p:extLst>
          </p:nvPr>
        </p:nvGraphicFramePr>
        <p:xfrm>
          <a:off x="4826000" y="47244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015816" imgH="330154" progId="Equation.DSMT4">
                  <p:embed/>
                </p:oleObj>
              </mc:Choice>
              <mc:Fallback>
                <p:oleObj name="Equation" r:id="rId55" imgW="1015816" imgH="330154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244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Kara had 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  <a:r>
              <a:rPr lang="en-US" dirty="0">
                <a:solidFill>
                  <a:schemeClr val="tx1"/>
                </a:solidFill>
              </a:rPr>
              <a:t>in the savings account at </a:t>
            </a:r>
            <a:r>
              <a:rPr lang="en-US" dirty="0">
                <a:solidFill>
                  <a:srgbClr val="0000FF"/>
                </a:solidFill>
              </a:rPr>
              <a:t>7%</a:t>
            </a:r>
            <a:r>
              <a:rPr lang="en-US" dirty="0">
                <a:solidFill>
                  <a:schemeClr val="tx1"/>
                </a:solidFill>
              </a:rPr>
              <a:t> interest and </a:t>
            </a:r>
            <a:r>
              <a:rPr lang="en-US" dirty="0">
                <a:solidFill>
                  <a:srgbClr val="FF0000"/>
                </a:solidFill>
              </a:rPr>
              <a:t>$15,000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/>
              <a:t>high-risk </a:t>
            </a:r>
            <a:r>
              <a:rPr lang="en-US" dirty="0">
                <a:solidFill>
                  <a:schemeClr val="tx1"/>
                </a:solidFill>
              </a:rPr>
              <a:t>stock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>
                <a:solidFill>
                  <a:schemeClr val="tx1"/>
                </a:solidFill>
              </a:rPr>
              <a:t> interest.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0.07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1750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15,000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0.12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1800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FF00FF"/>
                </a:solidFill>
              </a:rPr>
              <a:t>$1750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$1800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2060"/>
                </a:solidFill>
              </a:rPr>
              <a:t>$3550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you have scores of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92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 on four exams in your English class. What score will you need on the fifth exam to have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your score on the fifth exam.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all the scores, including the unknown fifth exam, divided by 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must equal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Assuming that each exam is worth </a:t>
            </a:r>
            <a:r>
              <a:rPr lang="en-US" i="0" dirty="0">
                <a:solidFill>
                  <a:srgbClr val="FF0000"/>
                </a:solidFill>
              </a:rPr>
              <a:t>100 points</a:t>
            </a:r>
            <a:r>
              <a:rPr lang="en-US" i="0" dirty="0">
                <a:solidFill>
                  <a:schemeClr val="tx1"/>
                </a:solidFill>
              </a:rPr>
              <a:t>, you cannot attain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 on the five exams.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83071"/>
              </p:ext>
            </p:extLst>
          </p:nvPr>
        </p:nvGraphicFramePr>
        <p:xfrm>
          <a:off x="1930400" y="1219200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838080" progId="Equation.DSMT4">
                  <p:embed/>
                </p:oleObj>
              </mc:Choice>
              <mc:Fallback>
                <p:oleObj name="Equation" r:id="rId2" imgW="3403440" imgH="838080" progId="Equation.DSMT4">
                  <p:embed/>
                  <p:pic>
                    <p:nvPicPr>
                      <p:cNvPr id="0" name="Picture 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19200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632200" y="19939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7874" imgH="838292" progId="Equation.DSMT4">
                  <p:embed/>
                </p:oleObj>
              </mc:Choice>
              <mc:Fallback>
                <p:oleObj name="Equation" r:id="rId4" imgW="1727874" imgH="838292" progId="Equation.DSMT4">
                  <p:embed/>
                  <p:pic>
                    <p:nvPicPr>
                      <p:cNvPr id="0" name="Picture 8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9939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02000" y="29718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837787" progId="Equation.DSMT4">
                  <p:embed/>
                </p:oleObj>
              </mc:Choice>
              <mc:Fallback>
                <p:oleObj name="Equation" r:id="rId6" imgW="2387141" imgH="837787" progId="Equation.DSMT4">
                  <p:embed/>
                  <p:pic>
                    <p:nvPicPr>
                      <p:cNvPr id="0" name="Picture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9718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83000" y="39624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603" imgH="292123" progId="Equation.DSMT4">
                  <p:embed/>
                </p:oleObj>
              </mc:Choice>
              <mc:Fallback>
                <p:oleObj name="Equation" r:id="rId8" imgW="1853603" imgH="292123" progId="Equation.DSMT4">
                  <p:embed/>
                  <p:pic>
                    <p:nvPicPr>
                      <p:cNvPr id="0" name="Picture 8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9624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08500" y="43942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292123" progId="Equation.DSMT4">
                  <p:embed/>
                </p:oleObj>
              </mc:Choice>
              <mc:Fallback>
                <p:oleObj name="Equation" r:id="rId10" imgW="1015816" imgH="292123" progId="Equation.DSMT4">
                  <p:embed/>
                  <p:pic>
                    <p:nvPicPr>
                      <p:cNvPr id="0" name="Picture 8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3942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Using Bar Graphs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105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bar graph shows the undergraduate enrollment at the main campuses at six Big Ten universities </a:t>
            </a:r>
            <a:r>
              <a:rPr lang="en-IN" dirty="0"/>
              <a:t>during a certain year.</a:t>
            </a:r>
            <a:r>
              <a:rPr lang="en-US" dirty="0"/>
              <a:t> Use the graph to find the following. (Note that the units on the graph are in thousands.)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EAC03-820E-9C30-A85E-36C04A401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016624"/>
            <a:ext cx="482032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3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AutoNum type="alphaLcPeriod"/>
            </a:pPr>
            <a:r>
              <a:rPr lang="en-US" dirty="0"/>
              <a:t>Find the average </a:t>
            </a:r>
            <a:br>
              <a:rPr lang="en-US" dirty="0"/>
            </a:br>
            <a:r>
              <a:rPr lang="en-US" dirty="0"/>
              <a:t>enrollment over the </a:t>
            </a:r>
            <a:br>
              <a:rPr lang="en-US" dirty="0"/>
            </a:br>
            <a:r>
              <a:rPr lang="en-US" dirty="0"/>
              <a:t>six schools. (Round to </a:t>
            </a:r>
            <a:br>
              <a:rPr lang="en-US" dirty="0"/>
            </a:br>
            <a:r>
              <a:rPr lang="en-US" dirty="0"/>
              <a:t>the nearest thousand.)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Which university had </a:t>
            </a:r>
            <a:br>
              <a:rPr lang="en-US" dirty="0"/>
            </a:br>
            <a:r>
              <a:rPr lang="en-US" dirty="0"/>
              <a:t>the lowest enrollment?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Find the difference in </a:t>
            </a:r>
            <a:br>
              <a:rPr lang="en-US" dirty="0"/>
            </a:br>
            <a:r>
              <a:rPr lang="en-US" dirty="0"/>
              <a:t>enrollment between </a:t>
            </a:r>
            <a:br>
              <a:rPr lang="en-US" dirty="0"/>
            </a:br>
            <a:r>
              <a:rPr lang="en-US" dirty="0"/>
              <a:t>Ohio State and </a:t>
            </a:r>
            <a:br>
              <a:rPr lang="en-US" dirty="0"/>
            </a:br>
            <a:r>
              <a:rPr lang="en-US" dirty="0"/>
              <a:t>Penn State.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4C0A6-BEC4-D15C-0163-4970D3AE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588" y="1435167"/>
            <a:ext cx="4029637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8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a.	 Find the sum: 40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24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29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8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46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41 </a:t>
                </a:r>
                <a:r>
                  <a:rPr lang="en-US" dirty="0">
                    <a:latin typeface="Symbol" charset="2"/>
                    <a:cs typeface="Symbol" charset="2"/>
                  </a:rPr>
                  <a:t>=</a:t>
                </a:r>
                <a:r>
                  <a:rPr lang="en-US" dirty="0"/>
                  <a:t> 188.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nb-NO" dirty="0"/>
                  <a:t>	 Divide by 6: 188 ÷ 6 </a:t>
                </a:r>
                <a14:m>
                  <m:oMath xmlns:m="http://schemas.openxmlformats.org/officeDocument/2006/math">
                    <m:r>
                      <a:rPr lang="nb-NO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nb-NO" dirty="0"/>
                  <a:t> 31.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	 The Average enrollment was </a:t>
                </a:r>
                <a:r>
                  <a:rPr lang="en-IN" dirty="0"/>
                  <a:t>approximately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31,000      	 students</a:t>
                </a:r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614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blipFill>
                <a:blip r:embed="rId2"/>
                <a:stretch>
                  <a:fillRect l="-1481" r="-1926" b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174CED-F1D5-9C3D-66D5-8B54D7FD3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80247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5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r>
              <a:rPr lang="en-US" dirty="0">
                <a:solidFill>
                  <a:srgbClr val="1F497D"/>
                </a:solidFill>
              </a:rPr>
              <a:t>b.  </a:t>
            </a:r>
            <a:r>
              <a:rPr lang="en-US" dirty="0">
                <a:solidFill>
                  <a:srgbClr val="FF0000"/>
                </a:solidFill>
              </a:rPr>
              <a:t>Northwestern</a:t>
            </a:r>
            <a:r>
              <a:rPr lang="en-US" dirty="0"/>
              <a:t> had the lowest enrollment with 8000 </a:t>
            </a:r>
            <a:br>
              <a:rPr lang="en-US" dirty="0"/>
            </a:br>
            <a:r>
              <a:rPr lang="en-US" dirty="0"/>
              <a:t>	students.</a:t>
            </a:r>
          </a:p>
          <a:p>
            <a:pPr marL="514350" indent="-514350">
              <a:buAutoNum type="alphaLcPeriod" startAt="3"/>
              <a:tabLst>
                <a:tab pos="450850" algn="l"/>
              </a:tabLst>
            </a:pPr>
            <a:r>
              <a:rPr lang="en-US" dirty="0"/>
              <a:t>The difference was </a:t>
            </a:r>
          </a:p>
          <a:p>
            <a:pPr>
              <a:tabLst>
                <a:tab pos="450850" algn="l"/>
              </a:tabLst>
            </a:pPr>
            <a:r>
              <a:rPr lang="en-US" dirty="0"/>
              <a:t>      46,000 − 41,000 = </a:t>
            </a:r>
            <a:r>
              <a:rPr lang="en-US" dirty="0">
                <a:solidFill>
                  <a:srgbClr val="FF0000"/>
                </a:solidFill>
              </a:rPr>
              <a:t>5000 students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342C9F-18A2-0248-158D-942B1731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92" y="1219200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brother and sister leave a family reunion at the </a:t>
            </a:r>
            <a:br>
              <a:rPr lang="en-US" dirty="0"/>
            </a:br>
            <a:r>
              <a:rPr lang="en-US" dirty="0"/>
              <a:t>same time and drive their cars in opposite directions. The brother’s speed is </a:t>
            </a:r>
            <a:r>
              <a:rPr lang="en-US" dirty="0">
                <a:solidFill>
                  <a:srgbClr val="0000FF"/>
                </a:solidFill>
              </a:rPr>
              <a:t>50 mph</a:t>
            </a:r>
            <a:r>
              <a:rPr lang="en-US" dirty="0"/>
              <a:t> and the sister’s speed </a:t>
            </a:r>
            <a:br>
              <a:rPr lang="en-US" dirty="0"/>
            </a:b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65 mph</a:t>
            </a:r>
            <a:r>
              <a:rPr lang="en-US" dirty="0"/>
              <a:t>. When will they be </a:t>
            </a:r>
            <a:r>
              <a:rPr lang="en-US" dirty="0">
                <a:solidFill>
                  <a:srgbClr val="0000FF"/>
                </a:solidFill>
              </a:rPr>
              <a:t>460 miles</a:t>
            </a:r>
            <a:r>
              <a:rPr lang="en-US" dirty="0"/>
              <a:t> apart?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= travel time.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jeweler paid </a:t>
            </a:r>
            <a:r>
              <a:rPr lang="en-US" i="0" dirty="0">
                <a:solidFill>
                  <a:srgbClr val="0000FF"/>
                </a:solidFill>
              </a:rPr>
              <a:t>$350 </a:t>
            </a:r>
            <a:r>
              <a:rPr lang="en-US" i="0" dirty="0">
                <a:solidFill>
                  <a:schemeClr val="tx1"/>
                </a:solidFill>
              </a:rPr>
              <a:t>for a ring. He wants to price the ring for sale so that he can give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discount on the marked selling price and still make a profit of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on his cost. What should be the marked selling price of the ring?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We make use of the relationship</a:t>
            </a:r>
          </a:p>
          <a:p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(Selling price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 Cost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Profit).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marked selling price. </a:t>
            </a: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0.30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actual selling price and 350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819400"/>
            <a:ext cx="1801276" cy="200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13819"/>
              </p:ext>
            </p:extLst>
          </p:nvPr>
        </p:nvGraphicFramePr>
        <p:xfrm>
          <a:off x="4324350" y="437835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5" imgH="291947" progId="Equation.DSMT4">
                  <p:embed/>
                </p:oleObj>
              </mc:Choice>
              <mc:Fallback>
                <p:oleObj name="Equation" r:id="rId2" imgW="558555" imgH="291947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37835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194990"/>
              </p:ext>
            </p:extLst>
          </p:nvPr>
        </p:nvGraphicFramePr>
        <p:xfrm>
          <a:off x="5346921" y="1752600"/>
          <a:ext cx="318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914400" progId="Equation.DSMT4">
                  <p:embed/>
                </p:oleObj>
              </mc:Choice>
              <mc:Fallback>
                <p:oleObj name="Equation" r:id="rId4" imgW="3187440" imgH="9144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921" y="1752600"/>
                        <a:ext cx="3187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229281"/>
              </p:ext>
            </p:extLst>
          </p:nvPr>
        </p:nvGraphicFramePr>
        <p:xfrm>
          <a:off x="5315167" y="3368942"/>
          <a:ext cx="3429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596880" progId="Equation.DSMT4">
                  <p:embed/>
                </p:oleObj>
              </mc:Choice>
              <mc:Fallback>
                <p:oleObj name="Equation" r:id="rId6" imgW="3429000" imgH="596880" progId="Equation.DSMT4">
                  <p:embed/>
                  <p:pic>
                    <p:nvPicPr>
                      <p:cNvPr id="0" name="Picture 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67" y="3368942"/>
                        <a:ext cx="3429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33044"/>
              </p:ext>
            </p:extLst>
          </p:nvPr>
        </p:nvGraphicFramePr>
        <p:xfrm>
          <a:off x="762000" y="1384300"/>
          <a:ext cx="1206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7360" imgH="1170000" progId="Equation.DSMT4">
                  <p:embed/>
                </p:oleObj>
              </mc:Choice>
              <mc:Fallback>
                <p:oleObj name="Equation" r:id="rId8" imgW="1197360" imgH="117000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4300"/>
                        <a:ext cx="1206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265362" y="19113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92" imgH="126694" progId="Equation.DSMT4">
                  <p:embed/>
                </p:oleObj>
              </mc:Choice>
              <mc:Fallback>
                <p:oleObj name="Equation" r:id="rId10" imgW="190592" imgH="126694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19113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75464"/>
              </p:ext>
            </p:extLst>
          </p:nvPr>
        </p:nvGraphicFramePr>
        <p:xfrm>
          <a:off x="2774950" y="1587500"/>
          <a:ext cx="482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6200" imgH="758520" progId="Equation.DSMT4">
                  <p:embed/>
                </p:oleObj>
              </mc:Choice>
              <mc:Fallback>
                <p:oleObj name="Equation" r:id="rId12" imgW="466200" imgH="758520" progId="Equation.DSMT4">
                  <p:embed/>
                  <p:pic>
                    <p:nvPicPr>
                      <p:cNvPr id="0" name="Picture 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87500"/>
                        <a:ext cx="482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600450" y="18923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01" imgH="164901" progId="Equation.DSMT4">
                  <p:embed/>
                </p:oleObj>
              </mc:Choice>
              <mc:Fallback>
                <p:oleObj name="Equation" r:id="rId14" imgW="164901" imgH="164901" progId="Equation.DSMT4">
                  <p:embed/>
                  <p:pic>
                    <p:nvPicPr>
                      <p:cNvPr id="0" name="Picture 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8923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2798"/>
              </p:ext>
            </p:extLst>
          </p:nvPr>
        </p:nvGraphicFramePr>
        <p:xfrm>
          <a:off x="4305300" y="1587500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5000" imgH="758520" progId="Equation.DSMT4">
                  <p:embed/>
                </p:oleObj>
              </mc:Choice>
              <mc:Fallback>
                <p:oleObj name="Equation" r:id="rId16" imgW="585000" imgH="758520" progId="Equation.DSMT4">
                  <p:embed/>
                  <p:pic>
                    <p:nvPicPr>
                      <p:cNvPr id="0" name="Picture 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87500"/>
                        <a:ext cx="596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22239"/>
              </p:ext>
            </p:extLst>
          </p:nvPr>
        </p:nvGraphicFramePr>
        <p:xfrm>
          <a:off x="692150" y="271555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5970" imgH="292123" progId="Equation.DSMT4">
                  <p:embed/>
                </p:oleObj>
              </mc:Choice>
              <mc:Fallback>
                <p:oleObj name="Equation" r:id="rId18" imgW="1345970" imgH="292123" progId="Equation.DSMT4">
                  <p:embed/>
                  <p:pic>
                    <p:nvPicPr>
                      <p:cNvPr id="0" name="Picture 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1555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86485"/>
              </p:ext>
            </p:extLst>
          </p:nvPr>
        </p:nvGraphicFramePr>
        <p:xfrm>
          <a:off x="2239962" y="2779053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Picture 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2779053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376751"/>
              </p:ext>
            </p:extLst>
          </p:nvPr>
        </p:nvGraphicFramePr>
        <p:xfrm>
          <a:off x="2239962" y="3299759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0" name="Picture 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3299759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815322"/>
              </p:ext>
            </p:extLst>
          </p:nvPr>
        </p:nvGraphicFramePr>
        <p:xfrm>
          <a:off x="2736850" y="2715553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555" imgH="291947" progId="Equation.DSMT4">
                  <p:embed/>
                </p:oleObj>
              </mc:Choice>
              <mc:Fallback>
                <p:oleObj name="Equation" r:id="rId24" imgW="558555" imgH="291947" progId="Equation.DSMT4">
                  <p:embed/>
                  <p:pic>
                    <p:nvPicPr>
                      <p:cNvPr id="0" name="Picture 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715553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82888"/>
              </p:ext>
            </p:extLst>
          </p:nvPr>
        </p:nvGraphicFramePr>
        <p:xfrm>
          <a:off x="3581400" y="2760003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17" imgH="203017" progId="Equation.DSMT4">
                  <p:embed/>
                </p:oleObj>
              </mc:Choice>
              <mc:Fallback>
                <p:oleObj name="Equation" r:id="rId26" imgW="203017" imgH="203017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0003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65310"/>
              </p:ext>
            </p:extLst>
          </p:nvPr>
        </p:nvGraphicFramePr>
        <p:xfrm>
          <a:off x="3873500" y="262665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064" imgH="469601" progId="Equation.DSMT4">
                  <p:embed/>
                </p:oleObj>
              </mc:Choice>
              <mc:Fallback>
                <p:oleObj name="Equation" r:id="rId28" imgW="1460064" imgH="469601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62665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07413"/>
              </p:ext>
            </p:extLst>
          </p:nvPr>
        </p:nvGraphicFramePr>
        <p:xfrm>
          <a:off x="3581400" y="3280709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0709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14080"/>
              </p:ext>
            </p:extLst>
          </p:nvPr>
        </p:nvGraphicFramePr>
        <p:xfrm>
          <a:off x="3581400" y="3824862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24862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92523"/>
              </p:ext>
            </p:extLst>
          </p:nvPr>
        </p:nvGraphicFramePr>
        <p:xfrm>
          <a:off x="3581400" y="4422806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22806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86316"/>
              </p:ext>
            </p:extLst>
          </p:nvPr>
        </p:nvGraphicFramePr>
        <p:xfrm>
          <a:off x="946150" y="3242609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22600" imgH="264960" progId="Equation.DSMT4">
                  <p:embed/>
                </p:oleObj>
              </mc:Choice>
              <mc:Fallback>
                <p:oleObj name="Equation" r:id="rId33" imgW="822600" imgH="264960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242609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029619"/>
              </p:ext>
            </p:extLst>
          </p:nvPr>
        </p:nvGraphicFramePr>
        <p:xfrm>
          <a:off x="2736850" y="323625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5" imgH="291947" progId="Equation.DSMT4">
                  <p:embed/>
                </p:oleObj>
              </mc:Choice>
              <mc:Fallback>
                <p:oleObj name="Equation" r:id="rId35" imgW="558555" imgH="291947" progId="Equation.DSMT4">
                  <p:embed/>
                  <p:pic>
                    <p:nvPicPr>
                      <p:cNvPr id="0" name="Picture 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23625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5548"/>
              </p:ext>
            </p:extLst>
          </p:nvPr>
        </p:nvGraphicFramePr>
        <p:xfrm>
          <a:off x="4413250" y="323625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62" imgH="292123" progId="Equation.DSMT4">
                  <p:embed/>
                </p:oleObj>
              </mc:Choice>
              <mc:Fallback>
                <p:oleObj name="Equation" r:id="rId37" imgW="380862" imgH="292123" progId="Equation.DSMT4">
                  <p:embed/>
                  <p:pic>
                    <p:nvPicPr>
                      <p:cNvPr id="0" name="Picture 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323625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98165"/>
              </p:ext>
            </p:extLst>
          </p:nvPr>
        </p:nvGraphicFramePr>
        <p:xfrm>
          <a:off x="2590800" y="378041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50464" imgH="292123" progId="Equation.DSMT4">
                  <p:embed/>
                </p:oleObj>
              </mc:Choice>
              <mc:Fallback>
                <p:oleObj name="Equation" r:id="rId39" imgW="850464" imgH="292123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80412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1844"/>
              </p:ext>
            </p:extLst>
          </p:nvPr>
        </p:nvGraphicFramePr>
        <p:xfrm>
          <a:off x="4318000" y="378041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25" imgH="291947" progId="Equation.DSMT4">
                  <p:embed/>
                </p:oleObj>
              </mc:Choice>
              <mc:Fallback>
                <p:oleObj name="Equation" r:id="rId41" imgW="571225" imgH="291947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78041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21747"/>
              </p:ext>
            </p:extLst>
          </p:nvPr>
        </p:nvGraphicFramePr>
        <p:xfrm>
          <a:off x="2908300" y="4410106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801" imgH="228462" progId="Equation.DSMT4">
                  <p:embed/>
                </p:oleObj>
              </mc:Choice>
              <mc:Fallback>
                <p:oleObj name="Equation" r:id="rId43" imgW="215801" imgH="228462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410106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826912"/>
            <a:ext cx="7129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422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6100" y="17526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816" imgH="380862" progId="Equation.DSMT4">
                  <p:embed/>
                </p:oleObj>
              </mc:Choice>
              <mc:Fallback>
                <p:oleObj name="Equation" r:id="rId2" imgW="1015816" imgH="380862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7526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11200" y="2171700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24" imgH="418893" progId="Equation.DSMT4">
                  <p:embed/>
                </p:oleObj>
              </mc:Choice>
              <mc:Fallback>
                <p:oleObj name="Equation" r:id="rId4" imgW="761724" imgH="418893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71700"/>
                        <a:ext cx="76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260985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754" imgH="406216" progId="Equation.DSMT4">
                  <p:embed/>
                </p:oleObj>
              </mc:Choice>
              <mc:Fallback>
                <p:oleObj name="Equation" r:id="rId6" imgW="939754" imgH="406216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0985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66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814" imgH="368407" progId="Equation.DSMT4">
                  <p:embed/>
                </p:oleObj>
              </mc:Choice>
              <mc:Fallback>
                <p:oleObj name="Equation" r:id="rId8" imgW="736814" imgH="368407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95800" y="1752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493" imgH="380862" progId="Equation.DSMT4">
                  <p:embed/>
                </p:oleObj>
              </mc:Choice>
              <mc:Fallback>
                <p:oleObj name="Equation" r:id="rId10" imgW="1028493" imgH="380862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87900" y="21971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814" imgH="368407" progId="Equation.DSMT4">
                  <p:embed/>
                </p:oleObj>
              </mc:Choice>
              <mc:Fallback>
                <p:oleObj name="Equation" r:id="rId12" imgW="736814" imgH="368407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1971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704521"/>
              </p:ext>
            </p:extLst>
          </p:nvPr>
        </p:nvGraphicFramePr>
        <p:xfrm>
          <a:off x="4572000" y="25908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431" imgH="444247" progId="Equation.DSMT4">
                  <p:embed/>
                </p:oleObj>
              </mc:Choice>
              <mc:Fallback>
                <p:oleObj name="Equation" r:id="rId14" imgW="952431" imgH="444247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908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6825"/>
              </p:ext>
            </p:extLst>
          </p:nvPr>
        </p:nvGraphicFramePr>
        <p:xfrm>
          <a:off x="47879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2160" imgH="356400" progId="Equation.DSMT4">
                  <p:embed/>
                </p:oleObj>
              </mc:Choice>
              <mc:Fallback>
                <p:oleObj name="Equation" r:id="rId16" imgW="722160" imgH="35640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46100" y="36195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493" imgH="380862" progId="Equation.DSMT4">
                  <p:embed/>
                </p:oleObj>
              </mc:Choice>
              <mc:Fallback>
                <p:oleObj name="Equation" r:id="rId18" imgW="1028493" imgH="380862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6195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59956"/>
              </p:ext>
            </p:extLst>
          </p:nvPr>
        </p:nvGraphicFramePr>
        <p:xfrm>
          <a:off x="698500" y="4133850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58520" imgH="393120" progId="Equation.DSMT4">
                  <p:embed/>
                </p:oleObj>
              </mc:Choice>
              <mc:Fallback>
                <p:oleObj name="Equation" r:id="rId20" imgW="758520" imgH="393120" progId="Equation.DSMT4">
                  <p:embed/>
                  <p:pic>
                    <p:nvPicPr>
                      <p:cNvPr id="0" name="Picture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33850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67665"/>
              </p:ext>
            </p:extLst>
          </p:nvPr>
        </p:nvGraphicFramePr>
        <p:xfrm>
          <a:off x="914400" y="492125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92" imgH="368185" progId="Equation.DSMT4">
                  <p:embed/>
                </p:oleObj>
              </mc:Choice>
              <mc:Fallback>
                <p:oleObj name="Equation" r:id="rId22" imgW="558892" imgH="368185" progId="Equation.DSMT4">
                  <p:embed/>
                  <p:pic>
                    <p:nvPicPr>
                      <p:cNvPr id="0" name="Picture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2125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752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83757" imgH="317477" progId="Equation.DSMT4">
                  <p:embed/>
                </p:oleObj>
              </mc:Choice>
              <mc:Fallback>
                <p:oleObj name="Equation" r:id="rId24" imgW="2183757" imgH="317477" progId="Equation.DSMT4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1752600" y="2654300"/>
          <a:ext cx="120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5796" imgH="317286" progId="Equation.DSMT4">
                  <p:embed/>
                </p:oleObj>
              </mc:Choice>
              <mc:Fallback>
                <p:oleObj name="Equation" r:id="rId26" imgW="1205796" imgH="31728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4300"/>
                        <a:ext cx="120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1752600" y="31051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5108" imgH="254092" progId="Equation.DSMT4">
                  <p:embed/>
                </p:oleObj>
              </mc:Choice>
              <mc:Fallback>
                <p:oleObj name="Equation" r:id="rId28" imgW="965108" imgH="254092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051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69732"/>
              </p:ext>
            </p:extLst>
          </p:nvPr>
        </p:nvGraphicFramePr>
        <p:xfrm>
          <a:off x="5816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83757" imgH="317477" progId="Equation.DSMT4">
                  <p:embed/>
                </p:oleObj>
              </mc:Choice>
              <mc:Fallback>
                <p:oleObj name="Equation" r:id="rId30" imgW="2183757" imgH="317477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1306"/>
              </p:ext>
            </p:extLst>
          </p:nvPr>
        </p:nvGraphicFramePr>
        <p:xfrm>
          <a:off x="5816600" y="26860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65108" imgH="254092" progId="Equation.DSMT4">
                  <p:embed/>
                </p:oleObj>
              </mc:Choice>
              <mc:Fallback>
                <p:oleObj name="Equation" r:id="rId32" imgW="965108" imgH="254092" progId="Equation.DSMT4">
                  <p:embed/>
                  <p:pic>
                    <p:nvPicPr>
                      <p:cNvPr id="0" name="Picture 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860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965"/>
              </p:ext>
            </p:extLst>
          </p:nvPr>
        </p:nvGraphicFramePr>
        <p:xfrm>
          <a:off x="5829300" y="30734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18956" imgH="317477" progId="Equation.DSMT4">
                  <p:embed/>
                </p:oleObj>
              </mc:Choice>
              <mc:Fallback>
                <p:oleObj name="Equation" r:id="rId34" imgW="2018956" imgH="317477" progId="Equation.DSMT4">
                  <p:embed/>
                  <p:pic>
                    <p:nvPicPr>
                      <p:cNvPr id="0" name="Picture 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734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752600" y="4178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8956" imgH="317477" progId="Equation.DSMT4">
                  <p:embed/>
                </p:oleObj>
              </mc:Choice>
              <mc:Fallback>
                <p:oleObj name="Equation" r:id="rId36" imgW="2018956" imgH="317477" progId="Equation.DSMT4">
                  <p:embed/>
                  <p:pic>
                    <p:nvPicPr>
                      <p:cNvPr id="0" name="Picture 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78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51688"/>
              </p:ext>
            </p:extLst>
          </p:nvPr>
        </p:nvGraphicFramePr>
        <p:xfrm>
          <a:off x="1752600" y="45847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278" imgH="228738" progId="Equation.DSMT4">
                  <p:embed/>
                </p:oleObj>
              </mc:Choice>
              <mc:Fallback>
                <p:oleObj name="Equation" r:id="rId38" imgW="482278" imgH="228738" progId="Equation.DSMT4">
                  <p:embed/>
                  <p:pic>
                    <p:nvPicPr>
                      <p:cNvPr id="0" name="Picture 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847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935928"/>
              </p:ext>
            </p:extLst>
          </p:nvPr>
        </p:nvGraphicFramePr>
        <p:xfrm>
          <a:off x="1752600" y="49593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34572" imgH="291947" progId="Equation.DSMT4">
                  <p:embed/>
                </p:oleObj>
              </mc:Choice>
              <mc:Fallback>
                <p:oleObj name="Equation" r:id="rId40" imgW="634572" imgH="291947" progId="Equation.DSMT4">
                  <p:embed/>
                  <p:pic>
                    <p:nvPicPr>
                      <p:cNvPr id="0" name="Picture 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593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D3E8445-E4F9-468B-AD42-DFB540D24C27}"/>
              </a:ext>
            </a:extLst>
          </p:cNvPr>
          <p:cNvSpPr txBox="1">
            <a:spLocks/>
          </p:cNvSpPr>
          <p:nvPr/>
        </p:nvSpPr>
        <p:spPr>
          <a:xfrm>
            <a:off x="533400" y="4409365"/>
            <a:ext cx="1143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-$350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B50EC4-51E8-046C-BD34-BDD9BB470E4E}"/>
              </a:ext>
            </a:extLst>
          </p:cNvPr>
          <p:cNvCxnSpPr>
            <a:cxnSpLocks/>
          </p:cNvCxnSpPr>
          <p:nvPr/>
        </p:nvCxnSpPr>
        <p:spPr>
          <a:xfrm>
            <a:off x="596900" y="4876800"/>
            <a:ext cx="92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060E-DCE1-B4B2-967B-1E901B80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As a double check,</a:t>
                </a:r>
              </a:p>
              <a:p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   </a:t>
                </a:r>
              </a:p>
              <a:p>
                <a:r>
                  <a:rPr lang="en-IN" dirty="0"/>
                  <a:t>        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0.20</m:t>
                    </m:r>
                  </m:oMath>
                </a14:m>
                <a:endParaRPr lang="en-IN" dirty="0"/>
              </a:p>
              <a:p>
                <a:r>
                  <a:rPr lang="en-IN" dirty="0"/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$70</m:t>
                    </m:r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77D993-20EA-41AE-C5CF-738C8CE9CDBA}"/>
              </a:ext>
            </a:extLst>
          </p:cNvPr>
          <p:cNvCxnSpPr/>
          <p:nvPr/>
        </p:nvCxnSpPr>
        <p:spPr>
          <a:xfrm>
            <a:off x="1295400" y="2819400"/>
            <a:ext cx="990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1">
            <a:extLst>
              <a:ext uri="{FF2B5EF4-FFF2-40B4-BE49-F238E27FC236}">
                <a16:creationId xmlns:a16="http://schemas.microsoft.com/office/drawing/2014/main" id="{BAF9024A-DF02-FECD-CB5F-BF08A86C7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76673"/>
              </p:ext>
            </p:extLst>
          </p:nvPr>
        </p:nvGraphicFramePr>
        <p:xfrm>
          <a:off x="2514600" y="19050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278" imgH="228738" progId="Equation.DSMT4">
                  <p:embed/>
                </p:oleObj>
              </mc:Choice>
              <mc:Fallback>
                <p:oleObj name="Equation" r:id="rId3" imgW="482278" imgH="228738" progId="Equation.DSMT4">
                  <p:embed/>
                  <p:pic>
                    <p:nvPicPr>
                      <p:cNvPr id="822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>
            <a:extLst>
              <a:ext uri="{FF2B5EF4-FFF2-40B4-BE49-F238E27FC236}">
                <a16:creationId xmlns:a16="http://schemas.microsoft.com/office/drawing/2014/main" id="{AE9FFEEA-B3D8-C55F-B3A3-1FBD53409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517169"/>
              </p:ext>
            </p:extLst>
          </p:nvPr>
        </p:nvGraphicFramePr>
        <p:xfrm>
          <a:off x="2514600" y="24257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49960" imgH="301680" progId="Equation.DSMT4">
                  <p:embed/>
                </p:oleObj>
              </mc:Choice>
              <mc:Fallback>
                <p:oleObj name="Equation" r:id="rId5" imgW="849960" imgH="301680" progId="Equation.DSMT4">
                  <p:embed/>
                  <p:pic>
                    <p:nvPicPr>
                      <p:cNvPr id="822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25700"/>
                        <a:ext cx="863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F3618CEC-5DFB-5ECA-A688-8610D1C9B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67180"/>
              </p:ext>
            </p:extLst>
          </p:nvPr>
        </p:nvGraphicFramePr>
        <p:xfrm>
          <a:off x="2514600" y="29260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572" imgH="291947" progId="Equation.DSMT4">
                  <p:embed/>
                </p:oleObj>
              </mc:Choice>
              <mc:Fallback>
                <p:oleObj name="Equation" r:id="rId7" imgW="634572" imgH="291947" progId="Equation.DSMT4">
                  <p:embed/>
                  <p:pic>
                    <p:nvPicPr>
                      <p:cNvPr id="822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608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07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946388"/>
              </p:ext>
            </p:extLst>
          </p:nvPr>
        </p:nvGraphicFramePr>
        <p:xfrm>
          <a:off x="953398" y="1447800"/>
          <a:ext cx="720000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4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Rate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Time          =    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Brother’s trip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Sister’s trip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2500" y="3124200"/>
            <a:ext cx="735020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34081"/>
              </p:ext>
            </p:extLst>
          </p:nvPr>
        </p:nvGraphicFramePr>
        <p:xfrm>
          <a:off x="5983288" y="1179576"/>
          <a:ext cx="27908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179576"/>
                        <a:ext cx="27908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688072"/>
              </p:ext>
            </p:extLst>
          </p:nvPr>
        </p:nvGraphicFramePr>
        <p:xfrm>
          <a:off x="5969000" y="2209800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209800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86306"/>
              </p:ext>
            </p:extLst>
          </p:nvPr>
        </p:nvGraphicFramePr>
        <p:xfrm>
          <a:off x="508000" y="109855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1170000" progId="Equation.DSMT4">
                  <p:embed/>
                </p:oleObj>
              </mc:Choice>
              <mc:Fallback>
                <p:oleObj name="Equation" r:id="rId6" imgW="941400" imgH="117000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98550"/>
                        <a:ext cx="95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17" imgH="203017" progId="Equation.DSMT4">
                  <p:embed/>
                </p:oleObj>
              </mc:Choice>
              <mc:Fallback>
                <p:oleObj name="Equation" r:id="rId8" imgW="203017" imgH="203017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40103"/>
              </p:ext>
            </p:extLst>
          </p:nvPr>
        </p:nvGraphicFramePr>
        <p:xfrm>
          <a:off x="2349500" y="1117600"/>
          <a:ext cx="876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8320" imgH="1133640" progId="Equation.DSMT4">
                  <p:embed/>
                </p:oleObj>
              </mc:Choice>
              <mc:Fallback>
                <p:oleObj name="Equation" r:id="rId10" imgW="868320" imgH="1133640" progId="Equation.DSMT4">
                  <p:embed/>
                  <p:pic>
                    <p:nvPicPr>
                      <p:cNvPr id="0" name="Picture 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117600"/>
                        <a:ext cx="876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164702" progId="Equation.DSMT4">
                  <p:embed/>
                </p:oleObj>
              </mc:Choice>
              <mc:Fallback>
                <p:oleObj name="Equation" r:id="rId12" imgW="203261" imgH="164702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99506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1054080" progId="Equation.DSMT4">
                  <p:embed/>
                </p:oleObj>
              </mc:Choice>
              <mc:Fallback>
                <p:oleObj name="Equation" r:id="rId14" imgW="901440" imgH="1054080" progId="Equation.DSMT4">
                  <p:embed/>
                  <p:pic>
                    <p:nvPicPr>
                      <p:cNvPr id="0" name="Picture 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88959"/>
              </p:ext>
            </p:extLst>
          </p:nvPr>
        </p:nvGraphicFramePr>
        <p:xfrm>
          <a:off x="723900" y="222885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11920" imgH="264960" progId="Equation.DSMT4">
                  <p:embed/>
                </p:oleObj>
              </mc:Choice>
              <mc:Fallback>
                <p:oleObj name="Equation" r:id="rId16" imgW="511920" imgH="264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22885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9789"/>
              </p:ext>
            </p:extLst>
          </p:nvPr>
        </p:nvGraphicFramePr>
        <p:xfrm>
          <a:off x="1625600" y="2247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24" imgH="241124" progId="Equation.DSMT4">
                  <p:embed/>
                </p:oleObj>
              </mc:Choice>
              <mc:Fallback>
                <p:oleObj name="Equation" r:id="rId18" imgW="241124" imgH="241124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247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586542"/>
              </p:ext>
            </p:extLst>
          </p:nvPr>
        </p:nvGraphicFramePr>
        <p:xfrm>
          <a:off x="2540000" y="222885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4560" imgH="264960" progId="Equation.DSMT4">
                  <p:embed/>
                </p:oleObj>
              </mc:Choice>
              <mc:Fallback>
                <p:oleObj name="Equation" r:id="rId20" imgW="484560" imgH="2649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22885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24934"/>
              </p:ext>
            </p:extLst>
          </p:nvPr>
        </p:nvGraphicFramePr>
        <p:xfrm>
          <a:off x="3721100" y="2273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190477" progId="Equation.DSMT4">
                  <p:embed/>
                </p:oleObj>
              </mc:Choice>
              <mc:Fallback>
                <p:oleObj name="Equation" r:id="rId22" imgW="241124" imgH="190477" progId="Equation.DSMT4">
                  <p:embed/>
                  <p:pic>
                    <p:nvPicPr>
                      <p:cNvPr id="0" name="Picture 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273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6072"/>
              </p:ext>
            </p:extLst>
          </p:nvPr>
        </p:nvGraphicFramePr>
        <p:xfrm>
          <a:off x="4562475" y="22288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7640" imgH="264960" progId="Equation.DSMT4">
                  <p:embed/>
                </p:oleObj>
              </mc:Choice>
              <mc:Fallback>
                <p:oleObj name="Equation" r:id="rId24" imgW="557640" imgH="26496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288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202292"/>
              </p:ext>
            </p:extLst>
          </p:nvPr>
        </p:nvGraphicFramePr>
        <p:xfrm>
          <a:off x="3721100" y="2717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24" imgH="190477" progId="Equation.DSMT4">
                  <p:embed/>
                </p:oleObj>
              </mc:Choice>
              <mc:Fallback>
                <p:oleObj name="Equation" r:id="rId26" imgW="241124" imgH="190477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17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21214"/>
              </p:ext>
            </p:extLst>
          </p:nvPr>
        </p:nvGraphicFramePr>
        <p:xfrm>
          <a:off x="4562475" y="26733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640" imgH="264960" progId="Equation.DSMT4">
                  <p:embed/>
                </p:oleObj>
              </mc:Choice>
              <mc:Fallback>
                <p:oleObj name="Equation" r:id="rId27" imgW="557640" imgH="26496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6733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0569"/>
              </p:ext>
            </p:extLst>
          </p:nvPr>
        </p:nvGraphicFramePr>
        <p:xfrm>
          <a:off x="2451100" y="267335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58080" imgH="264960" progId="Equation.DSMT4">
                  <p:embed/>
                </p:oleObj>
              </mc:Choice>
              <mc:Fallback>
                <p:oleObj name="Equation" r:id="rId29" imgW="658080" imgH="26496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67335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14990"/>
              </p:ext>
            </p:extLst>
          </p:nvPr>
        </p:nvGraphicFramePr>
        <p:xfrm>
          <a:off x="3721100" y="3225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24" imgH="190477" progId="Equation.DSMT4">
                  <p:embed/>
                </p:oleObj>
              </mc:Choice>
              <mc:Fallback>
                <p:oleObj name="Equation" r:id="rId31" imgW="241124" imgH="190477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225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17"/>
              </p:ext>
            </p:extLst>
          </p:nvPr>
        </p:nvGraphicFramePr>
        <p:xfrm>
          <a:off x="2705100" y="31496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01" imgH="279446" progId="Equation.DSMT4">
                  <p:embed/>
                </p:oleObj>
              </mc:Choice>
              <mc:Fallback>
                <p:oleObj name="Equation" r:id="rId32" imgW="164801" imgH="279446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496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7075"/>
              </p:ext>
            </p:extLst>
          </p:nvPr>
        </p:nvGraphicFramePr>
        <p:xfrm>
          <a:off x="4737100" y="3124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0880" imgH="264960" progId="Equation.DSMT4">
                  <p:embed/>
                </p:oleObj>
              </mc:Choice>
              <mc:Fallback>
                <p:oleObj name="Equation" r:id="rId34" imgW="200880" imgH="26496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24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042964"/>
              </p:ext>
            </p:extLst>
          </p:nvPr>
        </p:nvGraphicFramePr>
        <p:xfrm>
          <a:off x="5994400" y="3149600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2000" imgH="219240" progId="Equation.DSMT4">
                  <p:embed/>
                </p:oleObj>
              </mc:Choice>
              <mc:Fallback>
                <p:oleObj name="Equation" r:id="rId36" imgW="1152000" imgH="21924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49600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0016" y="41303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174" y="3505200"/>
            <a:ext cx="8414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brother and sister will be 460 miles apart in </a:t>
            </a:r>
            <a:r>
              <a:rPr lang="en-US" sz="2800" dirty="0">
                <a:solidFill>
                  <a:srgbClr val="FF0000"/>
                </a:solidFill>
              </a:rPr>
              <a:t>4 hours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>
                <a:spAutoFit/>
              </a:bodyPr>
              <a:lstStyle/>
              <a:p>
                <a:pPr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Check</a:t>
                </a:r>
              </a:p>
              <a:p>
                <a:pPr algn="just">
                  <a:lnSpc>
                    <a:spcPct val="145000"/>
                  </a:lnSpc>
                </a:pPr>
                <a:r>
                  <a:rPr lang="en-US" i="0" dirty="0">
                    <a:solidFill>
                      <a:schemeClr val="tx1"/>
                    </a:solidFill>
                  </a:rPr>
                  <a:t>50(4) </a:t>
                </a:r>
                <a:r>
                  <a:rPr lang="en-US" i="0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i="0" dirty="0">
                    <a:solidFill>
                      <a:schemeClr val="tx1"/>
                    </a:solidFill>
                  </a:rPr>
                  <a:t> 200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st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i="0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chemeClr val="tx1"/>
                    </a:solidFill>
                  </a:rPr>
                  <a:t>65(4) </a:t>
                </a:r>
                <a:r>
                  <a:rPr lang="en-US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chemeClr val="tx1"/>
                    </a:solidFill>
                  </a:rPr>
                  <a:t> 260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200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+</a:t>
                </a:r>
                <a:r>
                  <a:rPr lang="en-US" dirty="0">
                    <a:solidFill>
                      <a:srgbClr val="FF0000"/>
                    </a:solidFill>
                  </a:rPr>
                  <a:t> 260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rgbClr val="FF0000"/>
                    </a:solidFill>
                  </a:rPr>
                  <a:t> 460 miles in total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blipFill>
                <a:blip r:embed="rId2"/>
                <a:stretch>
                  <a:fillRect l="-1481" t="-2069" b="-459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motorist averaged </a:t>
            </a:r>
            <a:r>
              <a:rPr lang="en-US" i="0" dirty="0">
                <a:solidFill>
                  <a:srgbClr val="0000FF"/>
                </a:solidFill>
              </a:rPr>
              <a:t>45 mph </a:t>
            </a:r>
            <a:r>
              <a:rPr lang="en-US" i="0" dirty="0">
                <a:solidFill>
                  <a:schemeClr val="tx1"/>
                </a:solidFill>
              </a:rPr>
              <a:t>for the first part of a trip and </a:t>
            </a:r>
            <a:r>
              <a:rPr lang="en-US" i="0" dirty="0">
                <a:solidFill>
                  <a:srgbClr val="0000FF"/>
                </a:solidFill>
              </a:rPr>
              <a:t>54 mph </a:t>
            </a:r>
            <a:r>
              <a:rPr lang="en-US" i="0" dirty="0">
                <a:solidFill>
                  <a:schemeClr val="tx1"/>
                </a:solidFill>
              </a:rPr>
              <a:t>for the last part of the trip. If the total trip of </a:t>
            </a:r>
            <a:r>
              <a:rPr lang="en-US" i="0" dirty="0">
                <a:solidFill>
                  <a:srgbClr val="0000FF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took </a:t>
            </a:r>
            <a:r>
              <a:rPr lang="en-US" i="0" dirty="0">
                <a:solidFill>
                  <a:srgbClr val="0000FF"/>
                </a:solidFill>
              </a:rPr>
              <a:t>6 hours</a:t>
            </a:r>
            <a:r>
              <a:rPr lang="en-US" i="0" dirty="0">
                <a:solidFill>
                  <a:schemeClr val="tx1"/>
                </a:solidFill>
              </a:rPr>
              <a:t>, what was the time for each 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i="0" dirty="0">
                <a:solidFill>
                  <a:schemeClr val="tx1"/>
                </a:solidFill>
              </a:rPr>
              <a:t>Total time minus time for 1</a:t>
            </a:r>
            <a:r>
              <a:rPr lang="en-US" i="0" baseline="30000" dirty="0">
                <a:solidFill>
                  <a:schemeClr val="tx1"/>
                </a:solidFill>
              </a:rPr>
              <a:t>st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part of the trip is equal to the time for the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/>
              <a:t> part.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Let 	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1</a:t>
            </a:r>
            <a:r>
              <a:rPr lang="en-US" baseline="30000" dirty="0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 part of trip 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6 − 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2</a:t>
            </a:r>
            <a:r>
              <a:rPr lang="en-US" baseline="30000" dirty="0">
                <a:latin typeface="Calibri" pitchFamily="34" charset="0"/>
              </a:rPr>
              <a:t>nd</a:t>
            </a:r>
            <a:r>
              <a:rPr lang="en-US" dirty="0">
                <a:latin typeface="Calibri" pitchFamily="34" charset="0"/>
              </a:rPr>
              <a:t> part of trip</a:t>
            </a:r>
            <a:endParaRPr lang="en-US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pic>
        <p:nvPicPr>
          <p:cNvPr id="16408" name="Picture 24" descr="15_ex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14800"/>
            <a:ext cx="60198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01551"/>
              </p:ext>
            </p:extLst>
          </p:nvPr>
        </p:nvGraphicFramePr>
        <p:xfrm>
          <a:off x="1219200" y="2537178"/>
          <a:ext cx="683683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Rate  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Time               =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  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54(6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5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093947"/>
              </p:ext>
            </p:extLst>
          </p:nvPr>
        </p:nvGraphicFramePr>
        <p:xfrm>
          <a:off x="5983288" y="1358900"/>
          <a:ext cx="27924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58900"/>
                        <a:ext cx="27924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4983"/>
              </p:ext>
            </p:extLst>
          </p:nvPr>
        </p:nvGraphicFramePr>
        <p:xfrm>
          <a:off x="5969000" y="2387299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387299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55539"/>
              </p:ext>
            </p:extLst>
          </p:nvPr>
        </p:nvGraphicFramePr>
        <p:xfrm>
          <a:off x="6045200" y="5362575"/>
          <a:ext cx="19700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362575"/>
                        <a:ext cx="19700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347542"/>
              </p:ext>
            </p:extLst>
          </p:nvPr>
        </p:nvGraphicFramePr>
        <p:xfrm>
          <a:off x="530225" y="1143000"/>
          <a:ext cx="909638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1079280" progId="Equation.DSMT4">
                  <p:embed/>
                </p:oleObj>
              </mc:Choice>
              <mc:Fallback>
                <p:oleObj name="Equation" r:id="rId8" imgW="901440" imgH="1079280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143000"/>
                        <a:ext cx="909638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17" imgH="203017" progId="Equation.DSMT4">
                  <p:embed/>
                </p:oleObj>
              </mc:Choice>
              <mc:Fallback>
                <p:oleObj name="Equation" r:id="rId10" imgW="203017" imgH="203017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69561"/>
              </p:ext>
            </p:extLst>
          </p:nvPr>
        </p:nvGraphicFramePr>
        <p:xfrm>
          <a:off x="2328863" y="1155700"/>
          <a:ext cx="917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1054080" progId="Equation.DSMT4">
                  <p:embed/>
                </p:oleObj>
              </mc:Choice>
              <mc:Fallback>
                <p:oleObj name="Equation" r:id="rId12" imgW="901440" imgH="105408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55700"/>
                        <a:ext cx="917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164702" progId="Equation.DSMT4">
                  <p:embed/>
                </p:oleObj>
              </mc:Choice>
              <mc:Fallback>
                <p:oleObj name="Equation" r:id="rId14" imgW="203261" imgH="164702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9348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1054080" progId="Equation.DSMT4">
                  <p:embed/>
                </p:oleObj>
              </mc:Choice>
              <mc:Fallback>
                <p:oleObj name="Equation" r:id="rId16" imgW="901440" imgH="105408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70127"/>
              </p:ext>
            </p:extLst>
          </p:nvPr>
        </p:nvGraphicFramePr>
        <p:xfrm>
          <a:off x="730250" y="2399999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633" imgH="292123" progId="Equation.DSMT4">
                  <p:embed/>
                </p:oleObj>
              </mc:Choice>
              <mc:Fallback>
                <p:oleObj name="Equation" r:id="rId18" imgW="507633" imgH="292123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399999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7914"/>
              </p:ext>
            </p:extLst>
          </p:nvPr>
        </p:nvGraphicFramePr>
        <p:xfrm>
          <a:off x="1625600" y="2425399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124" imgH="241124" progId="Equation.DSMT4">
                  <p:embed/>
                </p:oleObj>
              </mc:Choice>
              <mc:Fallback>
                <p:oleObj name="Equation" r:id="rId20" imgW="241124" imgH="241124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25399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8312"/>
              </p:ext>
            </p:extLst>
          </p:nvPr>
        </p:nvGraphicFramePr>
        <p:xfrm>
          <a:off x="1625600" y="2957903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241124" progId="Equation.DSMT4">
                  <p:embed/>
                </p:oleObj>
              </mc:Choice>
              <mc:Fallback>
                <p:oleObj name="Equation" r:id="rId22" imgW="241124" imgH="241124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957903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8372"/>
              </p:ext>
            </p:extLst>
          </p:nvPr>
        </p:nvGraphicFramePr>
        <p:xfrm>
          <a:off x="2146300" y="2311099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585" imgH="469601" progId="Equation.DSMT4">
                  <p:embed/>
                </p:oleObj>
              </mc:Choice>
              <mc:Fallback>
                <p:oleObj name="Equation" r:id="rId23" imgW="1282585" imgH="469601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11099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86815"/>
              </p:ext>
            </p:extLst>
          </p:nvPr>
        </p:nvGraphicFramePr>
        <p:xfrm>
          <a:off x="3721100" y="245079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124" imgH="190477" progId="Equation.DSMT4">
                  <p:embed/>
                </p:oleObj>
              </mc:Choice>
              <mc:Fallback>
                <p:oleObj name="Equation" r:id="rId25" imgW="241124" imgH="190477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5079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7333"/>
              </p:ext>
            </p:extLst>
          </p:nvPr>
        </p:nvGraphicFramePr>
        <p:xfrm>
          <a:off x="4575175" y="2399999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886" imgH="291947" progId="Equation.DSMT4">
                  <p:embed/>
                </p:oleObj>
              </mc:Choice>
              <mc:Fallback>
                <p:oleObj name="Equation" r:id="rId27" imgW="545886" imgH="291947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399999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74630"/>
              </p:ext>
            </p:extLst>
          </p:nvPr>
        </p:nvGraphicFramePr>
        <p:xfrm>
          <a:off x="730250" y="2932503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633" imgH="292123" progId="Equation.DSMT4">
                  <p:embed/>
                </p:oleObj>
              </mc:Choice>
              <mc:Fallback>
                <p:oleObj name="Equation" r:id="rId29" imgW="507633" imgH="292123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932503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847558"/>
              </p:ext>
            </p:extLst>
          </p:nvPr>
        </p:nvGraphicFramePr>
        <p:xfrm>
          <a:off x="3721100" y="2983303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124" imgH="190477" progId="Equation.DSMT4">
                  <p:embed/>
                </p:oleObj>
              </mc:Choice>
              <mc:Fallback>
                <p:oleObj name="Equation" r:id="rId30" imgW="241124" imgH="190477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983303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836275"/>
              </p:ext>
            </p:extLst>
          </p:nvPr>
        </p:nvGraphicFramePr>
        <p:xfrm>
          <a:off x="4575175" y="293250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886" imgH="291947" progId="Equation.DSMT4">
                  <p:embed/>
                </p:oleObj>
              </mc:Choice>
              <mc:Fallback>
                <p:oleObj name="Equation" r:id="rId31" imgW="545886" imgH="291947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3250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56144"/>
              </p:ext>
            </p:extLst>
          </p:nvPr>
        </p:nvGraphicFramePr>
        <p:xfrm>
          <a:off x="2095500" y="2932503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84001" imgH="292123" progId="Equation.DSMT4">
                  <p:embed/>
                </p:oleObj>
              </mc:Choice>
              <mc:Fallback>
                <p:oleObj name="Equation" r:id="rId32" imgW="1384001" imgH="292123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32503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01891"/>
              </p:ext>
            </p:extLst>
          </p:nvPr>
        </p:nvGraphicFramePr>
        <p:xfrm>
          <a:off x="3721100" y="353537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24" imgH="190477" progId="Equation.DSMT4">
                  <p:embed/>
                </p:oleObj>
              </mc:Choice>
              <mc:Fallback>
                <p:oleObj name="Equation" r:id="rId34" imgW="241124" imgH="190477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53537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9577"/>
              </p:ext>
            </p:extLst>
          </p:nvPr>
        </p:nvGraphicFramePr>
        <p:xfrm>
          <a:off x="4575175" y="348457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886" imgH="291947" progId="Equation.DSMT4">
                  <p:embed/>
                </p:oleObj>
              </mc:Choice>
              <mc:Fallback>
                <p:oleObj name="Equation" r:id="rId35" imgW="545886" imgH="291947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48457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92501"/>
              </p:ext>
            </p:extLst>
          </p:nvPr>
        </p:nvGraphicFramePr>
        <p:xfrm>
          <a:off x="2190750" y="34845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94014" imgH="292299" progId="Equation.DSMT4">
                  <p:embed/>
                </p:oleObj>
              </mc:Choice>
              <mc:Fallback>
                <p:oleObj name="Equation" r:id="rId36" imgW="1194014" imgH="292299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4845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2482850" y="39624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233" imgH="291947" progId="Equation.DSMT4">
                  <p:embed/>
                </p:oleObj>
              </mc:Choice>
              <mc:Fallback>
                <p:oleObj name="Equation" r:id="rId38" imgW="609233" imgH="291947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962400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3721100" y="4013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124" imgH="190477" progId="Equation.DSMT4">
                  <p:embed/>
                </p:oleObj>
              </mc:Choice>
              <mc:Fallback>
                <p:oleObj name="Equation" r:id="rId40" imgW="241124" imgH="190477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013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4556125" y="39687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894" imgH="279278" progId="Equation.DSMT4">
                  <p:embed/>
                </p:oleObj>
              </mc:Choice>
              <mc:Fallback>
                <p:oleObj name="Equation" r:id="rId41" imgW="583894" imgH="279278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9687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3721100" y="46736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1124" imgH="190477" progId="Equation.DSMT4">
                  <p:embed/>
                </p:oleObj>
              </mc:Choice>
              <mc:Fallback>
                <p:oleObj name="Equation" r:id="rId43" imgW="241124" imgH="190477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6736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721100" y="5448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124" imgH="190477" progId="Equation.DSMT4">
                  <p:embed/>
                </p:oleObj>
              </mc:Choice>
              <mc:Fallback>
                <p:oleObj name="Equation" r:id="rId44" imgW="241124" imgH="190477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448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2705100" y="45974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01" imgH="279446" progId="Equation.DSMT4">
                  <p:embed/>
                </p:oleObj>
              </mc:Choice>
              <mc:Fallback>
                <p:oleObj name="Equation" r:id="rId45" imgW="164801" imgH="279446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5974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4114800" y="4292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954" imgH="837787" progId="Equation.DSMT4">
                  <p:embed/>
                </p:oleObj>
              </mc:Choice>
              <mc:Fallback>
                <p:oleObj name="Equation" r:id="rId47" imgW="634954" imgH="837787" progId="Equation.DSMT4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92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1" name="Object 47"/>
          <p:cNvGraphicFramePr>
            <a:graphicFrameLocks noChangeAspect="1"/>
          </p:cNvGraphicFramePr>
          <p:nvPr/>
        </p:nvGraphicFramePr>
        <p:xfrm>
          <a:off x="2463800" y="5448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31" imgH="292123" progId="Equation.DSMT4">
                  <p:embed/>
                </p:oleObj>
              </mc:Choice>
              <mc:Fallback>
                <p:oleObj name="Equation" r:id="rId49" imgW="647631" imgH="292123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448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4114800" y="51435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9499" imgH="838292" progId="Equation.DSMT4">
                  <p:embed/>
                </p:oleObj>
              </mc:Choice>
              <mc:Fallback>
                <p:oleObj name="Equation" r:id="rId51" imgW="749499" imgH="838292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435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4" name="Object 50"/>
          <p:cNvGraphicFramePr>
            <a:graphicFrameLocks noChangeAspect="1"/>
          </p:cNvGraphicFramePr>
          <p:nvPr/>
        </p:nvGraphicFramePr>
        <p:xfrm>
          <a:off x="4876800" y="51435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9114" imgH="838292" progId="Equation.DSMT4">
                  <p:embed/>
                </p:oleObj>
              </mc:Choice>
              <mc:Fallback>
                <p:oleObj name="Equation" r:id="rId53" imgW="1029114" imgH="838292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435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48220"/>
              </p:ext>
            </p:extLst>
          </p:nvPr>
        </p:nvGraphicFramePr>
        <p:xfrm>
          <a:off x="6003925" y="4505325"/>
          <a:ext cx="1920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393480" progId="Equation.DSMT4">
                  <p:embed/>
                </p:oleObj>
              </mc:Choice>
              <mc:Fallback>
                <p:oleObj name="Equation" r:id="rId55" imgW="1904760" imgH="39348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4505325"/>
                        <a:ext cx="1920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4800600" y="429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63692" imgH="837787" progId="Equation.DSMT4">
                  <p:embed/>
                </p:oleObj>
              </mc:Choice>
              <mc:Fallback>
                <p:oleObj name="Equation" r:id="rId57" imgW="863692" imgH="837787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2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313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en-US" dirty="0">
                <a:solidFill>
                  <a:schemeClr val="tx1"/>
                </a:solidFill>
              </a:rPr>
              <a:t>The first part took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solidFill>
                  <a:schemeClr val="tx1"/>
                </a:solidFill>
              </a:rPr>
              <a:t>The second part took </a:t>
            </a: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8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lnSpc>
                <a:spcPct val="75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105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198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in total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44784"/>
              </p:ext>
            </p:extLst>
          </p:nvPr>
        </p:nvGraphicFramePr>
        <p:xfrm>
          <a:off x="3276600" y="12954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862" imgH="837787" progId="Equation.DSMT4">
                  <p:embed/>
                </p:oleObj>
              </mc:Choice>
              <mc:Fallback>
                <p:oleObj name="Equation" r:id="rId2" imgW="1904862" imgH="837787" progId="Equation.DSMT4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09617"/>
              </p:ext>
            </p:extLst>
          </p:nvPr>
        </p:nvGraphicFramePr>
        <p:xfrm>
          <a:off x="3721100" y="1993900"/>
          <a:ext cx="199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3960" imgH="886680" progId="Equation.DSMT4">
                  <p:embed/>
                </p:oleObj>
              </mc:Choice>
              <mc:Fallback>
                <p:oleObj name="Equation" r:id="rId4" imgW="1983960" imgH="88668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93900"/>
                        <a:ext cx="199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86781"/>
              </p:ext>
            </p:extLst>
          </p:nvPr>
        </p:nvGraphicFramePr>
        <p:xfrm>
          <a:off x="530225" y="3498850"/>
          <a:ext cx="4783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75040" imgH="838080" progId="Equation.DSMT4">
                  <p:embed/>
                </p:oleObj>
              </mc:Choice>
              <mc:Fallback>
                <p:oleObj name="Equation" r:id="rId6" imgW="4775040" imgH="83808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98850"/>
                        <a:ext cx="4783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13957"/>
              </p:ext>
            </p:extLst>
          </p:nvPr>
        </p:nvGraphicFramePr>
        <p:xfrm>
          <a:off x="560388" y="4487863"/>
          <a:ext cx="53070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95600" imgH="838080" progId="Equation.DSMT4">
                  <p:embed/>
                </p:oleObj>
              </mc:Choice>
              <mc:Fallback>
                <p:oleObj name="Equation" r:id="rId8" imgW="5295600" imgH="83808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4487863"/>
                        <a:ext cx="5307012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59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1004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MathType 6.0 Equation</vt:lpstr>
      <vt:lpstr>Section 9.6</vt:lpstr>
      <vt:lpstr>Example 1: Application: Solving Distance-Rate-Time Problems</vt:lpstr>
      <vt:lpstr>Example 1: Application: Solving Distance-Rate-Time Problems (cont.)</vt:lpstr>
      <vt:lpstr>Example 1: Application: Solving Distance-Rate-Time Problems (cont.)</vt:lpstr>
      <vt:lpstr>Example 1: Application: Solving Distance-Rate-Time Problems (cont.)</vt:lpstr>
      <vt:lpstr>Example 2: Application: Solving Distance-Rate-Time Problems</vt:lpstr>
      <vt:lpstr>Example 2: Application: Solving Distance-Rate-Time Problems (cont.)</vt:lpstr>
      <vt:lpstr>Example 2: Application: Solving Distance-Rate-Time Problems (cont.)</vt:lpstr>
      <vt:lpstr>Example 2: Application: Solving Distance-Rate-Time Problems (cont.)</vt:lpstr>
      <vt:lpstr>Example 3: Application: Solving  Interest Problems</vt:lpstr>
      <vt:lpstr>Example 3: Application: Solving  Interest Problems (cont.)</vt:lpstr>
      <vt:lpstr>Example 3: Application: Solving  Interest Problems (cont.)</vt:lpstr>
      <vt:lpstr>Example 3: Application: Solving  Interest Problems (cont.)</vt:lpstr>
      <vt:lpstr>Example 4: Application: Finding The Average  (or Mean)</vt:lpstr>
      <vt:lpstr>Example 4: Application: Finding The Average  (or Mean) (cont.)</vt:lpstr>
      <vt:lpstr>Example 5: Application: Using Bar Graphs</vt:lpstr>
      <vt:lpstr>Example 5: Application: Using Bar Graphs (cont.)</vt:lpstr>
      <vt:lpstr>Example 5: Application: Using Bar Graphs (cont.)</vt:lpstr>
      <vt:lpstr>Example 5: Application: Using Bar Graphs (cont.)</vt:lpstr>
      <vt:lpstr>Example 6: Application: Calculating Cost</vt:lpstr>
      <vt:lpstr>Example 6: Application: Calculating Cost (cont.)</vt:lpstr>
      <vt:lpstr>Example 6: Application: Calculating Cost (cont.)</vt:lpstr>
      <vt:lpstr>Example 6: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209</cp:revision>
  <dcterms:created xsi:type="dcterms:W3CDTF">2013-04-26T14:43:13Z</dcterms:created>
  <dcterms:modified xsi:type="dcterms:W3CDTF">2023-06-19T14:04:31Z</dcterms:modified>
</cp:coreProperties>
</file>