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64" r:id="rId3"/>
    <p:sldId id="265" r:id="rId4"/>
    <p:sldId id="266" r:id="rId5"/>
    <p:sldId id="267" r:id="rId6"/>
    <p:sldId id="268" r:id="rId7"/>
    <p:sldId id="303" r:id="rId8"/>
    <p:sldId id="304" r:id="rId9"/>
    <p:sldId id="269" r:id="rId10"/>
    <p:sldId id="270" r:id="rId11"/>
    <p:sldId id="300" r:id="rId12"/>
    <p:sldId id="305" r:id="rId13"/>
    <p:sldId id="306" r:id="rId14"/>
    <p:sldId id="271" r:id="rId15"/>
    <p:sldId id="307" r:id="rId16"/>
    <p:sldId id="275" r:id="rId17"/>
    <p:sldId id="276" r:id="rId18"/>
    <p:sldId id="302" r:id="rId19"/>
    <p:sldId id="277" r:id="rId20"/>
    <p:sldId id="278" r:id="rId21"/>
    <p:sldId id="301" r:id="rId22"/>
    <p:sldId id="279" r:id="rId23"/>
    <p:sldId id="280" r:id="rId24"/>
    <p:sldId id="282" r:id="rId25"/>
    <p:sldId id="283" r:id="rId26"/>
    <p:sldId id="284" r:id="rId27"/>
    <p:sldId id="285" r:id="rId28"/>
    <p:sldId id="286" r:id="rId29"/>
    <p:sldId id="293" r:id="rId30"/>
    <p:sldId id="294" r:id="rId31"/>
    <p:sldId id="295" r:id="rId32"/>
    <p:sldId id="29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FF0BFF"/>
    <a:srgbClr val="008080"/>
    <a:srgbClr val="0000FF"/>
    <a:srgbClr val="FF00FF"/>
    <a:srgbClr val="FF33CC"/>
    <a:srgbClr val="CC00CC"/>
    <a:srgbClr val="000000"/>
    <a:srgbClr val="FF0000"/>
    <a:srgbClr val="008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9" autoAdjust="0"/>
    <p:restoredTop sz="94660"/>
  </p:normalViewPr>
  <p:slideViewPr>
    <p:cSldViewPr>
      <p:cViewPr varScale="1">
        <p:scale>
          <a:sx n="104" d="100"/>
          <a:sy n="104" d="100"/>
        </p:scale>
        <p:origin x="130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708258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91D58-A9B3-4ADC-9347-DC3C399D09EC}" type="datetimeFigureOut">
              <a:rPr lang="en-US" smtClean="0"/>
              <a:pPr/>
              <a:t>6/19/2023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DC2381-1D11-4677-89E4-8DBD6C878D54}" type="slidenum">
              <a:rPr lang="en-US" smtClean="0"/>
              <a:pPr/>
              <a:t>‹#›</a:t>
            </a:fld>
            <a:endParaRPr lang="en-US"/>
          </a:p>
        </p:txBody>
      </p:sp>
    </p:spTree>
    <p:extLst>
      <p:ext uri="{BB962C8B-B14F-4D97-AF65-F5344CB8AC3E}">
        <p14:creationId xmlns:p14="http://schemas.microsoft.com/office/powerpoint/2010/main" val="132857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3.wmf"/><Relationship Id="rId12" Type="http://schemas.openxmlformats.org/officeDocument/2006/relationships/oleObject" Target="../embeddings/oleObject10.bin"/><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15.wmf"/><Relationship Id="rId5" Type="http://schemas.openxmlformats.org/officeDocument/2006/relationships/image" Target="../media/image12.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16.bin"/><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5.wmf"/><Relationship Id="rId18" Type="http://schemas.openxmlformats.org/officeDocument/2006/relationships/oleObject" Target="../embeddings/oleObject25.bin"/><Relationship Id="rId3" Type="http://schemas.openxmlformats.org/officeDocument/2006/relationships/image" Target="../media/image30.emf"/><Relationship Id="rId21" Type="http://schemas.openxmlformats.org/officeDocument/2006/relationships/image" Target="../media/image39.wmf"/><Relationship Id="rId7" Type="http://schemas.openxmlformats.org/officeDocument/2006/relationships/image" Target="../media/image32.emf"/><Relationship Id="rId12" Type="http://schemas.openxmlformats.org/officeDocument/2006/relationships/oleObject" Target="../embeddings/oleObject22.bin"/><Relationship Id="rId17" Type="http://schemas.openxmlformats.org/officeDocument/2006/relationships/image" Target="../media/image37.wmf"/><Relationship Id="rId2" Type="http://schemas.openxmlformats.org/officeDocument/2006/relationships/oleObject" Target="../embeddings/oleObject17.bin"/><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34.emf"/><Relationship Id="rId5" Type="http://schemas.openxmlformats.org/officeDocument/2006/relationships/image" Target="../media/image31.emf"/><Relationship Id="rId15" Type="http://schemas.openxmlformats.org/officeDocument/2006/relationships/image" Target="../media/image36.emf"/><Relationship Id="rId10" Type="http://schemas.openxmlformats.org/officeDocument/2006/relationships/oleObject" Target="../embeddings/oleObject21.bin"/><Relationship Id="rId19" Type="http://schemas.openxmlformats.org/officeDocument/2006/relationships/image" Target="../media/image38.emf"/><Relationship Id="rId4" Type="http://schemas.openxmlformats.org/officeDocument/2006/relationships/oleObject" Target="../embeddings/oleObject18.bin"/><Relationship Id="rId9" Type="http://schemas.openxmlformats.org/officeDocument/2006/relationships/image" Target="../media/image33.emf"/><Relationship Id="rId1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7.bin"/><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28.bin"/><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oleObject" Target="../embeddings/oleObject2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9.wmf"/><Relationship Id="rId18" Type="http://schemas.openxmlformats.org/officeDocument/2006/relationships/oleObject" Target="../embeddings/oleObject38.bin"/><Relationship Id="rId3" Type="http://schemas.openxmlformats.org/officeDocument/2006/relationships/image" Target="../media/image44.emf"/><Relationship Id="rId21" Type="http://schemas.openxmlformats.org/officeDocument/2006/relationships/image" Target="../media/image53.emf"/><Relationship Id="rId7" Type="http://schemas.openxmlformats.org/officeDocument/2006/relationships/image" Target="../media/image46.emf"/><Relationship Id="rId12" Type="http://schemas.openxmlformats.org/officeDocument/2006/relationships/oleObject" Target="../embeddings/oleObject35.bin"/><Relationship Id="rId17" Type="http://schemas.openxmlformats.org/officeDocument/2006/relationships/image" Target="../media/image51.wmf"/><Relationship Id="rId2" Type="http://schemas.openxmlformats.org/officeDocument/2006/relationships/oleObject" Target="../embeddings/oleObject30.bin"/><Relationship Id="rId16" Type="http://schemas.openxmlformats.org/officeDocument/2006/relationships/oleObject" Target="../embeddings/oleObject37.bin"/><Relationship Id="rId20"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32.bin"/><Relationship Id="rId11" Type="http://schemas.openxmlformats.org/officeDocument/2006/relationships/image" Target="../media/image48.emf"/><Relationship Id="rId24" Type="http://schemas.openxmlformats.org/officeDocument/2006/relationships/image" Target="../media/image55.png"/><Relationship Id="rId5" Type="http://schemas.openxmlformats.org/officeDocument/2006/relationships/image" Target="../media/image45.emf"/><Relationship Id="rId15" Type="http://schemas.openxmlformats.org/officeDocument/2006/relationships/image" Target="../media/image50.emf"/><Relationship Id="rId23" Type="http://schemas.openxmlformats.org/officeDocument/2006/relationships/image" Target="../media/image54.wmf"/><Relationship Id="rId10" Type="http://schemas.openxmlformats.org/officeDocument/2006/relationships/oleObject" Target="../embeddings/oleObject34.bin"/><Relationship Id="rId19" Type="http://schemas.openxmlformats.org/officeDocument/2006/relationships/image" Target="../media/image52.wmf"/><Relationship Id="rId4" Type="http://schemas.openxmlformats.org/officeDocument/2006/relationships/oleObject" Target="../embeddings/oleObject31.bin"/><Relationship Id="rId9" Type="http://schemas.openxmlformats.org/officeDocument/2006/relationships/image" Target="../media/image47.emf"/><Relationship Id="rId14" Type="http://schemas.openxmlformats.org/officeDocument/2006/relationships/oleObject" Target="../embeddings/oleObject36.bin"/><Relationship Id="rId22" Type="http://schemas.openxmlformats.org/officeDocument/2006/relationships/oleObject" Target="../embeddings/oleObject40.bin"/></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emf"/><Relationship Id="rId7" Type="http://schemas.openxmlformats.org/officeDocument/2006/relationships/image" Target="../media/image57.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5" Type="http://schemas.openxmlformats.org/officeDocument/2006/relationships/image" Target="../media/image56.emf"/><Relationship Id="rId4" Type="http://schemas.openxmlformats.org/officeDocument/2006/relationships/oleObject" Target="../embeddings/oleObject42.bin"/><Relationship Id="rId9"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64.wmf"/><Relationship Id="rId18" Type="http://schemas.openxmlformats.org/officeDocument/2006/relationships/oleObject" Target="../embeddings/oleObject52.bin"/><Relationship Id="rId3" Type="http://schemas.openxmlformats.org/officeDocument/2006/relationships/image" Target="../media/image59.emf"/><Relationship Id="rId21" Type="http://schemas.openxmlformats.org/officeDocument/2006/relationships/image" Target="../media/image67.emf"/><Relationship Id="rId7" Type="http://schemas.openxmlformats.org/officeDocument/2006/relationships/image" Target="../media/image61.emf"/><Relationship Id="rId12" Type="http://schemas.openxmlformats.org/officeDocument/2006/relationships/oleObject" Target="../embeddings/oleObject49.bin"/><Relationship Id="rId17" Type="http://schemas.openxmlformats.org/officeDocument/2006/relationships/image" Target="../media/image66.wmf"/><Relationship Id="rId2" Type="http://schemas.openxmlformats.org/officeDocument/2006/relationships/oleObject" Target="../embeddings/oleObject44.bin"/><Relationship Id="rId16" Type="http://schemas.openxmlformats.org/officeDocument/2006/relationships/oleObject" Target="../embeddings/oleObject51.bin"/><Relationship Id="rId20"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46.bin"/><Relationship Id="rId11" Type="http://schemas.openxmlformats.org/officeDocument/2006/relationships/image" Target="../media/image63.emf"/><Relationship Id="rId5" Type="http://schemas.openxmlformats.org/officeDocument/2006/relationships/image" Target="../media/image60.emf"/><Relationship Id="rId15" Type="http://schemas.openxmlformats.org/officeDocument/2006/relationships/image" Target="../media/image65.wmf"/><Relationship Id="rId10" Type="http://schemas.openxmlformats.org/officeDocument/2006/relationships/oleObject" Target="../embeddings/oleObject48.bin"/><Relationship Id="rId19" Type="http://schemas.openxmlformats.org/officeDocument/2006/relationships/image" Target="../media/image50.emf"/><Relationship Id="rId4" Type="http://schemas.openxmlformats.org/officeDocument/2006/relationships/oleObject" Target="../embeddings/oleObject45.bin"/><Relationship Id="rId9" Type="http://schemas.openxmlformats.org/officeDocument/2006/relationships/image" Target="../media/image62.emf"/><Relationship Id="rId14" Type="http://schemas.openxmlformats.org/officeDocument/2006/relationships/oleObject" Target="../embeddings/oleObject5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68.emf"/><Relationship Id="rId7" Type="http://schemas.openxmlformats.org/officeDocument/2006/relationships/image" Target="../media/image70.emf"/><Relationship Id="rId2" Type="http://schemas.openxmlformats.org/officeDocument/2006/relationships/oleObject" Target="../embeddings/oleObject54.bin"/><Relationship Id="rId1" Type="http://schemas.openxmlformats.org/officeDocument/2006/relationships/slideLayout" Target="../slideLayouts/slideLayout2.xml"/><Relationship Id="rId6" Type="http://schemas.openxmlformats.org/officeDocument/2006/relationships/oleObject" Target="../embeddings/oleObject56.bin"/><Relationship Id="rId11" Type="http://schemas.openxmlformats.org/officeDocument/2006/relationships/image" Target="../media/image72.png"/><Relationship Id="rId5" Type="http://schemas.openxmlformats.org/officeDocument/2006/relationships/image" Target="../media/image69.wmf"/><Relationship Id="rId10" Type="http://schemas.openxmlformats.org/officeDocument/2006/relationships/image" Target="../media/image74.png"/><Relationship Id="rId4" Type="http://schemas.openxmlformats.org/officeDocument/2006/relationships/oleObject" Target="../embeddings/oleObject55.bin"/><Relationship Id="rId9" Type="http://schemas.openxmlformats.org/officeDocument/2006/relationships/image" Target="../media/image71.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image" Target="../media/image73.wmf"/><Relationship Id="rId7" Type="http://schemas.openxmlformats.org/officeDocument/2006/relationships/image" Target="../media/image75.emf"/><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77.emf"/><Relationship Id="rId5" Type="http://schemas.openxmlformats.org/officeDocument/2006/relationships/image" Target="../media/image74.e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6.emf"/></Relationships>
</file>

<file path=ppt/slides/_rels/slide27.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oleObject" Target="../embeddings/oleObject64.bin"/><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6.wmf"/><Relationship Id="rId18" Type="http://schemas.openxmlformats.org/officeDocument/2006/relationships/oleObject" Target="../embeddings/oleObject73.bin"/><Relationship Id="rId3" Type="http://schemas.openxmlformats.org/officeDocument/2006/relationships/image" Target="../media/image81.wmf"/><Relationship Id="rId21" Type="http://schemas.openxmlformats.org/officeDocument/2006/relationships/image" Target="../media/image90.emf"/><Relationship Id="rId7" Type="http://schemas.openxmlformats.org/officeDocument/2006/relationships/image" Target="../media/image83.emf"/><Relationship Id="rId12" Type="http://schemas.openxmlformats.org/officeDocument/2006/relationships/oleObject" Target="../embeddings/oleObject70.bin"/><Relationship Id="rId17" Type="http://schemas.openxmlformats.org/officeDocument/2006/relationships/image" Target="../media/image88.wmf"/><Relationship Id="rId2" Type="http://schemas.openxmlformats.org/officeDocument/2006/relationships/oleObject" Target="../embeddings/oleObject65.bin"/><Relationship Id="rId16" Type="http://schemas.openxmlformats.org/officeDocument/2006/relationships/oleObject" Target="../embeddings/oleObject72.bin"/><Relationship Id="rId20"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67.bin"/><Relationship Id="rId11" Type="http://schemas.openxmlformats.org/officeDocument/2006/relationships/image" Target="../media/image85.emf"/><Relationship Id="rId5" Type="http://schemas.openxmlformats.org/officeDocument/2006/relationships/image" Target="../media/image82.wmf"/><Relationship Id="rId15" Type="http://schemas.openxmlformats.org/officeDocument/2006/relationships/image" Target="../media/image87.wmf"/><Relationship Id="rId10" Type="http://schemas.openxmlformats.org/officeDocument/2006/relationships/oleObject" Target="../embeddings/oleObject69.bin"/><Relationship Id="rId19" Type="http://schemas.openxmlformats.org/officeDocument/2006/relationships/image" Target="../media/image89.wmf"/><Relationship Id="rId4" Type="http://schemas.openxmlformats.org/officeDocument/2006/relationships/oleObject" Target="../embeddings/oleObject66.bin"/><Relationship Id="rId9" Type="http://schemas.openxmlformats.org/officeDocument/2006/relationships/image" Target="../media/image84.wmf"/><Relationship Id="rId14" Type="http://schemas.openxmlformats.org/officeDocument/2006/relationships/oleObject" Target="../embeddings/oleObject71.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t>Solving Linear Inequalities in </a:t>
            </a:r>
            <a:br>
              <a:rPr lang="en-US" b="1" i="1" dirty="0"/>
            </a:br>
            <a:r>
              <a:rPr lang="en-US" b="1" i="1" dirty="0"/>
              <a:t>One Variable</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a:t>
            </a:r>
            <a:endParaRPr lang="en-US" sz="3200" dirty="0">
              <a:solidFill>
                <a:schemeClr val="accent1"/>
              </a:solidFill>
            </a:endParaRPr>
          </a:p>
        </p:txBody>
      </p:sp>
      <p:sp>
        <p:nvSpPr>
          <p:cNvPr id="9220" name="Rectangle 3"/>
          <p:cNvSpPr>
            <a:spLocks noGrp="1"/>
          </p:cNvSpPr>
          <p:nvPr>
            <p:ph idx="1"/>
          </p:nvPr>
        </p:nvSpPr>
        <p:spPr>
          <a:xfrm>
            <a:off x="457200" y="1280161"/>
            <a:ext cx="8153400" cy="1715341"/>
          </a:xfrm>
          <a:prstGeom prst="rect">
            <a:avLst/>
          </a:prstGeom>
        </p:spPr>
        <p:txBody>
          <a:bodyPr wrap="square">
            <a:spAutoFit/>
          </a:bodyPr>
          <a:lstStyle/>
          <a:p>
            <a:pPr>
              <a:lnSpc>
                <a:spcPct val="120000"/>
              </a:lnSpc>
            </a:pPr>
            <a:r>
              <a:rPr lang="en-US" dirty="0">
                <a:solidFill>
                  <a:schemeClr val="tx1"/>
                </a:solidFill>
              </a:rPr>
              <a:t>Solve the inequality                   and graph the solution set. Write the solution set using interval notation. </a:t>
            </a:r>
          </a:p>
          <a:p>
            <a:pPr>
              <a:lnSpc>
                <a:spcPct val="120000"/>
              </a:lnSpc>
            </a:pPr>
            <a:r>
              <a:rPr lang="en-US" b="1" dirty="0">
                <a:solidFill>
                  <a:schemeClr val="tx1"/>
                </a:solidFill>
              </a:rPr>
              <a:t>Solution</a:t>
            </a:r>
            <a:endParaRPr lang="en-US" i="0"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34084225"/>
              </p:ext>
            </p:extLst>
          </p:nvPr>
        </p:nvGraphicFramePr>
        <p:xfrm>
          <a:off x="3505200" y="1064167"/>
          <a:ext cx="1320800" cy="901700"/>
        </p:xfrm>
        <a:graphic>
          <a:graphicData uri="http://schemas.openxmlformats.org/presentationml/2006/ole">
            <mc:AlternateContent xmlns:mc="http://schemas.openxmlformats.org/markup-compatibility/2006">
              <mc:Choice xmlns:v="urn:schemas-microsoft-com:vml" Requires="v">
                <p:oleObj name="Equation" r:id="rId2" imgW="1307160" imgH="886680" progId="Equation.DSMT4">
                  <p:embed/>
                </p:oleObj>
              </mc:Choice>
              <mc:Fallback>
                <p:oleObj name="Equation" r:id="rId2" imgW="1307160" imgH="886680" progId="Equation.DSMT4">
                  <p:embed/>
                  <p:pic>
                    <p:nvPicPr>
                      <p:cNvPr id="0" name="Picture 5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64167"/>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9013285"/>
              </p:ext>
            </p:extLst>
          </p:nvPr>
        </p:nvGraphicFramePr>
        <p:xfrm>
          <a:off x="1295400" y="2895600"/>
          <a:ext cx="1320800" cy="901700"/>
        </p:xfrm>
        <a:graphic>
          <a:graphicData uri="http://schemas.openxmlformats.org/presentationml/2006/ole">
            <mc:AlternateContent xmlns:mc="http://schemas.openxmlformats.org/markup-compatibility/2006">
              <mc:Choice xmlns:v="urn:schemas-microsoft-com:vml" Requires="v">
                <p:oleObj name="Equation" r:id="rId4" imgW="1307160" imgH="886680" progId="Equation.DSMT4">
                  <p:embed/>
                </p:oleObj>
              </mc:Choice>
              <mc:Fallback>
                <p:oleObj name="Equation" r:id="rId4" imgW="1307160" imgH="886680" progId="Equation.DSMT4">
                  <p:embed/>
                  <p:pic>
                    <p:nvPicPr>
                      <p:cNvPr id="0" name="Picture 5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895600"/>
                        <a:ext cx="1320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42745414"/>
              </p:ext>
            </p:extLst>
          </p:nvPr>
        </p:nvGraphicFramePr>
        <p:xfrm>
          <a:off x="722313" y="3835400"/>
          <a:ext cx="2517775" cy="850900"/>
        </p:xfrm>
        <a:graphic>
          <a:graphicData uri="http://schemas.openxmlformats.org/presentationml/2006/ole">
            <mc:AlternateContent xmlns:mc="http://schemas.openxmlformats.org/markup-compatibility/2006">
              <mc:Choice xmlns:v="urn:schemas-microsoft-com:vml" Requires="v">
                <p:oleObj name="Equation" r:id="rId6" imgW="2501640" imgH="838080" progId="Equation.DSMT4">
                  <p:embed/>
                </p:oleObj>
              </mc:Choice>
              <mc:Fallback>
                <p:oleObj name="Equation" r:id="rId6" imgW="2501640" imgH="838080" progId="Equation.DSMT4">
                  <p:embed/>
                  <p:pic>
                    <p:nvPicPr>
                      <p:cNvPr id="0" name="Picture 534"/>
                      <p:cNvPicPr>
                        <a:picLocks noChangeAspect="1" noChangeArrowheads="1"/>
                      </p:cNvPicPr>
                      <p:nvPr/>
                    </p:nvPicPr>
                    <p:blipFill>
                      <a:blip r:embed="rId7"/>
                      <a:srcRect/>
                      <a:stretch>
                        <a:fillRect/>
                      </a:stretch>
                    </p:blipFill>
                    <p:spPr bwMode="auto">
                      <a:xfrm>
                        <a:off x="722313" y="3835400"/>
                        <a:ext cx="2517775"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20555796"/>
              </p:ext>
            </p:extLst>
          </p:nvPr>
        </p:nvGraphicFramePr>
        <p:xfrm>
          <a:off x="1981200" y="4724400"/>
          <a:ext cx="990600" cy="901700"/>
        </p:xfrm>
        <a:graphic>
          <a:graphicData uri="http://schemas.openxmlformats.org/presentationml/2006/ole">
            <mc:AlternateContent xmlns:mc="http://schemas.openxmlformats.org/markup-compatibility/2006">
              <mc:Choice xmlns:v="urn:schemas-microsoft-com:vml" Requires="v">
                <p:oleObj name="Equation" r:id="rId8" imgW="978120" imgH="886680" progId="Equation.DSMT4">
                  <p:embed/>
                </p:oleObj>
              </mc:Choice>
              <mc:Fallback>
                <p:oleObj name="Equation" r:id="rId8" imgW="978120" imgH="886680" progId="Equation.DSMT4">
                  <p:embed/>
                  <p:pic>
                    <p:nvPicPr>
                      <p:cNvPr id="0" name="Picture 5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4724400"/>
                        <a:ext cx="990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286093058"/>
              </p:ext>
            </p:extLst>
          </p:nvPr>
        </p:nvGraphicFramePr>
        <p:xfrm>
          <a:off x="4279900" y="3981450"/>
          <a:ext cx="2260600" cy="620713"/>
        </p:xfrm>
        <a:graphic>
          <a:graphicData uri="http://schemas.openxmlformats.org/presentationml/2006/ole">
            <mc:AlternateContent xmlns:mc="http://schemas.openxmlformats.org/markup-compatibility/2006">
              <mc:Choice xmlns:v="urn:schemas-microsoft-com:vml" Requires="v">
                <p:oleObj name="Equation" r:id="rId10" imgW="2247840" imgH="609480" progId="Equation.DSMT4">
                  <p:embed/>
                </p:oleObj>
              </mc:Choice>
              <mc:Fallback>
                <p:oleObj name="Equation" r:id="rId10" imgW="2247840" imgH="609480" progId="Equation.DSMT4">
                  <p:embed/>
                  <p:pic>
                    <p:nvPicPr>
                      <p:cNvPr id="0" name="Picture 536"/>
                      <p:cNvPicPr>
                        <a:picLocks noChangeAspect="1" noChangeArrowheads="1"/>
                      </p:cNvPicPr>
                      <p:nvPr/>
                    </p:nvPicPr>
                    <p:blipFill>
                      <a:blip r:embed="rId11"/>
                      <a:srcRect/>
                      <a:stretch>
                        <a:fillRect/>
                      </a:stretch>
                    </p:blipFill>
                    <p:spPr bwMode="auto">
                      <a:xfrm>
                        <a:off x="4279900" y="3981450"/>
                        <a:ext cx="2260600" cy="62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1" name="Object 11"/>
          <p:cNvGraphicFramePr>
            <a:graphicFrameLocks noChangeAspect="1"/>
          </p:cNvGraphicFramePr>
          <p:nvPr>
            <p:extLst>
              <p:ext uri="{D42A27DB-BD31-4B8C-83A1-F6EECF244321}">
                <p14:modId xmlns:p14="http://schemas.microsoft.com/office/powerpoint/2010/main" val="511951568"/>
              </p:ext>
            </p:extLst>
          </p:nvPr>
        </p:nvGraphicFramePr>
        <p:xfrm>
          <a:off x="4267200" y="5105400"/>
          <a:ext cx="901700" cy="279400"/>
        </p:xfrm>
        <a:graphic>
          <a:graphicData uri="http://schemas.openxmlformats.org/presentationml/2006/ole">
            <mc:AlternateContent xmlns:mc="http://schemas.openxmlformats.org/markup-compatibility/2006">
              <mc:Choice xmlns:v="urn:schemas-microsoft-com:vml" Requires="v">
                <p:oleObj name="Equation" r:id="rId12" imgW="886680" imgH="264960" progId="Equation.DSMT4">
                  <p:embed/>
                </p:oleObj>
              </mc:Choice>
              <mc:Fallback>
                <p:oleObj name="Equation" r:id="rId12" imgW="886680" imgH="264960" progId="Equation.DSMT4">
                  <p:embed/>
                  <p:pic>
                    <p:nvPicPr>
                      <p:cNvPr id="0" name="Picture 5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5105400"/>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prstGeom prst="rect">
            <a:avLst/>
          </a:prstGeom>
        </p:spPr>
        <p:txBody>
          <a:bodyPr/>
          <a:lstStyle/>
          <a:p>
            <a:r>
              <a:rPr lang="en-US" dirty="0">
                <a:solidFill>
                  <a:schemeClr val="accent1"/>
                </a:solidFill>
              </a:rPr>
              <a:t>Example 6: </a:t>
            </a:r>
            <a:r>
              <a:rPr lang="en-US" dirty="0"/>
              <a:t>Solving an Inequality and Graphing the Solution Set (cont.) </a:t>
            </a:r>
            <a:endParaRPr lang="en-US" sz="3200" dirty="0">
              <a:solidFill>
                <a:schemeClr val="accent1"/>
              </a:solidFill>
            </a:endParaRPr>
          </a:p>
        </p:txBody>
      </p:sp>
      <p:pic>
        <p:nvPicPr>
          <p:cNvPr id="3" name="Picture 2">
            <a:extLst>
              <a:ext uri="{FF2B5EF4-FFF2-40B4-BE49-F238E27FC236}">
                <a16:creationId xmlns:a16="http://schemas.microsoft.com/office/drawing/2014/main" id="{A72481C2-A408-BEE1-2255-CB60E922FF94}"/>
              </a:ext>
            </a:extLst>
          </p:cNvPr>
          <p:cNvPicPr>
            <a:picLocks noChangeAspect="1"/>
          </p:cNvPicPr>
          <p:nvPr/>
        </p:nvPicPr>
        <p:blipFill>
          <a:blip r:embed="rId2"/>
          <a:stretch>
            <a:fillRect/>
          </a:stretch>
        </p:blipFill>
        <p:spPr>
          <a:xfrm>
            <a:off x="2630487" y="1551076"/>
            <a:ext cx="3553321" cy="1000265"/>
          </a:xfrm>
          <a:prstGeom prst="rect">
            <a:avLst/>
          </a:prstGeom>
        </p:spPr>
      </p:pic>
      <mc:AlternateContent xmlns:mc="http://schemas.openxmlformats.org/markup-compatibility/2006" xmlns:a14="http://schemas.microsoft.com/office/drawing/2010/main">
        <mc:Choice Requires="a14">
          <p:sp>
            <p:nvSpPr>
              <p:cNvPr id="6" name="Rectangle 3">
                <a:extLst>
                  <a:ext uri="{FF2B5EF4-FFF2-40B4-BE49-F238E27FC236}">
                    <a16:creationId xmlns:a16="http://schemas.microsoft.com/office/drawing/2014/main" id="{ECD071A6-E052-6835-347A-A4C2A6B1DBDB}"/>
                  </a:ext>
                </a:extLst>
              </p:cNvPr>
              <p:cNvSpPr>
                <a:spLocks noGrp="1"/>
              </p:cNvSpPr>
              <p:nvPr>
                <p:ph idx="1"/>
              </p:nvPr>
            </p:nvSpPr>
            <p:spPr>
              <a:xfrm>
                <a:off x="914400" y="2895600"/>
                <a:ext cx="2889325" cy="866135"/>
              </a:xfrm>
              <a:prstGeom prst="rect">
                <a:avLst/>
              </a:prstGeom>
            </p:spPr>
            <p:txBody>
              <a:bodyPr wrap="square">
                <a:spAutoFit/>
              </a:bodyPr>
              <a:lstStyle/>
              <a:p>
                <a:pPr>
                  <a:lnSpc>
                    <a:spcPct val="120000"/>
                  </a:lnSpc>
                </a:pPr>
                <a:r>
                  <a:rPr lang="en-US" i="1" dirty="0">
                    <a:solidFill>
                      <a:schemeClr val="tx1"/>
                    </a:solidFill>
                  </a:rPr>
                  <a:t>t</a:t>
                </a:r>
                <a:r>
                  <a:rPr lang="en-US" dirty="0">
                    <a:solidFill>
                      <a:schemeClr val="tx1"/>
                    </a:solidFill>
                  </a:rPr>
                  <a:t> is in </a:t>
                </a:r>
                <a14:m>
                  <m:oMath xmlns:m="http://schemas.openxmlformats.org/officeDocument/2006/math">
                    <m:d>
                      <m:dPr>
                        <m:endChr m:val="]"/>
                        <m:ctrlPr>
                          <a:rPr lang="en-US" i="1" dirty="0" smtClean="0">
                            <a:solidFill>
                              <a:schemeClr val="tx1"/>
                            </a:solidFill>
                            <a:latin typeface="Cambria Math" panose="02040503050406030204" pitchFamily="18" charset="0"/>
                          </a:rPr>
                        </m:ctrlPr>
                      </m:dPr>
                      <m:e>
                        <m:r>
                          <a:rPr lang="en-US" dirty="0">
                            <a:solidFill>
                              <a:schemeClr val="tx1"/>
                            </a:solidFill>
                            <a:latin typeface="Cambria Math" panose="02040503050406030204" pitchFamily="18" charset="0"/>
                          </a:rPr>
                          <m:t>−</m:t>
                        </m:r>
                        <m:r>
                          <a:rPr lang="en-US" i="0" dirty="0">
                            <a:solidFill>
                              <a:schemeClr val="tx1"/>
                            </a:solidFill>
                            <a:latin typeface="Cambria Math" panose="02040503050406030204" pitchFamily="18" charset="0"/>
                          </a:rPr>
                          <m:t>∞,−</m:t>
                        </m:r>
                        <m:f>
                          <m:fPr>
                            <m:ctrlPr>
                              <a:rPr lang="en-US" i="1" dirty="0">
                                <a:solidFill>
                                  <a:schemeClr val="tx1"/>
                                </a:solidFill>
                                <a:latin typeface="Cambria Math" panose="02040503050406030204" pitchFamily="18" charset="0"/>
                              </a:rPr>
                            </m:ctrlPr>
                          </m:fPr>
                          <m:num>
                            <m:r>
                              <a:rPr lang="en-US" i="0" dirty="0">
                                <a:solidFill>
                                  <a:schemeClr val="tx1"/>
                                </a:solidFill>
                                <a:latin typeface="Cambria Math" panose="02040503050406030204" pitchFamily="18" charset="0"/>
                              </a:rPr>
                              <m:t>3</m:t>
                            </m:r>
                          </m:num>
                          <m:den>
                            <m:r>
                              <a:rPr lang="en-US" i="0" dirty="0">
                                <a:solidFill>
                                  <a:schemeClr val="tx1"/>
                                </a:solidFill>
                                <a:latin typeface="Cambria Math" panose="02040503050406030204" pitchFamily="18" charset="0"/>
                              </a:rPr>
                              <m:t>5</m:t>
                            </m:r>
                          </m:den>
                        </m:f>
                      </m:e>
                    </m:d>
                    <m:r>
                      <a:rPr lang="en-US" b="0" i="1" dirty="0" smtClean="0">
                        <a:solidFill>
                          <a:schemeClr val="tx1"/>
                        </a:solidFill>
                        <a:latin typeface="Cambria Math" panose="02040503050406030204" pitchFamily="18" charset="0"/>
                      </a:rPr>
                      <m:t>.</m:t>
                    </m:r>
                  </m:oMath>
                </a14:m>
                <a:endParaRPr lang="en-US" dirty="0">
                  <a:solidFill>
                    <a:schemeClr val="tx1"/>
                  </a:solidFill>
                </a:endParaRPr>
              </a:p>
            </p:txBody>
          </p:sp>
        </mc:Choice>
        <mc:Fallback xmlns="">
          <p:sp>
            <p:nvSpPr>
              <p:cNvPr id="6" name="Rectangle 3">
                <a:extLst>
                  <a:ext uri="{FF2B5EF4-FFF2-40B4-BE49-F238E27FC236}">
                    <a16:creationId xmlns:a16="http://schemas.microsoft.com/office/drawing/2014/main" id="{ECD071A6-E052-6835-347A-A4C2A6B1DBDB}"/>
                  </a:ext>
                </a:extLst>
              </p:cNvPr>
              <p:cNvSpPr>
                <a:spLocks noGrp="1" noRot="1" noChangeAspect="1" noMove="1" noResize="1" noEditPoints="1" noAdjustHandles="1" noChangeArrowheads="1" noChangeShapeType="1" noTextEdit="1"/>
              </p:cNvSpPr>
              <p:nvPr>
                <p:ph idx="1"/>
              </p:nvPr>
            </p:nvSpPr>
            <p:spPr>
              <a:xfrm>
                <a:off x="914400" y="2895600"/>
                <a:ext cx="2889325" cy="866135"/>
              </a:xfrm>
              <a:prstGeom prst="rect">
                <a:avLst/>
              </a:prstGeom>
              <a:blipFill>
                <a:blip r:embed="rId3"/>
                <a:stretch>
                  <a:fillRect l="-4219" b="-7746"/>
                </a:stretch>
              </a:blipFill>
            </p:spPr>
            <p:txBody>
              <a:bodyPr/>
              <a:lstStyle/>
              <a:p>
                <a:r>
                  <a:rPr lang="en-IN">
                    <a:noFill/>
                  </a:rPr>
                  <a:t> </a:t>
                </a:r>
              </a:p>
            </p:txBody>
          </p:sp>
        </mc:Fallback>
      </mc:AlternateContent>
      <p:sp>
        <p:nvSpPr>
          <p:cNvPr id="7" name="Rectangle 2">
            <a:extLst>
              <a:ext uri="{FF2B5EF4-FFF2-40B4-BE49-F238E27FC236}">
                <a16:creationId xmlns:a16="http://schemas.microsoft.com/office/drawing/2014/main" id="{77492913-692D-1DC9-3B24-1FD9CCB5D621}"/>
              </a:ext>
            </a:extLst>
          </p:cNvPr>
          <p:cNvSpPr txBox="1">
            <a:spLocks/>
          </p:cNvSpPr>
          <p:nvPr/>
        </p:nvSpPr>
        <p:spPr>
          <a:xfrm>
            <a:off x="3657600" y="3218283"/>
            <a:ext cx="4864100"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 half-open interval.</a:t>
            </a:r>
          </a:p>
        </p:txBody>
      </p:sp>
    </p:spTree>
    <p:extLst>
      <p:ext uri="{BB962C8B-B14F-4D97-AF65-F5344CB8AC3E}">
        <p14:creationId xmlns:p14="http://schemas.microsoft.com/office/powerpoint/2010/main" val="1614124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Properties: Multiplication Principle for Solving Linear Inequalities</a:t>
            </a:r>
          </a:p>
        </p:txBody>
      </p:sp>
      <p:sp>
        <p:nvSpPr>
          <p:cNvPr id="4" name="TextBox 3"/>
          <p:cNvSpPr>
            <a:spLocks noGrp="1" noChangeArrowheads="1"/>
          </p:cNvSpPr>
          <p:nvPr>
            <p:ph idx="1"/>
          </p:nvPr>
        </p:nvSpPr>
        <p:spPr>
          <a:xfrm>
            <a:off x="457200" y="1219200"/>
            <a:ext cx="8229600" cy="4663440"/>
          </a:xfrm>
          <a:prstGeom prst="rect">
            <a:avLst/>
          </a:prstGeom>
          <a:solidFill>
            <a:schemeClr val="accent3"/>
          </a:solidFill>
          <a:ln w="28575">
            <a:solidFill>
              <a:srgbClr val="000000"/>
            </a:solidFill>
          </a:ln>
        </p:spPr>
        <p:txBody>
          <a:bodyPr>
            <a:normAutofit/>
          </a:bodyPr>
          <a:lstStyle/>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positive real number, then the inequalities</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&lt; </a:t>
            </a:r>
            <a:r>
              <a:rPr lang="en-US" b="1" i="1" dirty="0">
                <a:solidFill>
                  <a:srgbClr val="0000FF"/>
                </a:solidFill>
              </a:rPr>
              <a:t>BC</a:t>
            </a:r>
          </a:p>
          <a:p>
            <a:r>
              <a:rPr lang="en-US" dirty="0">
                <a:solidFill>
                  <a:srgbClr val="000000"/>
                </a:solidFill>
              </a:rPr>
              <a:t>are equivalent.</a:t>
            </a:r>
          </a:p>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negative real number, then the inequalities </a:t>
            </a:r>
            <a:endParaRPr lang="en-US" b="1" dirty="0">
              <a:solidFill>
                <a:srgbClr val="000000"/>
              </a:solidFill>
            </a:endParaRPr>
          </a:p>
          <a:p>
            <a:endParaRPr lang="en-US"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Multiplication Principle for Solving Linear Inequalities (cont.)</a:t>
            </a:r>
          </a:p>
        </p:txBody>
      </p:sp>
      <p:sp>
        <p:nvSpPr>
          <p:cNvPr id="4" name="TextBox 3"/>
          <p:cNvSpPr>
            <a:spLocks noGrp="1" noChangeArrowheads="1"/>
          </p:cNvSpPr>
          <p:nvPr>
            <p:ph idx="1"/>
          </p:nvPr>
        </p:nvSpPr>
        <p:spPr>
          <a:xfrm>
            <a:off x="457200" y="1219200"/>
            <a:ext cx="8229600" cy="4038600"/>
          </a:xfrm>
          <a:prstGeom prst="rect">
            <a:avLst/>
          </a:prstGeom>
          <a:solidFill>
            <a:schemeClr val="accent3"/>
          </a:solidFill>
          <a:ln w="28575">
            <a:solidFill>
              <a:srgbClr val="000000"/>
            </a:solidFill>
          </a:ln>
        </p:spPr>
        <p:txBody>
          <a:bodyPr>
            <a:normAutofit/>
          </a:bodyPr>
          <a:lstStyle/>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AC</a:t>
            </a:r>
            <a:r>
              <a:rPr lang="en-US" dirty="0">
                <a:solidFill>
                  <a:srgbClr val="000000"/>
                </a:solidFill>
              </a:rPr>
              <a:t> &gt; </a:t>
            </a:r>
            <a:r>
              <a:rPr lang="en-US" b="1" i="1" dirty="0">
                <a:solidFill>
                  <a:srgbClr val="0000FF"/>
                </a:solidFill>
              </a:rPr>
              <a:t>BC</a:t>
            </a:r>
          </a:p>
          <a:p>
            <a:r>
              <a:rPr lang="en-US" dirty="0">
                <a:solidFill>
                  <a:srgbClr val="000000"/>
                </a:solidFill>
              </a:rPr>
              <a:t>are equivalent.</a:t>
            </a:r>
          </a:p>
          <a:p>
            <a:r>
              <a:rPr lang="en-US" dirty="0">
                <a:solidFill>
                  <a:srgbClr val="000000"/>
                </a:solidFill>
              </a:rPr>
              <a:t>(In other words, if both sides are multiplied by a negative number, then the sense of the inequality is reversed.)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EC21A2-0BDF-4B59-9288-A140CDB78356}"/>
              </a:ext>
            </a:extLst>
          </p:cNvPr>
          <p:cNvPicPr>
            <a:picLocks noChangeAspect="1"/>
          </p:cNvPicPr>
          <p:nvPr/>
        </p:nvPicPr>
        <p:blipFill>
          <a:blip r:embed="rId2"/>
          <a:stretch>
            <a:fillRect/>
          </a:stretch>
        </p:blipFill>
        <p:spPr>
          <a:xfrm>
            <a:off x="1069155" y="4648200"/>
            <a:ext cx="3219624" cy="804906"/>
          </a:xfrm>
          <a:prstGeom prst="rect">
            <a:avLst/>
          </a:prstGeom>
        </p:spPr>
      </p:pic>
      <p:sp>
        <p:nvSpPr>
          <p:cNvPr id="7" name="Content Placeholder 6"/>
          <p:cNvSpPr>
            <a:spLocks noGrp="1"/>
          </p:cNvSpPr>
          <p:nvPr>
            <p:ph idx="1"/>
          </p:nvPr>
        </p:nvSpPr>
        <p:spPr>
          <a:xfrm>
            <a:off x="457200" y="1280160"/>
            <a:ext cx="8229600" cy="1461939"/>
          </a:xfrm>
        </p:spPr>
        <p:txBody>
          <a:bodyPr>
            <a:spAutoFit/>
          </a:bodyPr>
          <a:lstStyle/>
          <a:p>
            <a:pPr>
              <a:spcBef>
                <a:spcPts val="600"/>
              </a:spcBef>
            </a:pPr>
            <a:r>
              <a:rPr lang="en-US" dirty="0">
                <a:solidFill>
                  <a:schemeClr val="tx1"/>
                </a:solidFill>
              </a:rPr>
              <a:t>Solve the inequality </a:t>
            </a:r>
            <a:r>
              <a:rPr lang="en-US" dirty="0">
                <a:solidFill>
                  <a:srgbClr val="0000FF"/>
                </a:solidFill>
              </a:rPr>
              <a:t>5</a:t>
            </a:r>
            <a:r>
              <a:rPr lang="en-US" i="1" dirty="0">
                <a:solidFill>
                  <a:srgbClr val="0000FF"/>
                </a:solidFill>
              </a:rPr>
              <a:t>x</a:t>
            </a:r>
            <a:r>
              <a:rPr lang="en-US" dirty="0">
                <a:solidFill>
                  <a:srgbClr val="0000FF"/>
                </a:solidFill>
              </a:rPr>
              <a:t> </a:t>
            </a:r>
            <a:r>
              <a:rPr lang="en-US" dirty="0">
                <a:solidFill>
                  <a:srgbClr val="0000FF"/>
                </a:solidFill>
                <a:latin typeface="Symbol" charset="2"/>
                <a:cs typeface="Symbol" charset="2"/>
              </a:rPr>
              <a:t>&gt;</a:t>
            </a:r>
            <a:r>
              <a:rPr lang="en-US" dirty="0">
                <a:solidFill>
                  <a:srgbClr val="0000FF"/>
                </a:solidFill>
              </a:rPr>
              <a:t> 15</a:t>
            </a:r>
            <a:r>
              <a:rPr lang="en-US" dirty="0">
                <a:solidFill>
                  <a:schemeClr val="tx1"/>
                </a:solidFill>
              </a:rPr>
              <a:t> and graph the solution set. Write the solution set using interval notation. </a:t>
            </a:r>
          </a:p>
          <a:p>
            <a:pPr algn="just">
              <a:spcBef>
                <a:spcPts val="600"/>
              </a:spcBef>
            </a:pPr>
            <a:r>
              <a:rPr lang="en-US" b="1" dirty="0">
                <a:solidFill>
                  <a:schemeClr val="tx1"/>
                </a:solidFill>
              </a:rPr>
              <a:t>Solution</a:t>
            </a:r>
          </a:p>
        </p:txBody>
      </p:sp>
      <p:graphicFrame>
        <p:nvGraphicFramePr>
          <p:cNvPr id="11" name="Object 10"/>
          <p:cNvGraphicFramePr>
            <a:graphicFrameLocks noChangeAspect="1"/>
          </p:cNvGraphicFramePr>
          <p:nvPr>
            <p:extLst>
              <p:ext uri="{D42A27DB-BD31-4B8C-83A1-F6EECF244321}">
                <p14:modId xmlns:p14="http://schemas.microsoft.com/office/powerpoint/2010/main" val="2507564916"/>
              </p:ext>
            </p:extLst>
          </p:nvPr>
        </p:nvGraphicFramePr>
        <p:xfrm>
          <a:off x="1052513" y="3302000"/>
          <a:ext cx="1204912" cy="850900"/>
        </p:xfrm>
        <a:graphic>
          <a:graphicData uri="http://schemas.openxmlformats.org/presentationml/2006/ole">
            <mc:AlternateContent xmlns:mc="http://schemas.openxmlformats.org/markup-compatibility/2006">
              <mc:Choice xmlns:v="urn:schemas-microsoft-com:vml" Requires="v">
                <p:oleObj name="Equation" r:id="rId3" imgW="1193760" imgH="838080" progId="Equation.DSMT4">
                  <p:embed/>
                </p:oleObj>
              </mc:Choice>
              <mc:Fallback>
                <p:oleObj name="Equation" r:id="rId3" imgW="1193760" imgH="838080" progId="Equation.DSMT4">
                  <p:embed/>
                  <p:pic>
                    <p:nvPicPr>
                      <p:cNvPr id="0" name="Picture 442"/>
                      <p:cNvPicPr>
                        <a:picLocks noChangeAspect="1" noChangeArrowheads="1"/>
                      </p:cNvPicPr>
                      <p:nvPr/>
                    </p:nvPicPr>
                    <p:blipFill>
                      <a:blip r:embed="rId4"/>
                      <a:srcRect/>
                      <a:stretch>
                        <a:fillRect/>
                      </a:stretch>
                    </p:blipFill>
                    <p:spPr bwMode="auto">
                      <a:xfrm>
                        <a:off x="1052513" y="3302000"/>
                        <a:ext cx="1204912"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0512454"/>
              </p:ext>
            </p:extLst>
          </p:nvPr>
        </p:nvGraphicFramePr>
        <p:xfrm>
          <a:off x="1063563" y="2895600"/>
          <a:ext cx="1066800" cy="304800"/>
        </p:xfrm>
        <a:graphic>
          <a:graphicData uri="http://schemas.openxmlformats.org/presentationml/2006/ole">
            <mc:AlternateContent xmlns:mc="http://schemas.openxmlformats.org/markup-compatibility/2006">
              <mc:Choice xmlns:v="urn:schemas-microsoft-com:vml" Requires="v">
                <p:oleObj name="Equation" r:id="rId5" imgW="1051200" imgH="292320" progId="Equation.DSMT4">
                  <p:embed/>
                </p:oleObj>
              </mc:Choice>
              <mc:Fallback>
                <p:oleObj name="Equation" r:id="rId5" imgW="1051200" imgH="292320" progId="Equation.DSMT4">
                  <p:embed/>
                  <p:pic>
                    <p:nvPicPr>
                      <p:cNvPr id="0" name="Picture 4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3563" y="2895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45007138"/>
              </p:ext>
            </p:extLst>
          </p:nvPr>
        </p:nvGraphicFramePr>
        <p:xfrm>
          <a:off x="1228663" y="4267200"/>
          <a:ext cx="736600" cy="304800"/>
        </p:xfrm>
        <a:graphic>
          <a:graphicData uri="http://schemas.openxmlformats.org/presentationml/2006/ole">
            <mc:AlternateContent xmlns:mc="http://schemas.openxmlformats.org/markup-compatibility/2006">
              <mc:Choice xmlns:v="urn:schemas-microsoft-com:vml" Requires="v">
                <p:oleObj name="Equation" r:id="rId7" imgW="722160" imgH="292320" progId="Equation.DSMT4">
                  <p:embed/>
                </p:oleObj>
              </mc:Choice>
              <mc:Fallback>
                <p:oleObj name="Equation" r:id="rId7" imgW="722160" imgH="292320" progId="Equation.DSMT4">
                  <p:embed/>
                  <p:pic>
                    <p:nvPicPr>
                      <p:cNvPr id="0" name="Picture 4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8663" y="4267200"/>
                        <a:ext cx="736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TextBox 1"/>
          <p:cNvSpPr txBox="1"/>
          <p:nvPr/>
        </p:nvSpPr>
        <p:spPr>
          <a:xfrm>
            <a:off x="1063563" y="5267980"/>
            <a:ext cx="1999265"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(3, </a:t>
            </a:r>
            <a:r>
              <a:rPr lang="en-US" sz="2800" dirty="0">
                <a:solidFill>
                  <a:srgbClr val="FF0000"/>
                </a:solidFill>
                <a:latin typeface="Times New Roman"/>
              </a:rPr>
              <a:t>∞</a:t>
            </a:r>
            <a:r>
              <a:rPr lang="en-US" sz="2800" dirty="0">
                <a:solidFill>
                  <a:srgbClr val="FF0000"/>
                </a:solidFill>
              </a:rPr>
              <a:t>).</a:t>
            </a:r>
          </a:p>
        </p:txBody>
      </p:sp>
      <p:graphicFrame>
        <p:nvGraphicFramePr>
          <p:cNvPr id="14" name="Object 11"/>
          <p:cNvGraphicFramePr>
            <a:graphicFrameLocks noChangeAspect="1"/>
          </p:cNvGraphicFramePr>
          <p:nvPr>
            <p:extLst>
              <p:ext uri="{D42A27DB-BD31-4B8C-83A1-F6EECF244321}">
                <p14:modId xmlns:p14="http://schemas.microsoft.com/office/powerpoint/2010/main" val="3423061852"/>
              </p:ext>
            </p:extLst>
          </p:nvPr>
        </p:nvGraphicFramePr>
        <p:xfrm>
          <a:off x="3933825" y="3598863"/>
          <a:ext cx="2243138" cy="295275"/>
        </p:xfrm>
        <a:graphic>
          <a:graphicData uri="http://schemas.openxmlformats.org/presentationml/2006/ole">
            <mc:AlternateContent xmlns:mc="http://schemas.openxmlformats.org/markup-compatibility/2006">
              <mc:Choice xmlns:v="urn:schemas-microsoft-com:vml" Requires="v">
                <p:oleObj name="Equation" r:id="rId9" imgW="2234880" imgH="279360" progId="Equation.DSMT4">
                  <p:embed/>
                </p:oleObj>
              </mc:Choice>
              <mc:Fallback>
                <p:oleObj name="Equation" r:id="rId9" imgW="2234880" imgH="279360" progId="Equation.DSMT4">
                  <p:embed/>
                  <p:pic>
                    <p:nvPicPr>
                      <p:cNvPr id="0" name="Picture 445"/>
                      <p:cNvPicPr>
                        <a:picLocks noChangeAspect="1" noChangeArrowheads="1"/>
                      </p:cNvPicPr>
                      <p:nvPr/>
                    </p:nvPicPr>
                    <p:blipFill>
                      <a:blip r:embed="rId10"/>
                      <a:srcRect/>
                      <a:stretch>
                        <a:fillRect/>
                      </a:stretch>
                    </p:blipFill>
                    <p:spPr bwMode="auto">
                      <a:xfrm>
                        <a:off x="3933825" y="3598863"/>
                        <a:ext cx="2243138"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3881327289"/>
              </p:ext>
            </p:extLst>
          </p:nvPr>
        </p:nvGraphicFramePr>
        <p:xfrm>
          <a:off x="3962400" y="4292600"/>
          <a:ext cx="952500" cy="279400"/>
        </p:xfrm>
        <a:graphic>
          <a:graphicData uri="http://schemas.openxmlformats.org/presentationml/2006/ole">
            <mc:AlternateContent xmlns:mc="http://schemas.openxmlformats.org/markup-compatibility/2006">
              <mc:Choice xmlns:v="urn:schemas-microsoft-com:vml" Requires="v">
                <p:oleObj name="Equation" r:id="rId11" imgW="941400" imgH="264960" progId="Equation.DSMT4">
                  <p:embed/>
                </p:oleObj>
              </mc:Choice>
              <mc:Fallback>
                <p:oleObj name="Equation" r:id="rId11" imgW="941400" imgH="264960" progId="Equation.DSMT4">
                  <p:embed/>
                  <p:pic>
                    <p:nvPicPr>
                      <p:cNvPr id="0" name="Picture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292600"/>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 name="Rectangle 2">
            <a:extLst>
              <a:ext uri="{FF2B5EF4-FFF2-40B4-BE49-F238E27FC236}">
                <a16:creationId xmlns:a16="http://schemas.microsoft.com/office/drawing/2014/main" id="{D6A4F31D-E9BD-81FB-57B7-DF4F001EA76D}"/>
              </a:ext>
            </a:extLst>
          </p:cNvPr>
          <p:cNvSpPr txBox="1">
            <a:spLocks/>
          </p:cNvSpPr>
          <p:nvPr/>
        </p:nvSpPr>
        <p:spPr>
          <a:xfrm>
            <a:off x="3810000" y="5215143"/>
            <a:ext cx="4635500"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an open interval.</a:t>
            </a:r>
          </a:p>
        </p:txBody>
      </p:sp>
      <p:sp>
        <p:nvSpPr>
          <p:cNvPr id="8" name="Rectangle 2">
            <a:extLst>
              <a:ext uri="{FF2B5EF4-FFF2-40B4-BE49-F238E27FC236}">
                <a16:creationId xmlns:a16="http://schemas.microsoft.com/office/drawing/2014/main" id="{62203B7F-0A22-1E5A-D108-1F69C1B6649E}"/>
              </a:ext>
            </a:extLst>
          </p:cNvPr>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Solving an Inequality and Graphing the Solution Set</a:t>
            </a:r>
            <a:endParaRPr lang="en-US" sz="32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prstGeom prst="rect">
            <a:avLst/>
          </a:prstGeom>
        </p:spPr>
        <p:txBody>
          <a:bodyPr/>
          <a:lstStyle/>
          <a:p>
            <a:r>
              <a:rPr lang="en-US" sz="3200" dirty="0">
                <a:solidFill>
                  <a:schemeClr val="accent1"/>
                </a:solidFill>
              </a:rPr>
              <a:t>Example 8</a:t>
            </a:r>
            <a:r>
              <a:rPr lang="en-US" dirty="0">
                <a:solidFill>
                  <a:schemeClr val="accent1"/>
                </a:solidFill>
              </a:rPr>
              <a:t>: Solving an Inequality and Graphing the Solution Set</a:t>
            </a:r>
            <a:endParaRPr lang="en-US" sz="3200" dirty="0">
              <a:solidFill>
                <a:schemeClr val="accent1"/>
              </a:solidFill>
            </a:endParaRPr>
          </a:p>
        </p:txBody>
      </p:sp>
      <mc:AlternateContent xmlns:mc="http://schemas.openxmlformats.org/markup-compatibility/2006">
        <mc:Choice xmlns:a14="http://schemas.microsoft.com/office/drawing/2010/main" Requires="a14">
          <p:sp>
            <p:nvSpPr>
              <p:cNvPr id="7" name="Content Placeholder 6"/>
              <p:cNvSpPr>
                <a:spLocks noGrp="1"/>
              </p:cNvSpPr>
              <p:nvPr>
                <p:ph idx="1"/>
              </p:nvPr>
            </p:nvSpPr>
            <p:spPr>
              <a:xfrm>
                <a:off x="457200" y="1280160"/>
                <a:ext cx="8229600" cy="3358933"/>
              </a:xfrm>
            </p:spPr>
            <p:txBody>
              <a:bodyPr>
                <a:spAutoFit/>
              </a:bodyPr>
              <a:lstStyle/>
              <a:p>
                <a:pPr lvl="0">
                  <a:defRPr/>
                </a:pPr>
                <a:r>
                  <a:rPr lang="en-US" dirty="0">
                    <a:solidFill>
                      <a:schemeClr val="tx1"/>
                    </a:solidFill>
                  </a:rPr>
                  <a:t>Solve the inequality </a:t>
                </a:r>
                <a:r>
                  <a:rPr lang="en-US" dirty="0">
                    <a:solidFill>
                      <a:srgbClr val="0000FF"/>
                    </a:solidFill>
                    <a:latin typeface="Symbol" charset="2"/>
                  </a:rPr>
                  <a:t>-</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Times New Roman"/>
                    <a:cs typeface="Symbol" charset="2"/>
                  </a:rPr>
                  <a:t>≤</a:t>
                </a:r>
                <a:r>
                  <a:rPr lang="en-US" dirty="0">
                    <a:solidFill>
                      <a:srgbClr val="0000FF"/>
                    </a:solidFill>
                  </a:rPr>
                  <a:t> 12.3 </a:t>
                </a:r>
                <a:r>
                  <a:rPr lang="en-US" dirty="0">
                    <a:solidFill>
                      <a:schemeClr val="tx1"/>
                    </a:solidFill>
                  </a:rPr>
                  <a:t>and graph the solution set. Write the solution set using interval notation. </a:t>
                </a:r>
                <a:endParaRPr lang="en-US" i="1" dirty="0">
                  <a:solidFill>
                    <a:schemeClr val="tx1"/>
                  </a:solidFill>
                </a:endParaRPr>
              </a:p>
              <a:p>
                <a:pPr>
                  <a:defRPr/>
                </a:pPr>
                <a:r>
                  <a:rPr lang="en-US" b="1" dirty="0">
                    <a:solidFill>
                      <a:schemeClr val="tx1"/>
                    </a:solidFill>
                  </a:rPr>
                  <a:t>Solution </a:t>
                </a:r>
              </a:p>
              <a:p>
                <a:pPr>
                  <a:defRPr/>
                </a:pPr>
                <a:r>
                  <a:rPr lang="en-US" b="1" i="1" dirty="0">
                    <a:solidFill>
                      <a:schemeClr val="tx1"/>
                    </a:solidFill>
                    <a:latin typeface="Cambria Math" panose="02040503050406030204" pitchFamily="18" charset="0"/>
                  </a:rPr>
                  <a:t> </a:t>
                </a:r>
              </a:p>
              <a:p>
                <a:pPr>
                  <a:defRPr/>
                </a:pPr>
                <a:r>
                  <a:rPr lang="en-US" b="1" dirty="0">
                    <a:solidFill>
                      <a:schemeClr val="tx1"/>
                    </a:solidFill>
                  </a:rPr>
                  <a:t>       </a:t>
                </a:r>
                <a14:m>
                  <m:oMath xmlns:m="http://schemas.openxmlformats.org/officeDocument/2006/math">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−3</m:t>
                        </m:r>
                        <m:r>
                          <a:rPr lang="en-US" sz="3200" b="0" i="1" smtClean="0">
                            <a:solidFill>
                              <a:schemeClr val="tx1"/>
                            </a:solidFill>
                            <a:latin typeface="Cambria Math" panose="02040503050406030204" pitchFamily="18" charset="0"/>
                          </a:rPr>
                          <m:t>𝑥</m:t>
                        </m:r>
                      </m:num>
                      <m:den>
                        <m:r>
                          <a:rPr lang="en-US" sz="3200" b="0" i="1" smtClean="0">
                            <a:solidFill>
                              <a:srgbClr val="FF0000"/>
                            </a:solidFill>
                            <a:latin typeface="Cambria Math" panose="02040503050406030204" pitchFamily="18" charset="0"/>
                          </a:rPr>
                          <m:t>−3</m:t>
                        </m:r>
                      </m:den>
                    </m:f>
                    <m:r>
                      <a:rPr lang="en-US" sz="3200" b="0" i="1" smtClean="0">
                        <a:solidFill>
                          <a:schemeClr val="tx1"/>
                        </a:solidFill>
                        <a:latin typeface="Cambria Math" panose="02040503050406030204" pitchFamily="18" charset="0"/>
                      </a:rPr>
                      <m:t>≥</m:t>
                    </m:r>
                    <m:f>
                      <m:fPr>
                        <m:ctrlPr>
                          <a:rPr lang="en-US" sz="3200" i="1" smtClean="0">
                            <a:solidFill>
                              <a:schemeClr val="tx1"/>
                            </a:solidFill>
                            <a:latin typeface="Cambria Math" panose="02040503050406030204" pitchFamily="18" charset="0"/>
                          </a:rPr>
                        </m:ctrlPr>
                      </m:fPr>
                      <m:num>
                        <m:r>
                          <a:rPr lang="en-US" sz="3200" b="0" i="1" smtClean="0">
                            <a:solidFill>
                              <a:schemeClr val="tx1"/>
                            </a:solidFill>
                            <a:latin typeface="Cambria Math" panose="02040503050406030204" pitchFamily="18" charset="0"/>
                          </a:rPr>
                          <m:t>12.3</m:t>
                        </m:r>
                      </m:num>
                      <m:den>
                        <m:r>
                          <a:rPr lang="en-US" sz="3200" b="0" i="1" smtClean="0">
                            <a:solidFill>
                              <a:srgbClr val="FF0000"/>
                            </a:solidFill>
                            <a:latin typeface="Cambria Math" panose="02040503050406030204" pitchFamily="18" charset="0"/>
                          </a:rPr>
                          <m:t>−3</m:t>
                        </m:r>
                      </m:den>
                    </m:f>
                  </m:oMath>
                </a14:m>
                <a:endParaRPr lang="en-US" sz="3200" dirty="0">
                  <a:solidFill>
                    <a:schemeClr val="tx1"/>
                  </a:solidFill>
                </a:endParaRPr>
              </a:p>
              <a:p>
                <a:pPr>
                  <a:defRPr/>
                </a:pPr>
                <a:endParaRPr lang="en-US" b="1" dirty="0">
                  <a:solidFill>
                    <a:schemeClr val="tx1"/>
                  </a:solidFill>
                </a:endParaRPr>
              </a:p>
            </p:txBody>
          </p:sp>
        </mc:Choice>
        <mc:Fallback>
          <p:sp>
            <p:nvSpPr>
              <p:cNvPr id="7" name="Content Placeholder 6"/>
              <p:cNvSpPr>
                <a:spLocks noGrp="1" noRot="1" noChangeAspect="1" noMove="1" noResize="1" noEditPoints="1" noAdjustHandles="1" noChangeArrowheads="1" noChangeShapeType="1" noTextEdit="1"/>
              </p:cNvSpPr>
              <p:nvPr>
                <p:ph idx="1"/>
              </p:nvPr>
            </p:nvSpPr>
            <p:spPr>
              <a:xfrm>
                <a:off x="457200" y="1280160"/>
                <a:ext cx="8229600" cy="3358933"/>
              </a:xfrm>
              <a:blipFill>
                <a:blip r:embed="rId2"/>
                <a:stretch>
                  <a:fillRect l="-1481" t="-2178"/>
                </a:stretch>
              </a:blipFill>
            </p:spPr>
            <p:txBody>
              <a:bodyPr/>
              <a:lstStyle/>
              <a:p>
                <a:r>
                  <a:rPr lang="en-US">
                    <a:noFill/>
                  </a:rPr>
                  <a:t> </a:t>
                </a:r>
              </a:p>
            </p:txBody>
          </p:sp>
        </mc:Fallback>
      </mc:AlternateContent>
      <p:sp>
        <p:nvSpPr>
          <p:cNvPr id="2" name="TextBox 1"/>
          <p:cNvSpPr txBox="1"/>
          <p:nvPr/>
        </p:nvSpPr>
        <p:spPr>
          <a:xfrm>
            <a:off x="981545" y="5410200"/>
            <a:ext cx="2472152" cy="523220"/>
          </a:xfrm>
          <a:prstGeom prst="rect">
            <a:avLst/>
          </a:prstGeom>
          <a:noFill/>
        </p:spPr>
        <p:txBody>
          <a:bodyPr wrap="none" rtlCol="0">
            <a:spAutoFit/>
          </a:bodyPr>
          <a:lstStyle/>
          <a:p>
            <a:r>
              <a:rPr lang="en-US" sz="2800" i="1" dirty="0">
                <a:solidFill>
                  <a:srgbClr val="FF0000"/>
                </a:solidFill>
              </a:rPr>
              <a:t>x</a:t>
            </a:r>
            <a:r>
              <a:rPr lang="en-US" sz="2800" dirty="0">
                <a:solidFill>
                  <a:srgbClr val="FF0000"/>
                </a:solidFill>
              </a:rPr>
              <a:t> is in [</a:t>
            </a:r>
            <a:r>
              <a:rPr lang="en-US" sz="2800" dirty="0">
                <a:solidFill>
                  <a:srgbClr val="FF0000"/>
                </a:solidFill>
                <a:latin typeface="Symbol" charset="2"/>
              </a:rPr>
              <a:t>-</a:t>
            </a:r>
            <a:r>
              <a:rPr lang="en-US" sz="2800" dirty="0">
                <a:solidFill>
                  <a:srgbClr val="FF0000"/>
                </a:solidFill>
              </a:rPr>
              <a:t>4.1, </a:t>
            </a:r>
            <a:r>
              <a:rPr lang="en-US" sz="2800" dirty="0">
                <a:solidFill>
                  <a:srgbClr val="FF0000"/>
                </a:solidFill>
                <a:latin typeface="Times New Roman"/>
              </a:rPr>
              <a:t>∞</a:t>
            </a:r>
            <a:r>
              <a:rPr lang="en-US" sz="2800" dirty="0">
                <a:solidFill>
                  <a:srgbClr val="FF0000"/>
                </a:solidFill>
              </a:rPr>
              <a:t>).</a:t>
            </a:r>
          </a:p>
        </p:txBody>
      </p:sp>
      <p:graphicFrame>
        <p:nvGraphicFramePr>
          <p:cNvPr id="13" name="Object 11"/>
          <p:cNvGraphicFramePr>
            <a:graphicFrameLocks noChangeAspect="1"/>
          </p:cNvGraphicFramePr>
          <p:nvPr/>
        </p:nvGraphicFramePr>
        <p:xfrm>
          <a:off x="3276600" y="4282793"/>
          <a:ext cx="952500" cy="279400"/>
        </p:xfrm>
        <a:graphic>
          <a:graphicData uri="http://schemas.openxmlformats.org/presentationml/2006/ole">
            <mc:AlternateContent xmlns:mc="http://schemas.openxmlformats.org/markup-compatibility/2006">
              <mc:Choice xmlns:v="urn:schemas-microsoft-com:vml" Requires="v">
                <p:oleObj name="Equation" r:id="rId3" imgW="941400" imgH="264960" progId="Equation.DSMT4">
                  <p:embed/>
                </p:oleObj>
              </mc:Choice>
              <mc:Fallback>
                <p:oleObj name="Equation" r:id="rId3" imgW="941400" imgH="264960" progId="Equation.DSMT4">
                  <p:embed/>
                  <p:pic>
                    <p:nvPicPr>
                      <p:cNvPr id="1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282793"/>
                        <a:ext cx="952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61800" name="Picture 360"/>
          <p:cNvPicPr>
            <a:picLocks noChangeAspect="1" noChangeArrowheads="1"/>
          </p:cNvPicPr>
          <p:nvPr/>
        </p:nvPicPr>
        <p:blipFill>
          <a:blip r:embed="rId5" cstate="print"/>
          <a:srcRect/>
          <a:stretch>
            <a:fillRect/>
          </a:stretch>
        </p:blipFill>
        <p:spPr bwMode="auto">
          <a:xfrm>
            <a:off x="685800" y="4648200"/>
            <a:ext cx="3600450" cy="752475"/>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7C10B075-FC7C-0F47-719F-670C2FE465A7}"/>
                  </a:ext>
                </a:extLst>
              </p:cNvPr>
              <p:cNvSpPr txBox="1">
                <a:spLocks/>
              </p:cNvSpPr>
              <p:nvPr/>
            </p:nvSpPr>
            <p:spPr>
              <a:xfrm>
                <a:off x="3119437" y="3421372"/>
                <a:ext cx="5567363"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Divide both sides by </a:t>
                </a:r>
                <a14:m>
                  <m:oMath xmlns:m="http://schemas.openxmlformats.org/officeDocument/2006/math">
                    <m:r>
                      <a:rPr lang="en-US" sz="2000" i="1" dirty="0" smtClean="0">
                        <a:solidFill>
                          <a:srgbClr val="FF0000"/>
                        </a:solidFill>
                        <a:latin typeface="Cambria Math" panose="02040503050406030204" pitchFamily="18" charset="0"/>
                      </a:rPr>
                      <m:t>−3</m:t>
                    </m:r>
                  </m:oMath>
                </a14:m>
                <a:r>
                  <a:rPr lang="en-US" sz="2000" dirty="0">
                    <a:solidFill>
                      <a:srgbClr val="FF0000"/>
                    </a:solidFill>
                  </a:rPr>
                  <a:t> </a:t>
                </a:r>
                <a:r>
                  <a:rPr lang="en-US" sz="2000" dirty="0">
                    <a:solidFill>
                      <a:srgbClr val="008080"/>
                    </a:solidFill>
                  </a:rPr>
                  <a:t>and reverse the inequality.</a:t>
                </a:r>
              </a:p>
            </p:txBody>
          </p:sp>
        </mc:Choice>
        <mc:Fallback>
          <p:sp>
            <p:nvSpPr>
              <p:cNvPr id="3" name="Rectangle 2">
                <a:extLst>
                  <a:ext uri="{FF2B5EF4-FFF2-40B4-BE49-F238E27FC236}">
                    <a16:creationId xmlns:a16="http://schemas.microsoft.com/office/drawing/2014/main" id="{7C10B075-FC7C-0F47-719F-670C2FE465A7}"/>
                  </a:ext>
                </a:extLst>
              </p:cNvPr>
              <p:cNvSpPr txBox="1">
                <a:spLocks noRot="1" noChangeAspect="1" noMove="1" noResize="1" noEditPoints="1" noAdjustHandles="1" noChangeArrowheads="1" noChangeShapeType="1" noTextEdit="1"/>
              </p:cNvSpPr>
              <p:nvPr/>
            </p:nvSpPr>
            <p:spPr>
              <a:xfrm>
                <a:off x="3119437" y="3421372"/>
                <a:ext cx="5567363" cy="421434"/>
              </a:xfrm>
              <a:prstGeom prst="rect">
                <a:avLst/>
              </a:prstGeom>
              <a:blipFill>
                <a:blip r:embed="rId6"/>
                <a:stretch>
                  <a:fillRect l="-219" b="-28986"/>
                </a:stretch>
              </a:blipFill>
            </p:spPr>
            <p:txBody>
              <a:bodyPr/>
              <a:lstStyle/>
              <a:p>
                <a:r>
                  <a:rPr lang="en-US">
                    <a:noFill/>
                  </a:rPr>
                  <a:t> </a:t>
                </a:r>
              </a:p>
            </p:txBody>
          </p:sp>
        </mc:Fallback>
      </mc:AlternateContent>
      <p:sp>
        <p:nvSpPr>
          <p:cNvPr id="10" name="Rectangle 2">
            <a:extLst>
              <a:ext uri="{FF2B5EF4-FFF2-40B4-BE49-F238E27FC236}">
                <a16:creationId xmlns:a16="http://schemas.microsoft.com/office/drawing/2014/main" id="{30A711CE-CCD0-B713-5077-0EF63049D78C}"/>
              </a:ext>
            </a:extLst>
          </p:cNvPr>
          <p:cNvSpPr txBox="1">
            <a:spLocks/>
          </p:cNvSpPr>
          <p:nvPr/>
        </p:nvSpPr>
        <p:spPr>
          <a:xfrm>
            <a:off x="3381223" y="5461093"/>
            <a:ext cx="5153177"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 half-open interval.</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874DACE1-1C45-94D5-F458-DE95BE282061}"/>
                  </a:ext>
                </a:extLst>
              </p:cNvPr>
              <p:cNvSpPr txBox="1"/>
              <p:nvPr/>
            </p:nvSpPr>
            <p:spPr>
              <a:xfrm>
                <a:off x="958309" y="2819400"/>
                <a:ext cx="2147273"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3</m:t>
                      </m:r>
                      <m:r>
                        <a:rPr lang="en-US" sz="2800" b="0" i="1" smtClean="0">
                          <a:latin typeface="Cambria Math" panose="02040503050406030204" pitchFamily="18" charset="0"/>
                        </a:rPr>
                        <m:t>𝑥</m:t>
                      </m:r>
                      <m:r>
                        <a:rPr lang="en-US" sz="2800" b="0" i="1" smtClean="0">
                          <a:latin typeface="Cambria Math" panose="02040503050406030204" pitchFamily="18" charset="0"/>
                        </a:rPr>
                        <m:t> ≤12.3</m:t>
                      </m:r>
                    </m:oMath>
                  </m:oMathPara>
                </a14:m>
                <a:endParaRPr lang="en-US" sz="2800" dirty="0"/>
              </a:p>
            </p:txBody>
          </p:sp>
        </mc:Choice>
        <mc:Fallback>
          <p:sp>
            <p:nvSpPr>
              <p:cNvPr id="4" name="TextBox 3">
                <a:extLst>
                  <a:ext uri="{FF2B5EF4-FFF2-40B4-BE49-F238E27FC236}">
                    <a16:creationId xmlns:a16="http://schemas.microsoft.com/office/drawing/2014/main" id="{874DACE1-1C45-94D5-F458-DE95BE282061}"/>
                  </a:ext>
                </a:extLst>
              </p:cNvPr>
              <p:cNvSpPr txBox="1">
                <a:spLocks noRot="1" noChangeAspect="1" noMove="1" noResize="1" noEditPoints="1" noAdjustHandles="1" noChangeArrowheads="1" noChangeShapeType="1" noTextEdit="1"/>
              </p:cNvSpPr>
              <p:nvPr/>
            </p:nvSpPr>
            <p:spPr>
              <a:xfrm>
                <a:off x="958309" y="2819400"/>
                <a:ext cx="2147273" cy="43088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CFD9088A-F89B-820F-D608-FFFE00C4A16E}"/>
                  </a:ext>
                </a:extLst>
              </p:cNvPr>
              <p:cNvSpPr txBox="1"/>
              <p:nvPr/>
            </p:nvSpPr>
            <p:spPr>
              <a:xfrm>
                <a:off x="1129327" y="4156895"/>
                <a:ext cx="2147273" cy="43088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solidFill>
                            <a:srgbClr val="FF0000"/>
                          </a:solidFill>
                          <a:latin typeface="Cambria Math" panose="02040503050406030204" pitchFamily="18" charset="0"/>
                        </a:rPr>
                        <m:t>𝑥</m:t>
                      </m:r>
                      <m:r>
                        <a:rPr lang="en-US" sz="2800" b="0" i="1" smtClean="0">
                          <a:solidFill>
                            <a:srgbClr val="FF0000"/>
                          </a:solidFill>
                          <a:latin typeface="Cambria Math" panose="02040503050406030204" pitchFamily="18" charset="0"/>
                        </a:rPr>
                        <m:t> ≥−4.</m:t>
                      </m:r>
                      <m:r>
                        <a:rPr lang="en-US" sz="2800" b="0" i="1" smtClean="0">
                          <a:solidFill>
                            <a:srgbClr val="FF0000"/>
                          </a:solidFill>
                          <a:latin typeface="Cambria Math" panose="02040503050406030204" pitchFamily="18" charset="0"/>
                          <a:ea typeface="Cambria Math" panose="02040503050406030204" pitchFamily="18" charset="0"/>
                        </a:rPr>
                        <m:t>1</m:t>
                      </m:r>
                    </m:oMath>
                  </m:oMathPara>
                </a14:m>
                <a:endParaRPr lang="en-US" sz="2800" dirty="0"/>
              </a:p>
            </p:txBody>
          </p:sp>
        </mc:Choice>
        <mc:Fallback>
          <p:sp>
            <p:nvSpPr>
              <p:cNvPr id="5" name="TextBox 4">
                <a:extLst>
                  <a:ext uri="{FF2B5EF4-FFF2-40B4-BE49-F238E27FC236}">
                    <a16:creationId xmlns:a16="http://schemas.microsoft.com/office/drawing/2014/main" id="{CFD9088A-F89B-820F-D608-FFFE00C4A16E}"/>
                  </a:ext>
                </a:extLst>
              </p:cNvPr>
              <p:cNvSpPr txBox="1">
                <a:spLocks noRot="1" noChangeAspect="1" noMove="1" noResize="1" noEditPoints="1" noAdjustHandles="1" noChangeArrowheads="1" noChangeShapeType="1" noTextEdit="1"/>
              </p:cNvSpPr>
              <p:nvPr/>
            </p:nvSpPr>
            <p:spPr>
              <a:xfrm>
                <a:off x="1129327" y="4156895"/>
                <a:ext cx="2147273" cy="43088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889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dirty="0"/>
              <a:t>Procedure: Solving Linear Inequalities</a:t>
            </a:r>
            <a:endParaRPr lang="en-US" sz="3200" dirty="0">
              <a:solidFill>
                <a:schemeClr val="accent1"/>
              </a:solidFill>
            </a:endParaRPr>
          </a:p>
        </p:txBody>
      </p:sp>
      <p:sp>
        <p:nvSpPr>
          <p:cNvPr id="22531" name="TextBox 3"/>
          <p:cNvSpPr>
            <a:spLocks noGrp="1" noChangeArrowheads="1"/>
          </p:cNvSpPr>
          <p:nvPr>
            <p:ph idx="1"/>
          </p:nvPr>
        </p:nvSpPr>
        <p:spPr>
          <a:xfrm>
            <a:off x="457200" y="1075765"/>
            <a:ext cx="8229600" cy="2734235"/>
          </a:xfrm>
          <a:prstGeom prst="rect">
            <a:avLst/>
          </a:prstGeom>
          <a:solidFill>
            <a:schemeClr val="accent3"/>
          </a:solidFill>
          <a:ln w="28575">
            <a:solidFill>
              <a:srgbClr val="000000"/>
            </a:solidFill>
          </a:ln>
        </p:spPr>
        <p:txBody>
          <a:bodyPr>
            <a:noAutofit/>
          </a:bodyPr>
          <a:lstStyle/>
          <a:p>
            <a:pPr marL="514350" indent="-514350">
              <a:buFont typeface="+mj-lt"/>
              <a:buAutoNum type="arabicPeriod"/>
              <a:tabLst>
                <a:tab pos="520700" algn="l"/>
                <a:tab pos="977900" algn="l"/>
              </a:tabLst>
            </a:pPr>
            <a:r>
              <a:rPr lang="en-US" dirty="0">
                <a:solidFill>
                  <a:srgbClr val="000000"/>
                </a:solidFill>
              </a:rPr>
              <a:t>Combine like terms on each side of the inequality 	symbol.</a:t>
            </a:r>
            <a:endParaRPr lang="en-US" i="0" dirty="0">
              <a:solidFill>
                <a:srgbClr val="000000"/>
              </a:solidFill>
            </a:endParaRPr>
          </a:p>
          <a:p>
            <a:pPr marL="514350" indent="-514350">
              <a:buFont typeface="+mj-lt"/>
              <a:buAutoNum type="arabicPeriod" startAt="2"/>
              <a:tabLst>
                <a:tab pos="520700" algn="l"/>
                <a:tab pos="977900" algn="l"/>
              </a:tabLst>
            </a:pPr>
            <a:r>
              <a:rPr lang="en-US" dirty="0">
                <a:solidFill>
                  <a:srgbClr val="000000"/>
                </a:solidFill>
              </a:rPr>
              <a:t>Use the addition principle of inequality to add the 	opposites of constants or variable expressions to 	both sides so that constants are on one side and 	variables on the other.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t>Procedure: Solving Linear Inequalities (cont.)</a:t>
            </a:r>
            <a:endParaRPr lang="en-US" sz="3200" dirty="0">
              <a:solidFill>
                <a:schemeClr val="accent1"/>
              </a:solidFill>
            </a:endParaRPr>
          </a:p>
        </p:txBody>
      </p:sp>
      <p:sp>
        <p:nvSpPr>
          <p:cNvPr id="23555" name="TextBox 3"/>
          <p:cNvSpPr>
            <a:spLocks noGrp="1" noChangeArrowheads="1"/>
          </p:cNvSpPr>
          <p:nvPr>
            <p:ph idx="1"/>
          </p:nvPr>
        </p:nvSpPr>
        <p:spPr>
          <a:xfrm>
            <a:off x="457200" y="1280160"/>
            <a:ext cx="8229600" cy="3596640"/>
          </a:xfrm>
          <a:prstGeom prst="rect">
            <a:avLst/>
          </a:prstGeom>
          <a:solidFill>
            <a:schemeClr val="accent3"/>
          </a:solidFill>
          <a:ln w="28575">
            <a:solidFill>
              <a:srgbClr val="000000"/>
            </a:solidFill>
          </a:ln>
        </p:spPr>
        <p:txBody>
          <a:bodyPr>
            <a:noAutofit/>
          </a:bodyPr>
          <a:lstStyle/>
          <a:p>
            <a:pPr marL="514350" indent="-514350">
              <a:lnSpc>
                <a:spcPct val="110000"/>
              </a:lnSpc>
              <a:buFont typeface="+mj-lt"/>
              <a:buAutoNum type="arabicPeriod" startAt="3"/>
              <a:tabLst>
                <a:tab pos="520700" algn="l"/>
                <a:tab pos="977900" algn="l"/>
              </a:tabLst>
            </a:pPr>
            <a:r>
              <a:rPr lang="en-US" dirty="0">
                <a:solidFill>
                  <a:srgbClr val="000000"/>
                </a:solidFill>
              </a:rPr>
              <a:t>Use the multiplication (or division) principle of inequality to multiply both sides by the reciprocal of the coefficient of the variable (or divide both sides by the coefficient itself). The coefficient of the variable will become </a:t>
            </a:r>
            <a:r>
              <a:rPr lang="en-US" dirty="0">
                <a:solidFill>
                  <a:srgbClr val="000000"/>
                </a:solidFill>
                <a:latin typeface="Symbol" charset="2"/>
                <a:cs typeface="Symbol" charset="2"/>
              </a:rPr>
              <a:t>+</a:t>
            </a:r>
            <a:r>
              <a:rPr lang="en-US" dirty="0">
                <a:solidFill>
                  <a:srgbClr val="000000"/>
                </a:solidFill>
              </a:rPr>
              <a:t>1. </a:t>
            </a:r>
            <a:r>
              <a:rPr lang="en-US" b="1" i="0" dirty="0">
                <a:solidFill>
                  <a:srgbClr val="C00000"/>
                </a:solidFill>
              </a:rPr>
              <a:t>If this coefficient is negative, be sure to reverse the sense of the inequality</a:t>
            </a:r>
            <a:r>
              <a:rPr lang="en-US" i="0" dirty="0">
                <a:solidFill>
                  <a:srgbClr val="00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Solving Linear Inequalities (cont.)</a:t>
            </a:r>
          </a:p>
        </p:txBody>
      </p:sp>
      <p:sp>
        <p:nvSpPr>
          <p:cNvPr id="4" name="TextBox 3"/>
          <p:cNvSpPr>
            <a:spLocks noGrp="1" noChangeArrowheads="1"/>
          </p:cNvSpPr>
          <p:nvPr>
            <p:ph idx="1"/>
          </p:nvPr>
        </p:nvSpPr>
        <p:spPr>
          <a:xfrm>
            <a:off x="457200" y="1280160"/>
            <a:ext cx="8229600" cy="2453640"/>
          </a:xfrm>
          <a:prstGeom prst="rect">
            <a:avLst/>
          </a:prstGeom>
          <a:solidFill>
            <a:schemeClr val="accent3"/>
          </a:solidFill>
          <a:ln w="28575">
            <a:solidFill>
              <a:srgbClr val="000000"/>
            </a:solidFill>
          </a:ln>
        </p:spPr>
        <p:txBody>
          <a:bodyPr>
            <a:noAutofit/>
          </a:bodyPr>
          <a:lstStyle/>
          <a:p>
            <a:pPr marL="514350" indent="-514350">
              <a:lnSpc>
                <a:spcPct val="110000"/>
              </a:lnSpc>
              <a:buFont typeface="+mj-lt"/>
              <a:buAutoNum type="arabicPeriod" startAt="4"/>
              <a:tabLst>
                <a:tab pos="520700" algn="l"/>
                <a:tab pos="977900" algn="l"/>
              </a:tabLst>
            </a:pPr>
            <a:r>
              <a:rPr lang="en-US" dirty="0">
                <a:solidFill>
                  <a:srgbClr val="000000"/>
                </a:solidFill>
              </a:rPr>
              <a:t>A quick (and generally satisfactory) check is to 	select any one number in your solution set and 	substitute it into the original inequality. If the 	statement is false, you need to look for an error in 	your solution.</a:t>
            </a:r>
            <a:endParaRPr lang="en-US" i="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a:t>
            </a:r>
          </a:p>
        </p:txBody>
      </p:sp>
      <p:sp>
        <p:nvSpPr>
          <p:cNvPr id="12292" name="Rectangle 3"/>
          <p:cNvSpPr>
            <a:spLocks noGrp="1"/>
          </p:cNvSpPr>
          <p:nvPr>
            <p:ph idx="1"/>
          </p:nvPr>
        </p:nvSpPr>
        <p:spPr>
          <a:xfrm>
            <a:off x="457200" y="1280160"/>
            <a:ext cx="8229600" cy="1384995"/>
          </a:xfrm>
          <a:prstGeom prst="rect">
            <a:avLst/>
          </a:prstGeom>
        </p:spPr>
        <p:txBody>
          <a:bodyPr>
            <a:spAutoFit/>
          </a:bodyPr>
          <a:lstStyle/>
          <a:p>
            <a:pPr marL="0" indent="0">
              <a:buFont typeface="Courier New" pitchFamily="49" charset="0"/>
              <a:buNone/>
            </a:pPr>
            <a:r>
              <a:rPr lang="en-US" i="0" dirty="0">
                <a:solidFill>
                  <a:schemeClr val="tx1"/>
                </a:solidFill>
              </a:rPr>
              <a:t>Solve the inequality                      and graph the solution set. Write the solution set using interval notation. </a:t>
            </a:r>
            <a:r>
              <a:rPr lang="en-US" b="1" i="0" dirty="0">
                <a:solidFill>
                  <a:schemeClr val="tx1"/>
                </a:solidFill>
              </a:rPr>
              <a:t>Solution</a:t>
            </a:r>
          </a:p>
        </p:txBody>
      </p:sp>
      <p:graphicFrame>
        <p:nvGraphicFramePr>
          <p:cNvPr id="12293" name="Object 5"/>
          <p:cNvGraphicFramePr>
            <a:graphicFrameLocks noChangeAspect="1"/>
          </p:cNvGraphicFramePr>
          <p:nvPr>
            <p:extLst>
              <p:ext uri="{D42A27DB-BD31-4B8C-83A1-F6EECF244321}">
                <p14:modId xmlns:p14="http://schemas.microsoft.com/office/powerpoint/2010/main" val="752499822"/>
              </p:ext>
            </p:extLst>
          </p:nvPr>
        </p:nvGraphicFramePr>
        <p:xfrm>
          <a:off x="3483676" y="1414648"/>
          <a:ext cx="1655762" cy="352425"/>
        </p:xfrm>
        <a:graphic>
          <a:graphicData uri="http://schemas.openxmlformats.org/presentationml/2006/ole">
            <mc:AlternateContent xmlns:mc="http://schemas.openxmlformats.org/markup-compatibility/2006">
              <mc:Choice xmlns:v="urn:schemas-microsoft-com:vml" Requires="v">
                <p:oleObj name="Equation" r:id="rId2" imgW="1663920" imgH="347400" progId="Equation.DSMT4">
                  <p:embed/>
                </p:oleObj>
              </mc:Choice>
              <mc:Fallback>
                <p:oleObj name="Equation" r:id="rId2" imgW="1663920" imgH="347400" progId="Equation.DSMT4">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676" y="1414648"/>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5" name="Object 7"/>
          <p:cNvGraphicFramePr>
            <a:graphicFrameLocks noChangeAspect="1"/>
          </p:cNvGraphicFramePr>
          <p:nvPr>
            <p:extLst>
              <p:ext uri="{D42A27DB-BD31-4B8C-83A1-F6EECF244321}">
                <p14:modId xmlns:p14="http://schemas.microsoft.com/office/powerpoint/2010/main" val="1198791332"/>
              </p:ext>
            </p:extLst>
          </p:nvPr>
        </p:nvGraphicFramePr>
        <p:xfrm>
          <a:off x="1631950" y="3294063"/>
          <a:ext cx="2641600" cy="355600"/>
        </p:xfrm>
        <a:graphic>
          <a:graphicData uri="http://schemas.openxmlformats.org/presentationml/2006/ole">
            <mc:AlternateContent xmlns:mc="http://schemas.openxmlformats.org/markup-compatibility/2006">
              <mc:Choice xmlns:v="urn:schemas-microsoft-com:vml" Requires="v">
                <p:oleObj name="Equation" r:id="rId4" imgW="2633040" imgH="347400" progId="Equation.DSMT4">
                  <p:embed/>
                </p:oleObj>
              </mc:Choice>
              <mc:Fallback>
                <p:oleObj name="Equation" r:id="rId4" imgW="2633040" imgH="347400" progId="Equation.DSMT4">
                  <p:embed/>
                  <p:pic>
                    <p:nvPicPr>
                      <p:cNvPr id="0"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1950" y="3294063"/>
                        <a:ext cx="2641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6" name="Object 8"/>
          <p:cNvGraphicFramePr>
            <a:graphicFrameLocks noChangeAspect="1"/>
          </p:cNvGraphicFramePr>
          <p:nvPr>
            <p:extLst>
              <p:ext uri="{D42A27DB-BD31-4B8C-83A1-F6EECF244321}">
                <p14:modId xmlns:p14="http://schemas.microsoft.com/office/powerpoint/2010/main" val="2027532687"/>
              </p:ext>
            </p:extLst>
          </p:nvPr>
        </p:nvGraphicFramePr>
        <p:xfrm>
          <a:off x="2590800" y="3819525"/>
          <a:ext cx="1181100" cy="355600"/>
        </p:xfrm>
        <a:graphic>
          <a:graphicData uri="http://schemas.openxmlformats.org/presentationml/2006/ole">
            <mc:AlternateContent xmlns:mc="http://schemas.openxmlformats.org/markup-compatibility/2006">
              <mc:Choice xmlns:v="urn:schemas-microsoft-com:vml" Requires="v">
                <p:oleObj name="Equation" r:id="rId6" imgW="1170000" imgH="347400" progId="Equation.DSMT4">
                  <p:embed/>
                </p:oleObj>
              </mc:Choice>
              <mc:Fallback>
                <p:oleObj name="Equation" r:id="rId6" imgW="1170000" imgH="347400" progId="Equation.DSMT4">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3819525"/>
                        <a:ext cx="1181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7" name="Object 9"/>
          <p:cNvGraphicFramePr>
            <a:graphicFrameLocks noChangeAspect="1"/>
          </p:cNvGraphicFramePr>
          <p:nvPr>
            <p:extLst>
              <p:ext uri="{D42A27DB-BD31-4B8C-83A1-F6EECF244321}">
                <p14:modId xmlns:p14="http://schemas.microsoft.com/office/powerpoint/2010/main" val="3522858309"/>
              </p:ext>
            </p:extLst>
          </p:nvPr>
        </p:nvGraphicFramePr>
        <p:xfrm>
          <a:off x="2527300" y="4338638"/>
          <a:ext cx="1295400" cy="901700"/>
        </p:xfrm>
        <a:graphic>
          <a:graphicData uri="http://schemas.openxmlformats.org/presentationml/2006/ole">
            <mc:AlternateContent xmlns:mc="http://schemas.openxmlformats.org/markup-compatibility/2006">
              <mc:Choice xmlns:v="urn:schemas-microsoft-com:vml" Requires="v">
                <p:oleObj name="Equation" r:id="rId8" imgW="1279800" imgH="886680" progId="Equation.DSMT4">
                  <p:embed/>
                </p:oleObj>
              </mc:Choice>
              <mc:Fallback>
                <p:oleObj name="Equation" r:id="rId8" imgW="1279800" imgH="886680" progId="Equation.DSMT4">
                  <p:embed/>
                  <p:pic>
                    <p:nvPicPr>
                      <p:cNvPr id="0" name="Picture 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7300" y="4338638"/>
                        <a:ext cx="12954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8" name="Object 10"/>
          <p:cNvGraphicFramePr>
            <a:graphicFrameLocks noChangeAspect="1"/>
          </p:cNvGraphicFramePr>
          <p:nvPr>
            <p:extLst>
              <p:ext uri="{D42A27DB-BD31-4B8C-83A1-F6EECF244321}">
                <p14:modId xmlns:p14="http://schemas.microsoft.com/office/powerpoint/2010/main" val="3340073094"/>
              </p:ext>
            </p:extLst>
          </p:nvPr>
        </p:nvGraphicFramePr>
        <p:xfrm>
          <a:off x="2705100" y="5397500"/>
          <a:ext cx="990600" cy="355600"/>
        </p:xfrm>
        <a:graphic>
          <a:graphicData uri="http://schemas.openxmlformats.org/presentationml/2006/ole">
            <mc:AlternateContent xmlns:mc="http://schemas.openxmlformats.org/markup-compatibility/2006">
              <mc:Choice xmlns:v="urn:schemas-microsoft-com:vml" Requires="v">
                <p:oleObj name="Equation" r:id="rId10" imgW="978120" imgH="347400" progId="Equation.DSMT4">
                  <p:embed/>
                </p:oleObj>
              </mc:Choice>
              <mc:Fallback>
                <p:oleObj name="Equation" r:id="rId10" imgW="978120" imgH="347400" progId="Equation.DSMT4">
                  <p:embed/>
                  <p:pic>
                    <p:nvPicPr>
                      <p:cNvPr id="0" name="Picture 1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5100" y="5397500"/>
                        <a:ext cx="99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299" name="Object 11"/>
          <p:cNvGraphicFramePr>
            <a:graphicFrameLocks noChangeAspect="1"/>
          </p:cNvGraphicFramePr>
          <p:nvPr>
            <p:extLst>
              <p:ext uri="{D42A27DB-BD31-4B8C-83A1-F6EECF244321}">
                <p14:modId xmlns:p14="http://schemas.microsoft.com/office/powerpoint/2010/main" val="3899215737"/>
              </p:ext>
            </p:extLst>
          </p:nvPr>
        </p:nvGraphicFramePr>
        <p:xfrm>
          <a:off x="4597101" y="2884547"/>
          <a:ext cx="2120900" cy="279400"/>
        </p:xfrm>
        <a:graphic>
          <a:graphicData uri="http://schemas.openxmlformats.org/presentationml/2006/ole">
            <mc:AlternateContent xmlns:mc="http://schemas.openxmlformats.org/markup-compatibility/2006">
              <mc:Choice xmlns:v="urn:schemas-microsoft-com:vml" Requires="v">
                <p:oleObj name="Equation" r:id="rId12" imgW="2120372" imgH="279446" progId="Equation.DSMT4">
                  <p:embed/>
                </p:oleObj>
              </mc:Choice>
              <mc:Fallback>
                <p:oleObj name="Equation" r:id="rId12" imgW="2120372" imgH="279446" progId="Equation.DSMT4">
                  <p:embed/>
                  <p:pic>
                    <p:nvPicPr>
                      <p:cNvPr id="0" name="Picture 1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97101" y="2884547"/>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0" name="Object 12"/>
          <p:cNvGraphicFramePr>
            <a:graphicFrameLocks noChangeAspect="1"/>
          </p:cNvGraphicFramePr>
          <p:nvPr>
            <p:extLst>
              <p:ext uri="{D42A27DB-BD31-4B8C-83A1-F6EECF244321}">
                <p14:modId xmlns:p14="http://schemas.microsoft.com/office/powerpoint/2010/main" val="2620645407"/>
              </p:ext>
            </p:extLst>
          </p:nvPr>
        </p:nvGraphicFramePr>
        <p:xfrm>
          <a:off x="4648200" y="3325813"/>
          <a:ext cx="2159000" cy="292100"/>
        </p:xfrm>
        <a:graphic>
          <a:graphicData uri="http://schemas.openxmlformats.org/presentationml/2006/ole">
            <mc:AlternateContent xmlns:mc="http://schemas.openxmlformats.org/markup-compatibility/2006">
              <mc:Choice xmlns:v="urn:schemas-microsoft-com:vml" Requires="v">
                <p:oleObj name="Equation" r:id="rId14" imgW="2148480" imgH="283320" progId="Equation.DSMT4">
                  <p:embed/>
                </p:oleObj>
              </mc:Choice>
              <mc:Fallback>
                <p:oleObj name="Equation" r:id="rId14" imgW="2148480" imgH="283320" progId="Equation.DSMT4">
                  <p:embed/>
                  <p:pic>
                    <p:nvPicPr>
                      <p:cNvPr id="0" name="Picture 1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8200" y="3325813"/>
                        <a:ext cx="21590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1" name="Object 13"/>
          <p:cNvGraphicFramePr>
            <a:graphicFrameLocks noChangeAspect="1"/>
          </p:cNvGraphicFramePr>
          <p:nvPr/>
        </p:nvGraphicFramePr>
        <p:xfrm>
          <a:off x="4648200" y="3857625"/>
          <a:ext cx="927100" cy="279400"/>
        </p:xfrm>
        <a:graphic>
          <a:graphicData uri="http://schemas.openxmlformats.org/presentationml/2006/ole">
            <mc:AlternateContent xmlns:mc="http://schemas.openxmlformats.org/markup-compatibility/2006">
              <mc:Choice xmlns:v="urn:schemas-microsoft-com:vml" Requires="v">
                <p:oleObj name="Equation" r:id="rId16" imgW="927077" imgH="279446" progId="Equation.DSMT4">
                  <p:embed/>
                </p:oleObj>
              </mc:Choice>
              <mc:Fallback>
                <p:oleObj name="Equation" r:id="rId16" imgW="927077" imgH="279446" progId="Equation.DSMT4">
                  <p:embed/>
                  <p:pic>
                    <p:nvPicPr>
                      <p:cNvPr id="0" name="Picture 15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385762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2" name="Object 14"/>
          <p:cNvGraphicFramePr>
            <a:graphicFrameLocks noChangeAspect="1"/>
          </p:cNvGraphicFramePr>
          <p:nvPr>
            <p:extLst>
              <p:ext uri="{D42A27DB-BD31-4B8C-83A1-F6EECF244321}">
                <p14:modId xmlns:p14="http://schemas.microsoft.com/office/powerpoint/2010/main" val="1891895423"/>
              </p:ext>
            </p:extLst>
          </p:nvPr>
        </p:nvGraphicFramePr>
        <p:xfrm>
          <a:off x="4673600" y="4649788"/>
          <a:ext cx="2184400" cy="279400"/>
        </p:xfrm>
        <a:graphic>
          <a:graphicData uri="http://schemas.openxmlformats.org/presentationml/2006/ole">
            <mc:AlternateContent xmlns:mc="http://schemas.openxmlformats.org/markup-compatibility/2006">
              <mc:Choice xmlns:v="urn:schemas-microsoft-com:vml" Requires="v">
                <p:oleObj name="Equation" r:id="rId18" imgW="2175840" imgH="264960" progId="Equation.DSMT4">
                  <p:embed/>
                </p:oleObj>
              </mc:Choice>
              <mc:Fallback>
                <p:oleObj name="Equation" r:id="rId18" imgW="2175840" imgH="264960" progId="Equation.DSMT4">
                  <p:embed/>
                  <p:pic>
                    <p:nvPicPr>
                      <p:cNvPr id="0" name="Picture 15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3600" y="4649788"/>
                        <a:ext cx="218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2303" name="Object 15"/>
          <p:cNvGraphicFramePr>
            <a:graphicFrameLocks noChangeAspect="1"/>
          </p:cNvGraphicFramePr>
          <p:nvPr/>
        </p:nvGraphicFramePr>
        <p:xfrm>
          <a:off x="4648200" y="5435600"/>
          <a:ext cx="927100" cy="279400"/>
        </p:xfrm>
        <a:graphic>
          <a:graphicData uri="http://schemas.openxmlformats.org/presentationml/2006/ole">
            <mc:AlternateContent xmlns:mc="http://schemas.openxmlformats.org/markup-compatibility/2006">
              <mc:Choice xmlns:v="urn:schemas-microsoft-com:vml" Requires="v">
                <p:oleObj name="Equation" r:id="rId20" imgW="927077" imgH="279446" progId="Equation.DSMT4">
                  <p:embed/>
                </p:oleObj>
              </mc:Choice>
              <mc:Fallback>
                <p:oleObj name="Equation" r:id="rId20" imgW="927077" imgH="279446" progId="Equation.DSMT4">
                  <p:embed/>
                  <p:pic>
                    <p:nvPicPr>
                      <p:cNvPr id="0" name="Picture 1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48200" y="5435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5">
            <a:extLst>
              <a:ext uri="{FF2B5EF4-FFF2-40B4-BE49-F238E27FC236}">
                <a16:creationId xmlns:a16="http://schemas.microsoft.com/office/drawing/2014/main" id="{2DD64F95-55C2-B9E0-5A7F-C2CD9A3A482A}"/>
              </a:ext>
            </a:extLst>
          </p:cNvPr>
          <p:cNvGraphicFramePr>
            <a:graphicFrameLocks noChangeAspect="1"/>
          </p:cNvGraphicFramePr>
          <p:nvPr>
            <p:extLst>
              <p:ext uri="{D42A27DB-BD31-4B8C-83A1-F6EECF244321}">
                <p14:modId xmlns:p14="http://schemas.microsoft.com/office/powerpoint/2010/main" val="3617855374"/>
              </p:ext>
            </p:extLst>
          </p:nvPr>
        </p:nvGraphicFramePr>
        <p:xfrm>
          <a:off x="2133600" y="2848035"/>
          <a:ext cx="1655762" cy="352425"/>
        </p:xfrm>
        <a:graphic>
          <a:graphicData uri="http://schemas.openxmlformats.org/presentationml/2006/ole">
            <mc:AlternateContent xmlns:mc="http://schemas.openxmlformats.org/markup-compatibility/2006">
              <mc:Choice xmlns:v="urn:schemas-microsoft-com:vml" Requires="v">
                <p:oleObj name="Equation" r:id="rId2" imgW="1663920" imgH="347400" progId="Equation.DSMT4">
                  <p:embed/>
                </p:oleObj>
              </mc:Choice>
              <mc:Fallback>
                <p:oleObj name="Equation" r:id="rId2" imgW="1663920" imgH="347400" progId="Equation.DSMT4">
                  <p:embed/>
                  <p:pic>
                    <p:nvPicPr>
                      <p:cNvPr id="12293"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48035"/>
                        <a:ext cx="165576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3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29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Note</a:t>
            </a:r>
          </a:p>
        </p:txBody>
      </p:sp>
      <p:sp>
        <p:nvSpPr>
          <p:cNvPr id="10" name="Content Placeholder 9"/>
          <p:cNvSpPr>
            <a:spLocks noGrp="1"/>
          </p:cNvSpPr>
          <p:nvPr>
            <p:ph idx="1"/>
          </p:nvPr>
        </p:nvSpPr>
        <p:spPr>
          <a:xfrm>
            <a:off x="457200" y="1280160"/>
            <a:ext cx="8229600" cy="2453640"/>
          </a:xfrm>
          <a:noFill/>
          <a:ln w="28575">
            <a:solidFill>
              <a:srgbClr val="FF0000"/>
            </a:solidFill>
          </a:ln>
        </p:spPr>
        <p:txBody>
          <a:bodyPr>
            <a:normAutofit/>
          </a:bodyPr>
          <a:lstStyle/>
          <a:p>
            <a:pPr marL="15875" lvl="0" indent="-15875">
              <a:tabLst>
                <a:tab pos="520700" algn="l"/>
                <a:tab pos="977900" algn="l"/>
              </a:tabLst>
              <a:defRPr/>
            </a:pPr>
            <a:r>
              <a:rPr lang="en-US" dirty="0">
                <a:solidFill>
                  <a:srgbClr val="000000"/>
                </a:solidFill>
              </a:rPr>
              <a:t>The symbol for infinity       (or        ) does not represent a number. The symbol is used to indicate that the interval is to include all real numbers from some point on (either in the positive direction or the negative direction) without end.</a:t>
            </a:r>
          </a:p>
          <a:p>
            <a:pPr marL="15875" lvl="0" indent="-15875">
              <a:tabLst>
                <a:tab pos="520700" algn="l"/>
                <a:tab pos="977900" algn="l"/>
              </a:tabLst>
              <a:defRPr/>
            </a:pPr>
            <a:endParaRPr lang="en-US" dirty="0"/>
          </a:p>
        </p:txBody>
      </p:sp>
      <p:graphicFrame>
        <p:nvGraphicFramePr>
          <p:cNvPr id="7" name="Object 4"/>
          <p:cNvGraphicFramePr>
            <a:graphicFrameLocks noChangeAspect="1"/>
          </p:cNvGraphicFramePr>
          <p:nvPr>
            <p:extLst>
              <p:ext uri="{D42A27DB-BD31-4B8C-83A1-F6EECF244321}">
                <p14:modId xmlns:p14="http://schemas.microsoft.com/office/powerpoint/2010/main" val="4258137179"/>
              </p:ext>
            </p:extLst>
          </p:nvPr>
        </p:nvGraphicFramePr>
        <p:xfrm>
          <a:off x="3892550" y="1460500"/>
          <a:ext cx="368300" cy="215900"/>
        </p:xfrm>
        <a:graphic>
          <a:graphicData uri="http://schemas.openxmlformats.org/presentationml/2006/ole">
            <mc:AlternateContent xmlns:mc="http://schemas.openxmlformats.org/markup-compatibility/2006">
              <mc:Choice xmlns:v="urn:schemas-microsoft-com:vml" Requires="v">
                <p:oleObj name="Equation" r:id="rId2" imgW="356400" imgH="200880" progId="Equation.DSMT4">
                  <p:embed/>
                </p:oleObj>
              </mc:Choice>
              <mc:Fallback>
                <p:oleObj name="Equation" r:id="rId2" imgW="356400" imgH="200880" progId="Equation.DSMT4">
                  <p:embed/>
                  <p:pic>
                    <p:nvPicPr>
                      <p:cNvPr id="0" name="Picture 5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550" y="1460500"/>
                        <a:ext cx="368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94531637"/>
              </p:ext>
            </p:extLst>
          </p:nvPr>
        </p:nvGraphicFramePr>
        <p:xfrm>
          <a:off x="4767044" y="1460500"/>
          <a:ext cx="635000" cy="215900"/>
        </p:xfrm>
        <a:graphic>
          <a:graphicData uri="http://schemas.openxmlformats.org/presentationml/2006/ole">
            <mc:AlternateContent xmlns:mc="http://schemas.openxmlformats.org/markup-compatibility/2006">
              <mc:Choice xmlns:v="urn:schemas-microsoft-com:vml" Requires="v">
                <p:oleObj name="Equation" r:id="rId4" imgW="621360" imgH="200880" progId="Equation.DSMT4">
                  <p:embed/>
                </p:oleObj>
              </mc:Choice>
              <mc:Fallback>
                <p:oleObj name="Equation" r:id="rId4" imgW="621360" imgH="200880" progId="Equation.DSMT4">
                  <p:embed/>
                  <p:pic>
                    <p:nvPicPr>
                      <p:cNvPr id="0" name="Picture 5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044" y="1460500"/>
                        <a:ext cx="635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7" name="Content Placeholder 6"/>
          <p:cNvSpPr>
            <a:spLocks noGrp="1"/>
          </p:cNvSpPr>
          <p:nvPr>
            <p:ph idx="1"/>
          </p:nvPr>
        </p:nvSpPr>
        <p:spPr>
          <a:xfrm>
            <a:off x="457200" y="2448580"/>
            <a:ext cx="8229600" cy="523220"/>
          </a:xfrm>
        </p:spPr>
        <p:txBody>
          <a:bodyPr>
            <a:spAutoFit/>
          </a:bodyPr>
          <a:lstStyle/>
          <a:p>
            <a:r>
              <a:rPr lang="en-US" i="1" dirty="0">
                <a:solidFill>
                  <a:schemeClr val="tx1"/>
                </a:solidFill>
              </a:rPr>
              <a:t>x</a:t>
            </a:r>
            <a:r>
              <a:rPr lang="en-US" dirty="0">
                <a:solidFill>
                  <a:schemeClr val="tx1"/>
                </a:solidFill>
              </a:rPr>
              <a:t> is in </a:t>
            </a:r>
            <a:r>
              <a:rPr lang="en-US" dirty="0">
                <a:solidFill>
                  <a:srgbClr val="FF0000"/>
                </a:solidFill>
              </a:rPr>
              <a:t>(</a:t>
            </a:r>
            <a:r>
              <a:rPr lang="en-US" dirty="0">
                <a:solidFill>
                  <a:srgbClr val="FF0000"/>
                </a:solidFill>
                <a:latin typeface="Symbol" pitchFamily="82" charset="2"/>
              </a:rPr>
              <a:t>-</a:t>
            </a:r>
            <a:r>
              <a:rPr lang="en-US" dirty="0">
                <a:solidFill>
                  <a:srgbClr val="FF0000"/>
                </a:solidFill>
                <a:sym typeface="Symbol"/>
              </a:rPr>
              <a:t>∞, </a:t>
            </a:r>
            <a:r>
              <a:rPr lang="en-US" dirty="0">
                <a:solidFill>
                  <a:srgbClr val="FF0000"/>
                </a:solidFill>
                <a:latin typeface="Symbol" pitchFamily="82" charset="2"/>
                <a:sym typeface="Symbol"/>
              </a:rPr>
              <a:t>-</a:t>
            </a:r>
            <a:r>
              <a:rPr lang="en-US" dirty="0">
                <a:solidFill>
                  <a:srgbClr val="FF0000"/>
                </a:solidFill>
                <a:sym typeface="Symbol"/>
              </a:rPr>
              <a:t>1]</a:t>
            </a:r>
            <a:r>
              <a:rPr lang="en-US" dirty="0">
                <a:solidFill>
                  <a:schemeClr val="tx1"/>
                </a:solidFill>
              </a:rPr>
              <a:t>.</a:t>
            </a:r>
            <a:endParaRPr lang="en-US" dirty="0"/>
          </a:p>
        </p:txBody>
      </p:sp>
      <p:sp>
        <p:nvSpPr>
          <p:cNvPr id="6" name="Rectangle 3"/>
          <p:cNvSpPr txBox="1">
            <a:spLocks/>
          </p:cNvSpPr>
          <p:nvPr/>
        </p:nvSpPr>
        <p:spPr>
          <a:xfrm>
            <a:off x="457200" y="3034605"/>
            <a:ext cx="8229600" cy="523220"/>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b="1" dirty="0">
                <a:solidFill>
                  <a:schemeClr val="tx1"/>
                </a:solidFill>
              </a:rPr>
              <a:t>Check</a:t>
            </a:r>
          </a:p>
        </p:txBody>
      </p:sp>
      <p:sp>
        <p:nvSpPr>
          <p:cNvPr id="8" name="Rectangle 3"/>
          <p:cNvSpPr txBox="1">
            <a:spLocks/>
          </p:cNvSpPr>
          <p:nvPr/>
        </p:nvSpPr>
        <p:spPr>
          <a:xfrm>
            <a:off x="457200" y="3505200"/>
            <a:ext cx="8229600" cy="1384995"/>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As a check, pick a number in the solution interval and substitute it into the original inequality. For example, choose </a:t>
            </a:r>
            <a:r>
              <a:rPr lang="en-US" dirty="0">
                <a:solidFill>
                  <a:srgbClr val="FF00FF"/>
                </a:solidFill>
                <a:latin typeface="Symbol" charset="2"/>
              </a:rPr>
              <a:t>-</a:t>
            </a:r>
            <a:r>
              <a:rPr lang="en-US" dirty="0">
                <a:solidFill>
                  <a:srgbClr val="FF00FF"/>
                </a:solidFill>
              </a:rPr>
              <a:t>3</a:t>
            </a:r>
            <a:r>
              <a:rPr lang="en-US" dirty="0">
                <a:solidFill>
                  <a:srgbClr val="FF0000"/>
                </a:solidFill>
              </a:rPr>
              <a:t> </a:t>
            </a:r>
            <a:r>
              <a:rPr lang="en-US" dirty="0">
                <a:solidFill>
                  <a:schemeClr val="tx1"/>
                </a:solidFill>
              </a:rPr>
              <a:t>and substitute it for </a:t>
            </a:r>
            <a:r>
              <a:rPr lang="en-US" i="1" dirty="0">
                <a:solidFill>
                  <a:schemeClr val="tx1"/>
                </a:solidFill>
              </a:rPr>
              <a:t>x</a:t>
            </a:r>
            <a:r>
              <a:rPr lang="en-US" dirty="0">
                <a:solidFill>
                  <a:schemeClr val="tx1"/>
                </a:solidFill>
              </a:rPr>
              <a:t>.</a:t>
            </a:r>
          </a:p>
        </p:txBody>
      </p:sp>
      <p:graphicFrame>
        <p:nvGraphicFramePr>
          <p:cNvPr id="9" name="Object 6"/>
          <p:cNvGraphicFramePr>
            <a:graphicFrameLocks noChangeAspect="1"/>
          </p:cNvGraphicFramePr>
          <p:nvPr>
            <p:extLst>
              <p:ext uri="{D42A27DB-BD31-4B8C-83A1-F6EECF244321}">
                <p14:modId xmlns:p14="http://schemas.microsoft.com/office/powerpoint/2010/main" val="4100856771"/>
              </p:ext>
            </p:extLst>
          </p:nvPr>
        </p:nvGraphicFramePr>
        <p:xfrm>
          <a:off x="522288" y="5056783"/>
          <a:ext cx="2068512" cy="608013"/>
        </p:xfrm>
        <a:graphic>
          <a:graphicData uri="http://schemas.openxmlformats.org/presentationml/2006/ole">
            <mc:AlternateContent xmlns:mc="http://schemas.openxmlformats.org/markup-compatibility/2006">
              <mc:Choice xmlns:v="urn:schemas-microsoft-com:vml" Requires="v">
                <p:oleObj name="Equation" r:id="rId2" imgW="2057400" imgH="596880" progId="Equation.DSMT4">
                  <p:embed/>
                </p:oleObj>
              </mc:Choice>
              <mc:Fallback>
                <p:oleObj name="Equation" r:id="rId2" imgW="2057400" imgH="596880" progId="Equation.DSMT4">
                  <p:embed/>
                  <p:pic>
                    <p:nvPicPr>
                      <p:cNvPr id="0" name="Picture 293"/>
                      <p:cNvPicPr>
                        <a:picLocks noChangeAspect="1" noChangeArrowheads="1"/>
                      </p:cNvPicPr>
                      <p:nvPr/>
                    </p:nvPicPr>
                    <p:blipFill>
                      <a:blip r:embed="rId3"/>
                      <a:srcRect/>
                      <a:stretch>
                        <a:fillRect/>
                      </a:stretch>
                    </p:blipFill>
                    <p:spPr bwMode="auto">
                      <a:xfrm>
                        <a:off x="522288" y="5056783"/>
                        <a:ext cx="2068512" cy="60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4D9E3897-5DDD-F833-EBF1-0AFACF85042B}"/>
              </a:ext>
            </a:extLst>
          </p:cNvPr>
          <p:cNvPicPr>
            <a:picLocks noChangeAspect="1"/>
          </p:cNvPicPr>
          <p:nvPr/>
        </p:nvPicPr>
        <p:blipFill>
          <a:blip r:embed="rId4"/>
          <a:stretch>
            <a:fillRect/>
          </a:stretch>
        </p:blipFill>
        <p:spPr>
          <a:xfrm>
            <a:off x="457200" y="1301654"/>
            <a:ext cx="3200847" cy="1009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prstGeom prst="rect">
            <a:avLst/>
          </a:prstGeom>
        </p:spPr>
        <p:txBody>
          <a:bodyPr/>
          <a:lstStyle/>
          <a:p>
            <a:r>
              <a:rPr lang="en-US" sz="3200" dirty="0">
                <a:solidFill>
                  <a:schemeClr val="accent1"/>
                </a:solidFill>
              </a:rPr>
              <a:t>Example 9: Solving Linear Inequalities (cont.)</a:t>
            </a:r>
          </a:p>
        </p:txBody>
      </p:sp>
      <p:sp>
        <p:nvSpPr>
          <p:cNvPr id="8" name="Rectangle 3"/>
          <p:cNvSpPr txBox="1">
            <a:spLocks/>
          </p:cNvSpPr>
          <p:nvPr/>
        </p:nvSpPr>
        <p:spPr>
          <a:xfrm>
            <a:off x="533400" y="2819400"/>
            <a:ext cx="8229600" cy="1815882"/>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Note that </a:t>
            </a:r>
            <a:r>
              <a:rPr lang="en-US" dirty="0"/>
              <a:t>it is not possible to check every number in an interval with infinitely many solutions. But a true result, as shown here, gives confidence in the solution interval.</a:t>
            </a:r>
            <a:endParaRPr lang="en-US" b="1" dirty="0">
              <a:solidFill>
                <a:schemeClr val="tx1"/>
              </a:solidFill>
            </a:endParaRPr>
          </a:p>
        </p:txBody>
      </p:sp>
      <p:graphicFrame>
        <p:nvGraphicFramePr>
          <p:cNvPr id="9" name="Object 6"/>
          <p:cNvGraphicFramePr>
            <a:graphicFrameLocks noChangeAspect="1"/>
          </p:cNvGraphicFramePr>
          <p:nvPr>
            <p:extLst>
              <p:ext uri="{D42A27DB-BD31-4B8C-83A1-F6EECF244321}">
                <p14:modId xmlns:p14="http://schemas.microsoft.com/office/powerpoint/2010/main" val="2756864405"/>
              </p:ext>
            </p:extLst>
          </p:nvPr>
        </p:nvGraphicFramePr>
        <p:xfrm>
          <a:off x="781050" y="1143000"/>
          <a:ext cx="1841500" cy="698500"/>
        </p:xfrm>
        <a:graphic>
          <a:graphicData uri="http://schemas.openxmlformats.org/presentationml/2006/ole">
            <mc:AlternateContent xmlns:mc="http://schemas.openxmlformats.org/markup-compatibility/2006">
              <mc:Choice xmlns:v="urn:schemas-microsoft-com:vml" Requires="v">
                <p:oleObj name="Equation" r:id="rId2" imgW="1828440" imgH="685440" progId="Equation.DSMT4">
                  <p:embed/>
                </p:oleObj>
              </mc:Choice>
              <mc:Fallback>
                <p:oleObj name="Equation" r:id="rId2" imgW="1828440" imgH="685440" progId="Equation.DSMT4">
                  <p:embed/>
                  <p:pic>
                    <p:nvPicPr>
                      <p:cNvPr id="0" name="Picture 3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143000"/>
                        <a:ext cx="18415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869850461"/>
              </p:ext>
            </p:extLst>
          </p:nvPr>
        </p:nvGraphicFramePr>
        <p:xfrm>
          <a:off x="1054100" y="2076450"/>
          <a:ext cx="1409700" cy="355600"/>
        </p:xfrm>
        <a:graphic>
          <a:graphicData uri="http://schemas.openxmlformats.org/presentationml/2006/ole">
            <mc:AlternateContent xmlns:mc="http://schemas.openxmlformats.org/markup-compatibility/2006">
              <mc:Choice xmlns:v="urn:schemas-microsoft-com:vml" Requires="v">
                <p:oleObj name="Equation" r:id="rId4" imgW="1398600" imgH="347400" progId="Equation.DSMT4">
                  <p:embed/>
                </p:oleObj>
              </mc:Choice>
              <mc:Fallback>
                <p:oleObj name="Equation" r:id="rId4" imgW="1398600" imgH="347400" progId="Equation.DSMT4">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2076450"/>
                        <a:ext cx="1409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Rectangle 2">
            <a:extLst>
              <a:ext uri="{FF2B5EF4-FFF2-40B4-BE49-F238E27FC236}">
                <a16:creationId xmlns:a16="http://schemas.microsoft.com/office/drawing/2014/main" id="{EC078E7E-1F5E-12B4-3F6A-1748E1CB908A}"/>
              </a:ext>
            </a:extLst>
          </p:cNvPr>
          <p:cNvSpPr txBox="1">
            <a:spLocks/>
          </p:cNvSpPr>
          <p:nvPr/>
        </p:nvSpPr>
        <p:spPr>
          <a:xfrm>
            <a:off x="2667001" y="2021374"/>
            <a:ext cx="2819399"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True statement</a:t>
            </a:r>
          </a:p>
        </p:txBody>
      </p:sp>
    </p:spTree>
    <p:extLst>
      <p:ext uri="{BB962C8B-B14F-4D97-AF65-F5344CB8AC3E}">
        <p14:creationId xmlns:p14="http://schemas.microsoft.com/office/powerpoint/2010/main" val="34811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a:t>
            </a:r>
          </a:p>
        </p:txBody>
      </p:sp>
      <p:sp>
        <p:nvSpPr>
          <p:cNvPr id="14340"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 </a:t>
            </a:r>
          </a:p>
          <a:p>
            <a:pPr marL="0" indent="0">
              <a:buFont typeface="Courier New" pitchFamily="49" charset="0"/>
              <a:buNone/>
            </a:pPr>
            <a:r>
              <a:rPr lang="en-US" b="1" i="0" dirty="0">
                <a:solidFill>
                  <a:schemeClr val="tx1"/>
                </a:solidFill>
              </a:rPr>
              <a:t>Solution</a:t>
            </a:r>
          </a:p>
        </p:txBody>
      </p:sp>
      <p:graphicFrame>
        <p:nvGraphicFramePr>
          <p:cNvPr id="26629" name="Object 1"/>
          <p:cNvGraphicFramePr>
            <a:graphicFrameLocks noChangeAspect="1"/>
          </p:cNvGraphicFramePr>
          <p:nvPr>
            <p:extLst>
              <p:ext uri="{D42A27DB-BD31-4B8C-83A1-F6EECF244321}">
                <p14:modId xmlns:p14="http://schemas.microsoft.com/office/powerpoint/2010/main" val="166995272"/>
              </p:ext>
            </p:extLst>
          </p:nvPr>
        </p:nvGraphicFramePr>
        <p:xfrm>
          <a:off x="4381500" y="1437038"/>
          <a:ext cx="1943100" cy="317500"/>
        </p:xfrm>
        <a:graphic>
          <a:graphicData uri="http://schemas.openxmlformats.org/presentationml/2006/ole">
            <mc:AlternateContent xmlns:mc="http://schemas.openxmlformats.org/markup-compatibility/2006">
              <mc:Choice xmlns:v="urn:schemas-microsoft-com:vml" Requires="v">
                <p:oleObj name="Equation" r:id="rId2" imgW="1928880" imgH="301680" progId="Equation.DSMT4">
                  <p:embed/>
                </p:oleObj>
              </mc:Choice>
              <mc:Fallback>
                <p:oleObj name="Equation" r:id="rId2" imgW="1928880" imgH="301680" progId="Equation.DSMT4">
                  <p:embed/>
                  <p:pic>
                    <p:nvPicPr>
                      <p:cNvPr id="0" name="Picture 7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437038"/>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1233774091"/>
              </p:ext>
            </p:extLst>
          </p:nvPr>
        </p:nvGraphicFramePr>
        <p:xfrm>
          <a:off x="1638300" y="3211513"/>
          <a:ext cx="2959100" cy="317500"/>
        </p:xfrm>
        <a:graphic>
          <a:graphicData uri="http://schemas.openxmlformats.org/presentationml/2006/ole">
            <mc:AlternateContent xmlns:mc="http://schemas.openxmlformats.org/markup-compatibility/2006">
              <mc:Choice xmlns:v="urn:schemas-microsoft-com:vml" Requires="v">
                <p:oleObj name="Equation" r:id="rId4" imgW="2943720" imgH="301680" progId="Equation.DSMT4">
                  <p:embed/>
                </p:oleObj>
              </mc:Choice>
              <mc:Fallback>
                <p:oleObj name="Equation" r:id="rId4" imgW="2943720" imgH="301680" progId="Equation.DSMT4">
                  <p:embed/>
                  <p:pic>
                    <p:nvPicPr>
                      <p:cNvPr id="0" name="Picture 7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3211513"/>
                        <a:ext cx="295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2" name="Object 6"/>
          <p:cNvGraphicFramePr>
            <a:graphicFrameLocks noChangeAspect="1"/>
          </p:cNvGraphicFramePr>
          <p:nvPr>
            <p:extLst>
              <p:ext uri="{D42A27DB-BD31-4B8C-83A1-F6EECF244321}">
                <p14:modId xmlns:p14="http://schemas.microsoft.com/office/powerpoint/2010/main" val="1042128117"/>
              </p:ext>
            </p:extLst>
          </p:nvPr>
        </p:nvGraphicFramePr>
        <p:xfrm>
          <a:off x="2411187" y="3733800"/>
          <a:ext cx="1689100" cy="317500"/>
        </p:xfrm>
        <a:graphic>
          <a:graphicData uri="http://schemas.openxmlformats.org/presentationml/2006/ole">
            <mc:AlternateContent xmlns:mc="http://schemas.openxmlformats.org/markup-compatibility/2006">
              <mc:Choice xmlns:v="urn:schemas-microsoft-com:vml" Requires="v">
                <p:oleObj name="Equation" r:id="rId6" imgW="1672920" imgH="301680" progId="Equation.DSMT4">
                  <p:embed/>
                </p:oleObj>
              </mc:Choice>
              <mc:Fallback>
                <p:oleObj name="Equation" r:id="rId6" imgW="1672920" imgH="301680" progId="Equation.DSMT4">
                  <p:embed/>
                  <p:pic>
                    <p:nvPicPr>
                      <p:cNvPr id="0" name="Picture 7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187" y="3733800"/>
                        <a:ext cx="1689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334842218"/>
              </p:ext>
            </p:extLst>
          </p:nvPr>
        </p:nvGraphicFramePr>
        <p:xfrm>
          <a:off x="1898650" y="4184650"/>
          <a:ext cx="2705100" cy="317500"/>
        </p:xfrm>
        <a:graphic>
          <a:graphicData uri="http://schemas.openxmlformats.org/presentationml/2006/ole">
            <mc:AlternateContent xmlns:mc="http://schemas.openxmlformats.org/markup-compatibility/2006">
              <mc:Choice xmlns:v="urn:schemas-microsoft-com:vml" Requires="v">
                <p:oleObj name="Equation" r:id="rId8" imgW="2697120" imgH="301680" progId="Equation.DSMT4">
                  <p:embed/>
                </p:oleObj>
              </mc:Choice>
              <mc:Fallback>
                <p:oleObj name="Equation" r:id="rId8" imgW="2697120" imgH="301680" progId="Equation.DSMT4">
                  <p:embed/>
                  <p:pic>
                    <p:nvPicPr>
                      <p:cNvPr id="0" name="Picture 7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650" y="4184650"/>
                        <a:ext cx="2705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4" name="Object 8"/>
          <p:cNvGraphicFramePr>
            <a:graphicFrameLocks noChangeAspect="1"/>
          </p:cNvGraphicFramePr>
          <p:nvPr>
            <p:extLst>
              <p:ext uri="{D42A27DB-BD31-4B8C-83A1-F6EECF244321}">
                <p14:modId xmlns:p14="http://schemas.microsoft.com/office/powerpoint/2010/main" val="3794027149"/>
              </p:ext>
            </p:extLst>
          </p:nvPr>
        </p:nvGraphicFramePr>
        <p:xfrm>
          <a:off x="2406650" y="4660900"/>
          <a:ext cx="1168400" cy="304800"/>
        </p:xfrm>
        <a:graphic>
          <a:graphicData uri="http://schemas.openxmlformats.org/presentationml/2006/ole">
            <mc:AlternateContent xmlns:mc="http://schemas.openxmlformats.org/markup-compatibility/2006">
              <mc:Choice xmlns:v="urn:schemas-microsoft-com:vml" Requires="v">
                <p:oleObj name="Equation" r:id="rId10" imgW="1152000" imgH="292320" progId="Equation.DSMT4">
                  <p:embed/>
                </p:oleObj>
              </mc:Choice>
              <mc:Fallback>
                <p:oleObj name="Equation" r:id="rId10" imgW="1152000" imgH="292320" progId="Equation.DSMT4">
                  <p:embed/>
                  <p:pic>
                    <p:nvPicPr>
                      <p:cNvPr id="0" name="Picture 7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06650" y="4660900"/>
                        <a:ext cx="116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5" name="Object 9"/>
          <p:cNvGraphicFramePr>
            <a:graphicFrameLocks noChangeAspect="1"/>
          </p:cNvGraphicFramePr>
          <p:nvPr>
            <p:extLst>
              <p:ext uri="{D42A27DB-BD31-4B8C-83A1-F6EECF244321}">
                <p14:modId xmlns:p14="http://schemas.microsoft.com/office/powerpoint/2010/main" val="2550560232"/>
              </p:ext>
            </p:extLst>
          </p:nvPr>
        </p:nvGraphicFramePr>
        <p:xfrm>
          <a:off x="5194300" y="2776320"/>
          <a:ext cx="2120900" cy="279400"/>
        </p:xfrm>
        <a:graphic>
          <a:graphicData uri="http://schemas.openxmlformats.org/presentationml/2006/ole">
            <mc:AlternateContent xmlns:mc="http://schemas.openxmlformats.org/markup-compatibility/2006">
              <mc:Choice xmlns:v="urn:schemas-microsoft-com:vml" Requires="v">
                <p:oleObj name="Equation" r:id="rId12" imgW="2120372" imgH="279446" progId="Equation.DSMT4">
                  <p:embed/>
                </p:oleObj>
              </mc:Choice>
              <mc:Fallback>
                <p:oleObj name="Equation" r:id="rId12" imgW="2120372" imgH="279446" progId="Equation.DSMT4">
                  <p:embed/>
                  <p:pic>
                    <p:nvPicPr>
                      <p:cNvPr id="0" name="Picture 7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94300" y="277632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6" name="Object 10"/>
          <p:cNvGraphicFramePr>
            <a:graphicFrameLocks noChangeAspect="1"/>
          </p:cNvGraphicFramePr>
          <p:nvPr>
            <p:extLst>
              <p:ext uri="{D42A27DB-BD31-4B8C-83A1-F6EECF244321}">
                <p14:modId xmlns:p14="http://schemas.microsoft.com/office/powerpoint/2010/main" val="3502779344"/>
              </p:ext>
            </p:extLst>
          </p:nvPr>
        </p:nvGraphicFramePr>
        <p:xfrm>
          <a:off x="5194300" y="3224213"/>
          <a:ext cx="2209800" cy="292100"/>
        </p:xfrm>
        <a:graphic>
          <a:graphicData uri="http://schemas.openxmlformats.org/presentationml/2006/ole">
            <mc:AlternateContent xmlns:mc="http://schemas.openxmlformats.org/markup-compatibility/2006">
              <mc:Choice xmlns:v="urn:schemas-microsoft-com:vml" Requires="v">
                <p:oleObj name="Equation" r:id="rId14" imgW="2194200" imgH="283320" progId="Equation.DSMT4">
                  <p:embed/>
                </p:oleObj>
              </mc:Choice>
              <mc:Fallback>
                <p:oleObj name="Equation" r:id="rId14" imgW="2194200" imgH="283320" progId="Equation.DSMT4">
                  <p:embed/>
                  <p:pic>
                    <p:nvPicPr>
                      <p:cNvPr id="0" name="Picture 7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94300" y="32242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7" name="Object 11"/>
          <p:cNvGraphicFramePr>
            <a:graphicFrameLocks noChangeAspect="1"/>
          </p:cNvGraphicFramePr>
          <p:nvPr>
            <p:extLst>
              <p:ext uri="{D42A27DB-BD31-4B8C-83A1-F6EECF244321}">
                <p14:modId xmlns:p14="http://schemas.microsoft.com/office/powerpoint/2010/main" val="4219348068"/>
              </p:ext>
            </p:extLst>
          </p:nvPr>
        </p:nvGraphicFramePr>
        <p:xfrm>
          <a:off x="5194300" y="3663950"/>
          <a:ext cx="927100" cy="279400"/>
        </p:xfrm>
        <a:graphic>
          <a:graphicData uri="http://schemas.openxmlformats.org/presentationml/2006/ole">
            <mc:AlternateContent xmlns:mc="http://schemas.openxmlformats.org/markup-compatibility/2006">
              <mc:Choice xmlns:v="urn:schemas-microsoft-com:vml" Requires="v">
                <p:oleObj name="Equation" r:id="rId16" imgW="927077" imgH="279446" progId="Equation.DSMT4">
                  <p:embed/>
                </p:oleObj>
              </mc:Choice>
              <mc:Fallback>
                <p:oleObj name="Equation" r:id="rId16" imgW="927077" imgH="279446" progId="Equation.DSMT4">
                  <p:embed/>
                  <p:pic>
                    <p:nvPicPr>
                      <p:cNvPr id="0" name="Picture 7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94300" y="36639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49" name="Object 13"/>
          <p:cNvGraphicFramePr>
            <a:graphicFrameLocks noChangeAspect="1"/>
          </p:cNvGraphicFramePr>
          <p:nvPr>
            <p:extLst>
              <p:ext uri="{D42A27DB-BD31-4B8C-83A1-F6EECF244321}">
                <p14:modId xmlns:p14="http://schemas.microsoft.com/office/powerpoint/2010/main" val="2218670359"/>
              </p:ext>
            </p:extLst>
          </p:nvPr>
        </p:nvGraphicFramePr>
        <p:xfrm>
          <a:off x="5194300" y="4673600"/>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7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94300" y="46736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0" name="Object 14"/>
          <p:cNvGraphicFramePr>
            <a:graphicFrameLocks noChangeAspect="1"/>
          </p:cNvGraphicFramePr>
          <p:nvPr>
            <p:extLst>
              <p:ext uri="{D42A27DB-BD31-4B8C-83A1-F6EECF244321}">
                <p14:modId xmlns:p14="http://schemas.microsoft.com/office/powerpoint/2010/main" val="4179742092"/>
              </p:ext>
            </p:extLst>
          </p:nvPr>
        </p:nvGraphicFramePr>
        <p:xfrm>
          <a:off x="2349500" y="5073650"/>
          <a:ext cx="1282700" cy="901700"/>
        </p:xfrm>
        <a:graphic>
          <a:graphicData uri="http://schemas.openxmlformats.org/presentationml/2006/ole">
            <mc:AlternateContent xmlns:mc="http://schemas.openxmlformats.org/markup-compatibility/2006">
              <mc:Choice xmlns:v="urn:schemas-microsoft-com:vml" Requires="v">
                <p:oleObj name="Equation" r:id="rId20" imgW="1270800" imgH="886680" progId="Equation.DSMT4">
                  <p:embed/>
                </p:oleObj>
              </mc:Choice>
              <mc:Fallback>
                <p:oleObj name="Equation" r:id="rId20" imgW="1270800" imgH="886680" progId="Equation.DSMT4">
                  <p:embed/>
                  <p:pic>
                    <p:nvPicPr>
                      <p:cNvPr id="0" name="Picture 7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49500" y="5073650"/>
                        <a:ext cx="1282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351" name="Object 15"/>
          <p:cNvGraphicFramePr>
            <a:graphicFrameLocks noChangeAspect="1"/>
          </p:cNvGraphicFramePr>
          <p:nvPr>
            <p:extLst>
              <p:ext uri="{D42A27DB-BD31-4B8C-83A1-F6EECF244321}">
                <p14:modId xmlns:p14="http://schemas.microsoft.com/office/powerpoint/2010/main" val="3998489232"/>
              </p:ext>
            </p:extLst>
          </p:nvPr>
        </p:nvGraphicFramePr>
        <p:xfrm>
          <a:off x="5194300" y="5372100"/>
          <a:ext cx="2349500" cy="304800"/>
        </p:xfrm>
        <a:graphic>
          <a:graphicData uri="http://schemas.openxmlformats.org/presentationml/2006/ole">
            <mc:AlternateContent xmlns:mc="http://schemas.openxmlformats.org/markup-compatibility/2006">
              <mc:Choice xmlns:v="urn:schemas-microsoft-com:vml" Requires="v">
                <p:oleObj name="Equation" r:id="rId22" imgW="2349110" imgH="304800" progId="Equation.DSMT4">
                  <p:embed/>
                </p:oleObj>
              </mc:Choice>
              <mc:Fallback>
                <p:oleObj name="Equation" r:id="rId22" imgW="2349110" imgH="304800" progId="Equation.DSMT4">
                  <p:embed/>
                  <p:pic>
                    <p:nvPicPr>
                      <p:cNvPr id="0" name="Picture 7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194300" y="5372100"/>
                        <a:ext cx="2349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 name="Object 1">
            <a:extLst>
              <a:ext uri="{FF2B5EF4-FFF2-40B4-BE49-F238E27FC236}">
                <a16:creationId xmlns:a16="http://schemas.microsoft.com/office/drawing/2014/main" id="{A146009B-3EB8-0BDE-3352-F3229414DA60}"/>
              </a:ext>
            </a:extLst>
          </p:cNvPr>
          <p:cNvGraphicFramePr>
            <a:graphicFrameLocks noChangeAspect="1"/>
          </p:cNvGraphicFramePr>
          <p:nvPr>
            <p:extLst>
              <p:ext uri="{D42A27DB-BD31-4B8C-83A1-F6EECF244321}">
                <p14:modId xmlns:p14="http://schemas.microsoft.com/office/powerpoint/2010/main" val="2739284969"/>
              </p:ext>
            </p:extLst>
          </p:nvPr>
        </p:nvGraphicFramePr>
        <p:xfrm>
          <a:off x="2146300" y="2749550"/>
          <a:ext cx="1943100" cy="317500"/>
        </p:xfrm>
        <a:graphic>
          <a:graphicData uri="http://schemas.openxmlformats.org/presentationml/2006/ole">
            <mc:AlternateContent xmlns:mc="http://schemas.openxmlformats.org/markup-compatibility/2006">
              <mc:Choice xmlns:v="urn:schemas-microsoft-com:vml" Requires="v">
                <p:oleObj name="Equation" r:id="rId2" imgW="1928880" imgH="301680" progId="Equation.DSMT4">
                  <p:embed/>
                </p:oleObj>
              </mc:Choice>
              <mc:Fallback>
                <p:oleObj name="Equation" r:id="rId2" imgW="1928880" imgH="301680" progId="Equation.DSMT4">
                  <p:embed/>
                  <p:pic>
                    <p:nvPicPr>
                      <p:cNvPr id="26629"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749550"/>
                        <a:ext cx="19431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5EFB1132-CC26-6244-D0BD-47AE58DE660B}"/>
                  </a:ext>
                </a:extLst>
              </p:cNvPr>
              <p:cNvSpPr txBox="1">
                <a:spLocks/>
              </p:cNvSpPr>
              <p:nvPr/>
            </p:nvSpPr>
            <p:spPr>
              <a:xfrm>
                <a:off x="5081511" y="4090987"/>
                <a:ext cx="2486177"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Add </a:t>
                </a:r>
                <a14:m>
                  <m:oMath xmlns:m="http://schemas.openxmlformats.org/officeDocument/2006/math">
                    <m:r>
                      <a:rPr lang="en-US" sz="2000" i="1" dirty="0" smtClean="0">
                        <a:solidFill>
                          <a:srgbClr val="FF0BFF"/>
                        </a:solidFill>
                        <a:latin typeface="Cambria Math" panose="02040503050406030204" pitchFamily="18" charset="0"/>
                      </a:rPr>
                      <m:t>−2 </m:t>
                    </m:r>
                  </m:oMath>
                </a14:m>
                <a:r>
                  <a:rPr lang="en-US" sz="2000" dirty="0">
                    <a:solidFill>
                      <a:srgbClr val="008080"/>
                    </a:solidFill>
                  </a:rPr>
                  <a:t>to both sides.</a:t>
                </a:r>
              </a:p>
            </p:txBody>
          </p:sp>
        </mc:Choice>
        <mc:Fallback xmlns="">
          <p:sp>
            <p:nvSpPr>
              <p:cNvPr id="4" name="Rectangle 2">
                <a:extLst>
                  <a:ext uri="{FF2B5EF4-FFF2-40B4-BE49-F238E27FC236}">
                    <a16:creationId xmlns:a16="http://schemas.microsoft.com/office/drawing/2014/main" id="{5EFB1132-CC26-6244-D0BD-47AE58DE660B}"/>
                  </a:ext>
                </a:extLst>
              </p:cNvPr>
              <p:cNvSpPr txBox="1">
                <a:spLocks noRot="1" noChangeAspect="1" noMove="1" noResize="1" noEditPoints="1" noAdjustHandles="1" noChangeArrowheads="1" noChangeShapeType="1" noTextEdit="1"/>
              </p:cNvSpPr>
              <p:nvPr/>
            </p:nvSpPr>
            <p:spPr>
              <a:xfrm>
                <a:off x="5081511" y="4090987"/>
                <a:ext cx="2486177" cy="421434"/>
              </a:xfrm>
              <a:prstGeom prst="rect">
                <a:avLst/>
              </a:prstGeom>
              <a:blipFill>
                <a:blip r:embed="rId24"/>
                <a:stretch>
                  <a:fillRect l="-1966" r="-1720" b="-28986"/>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3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3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Solving Linear Inequalities (cont.)</a:t>
            </a:r>
          </a:p>
        </p:txBody>
      </p:sp>
      <p:graphicFrame>
        <p:nvGraphicFramePr>
          <p:cNvPr id="2" name="Object 5"/>
          <p:cNvGraphicFramePr>
            <a:graphicFrameLocks noChangeAspect="1"/>
          </p:cNvGraphicFramePr>
          <p:nvPr>
            <p:extLst>
              <p:ext uri="{D42A27DB-BD31-4B8C-83A1-F6EECF244321}">
                <p14:modId xmlns:p14="http://schemas.microsoft.com/office/powerpoint/2010/main" val="920567689"/>
              </p:ext>
            </p:extLst>
          </p:nvPr>
        </p:nvGraphicFramePr>
        <p:xfrm>
          <a:off x="889000" y="2111375"/>
          <a:ext cx="1638300" cy="901700"/>
        </p:xfrm>
        <a:graphic>
          <a:graphicData uri="http://schemas.openxmlformats.org/presentationml/2006/ole">
            <mc:AlternateContent xmlns:mc="http://schemas.openxmlformats.org/markup-compatibility/2006">
              <mc:Choice xmlns:v="urn:schemas-microsoft-com:vml" Requires="v">
                <p:oleObj name="Equation" r:id="rId2" imgW="1627200" imgH="886680" progId="Equation.DSMT4">
                  <p:embed/>
                </p:oleObj>
              </mc:Choice>
              <mc:Fallback>
                <p:oleObj name="Equation" r:id="rId2" imgW="1627200" imgH="886680" progId="Equation.DSMT4">
                  <p:embed/>
                  <p:pic>
                    <p:nvPicPr>
                      <p:cNvPr id="0"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111375"/>
                        <a:ext cx="1638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7" name="Object 4"/>
          <p:cNvGraphicFramePr>
            <a:graphicFrameLocks noChangeAspect="1"/>
          </p:cNvGraphicFramePr>
          <p:nvPr>
            <p:extLst>
              <p:ext uri="{D42A27DB-BD31-4B8C-83A1-F6EECF244321}">
                <p14:modId xmlns:p14="http://schemas.microsoft.com/office/powerpoint/2010/main" val="743902660"/>
              </p:ext>
            </p:extLst>
          </p:nvPr>
        </p:nvGraphicFramePr>
        <p:xfrm>
          <a:off x="827088" y="4306888"/>
          <a:ext cx="2489200" cy="1041400"/>
        </p:xfrm>
        <a:graphic>
          <a:graphicData uri="http://schemas.openxmlformats.org/presentationml/2006/ole">
            <mc:AlternateContent xmlns:mc="http://schemas.openxmlformats.org/markup-compatibility/2006">
              <mc:Choice xmlns:v="urn:schemas-microsoft-com:vml" Requires="v">
                <p:oleObj name="Equation" r:id="rId4" imgW="2477520" imgH="1032840" progId="Equation.DSMT4">
                  <p:embed/>
                </p:oleObj>
              </mc:Choice>
              <mc:Fallback>
                <p:oleObj name="Equation" r:id="rId4" imgW="2477520" imgH="1032840" progId="Equation.DSMT4">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4306888"/>
                        <a:ext cx="24892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89205590"/>
              </p:ext>
            </p:extLst>
          </p:nvPr>
        </p:nvGraphicFramePr>
        <p:xfrm>
          <a:off x="4635500" y="1600200"/>
          <a:ext cx="927100" cy="279400"/>
        </p:xfrm>
        <a:graphic>
          <a:graphicData uri="http://schemas.openxmlformats.org/presentationml/2006/ole">
            <mc:AlternateContent xmlns:mc="http://schemas.openxmlformats.org/markup-compatibility/2006">
              <mc:Choice xmlns:v="urn:schemas-microsoft-com:vml" Requires="v">
                <p:oleObj name="Equation" r:id="rId6" imgW="927077" imgH="279446" progId="Equation.DSMT4">
                  <p:embed/>
                </p:oleObj>
              </mc:Choice>
              <mc:Fallback>
                <p:oleObj name="Equation" r:id="rId6" imgW="927077" imgH="279446" progId="Equation.DSMT4">
                  <p:embed/>
                  <p:pic>
                    <p:nvPicPr>
                      <p:cNvPr id="0" name="Picture 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0" y="16002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004AFD0-1973-1C15-D9D7-788E5FF8C6F2}"/>
                  </a:ext>
                </a:extLst>
              </p:cNvPr>
              <p:cNvSpPr txBox="1">
                <a:spLocks/>
              </p:cNvSpPr>
              <p:nvPr/>
            </p:nvSpPr>
            <p:spPr>
              <a:xfrm>
                <a:off x="609600" y="1330485"/>
                <a:ext cx="2486177" cy="914399"/>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400" b="0" i="1" dirty="0" smtClean="0">
                          <a:solidFill>
                            <a:srgbClr val="2D7D9F"/>
                          </a:solidFill>
                          <a:latin typeface="Cambria Math" panose="02040503050406030204" pitchFamily="18" charset="0"/>
                        </a:rPr>
                        <m:t>−</m:t>
                      </m:r>
                      <m:f>
                        <m:fPr>
                          <m:ctrlPr>
                            <a:rPr lang="en-US" sz="2400" b="0" i="1" dirty="0" smtClean="0">
                              <a:solidFill>
                                <a:srgbClr val="2D7D9F"/>
                              </a:solidFill>
                              <a:latin typeface="Cambria Math" panose="02040503050406030204" pitchFamily="18" charset="0"/>
                            </a:rPr>
                          </m:ctrlPr>
                        </m:fPr>
                        <m:num>
                          <m:r>
                            <a:rPr lang="en-US" sz="2400" i="1" dirty="0" smtClean="0">
                              <a:solidFill>
                                <a:srgbClr val="2D7D9F"/>
                              </a:solidFill>
                              <a:latin typeface="Cambria Math" panose="02040503050406030204" pitchFamily="18" charset="0"/>
                            </a:rPr>
                            <m:t>7</m:t>
                          </m:r>
                        </m:num>
                        <m:den>
                          <m:r>
                            <a:rPr lang="en-US" sz="2400" b="0" i="1" dirty="0" smtClean="0">
                              <a:solidFill>
                                <a:srgbClr val="2D7D9F"/>
                              </a:solidFill>
                              <a:latin typeface="Cambria Math" panose="02040503050406030204" pitchFamily="18" charset="0"/>
                            </a:rPr>
                            <m:t>2</m:t>
                          </m:r>
                        </m:den>
                      </m:f>
                      <m:r>
                        <a:rPr lang="en-US" sz="2400" b="0" i="1" dirty="0" smtClean="0">
                          <a:solidFill>
                            <a:srgbClr val="2D7D9F"/>
                          </a:solidFill>
                          <a:latin typeface="Cambria Math" panose="02040503050406030204" pitchFamily="18" charset="0"/>
                        </a:rPr>
                        <m:t>&gt;</m:t>
                      </m:r>
                      <m:r>
                        <a:rPr lang="en-US" sz="2400" b="0" i="1" dirty="0" smtClean="0">
                          <a:solidFill>
                            <a:srgbClr val="2D7D9F"/>
                          </a:solidFill>
                          <a:latin typeface="Cambria Math" panose="02040503050406030204" pitchFamily="18" charset="0"/>
                        </a:rPr>
                        <m:t>𝑥</m:t>
                      </m:r>
                    </m:oMath>
                  </m:oMathPara>
                </a14:m>
                <a:endParaRPr lang="en-US" sz="2400" dirty="0">
                  <a:solidFill>
                    <a:srgbClr val="2D7D9F"/>
                  </a:solidFill>
                </a:endParaRPr>
              </a:p>
            </p:txBody>
          </p:sp>
        </mc:Choice>
        <mc:Fallback xmlns="">
          <p:sp>
            <p:nvSpPr>
              <p:cNvPr id="3" name="Rectangle 2">
                <a:extLst>
                  <a:ext uri="{FF2B5EF4-FFF2-40B4-BE49-F238E27FC236}">
                    <a16:creationId xmlns:a16="http://schemas.microsoft.com/office/drawing/2014/main" id="{E004AFD0-1973-1C15-D9D7-788E5FF8C6F2}"/>
                  </a:ext>
                </a:extLst>
              </p:cNvPr>
              <p:cNvSpPr txBox="1">
                <a:spLocks noRot="1" noChangeAspect="1" noMove="1" noResize="1" noEditPoints="1" noAdjustHandles="1" noChangeArrowheads="1" noChangeShapeType="1" noTextEdit="1"/>
              </p:cNvSpPr>
              <p:nvPr/>
            </p:nvSpPr>
            <p:spPr>
              <a:xfrm>
                <a:off x="609600" y="1330485"/>
                <a:ext cx="2486177" cy="914399"/>
              </a:xfrm>
              <a:prstGeom prst="rect">
                <a:avLst/>
              </a:prstGeom>
              <a:blipFill>
                <a:blip r:embed="rId8"/>
                <a:stretch>
                  <a:fillRect/>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F08F3DDE-ECF3-D47B-7ED1-5ECFA31CA338}"/>
              </a:ext>
            </a:extLst>
          </p:cNvPr>
          <p:cNvPicPr>
            <a:picLocks noChangeAspect="1"/>
          </p:cNvPicPr>
          <p:nvPr/>
        </p:nvPicPr>
        <p:blipFill>
          <a:blip r:embed="rId9"/>
          <a:stretch>
            <a:fillRect/>
          </a:stretch>
        </p:blipFill>
        <p:spPr>
          <a:xfrm>
            <a:off x="609600" y="3159284"/>
            <a:ext cx="3019846" cy="9907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a:t>
            </a:r>
          </a:p>
        </p:txBody>
      </p:sp>
      <p:sp>
        <p:nvSpPr>
          <p:cNvPr id="17413" name="Rectangle 3"/>
          <p:cNvSpPr>
            <a:spLocks noGrp="1"/>
          </p:cNvSpPr>
          <p:nvPr>
            <p:ph idx="1"/>
          </p:nvPr>
        </p:nvSpPr>
        <p:spPr>
          <a:xfrm>
            <a:off x="457200" y="1280160"/>
            <a:ext cx="8229600" cy="1902059"/>
          </a:xfrm>
          <a:prstGeom prst="rect">
            <a:avLst/>
          </a:prstGeom>
        </p:spPr>
        <p:txBody>
          <a:bodyPr>
            <a:spAutoFit/>
          </a:bodyPr>
          <a:lstStyle/>
          <a:p>
            <a:pPr marL="0" indent="0">
              <a:buFont typeface="Courier New" pitchFamily="49" charset="0"/>
              <a:buNone/>
            </a:pPr>
            <a:r>
              <a:rPr lang="en-US" i="0" dirty="0">
                <a:solidFill>
                  <a:schemeClr val="tx1"/>
                </a:solidFill>
              </a:rPr>
              <a:t>Solve the linear inequality                          and graph the solution set. Write the solution set using interval notation.</a:t>
            </a:r>
          </a:p>
          <a:p>
            <a:pPr marL="0" indent="0">
              <a:buFont typeface="Courier New" pitchFamily="49" charset="0"/>
              <a:buNone/>
            </a:pPr>
            <a:r>
              <a:rPr lang="en-US" b="1" i="0" dirty="0">
                <a:solidFill>
                  <a:schemeClr val="tx1"/>
                </a:solidFill>
              </a:rPr>
              <a:t>Solution</a:t>
            </a:r>
            <a:r>
              <a:rPr lang="en-US" dirty="0"/>
              <a:t> </a:t>
            </a:r>
          </a:p>
        </p:txBody>
      </p:sp>
      <p:graphicFrame>
        <p:nvGraphicFramePr>
          <p:cNvPr id="17412" name="Object 4"/>
          <p:cNvGraphicFramePr>
            <a:graphicFrameLocks noChangeAspect="1"/>
          </p:cNvGraphicFramePr>
          <p:nvPr>
            <p:extLst>
              <p:ext uri="{D42A27DB-BD31-4B8C-83A1-F6EECF244321}">
                <p14:modId xmlns:p14="http://schemas.microsoft.com/office/powerpoint/2010/main" val="3104923521"/>
              </p:ext>
            </p:extLst>
          </p:nvPr>
        </p:nvGraphicFramePr>
        <p:xfrm>
          <a:off x="4394200" y="1403886"/>
          <a:ext cx="1930400" cy="355600"/>
        </p:xfrm>
        <a:graphic>
          <a:graphicData uri="http://schemas.openxmlformats.org/presentationml/2006/ole">
            <mc:AlternateContent xmlns:mc="http://schemas.openxmlformats.org/markup-compatibility/2006">
              <mc:Choice xmlns:v="urn:schemas-microsoft-com:vml" Requires="v">
                <p:oleObj name="Equation" r:id="rId2" imgW="1919880" imgH="347400" progId="Equation.DSMT4">
                  <p:embed/>
                </p:oleObj>
              </mc:Choice>
              <mc:Fallback>
                <p:oleObj name="Equation" r:id="rId2" imgW="1919880" imgH="347400" progId="Equation.DSMT4">
                  <p:embed/>
                  <p:pic>
                    <p:nvPicPr>
                      <p:cNvPr id="0" name="Picture 1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1403886"/>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5" name="Object 7"/>
          <p:cNvGraphicFramePr>
            <a:graphicFrameLocks noChangeAspect="1"/>
          </p:cNvGraphicFramePr>
          <p:nvPr>
            <p:extLst>
              <p:ext uri="{D42A27DB-BD31-4B8C-83A1-F6EECF244321}">
                <p14:modId xmlns:p14="http://schemas.microsoft.com/office/powerpoint/2010/main" val="1280671183"/>
              </p:ext>
            </p:extLst>
          </p:nvPr>
        </p:nvGraphicFramePr>
        <p:xfrm>
          <a:off x="1568450" y="3729843"/>
          <a:ext cx="2946400" cy="355600"/>
        </p:xfrm>
        <a:graphic>
          <a:graphicData uri="http://schemas.openxmlformats.org/presentationml/2006/ole">
            <mc:AlternateContent xmlns:mc="http://schemas.openxmlformats.org/markup-compatibility/2006">
              <mc:Choice xmlns:v="urn:schemas-microsoft-com:vml" Requires="v">
                <p:oleObj name="Equation" r:id="rId4" imgW="2934720" imgH="347400" progId="Equation.DSMT4">
                  <p:embed/>
                </p:oleObj>
              </mc:Choice>
              <mc:Fallback>
                <p:oleObj name="Equation" r:id="rId4" imgW="2934720" imgH="347400" progId="Equation.DSMT4">
                  <p:embed/>
                  <p:pic>
                    <p:nvPicPr>
                      <p:cNvPr id="0"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3729843"/>
                        <a:ext cx="2946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6" name="Object 8"/>
          <p:cNvGraphicFramePr>
            <a:graphicFrameLocks noChangeAspect="1"/>
          </p:cNvGraphicFramePr>
          <p:nvPr>
            <p:extLst>
              <p:ext uri="{D42A27DB-BD31-4B8C-83A1-F6EECF244321}">
                <p14:modId xmlns:p14="http://schemas.microsoft.com/office/powerpoint/2010/main" val="304045398"/>
              </p:ext>
            </p:extLst>
          </p:nvPr>
        </p:nvGraphicFramePr>
        <p:xfrm>
          <a:off x="2120900" y="4263243"/>
          <a:ext cx="1384300" cy="355600"/>
        </p:xfrm>
        <a:graphic>
          <a:graphicData uri="http://schemas.openxmlformats.org/presentationml/2006/ole">
            <mc:AlternateContent xmlns:mc="http://schemas.openxmlformats.org/markup-compatibility/2006">
              <mc:Choice xmlns:v="urn:schemas-microsoft-com:vml" Requires="v">
                <p:oleObj name="Equation" r:id="rId6" imgW="1371240" imgH="347400" progId="Equation.DSMT4">
                  <p:embed/>
                </p:oleObj>
              </mc:Choice>
              <mc:Fallback>
                <p:oleObj name="Equation" r:id="rId6" imgW="1371240" imgH="347400" progId="Equation.DSMT4">
                  <p:embed/>
                  <p:pic>
                    <p:nvPicPr>
                      <p:cNvPr id="0" name="Picture 1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4263243"/>
                        <a:ext cx="13843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7" name="Object 9"/>
          <p:cNvGraphicFramePr>
            <a:graphicFrameLocks noChangeAspect="1"/>
          </p:cNvGraphicFramePr>
          <p:nvPr>
            <p:extLst>
              <p:ext uri="{D42A27DB-BD31-4B8C-83A1-F6EECF244321}">
                <p14:modId xmlns:p14="http://schemas.microsoft.com/office/powerpoint/2010/main" val="1042157094"/>
              </p:ext>
            </p:extLst>
          </p:nvPr>
        </p:nvGraphicFramePr>
        <p:xfrm>
          <a:off x="1612900" y="4809343"/>
          <a:ext cx="2362200" cy="355600"/>
        </p:xfrm>
        <a:graphic>
          <a:graphicData uri="http://schemas.openxmlformats.org/presentationml/2006/ole">
            <mc:AlternateContent xmlns:mc="http://schemas.openxmlformats.org/markup-compatibility/2006">
              <mc:Choice xmlns:v="urn:schemas-microsoft-com:vml" Requires="v">
                <p:oleObj name="Equation" r:id="rId8" imgW="2349360" imgH="347400" progId="Equation.DSMT4">
                  <p:embed/>
                </p:oleObj>
              </mc:Choice>
              <mc:Fallback>
                <p:oleObj name="Equation" r:id="rId8" imgW="2349360" imgH="347400" progId="Equation.DSMT4">
                  <p:embed/>
                  <p:pic>
                    <p:nvPicPr>
                      <p:cNvPr id="0" name="Picture 15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2900" y="4809343"/>
                        <a:ext cx="23622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8" name="Object 10"/>
          <p:cNvGraphicFramePr>
            <a:graphicFrameLocks noChangeAspect="1"/>
          </p:cNvGraphicFramePr>
          <p:nvPr>
            <p:extLst>
              <p:ext uri="{D42A27DB-BD31-4B8C-83A1-F6EECF244321}">
                <p14:modId xmlns:p14="http://schemas.microsoft.com/office/powerpoint/2010/main" val="3658329559"/>
              </p:ext>
            </p:extLst>
          </p:nvPr>
        </p:nvGraphicFramePr>
        <p:xfrm>
          <a:off x="2343150" y="5342743"/>
          <a:ext cx="1422400" cy="355600"/>
        </p:xfrm>
        <a:graphic>
          <a:graphicData uri="http://schemas.openxmlformats.org/presentationml/2006/ole">
            <mc:AlternateContent xmlns:mc="http://schemas.openxmlformats.org/markup-compatibility/2006">
              <mc:Choice xmlns:v="urn:schemas-microsoft-com:vml" Requires="v">
                <p:oleObj name="Equation" r:id="rId10" imgW="1407960" imgH="347400" progId="Equation.DSMT4">
                  <p:embed/>
                </p:oleObj>
              </mc:Choice>
              <mc:Fallback>
                <p:oleObj name="Equation" r:id="rId10" imgW="1407960" imgH="347400" progId="Equation.DSMT4">
                  <p:embed/>
                  <p:pic>
                    <p:nvPicPr>
                      <p:cNvPr id="0" name="Picture 1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43150" y="5342743"/>
                        <a:ext cx="1422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19" name="Object 11"/>
          <p:cNvGraphicFramePr>
            <a:graphicFrameLocks noChangeAspect="1"/>
          </p:cNvGraphicFramePr>
          <p:nvPr>
            <p:extLst>
              <p:ext uri="{D42A27DB-BD31-4B8C-83A1-F6EECF244321}">
                <p14:modId xmlns:p14="http://schemas.microsoft.com/office/powerpoint/2010/main" val="3871215349"/>
              </p:ext>
            </p:extLst>
          </p:nvPr>
        </p:nvGraphicFramePr>
        <p:xfrm>
          <a:off x="5118100" y="3267075"/>
          <a:ext cx="2197100" cy="304800"/>
        </p:xfrm>
        <a:graphic>
          <a:graphicData uri="http://schemas.openxmlformats.org/presentationml/2006/ole">
            <mc:AlternateContent xmlns:mc="http://schemas.openxmlformats.org/markup-compatibility/2006">
              <mc:Choice xmlns:v="urn:schemas-microsoft-com:vml" Requires="v">
                <p:oleObj name="Equation" r:id="rId12" imgW="2196434" imgH="304800" progId="Equation.DSMT4">
                  <p:embed/>
                </p:oleObj>
              </mc:Choice>
              <mc:Fallback>
                <p:oleObj name="Equation" r:id="rId12" imgW="2196434" imgH="304800" progId="Equation.DSMT4">
                  <p:embed/>
                  <p:pic>
                    <p:nvPicPr>
                      <p:cNvPr id="0" name="Picture 1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8100" y="3267075"/>
                        <a:ext cx="219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152511989"/>
              </p:ext>
            </p:extLst>
          </p:nvPr>
        </p:nvGraphicFramePr>
        <p:xfrm>
          <a:off x="5118100" y="4321175"/>
          <a:ext cx="927100" cy="279400"/>
        </p:xfrm>
        <a:graphic>
          <a:graphicData uri="http://schemas.openxmlformats.org/presentationml/2006/ole">
            <mc:AlternateContent xmlns:mc="http://schemas.openxmlformats.org/markup-compatibility/2006">
              <mc:Choice xmlns:v="urn:schemas-microsoft-com:vml" Requires="v">
                <p:oleObj name="Equation" r:id="rId14" imgW="927077" imgH="279446" progId="Equation.DSMT4">
                  <p:embed/>
                </p:oleObj>
              </mc:Choice>
              <mc:Fallback>
                <p:oleObj name="Equation" r:id="rId14" imgW="927077" imgH="279446" progId="Equation.DSMT4">
                  <p:embed/>
                  <p:pic>
                    <p:nvPicPr>
                      <p:cNvPr id="0" name="Picture 1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8100" y="432117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423" name="Object 15"/>
          <p:cNvGraphicFramePr>
            <a:graphicFrameLocks noChangeAspect="1"/>
          </p:cNvGraphicFramePr>
          <p:nvPr>
            <p:extLst>
              <p:ext uri="{D42A27DB-BD31-4B8C-83A1-F6EECF244321}">
                <p14:modId xmlns:p14="http://schemas.microsoft.com/office/powerpoint/2010/main" val="172712171"/>
              </p:ext>
            </p:extLst>
          </p:nvPr>
        </p:nvGraphicFramePr>
        <p:xfrm>
          <a:off x="5118100" y="5400675"/>
          <a:ext cx="927100" cy="279400"/>
        </p:xfrm>
        <a:graphic>
          <a:graphicData uri="http://schemas.openxmlformats.org/presentationml/2006/ole">
            <mc:AlternateContent xmlns:mc="http://schemas.openxmlformats.org/markup-compatibility/2006">
              <mc:Choice xmlns:v="urn:schemas-microsoft-com:vml" Requires="v">
                <p:oleObj name="Equation" r:id="rId16" imgW="927077" imgH="279446" progId="Equation.DSMT4">
                  <p:embed/>
                </p:oleObj>
              </mc:Choice>
              <mc:Fallback>
                <p:oleObj name="Equation" r:id="rId16" imgW="927077" imgH="279446" progId="Equation.DSMT4">
                  <p:embed/>
                  <p:pic>
                    <p:nvPicPr>
                      <p:cNvPr id="0" name="Picture 15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18100" y="5400675"/>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2104914477"/>
              </p:ext>
            </p:extLst>
          </p:nvPr>
        </p:nvGraphicFramePr>
        <p:xfrm>
          <a:off x="5118100" y="3795713"/>
          <a:ext cx="2209800" cy="292100"/>
        </p:xfrm>
        <a:graphic>
          <a:graphicData uri="http://schemas.openxmlformats.org/presentationml/2006/ole">
            <mc:AlternateContent xmlns:mc="http://schemas.openxmlformats.org/markup-compatibility/2006">
              <mc:Choice xmlns:v="urn:schemas-microsoft-com:vml" Requires="v">
                <p:oleObj name="Equation" r:id="rId18" imgW="2194200" imgH="283320" progId="Equation.DSMT4">
                  <p:embed/>
                </p:oleObj>
              </mc:Choice>
              <mc:Fallback>
                <p:oleObj name="Equation" r:id="rId18" imgW="2194200" imgH="283320" progId="Equation.DSMT4">
                  <p:embed/>
                  <p:pic>
                    <p:nvPicPr>
                      <p:cNvPr id="0" name="Picture 15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18100" y="379571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4292931637"/>
              </p:ext>
            </p:extLst>
          </p:nvPr>
        </p:nvGraphicFramePr>
        <p:xfrm>
          <a:off x="5118100" y="4841093"/>
          <a:ext cx="2209800" cy="292100"/>
        </p:xfrm>
        <a:graphic>
          <a:graphicData uri="http://schemas.openxmlformats.org/presentationml/2006/ole">
            <mc:AlternateContent xmlns:mc="http://schemas.openxmlformats.org/markup-compatibility/2006">
              <mc:Choice xmlns:v="urn:schemas-microsoft-com:vml" Requires="v">
                <p:oleObj name="Equation" r:id="rId20" imgW="2194200" imgH="283320" progId="Equation.DSMT4">
                  <p:embed/>
                </p:oleObj>
              </mc:Choice>
              <mc:Fallback>
                <p:oleObj name="Equation" r:id="rId20" imgW="2194200" imgH="283320" progId="Equation.DSMT4">
                  <p:embed/>
                  <p:pic>
                    <p:nvPicPr>
                      <p:cNvPr id="0" name="Picture 15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18100" y="4841093"/>
                        <a:ext cx="2209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 name="Object 4">
            <a:extLst>
              <a:ext uri="{FF2B5EF4-FFF2-40B4-BE49-F238E27FC236}">
                <a16:creationId xmlns:a16="http://schemas.microsoft.com/office/drawing/2014/main" id="{FE95CAE1-CBE4-6F5E-6086-E3B92F19E555}"/>
              </a:ext>
            </a:extLst>
          </p:cNvPr>
          <p:cNvGraphicFramePr>
            <a:graphicFrameLocks noChangeAspect="1"/>
          </p:cNvGraphicFramePr>
          <p:nvPr>
            <p:extLst>
              <p:ext uri="{D42A27DB-BD31-4B8C-83A1-F6EECF244321}">
                <p14:modId xmlns:p14="http://schemas.microsoft.com/office/powerpoint/2010/main" val="475822519"/>
              </p:ext>
            </p:extLst>
          </p:nvPr>
        </p:nvGraphicFramePr>
        <p:xfrm>
          <a:off x="2089150" y="3227147"/>
          <a:ext cx="1930400" cy="355600"/>
        </p:xfrm>
        <a:graphic>
          <a:graphicData uri="http://schemas.openxmlformats.org/presentationml/2006/ole">
            <mc:AlternateContent xmlns:mc="http://schemas.openxmlformats.org/markup-compatibility/2006">
              <mc:Choice xmlns:v="urn:schemas-microsoft-com:vml" Requires="v">
                <p:oleObj name="Equation" r:id="rId2" imgW="1919880" imgH="347400" progId="Equation.DSMT4">
                  <p:embed/>
                </p:oleObj>
              </mc:Choice>
              <mc:Fallback>
                <p:oleObj name="Equation" r:id="rId2" imgW="1919880" imgH="347400" progId="Equation.DSMT4">
                  <p:embed/>
                  <p:pic>
                    <p:nvPicPr>
                      <p:cNvPr id="174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3227147"/>
                        <a:ext cx="1930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prstGeom prst="rect">
            <a:avLst/>
          </a:prstGeom>
        </p:spPr>
        <p:txBody>
          <a:bodyPr/>
          <a:lstStyle/>
          <a:p>
            <a:r>
              <a:rPr lang="en-US" sz="3200" dirty="0">
                <a:solidFill>
                  <a:schemeClr val="accent1"/>
                </a:solidFill>
              </a:rPr>
              <a:t>Example 11: Solving Linear Inequalities (cont.)</a:t>
            </a:r>
          </a:p>
        </p:txBody>
      </p:sp>
      <p:graphicFrame>
        <p:nvGraphicFramePr>
          <p:cNvPr id="12" name="Object 6"/>
          <p:cNvGraphicFramePr>
            <a:graphicFrameLocks noChangeAspect="1"/>
          </p:cNvGraphicFramePr>
          <p:nvPr>
            <p:extLst>
              <p:ext uri="{D42A27DB-BD31-4B8C-83A1-F6EECF244321}">
                <p14:modId xmlns:p14="http://schemas.microsoft.com/office/powerpoint/2010/main" val="3191077529"/>
              </p:ext>
            </p:extLst>
          </p:nvPr>
        </p:nvGraphicFramePr>
        <p:xfrm>
          <a:off x="547688" y="4552950"/>
          <a:ext cx="1879600" cy="609600"/>
        </p:xfrm>
        <a:graphic>
          <a:graphicData uri="http://schemas.openxmlformats.org/presentationml/2006/ole">
            <mc:AlternateContent xmlns:mc="http://schemas.openxmlformats.org/markup-compatibility/2006">
              <mc:Choice xmlns:v="urn:schemas-microsoft-com:vml" Requires="v">
                <p:oleObj name="Equation" r:id="rId2" imgW="1864800" imgH="594000" progId="Equation.DSMT4">
                  <p:embed/>
                </p:oleObj>
              </mc:Choice>
              <mc:Fallback>
                <p:oleObj name="Equation" r:id="rId2" imgW="1864800" imgH="594000" progId="Equation.DSMT4">
                  <p:embed/>
                  <p:pic>
                    <p:nvPicPr>
                      <p:cNvPr id="0" name="Picture 7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8" y="4552950"/>
                        <a:ext cx="187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41" name="Object 9"/>
          <p:cNvGraphicFramePr>
            <a:graphicFrameLocks noChangeAspect="1"/>
          </p:cNvGraphicFramePr>
          <p:nvPr>
            <p:extLst>
              <p:ext uri="{D42A27DB-BD31-4B8C-83A1-F6EECF244321}">
                <p14:modId xmlns:p14="http://schemas.microsoft.com/office/powerpoint/2010/main" val="448119122"/>
              </p:ext>
            </p:extLst>
          </p:nvPr>
        </p:nvGraphicFramePr>
        <p:xfrm>
          <a:off x="3541614" y="2692400"/>
          <a:ext cx="927100" cy="279400"/>
        </p:xfrm>
        <a:graphic>
          <a:graphicData uri="http://schemas.openxmlformats.org/presentationml/2006/ole">
            <mc:AlternateContent xmlns:mc="http://schemas.openxmlformats.org/markup-compatibility/2006">
              <mc:Choice xmlns:v="urn:schemas-microsoft-com:vml" Requires="v">
                <p:oleObj name="Equation" r:id="rId4" imgW="927077" imgH="279446" progId="Equation.DSMT4">
                  <p:embed/>
                </p:oleObj>
              </mc:Choice>
              <mc:Fallback>
                <p:oleObj name="Equation" r:id="rId4" imgW="927077" imgH="279446" progId="Equation.DSMT4">
                  <p:embed/>
                  <p:pic>
                    <p:nvPicPr>
                      <p:cNvPr id="0" name="Picture 7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614" y="269240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2" name="Object 10"/>
          <p:cNvGraphicFramePr>
            <a:graphicFrameLocks noChangeAspect="1"/>
          </p:cNvGraphicFramePr>
          <p:nvPr>
            <p:extLst>
              <p:ext uri="{D42A27DB-BD31-4B8C-83A1-F6EECF244321}">
                <p14:modId xmlns:p14="http://schemas.microsoft.com/office/powerpoint/2010/main" val="1960606727"/>
              </p:ext>
            </p:extLst>
          </p:nvPr>
        </p:nvGraphicFramePr>
        <p:xfrm>
          <a:off x="1536700" y="1339850"/>
          <a:ext cx="1536700" cy="901700"/>
        </p:xfrm>
        <a:graphic>
          <a:graphicData uri="http://schemas.openxmlformats.org/presentationml/2006/ole">
            <mc:AlternateContent xmlns:mc="http://schemas.openxmlformats.org/markup-compatibility/2006">
              <mc:Choice xmlns:v="urn:schemas-microsoft-com:vml" Requires="v">
                <p:oleObj name="Equation" r:id="rId6" imgW="1526760" imgH="886680" progId="Equation.DSMT4">
                  <p:embed/>
                </p:oleObj>
              </mc:Choice>
              <mc:Fallback>
                <p:oleObj name="Equation" r:id="rId6" imgW="1526760" imgH="886680" progId="Equation.DSMT4">
                  <p:embed/>
                  <p:pic>
                    <p:nvPicPr>
                      <p:cNvPr id="0" name="Picture 7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00" y="1339850"/>
                        <a:ext cx="1536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443" name="Object 11"/>
          <p:cNvGraphicFramePr>
            <a:graphicFrameLocks noChangeAspect="1"/>
          </p:cNvGraphicFramePr>
          <p:nvPr/>
        </p:nvGraphicFramePr>
        <p:xfrm>
          <a:off x="1981200" y="2667000"/>
          <a:ext cx="698500" cy="279400"/>
        </p:xfrm>
        <a:graphic>
          <a:graphicData uri="http://schemas.openxmlformats.org/presentationml/2006/ole">
            <mc:AlternateContent xmlns:mc="http://schemas.openxmlformats.org/markup-compatibility/2006">
              <mc:Choice xmlns:v="urn:schemas-microsoft-com:vml" Requires="v">
                <p:oleObj name="Equation" r:id="rId8" imgW="698339" imgH="279446" progId="Equation.DSMT4">
                  <p:embed/>
                </p:oleObj>
              </mc:Choice>
              <mc:Fallback>
                <p:oleObj name="Equation" r:id="rId8" imgW="698339" imgH="279446" progId="Equation.DSMT4">
                  <p:embed/>
                  <p:pic>
                    <p:nvPicPr>
                      <p:cNvPr id="0" name="Picture 7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26670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Rectangle 2">
            <a:extLst>
              <a:ext uri="{FF2B5EF4-FFF2-40B4-BE49-F238E27FC236}">
                <a16:creationId xmlns:a16="http://schemas.microsoft.com/office/drawing/2014/main" id="{64B80D02-7154-DA57-FE85-2D5021871FA3}"/>
              </a:ext>
            </a:extLst>
          </p:cNvPr>
          <p:cNvSpPr txBox="1">
            <a:spLocks/>
          </p:cNvSpPr>
          <p:nvPr/>
        </p:nvSpPr>
        <p:spPr>
          <a:xfrm>
            <a:off x="3467101" y="1720981"/>
            <a:ext cx="5219699"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sign is reversed because of division by a negative</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B013BA5-713A-A13D-E7EE-33F383B545BC}"/>
                  </a:ext>
                </a:extLst>
              </p:cNvPr>
              <p:cNvSpPr txBox="1">
                <a:spLocks/>
              </p:cNvSpPr>
              <p:nvPr/>
            </p:nvSpPr>
            <p:spPr>
              <a:xfrm>
                <a:off x="3422652" y="1455057"/>
                <a:ext cx="5295899"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Divide both sides by </a:t>
                </a:r>
                <a14:m>
                  <m:oMath xmlns:m="http://schemas.openxmlformats.org/officeDocument/2006/math">
                    <m:r>
                      <a:rPr lang="en-US" sz="2000" i="1" dirty="0" smtClean="0">
                        <a:solidFill>
                          <a:srgbClr val="FF0000"/>
                        </a:solidFill>
                        <a:latin typeface="Cambria Math" panose="02040503050406030204" pitchFamily="18" charset="0"/>
                      </a:rPr>
                      <m:t>−5</m:t>
                    </m:r>
                  </m:oMath>
                </a14:m>
                <a:r>
                  <a:rPr lang="en-US" sz="2000" dirty="0">
                    <a:solidFill>
                      <a:srgbClr val="008080"/>
                    </a:solidFill>
                  </a:rPr>
                  <a:t>. Note that the inequality </a:t>
                </a:r>
              </a:p>
            </p:txBody>
          </p:sp>
        </mc:Choice>
        <mc:Fallback xmlns="">
          <p:sp>
            <p:nvSpPr>
              <p:cNvPr id="3" name="Rectangle 2">
                <a:extLst>
                  <a:ext uri="{FF2B5EF4-FFF2-40B4-BE49-F238E27FC236}">
                    <a16:creationId xmlns:a16="http://schemas.microsoft.com/office/drawing/2014/main" id="{7B013BA5-713A-A13D-E7EE-33F383B545BC}"/>
                  </a:ext>
                </a:extLst>
              </p:cNvPr>
              <p:cNvSpPr txBox="1">
                <a:spLocks noRot="1" noChangeAspect="1" noMove="1" noResize="1" noEditPoints="1" noAdjustHandles="1" noChangeArrowheads="1" noChangeShapeType="1" noTextEdit="1"/>
              </p:cNvSpPr>
              <p:nvPr/>
            </p:nvSpPr>
            <p:spPr>
              <a:xfrm>
                <a:off x="3422652" y="1455057"/>
                <a:ext cx="5295899" cy="421434"/>
              </a:xfrm>
              <a:prstGeom prst="rect">
                <a:avLst/>
              </a:prstGeom>
              <a:blipFill>
                <a:blip r:embed="rId10"/>
                <a:stretch>
                  <a:fillRect l="-690" r="-1611" b="-28986"/>
                </a:stretch>
              </a:blipFill>
            </p:spPr>
            <p:txBody>
              <a:bodyPr/>
              <a:lstStyle/>
              <a:p>
                <a:r>
                  <a:rPr lang="en-IN">
                    <a:noFill/>
                  </a:rPr>
                  <a:t> </a:t>
                </a:r>
              </a:p>
            </p:txBody>
          </p:sp>
        </mc:Fallback>
      </mc:AlternateContent>
      <p:sp>
        <p:nvSpPr>
          <p:cNvPr id="4" name="Rectangle 2">
            <a:extLst>
              <a:ext uri="{FF2B5EF4-FFF2-40B4-BE49-F238E27FC236}">
                <a16:creationId xmlns:a16="http://schemas.microsoft.com/office/drawing/2014/main" id="{B5169B65-0E20-1F30-8D96-A3ADF3A82BEA}"/>
              </a:ext>
            </a:extLst>
          </p:cNvPr>
          <p:cNvSpPr txBox="1">
            <a:spLocks/>
          </p:cNvSpPr>
          <p:nvPr/>
        </p:nvSpPr>
        <p:spPr>
          <a:xfrm>
            <a:off x="3396237" y="1988923"/>
            <a:ext cx="1217854"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number!</a:t>
            </a:r>
          </a:p>
        </p:txBody>
      </p:sp>
      <p:pic>
        <p:nvPicPr>
          <p:cNvPr id="8" name="Picture 7">
            <a:extLst>
              <a:ext uri="{FF2B5EF4-FFF2-40B4-BE49-F238E27FC236}">
                <a16:creationId xmlns:a16="http://schemas.microsoft.com/office/drawing/2014/main" id="{1E67BE18-8C93-749C-6E40-A5F6C9F18341}"/>
              </a:ext>
            </a:extLst>
          </p:cNvPr>
          <p:cNvPicPr>
            <a:picLocks noChangeAspect="1"/>
          </p:cNvPicPr>
          <p:nvPr/>
        </p:nvPicPr>
        <p:blipFill>
          <a:blip r:embed="rId11"/>
          <a:stretch>
            <a:fillRect/>
          </a:stretch>
        </p:blipFill>
        <p:spPr>
          <a:xfrm>
            <a:off x="457200" y="3122849"/>
            <a:ext cx="2924583" cy="1162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ChangeAspect="1"/>
          </p:cNvGraphicFramePr>
          <p:nvPr>
            <p:extLst>
              <p:ext uri="{D42A27DB-BD31-4B8C-83A1-F6EECF244321}">
                <p14:modId xmlns:p14="http://schemas.microsoft.com/office/powerpoint/2010/main" val="706790878"/>
              </p:ext>
            </p:extLst>
          </p:nvPr>
        </p:nvGraphicFramePr>
        <p:xfrm>
          <a:off x="1060450" y="3994150"/>
          <a:ext cx="3265488" cy="1497013"/>
        </p:xfrm>
        <a:graphic>
          <a:graphicData uri="http://schemas.openxmlformats.org/presentationml/2006/ole">
            <mc:AlternateContent xmlns:mc="http://schemas.openxmlformats.org/markup-compatibility/2006">
              <mc:Choice xmlns:v="urn:schemas-microsoft-com:vml" Requires="v">
                <p:oleObj name="Equation" r:id="rId2" imgW="3251160" imgH="1485720" progId="Equation.DSMT4">
                  <p:embed/>
                </p:oleObj>
              </mc:Choice>
              <mc:Fallback>
                <p:oleObj name="Equation" r:id="rId2" imgW="3251160" imgH="1485720" progId="Equation.DSMT4">
                  <p:embed/>
                  <p:pic>
                    <p:nvPicPr>
                      <p:cNvPr id="0" name="Picture 445"/>
                      <p:cNvPicPr>
                        <a:picLocks noChangeAspect="1" noChangeArrowheads="1"/>
                      </p:cNvPicPr>
                      <p:nvPr/>
                    </p:nvPicPr>
                    <p:blipFill>
                      <a:blip r:embed="rId3"/>
                      <a:srcRect/>
                      <a:stretch>
                        <a:fillRect/>
                      </a:stretch>
                    </p:blipFill>
                    <p:spPr bwMode="auto">
                      <a:xfrm>
                        <a:off x="1060450" y="3994150"/>
                        <a:ext cx="3265488" cy="1497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6"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a:t>
            </a:r>
          </a:p>
        </p:txBody>
      </p:sp>
      <p:sp>
        <p:nvSpPr>
          <p:cNvPr id="19461" name="Rectangle 3"/>
          <p:cNvSpPr>
            <a:spLocks noGrp="1"/>
          </p:cNvSpPr>
          <p:nvPr>
            <p:ph idx="1"/>
          </p:nvPr>
        </p:nvSpPr>
        <p:spPr>
          <a:xfrm>
            <a:off x="457200" y="1280160"/>
            <a:ext cx="8229600" cy="2397579"/>
          </a:xfrm>
          <a:prstGeom prst="rect">
            <a:avLst/>
          </a:prstGeom>
        </p:spPr>
        <p:txBody>
          <a:bodyPr>
            <a:spAutoFit/>
          </a:bodyPr>
          <a:lstStyle/>
          <a:p>
            <a:pPr>
              <a:spcBef>
                <a:spcPct val="0"/>
              </a:spcBef>
            </a:pPr>
            <a:r>
              <a:rPr lang="en-US" i="0" dirty="0">
                <a:solidFill>
                  <a:schemeClr val="tx1"/>
                </a:solidFill>
              </a:rPr>
              <a:t>Supply the reasons for each step in solving the linear inequality and graph the solution set. </a:t>
            </a:r>
            <a:r>
              <a:rPr lang="en-US" dirty="0">
                <a:solidFill>
                  <a:schemeClr val="tx1"/>
                </a:solidFill>
              </a:rPr>
              <a:t>Write the solution set using interval notation.</a:t>
            </a:r>
            <a:endParaRPr lang="en-US" i="0" dirty="0">
              <a:solidFill>
                <a:schemeClr val="tx1"/>
              </a:solidFill>
            </a:endParaRPr>
          </a:p>
          <a:p>
            <a:pPr marL="0" indent="0" algn="just">
              <a:spcBef>
                <a:spcPct val="35000"/>
              </a:spcBef>
              <a:buFont typeface="Courier New" pitchFamily="49" charset="0"/>
              <a:buNone/>
            </a:pPr>
            <a:endParaRPr lang="en-US" i="0" dirty="0">
              <a:solidFill>
                <a:schemeClr val="tx1"/>
              </a:solidFill>
            </a:endParaRPr>
          </a:p>
          <a:p>
            <a:pPr marL="0" indent="0" algn="just">
              <a:spcBef>
                <a:spcPct val="0"/>
              </a:spcBef>
              <a:buFont typeface="Courier New" pitchFamily="49" charset="0"/>
              <a:buNone/>
            </a:pPr>
            <a:r>
              <a:rPr lang="en-US" b="1" i="0" dirty="0">
                <a:solidFill>
                  <a:schemeClr val="tx1"/>
                </a:solidFill>
              </a:rPr>
              <a:t>Solution</a:t>
            </a:r>
          </a:p>
        </p:txBody>
      </p:sp>
      <p:graphicFrame>
        <p:nvGraphicFramePr>
          <p:cNvPr id="4" name="Object 4"/>
          <p:cNvGraphicFramePr>
            <a:graphicFrameLocks noChangeAspect="1"/>
          </p:cNvGraphicFramePr>
          <p:nvPr>
            <p:extLst>
              <p:ext uri="{D42A27DB-BD31-4B8C-83A1-F6EECF244321}">
                <p14:modId xmlns:p14="http://schemas.microsoft.com/office/powerpoint/2010/main" val="3399959820"/>
              </p:ext>
            </p:extLst>
          </p:nvPr>
        </p:nvGraphicFramePr>
        <p:xfrm>
          <a:off x="3155950" y="2654300"/>
          <a:ext cx="2832100" cy="609600"/>
        </p:xfrm>
        <a:graphic>
          <a:graphicData uri="http://schemas.openxmlformats.org/presentationml/2006/ole">
            <mc:AlternateContent xmlns:mc="http://schemas.openxmlformats.org/markup-compatibility/2006">
              <mc:Choice xmlns:v="urn:schemas-microsoft-com:vml" Requires="v">
                <p:oleObj name="Equation" r:id="rId4" imgW="2815920" imgH="594000" progId="Equation.DSMT4">
                  <p:embed/>
                </p:oleObj>
              </mc:Choice>
              <mc:Fallback>
                <p:oleObj name="Equation" r:id="rId4" imgW="2815920" imgH="594000" progId="Equation.DSMT4">
                  <p:embed/>
                  <p:pic>
                    <p:nvPicPr>
                      <p:cNvPr id="0" name="Picture 4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5950" y="2654300"/>
                        <a:ext cx="2832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3" name="Object 7"/>
          <p:cNvGraphicFramePr>
            <a:graphicFrameLocks noChangeAspect="1"/>
          </p:cNvGraphicFramePr>
          <p:nvPr>
            <p:extLst>
              <p:ext uri="{D42A27DB-BD31-4B8C-83A1-F6EECF244321}">
                <p14:modId xmlns:p14="http://schemas.microsoft.com/office/powerpoint/2010/main" val="3817742421"/>
              </p:ext>
            </p:extLst>
          </p:nvPr>
        </p:nvGraphicFramePr>
        <p:xfrm>
          <a:off x="4456113" y="4095750"/>
          <a:ext cx="2120900" cy="279400"/>
        </p:xfrm>
        <a:graphic>
          <a:graphicData uri="http://schemas.openxmlformats.org/presentationml/2006/ole">
            <mc:AlternateContent xmlns:mc="http://schemas.openxmlformats.org/markup-compatibility/2006">
              <mc:Choice xmlns:v="urn:schemas-microsoft-com:vml" Requires="v">
                <p:oleObj name="Equation" r:id="rId6" imgW="2111760" imgH="264960" progId="Equation.DSMT4">
                  <p:embed/>
                </p:oleObj>
              </mc:Choice>
              <mc:Fallback>
                <p:oleObj name="Equation" r:id="rId6" imgW="2111760" imgH="264960" progId="Equation.DSMT4">
                  <p:embed/>
                  <p:pic>
                    <p:nvPicPr>
                      <p:cNvPr id="0" name="Picture 4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113" y="4095750"/>
                        <a:ext cx="2120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4" name="Object 8"/>
          <p:cNvGraphicFramePr>
            <a:graphicFrameLocks noChangeAspect="1"/>
          </p:cNvGraphicFramePr>
          <p:nvPr>
            <p:extLst>
              <p:ext uri="{D42A27DB-BD31-4B8C-83A1-F6EECF244321}">
                <p14:modId xmlns:p14="http://schemas.microsoft.com/office/powerpoint/2010/main" val="740772432"/>
              </p:ext>
            </p:extLst>
          </p:nvPr>
        </p:nvGraphicFramePr>
        <p:xfrm>
          <a:off x="4468813" y="4648200"/>
          <a:ext cx="2844800" cy="279400"/>
        </p:xfrm>
        <a:graphic>
          <a:graphicData uri="http://schemas.openxmlformats.org/presentationml/2006/ole">
            <mc:AlternateContent xmlns:mc="http://schemas.openxmlformats.org/markup-compatibility/2006">
              <mc:Choice xmlns:v="urn:schemas-microsoft-com:vml" Requires="v">
                <p:oleObj name="Equation" r:id="rId8" imgW="2834280" imgH="264960" progId="Equation.DSMT4">
                  <p:embed/>
                </p:oleObj>
              </mc:Choice>
              <mc:Fallback>
                <p:oleObj name="Equation" r:id="rId8" imgW="2834280" imgH="264960" progId="Equation.DSMT4">
                  <p:embed/>
                  <p:pic>
                    <p:nvPicPr>
                      <p:cNvPr id="0" name="Picture 4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8813" y="4648200"/>
                        <a:ext cx="2844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465" name="Object 9"/>
          <p:cNvGraphicFramePr>
            <a:graphicFrameLocks noChangeAspect="1"/>
          </p:cNvGraphicFramePr>
          <p:nvPr>
            <p:extLst>
              <p:ext uri="{D42A27DB-BD31-4B8C-83A1-F6EECF244321}">
                <p14:modId xmlns:p14="http://schemas.microsoft.com/office/powerpoint/2010/main" val="1222016385"/>
              </p:ext>
            </p:extLst>
          </p:nvPr>
        </p:nvGraphicFramePr>
        <p:xfrm>
          <a:off x="4456113" y="5251450"/>
          <a:ext cx="2044700" cy="228600"/>
        </p:xfrm>
        <a:graphic>
          <a:graphicData uri="http://schemas.openxmlformats.org/presentationml/2006/ole">
            <mc:AlternateContent xmlns:mc="http://schemas.openxmlformats.org/markup-compatibility/2006">
              <mc:Choice xmlns:v="urn:schemas-microsoft-com:vml" Requires="v">
                <p:oleObj name="Equation" r:id="rId10" imgW="2029680" imgH="219240" progId="Equation.DSMT4">
                  <p:embed/>
                </p:oleObj>
              </mc:Choice>
              <mc:Fallback>
                <p:oleObj name="Equation" r:id="rId10" imgW="2029680" imgH="219240" progId="Equation.DSMT4">
                  <p:embed/>
                  <p:pic>
                    <p:nvPicPr>
                      <p:cNvPr id="0" name="Picture 4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6113" y="5251450"/>
                        <a:ext cx="20447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graphicFrame>
        <p:nvGraphicFramePr>
          <p:cNvPr id="32771" name="Object 6"/>
          <p:cNvGraphicFramePr>
            <a:graphicFrameLocks noChangeAspect="1"/>
          </p:cNvGraphicFramePr>
          <p:nvPr>
            <p:extLst>
              <p:ext uri="{D42A27DB-BD31-4B8C-83A1-F6EECF244321}">
                <p14:modId xmlns:p14="http://schemas.microsoft.com/office/powerpoint/2010/main" val="2698562260"/>
              </p:ext>
            </p:extLst>
          </p:nvPr>
        </p:nvGraphicFramePr>
        <p:xfrm>
          <a:off x="898525" y="1438275"/>
          <a:ext cx="7534275" cy="3446463"/>
        </p:xfrm>
        <a:graphic>
          <a:graphicData uri="http://schemas.openxmlformats.org/presentationml/2006/ole">
            <mc:AlternateContent xmlns:mc="http://schemas.openxmlformats.org/markup-compatibility/2006">
              <mc:Choice xmlns:v="urn:schemas-microsoft-com:vml" Requires="v">
                <p:oleObj name="Equation" r:id="rId2" imgW="7505640" imgH="3429000" progId="Equation.DSMT4">
                  <p:embed/>
                </p:oleObj>
              </mc:Choice>
              <mc:Fallback>
                <p:oleObj name="Equation" r:id="rId2" imgW="7505640" imgH="3429000" progId="Equation.DSMT4">
                  <p:embed/>
                  <p:pic>
                    <p:nvPicPr>
                      <p:cNvPr id="0" name="Picture 175"/>
                      <p:cNvPicPr>
                        <a:picLocks noChangeAspect="1" noChangeArrowheads="1"/>
                      </p:cNvPicPr>
                      <p:nvPr/>
                    </p:nvPicPr>
                    <p:blipFill>
                      <a:blip r:embed="rId3"/>
                      <a:srcRect/>
                      <a:stretch>
                        <a:fillRect/>
                      </a:stretch>
                    </p:blipFill>
                    <p:spPr bwMode="auto">
                      <a:xfrm>
                        <a:off x="898525" y="1438275"/>
                        <a:ext cx="7534275" cy="3446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4832886" y="1295400"/>
            <a:ext cx="3625314"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latin typeface="Symbol" charset="2"/>
                <a:cs typeface="Symbol" charset="2"/>
              </a:rPr>
              <a:t>-</a:t>
            </a:r>
            <a:r>
              <a:rPr lang="en-US" sz="2800" dirty="0">
                <a:solidFill>
                  <a:srgbClr val="FF00FF"/>
                </a:solidFill>
              </a:rPr>
              <a:t>2</a:t>
            </a:r>
            <a:r>
              <a:rPr lang="en-US" sz="2800" i="1" dirty="0">
                <a:solidFill>
                  <a:srgbClr val="FF00FF"/>
                </a:solidFill>
              </a:rPr>
              <a:t>x</a:t>
            </a:r>
            <a:r>
              <a:rPr lang="en-US" sz="2800" dirty="0">
                <a:solidFill>
                  <a:srgbClr val="FF00FF"/>
                </a:solidFill>
              </a:rPr>
              <a:t> </a:t>
            </a:r>
            <a:r>
              <a:rPr lang="en-US" sz="2800" dirty="0">
                <a:solidFill>
                  <a:srgbClr val="00B050"/>
                </a:solidFill>
              </a:rPr>
              <a:t>to both sides.</a:t>
            </a:r>
          </a:p>
        </p:txBody>
      </p:sp>
      <p:sp>
        <p:nvSpPr>
          <p:cNvPr id="5" name="TextBox 4"/>
          <p:cNvSpPr txBox="1"/>
          <p:nvPr/>
        </p:nvSpPr>
        <p:spPr>
          <a:xfrm>
            <a:off x="4811362" y="1818620"/>
            <a:ext cx="3352800" cy="523220"/>
          </a:xfrm>
          <a:prstGeom prst="rect">
            <a:avLst/>
          </a:prstGeom>
          <a:noFill/>
        </p:spPr>
        <p:txBody>
          <a:bodyPr wrap="square" rtlCol="0">
            <a:spAutoFit/>
          </a:bodyPr>
          <a:lstStyle/>
          <a:p>
            <a:r>
              <a:rPr lang="en-US" sz="2800" dirty="0">
                <a:solidFill>
                  <a:srgbClr val="00B050"/>
                </a:solidFill>
              </a:rPr>
              <a:t>Simplify.</a:t>
            </a:r>
          </a:p>
        </p:txBody>
      </p:sp>
      <p:sp>
        <p:nvSpPr>
          <p:cNvPr id="6" name="TextBox 5"/>
          <p:cNvSpPr txBox="1"/>
          <p:nvPr/>
        </p:nvSpPr>
        <p:spPr>
          <a:xfrm>
            <a:off x="4789847" y="2341134"/>
            <a:ext cx="3352800" cy="523220"/>
          </a:xfrm>
          <a:prstGeom prst="rect">
            <a:avLst/>
          </a:prstGeom>
          <a:noFill/>
        </p:spPr>
        <p:txBody>
          <a:bodyPr wrap="square" rtlCol="0">
            <a:spAutoFit/>
          </a:bodyPr>
          <a:lstStyle/>
          <a:p>
            <a:r>
              <a:rPr lang="en-US" sz="2800" dirty="0">
                <a:solidFill>
                  <a:srgbClr val="00B050"/>
                </a:solidFill>
              </a:rPr>
              <a:t>Add </a:t>
            </a:r>
            <a:r>
              <a:rPr lang="en-US" sz="2800" dirty="0">
                <a:solidFill>
                  <a:srgbClr val="FF00FF"/>
                </a:solidFill>
              </a:rPr>
              <a:t>7</a:t>
            </a:r>
            <a:r>
              <a:rPr lang="en-US" sz="2800" dirty="0">
                <a:solidFill>
                  <a:srgbClr val="00B050"/>
                </a:solidFill>
              </a:rPr>
              <a:t> to both sides.</a:t>
            </a:r>
          </a:p>
        </p:txBody>
      </p:sp>
      <p:sp>
        <p:nvSpPr>
          <p:cNvPr id="7" name="TextBox 6"/>
          <p:cNvSpPr txBox="1"/>
          <p:nvPr/>
        </p:nvSpPr>
        <p:spPr>
          <a:xfrm>
            <a:off x="4789847" y="2899896"/>
            <a:ext cx="3352800" cy="523220"/>
          </a:xfrm>
          <a:prstGeom prst="rect">
            <a:avLst/>
          </a:prstGeom>
          <a:noFill/>
        </p:spPr>
        <p:txBody>
          <a:bodyPr wrap="square" rtlCol="0">
            <a:spAutoFit/>
          </a:bodyPr>
          <a:lstStyle/>
          <a:p>
            <a:r>
              <a:rPr lang="en-US" sz="2800" dirty="0">
                <a:solidFill>
                  <a:srgbClr val="00B050"/>
                </a:solidFill>
              </a:rPr>
              <a:t>Simplify.</a:t>
            </a:r>
          </a:p>
        </p:txBody>
      </p:sp>
      <p:sp>
        <p:nvSpPr>
          <p:cNvPr id="8" name="TextBox 7"/>
          <p:cNvSpPr txBox="1"/>
          <p:nvPr/>
        </p:nvSpPr>
        <p:spPr>
          <a:xfrm>
            <a:off x="4778193" y="3630707"/>
            <a:ext cx="3701514" cy="523220"/>
          </a:xfrm>
          <a:prstGeom prst="rect">
            <a:avLst/>
          </a:prstGeom>
          <a:noFill/>
        </p:spPr>
        <p:txBody>
          <a:bodyPr wrap="square" rtlCol="0">
            <a:spAutoFit/>
          </a:bodyPr>
          <a:lstStyle/>
          <a:p>
            <a:r>
              <a:rPr lang="en-US" sz="2800" dirty="0">
                <a:solidFill>
                  <a:srgbClr val="00B050"/>
                </a:solidFill>
              </a:rPr>
              <a:t>Divide both sides by </a:t>
            </a:r>
            <a:r>
              <a:rPr lang="en-US" sz="2800" dirty="0">
                <a:solidFill>
                  <a:srgbClr val="FF0BFF"/>
                </a:solidFill>
              </a:rPr>
              <a:t>2</a:t>
            </a:r>
            <a:r>
              <a:rPr lang="en-US" sz="2800" dirty="0">
                <a:solidFill>
                  <a:srgbClr val="00B050"/>
                </a:solidFill>
              </a:rPr>
              <a:t>.</a:t>
            </a:r>
          </a:p>
        </p:txBody>
      </p:sp>
      <p:sp>
        <p:nvSpPr>
          <p:cNvPr id="9" name="TextBox 8"/>
          <p:cNvSpPr txBox="1"/>
          <p:nvPr/>
        </p:nvSpPr>
        <p:spPr>
          <a:xfrm>
            <a:off x="4811362" y="4386373"/>
            <a:ext cx="3352800" cy="523220"/>
          </a:xfrm>
          <a:prstGeom prst="rect">
            <a:avLst/>
          </a:prstGeom>
          <a:noFill/>
        </p:spPr>
        <p:txBody>
          <a:bodyPr wrap="square" rtlCol="0">
            <a:spAutoFit/>
          </a:bodyPr>
          <a:lstStyle/>
          <a:p>
            <a:r>
              <a:rPr lang="en-US" sz="2800" dirty="0">
                <a:solidFill>
                  <a:srgbClr val="00B05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prstGeom prst="rect">
            <a:avLst/>
          </a:prstGeom>
        </p:spPr>
        <p:txBody>
          <a:bodyPr/>
          <a:lstStyle/>
          <a:p>
            <a:r>
              <a:rPr lang="en-US" sz="3200" dirty="0">
                <a:solidFill>
                  <a:schemeClr val="accent1"/>
                </a:solidFill>
              </a:rPr>
              <a:t>Completion Example 12: Solving Linear Inequalities (cont.)</a:t>
            </a:r>
          </a:p>
        </p:txBody>
      </p:sp>
      <p:sp>
        <p:nvSpPr>
          <p:cNvPr id="33795" name="Rectangle 3"/>
          <p:cNvSpPr>
            <a:spLocks noGrp="1"/>
          </p:cNvSpPr>
          <p:nvPr>
            <p:ph idx="1"/>
          </p:nvPr>
        </p:nvSpPr>
        <p:spPr>
          <a:xfrm>
            <a:off x="457200" y="1280160"/>
            <a:ext cx="8229600" cy="2591479"/>
          </a:xfrm>
          <a:prstGeom prst="rect">
            <a:avLst/>
          </a:prstGeom>
        </p:spPr>
        <p:txBody>
          <a:bodyPr>
            <a:spAutoFit/>
          </a:bodyPr>
          <a:lstStyle/>
          <a:p>
            <a:pPr>
              <a:buFont typeface="Courier New" pitchFamily="49" charset="0"/>
              <a:buNone/>
            </a:pPr>
            <a:r>
              <a:rPr lang="en-US" i="0" dirty="0">
                <a:solidFill>
                  <a:schemeClr val="tx1"/>
                </a:solidFill>
              </a:rPr>
              <a:t>Graph the interval on a number line.</a:t>
            </a: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endParaRPr lang="en-US" i="0" dirty="0">
              <a:solidFill>
                <a:schemeClr val="tx1"/>
              </a:solidFill>
            </a:endParaRPr>
          </a:p>
          <a:p>
            <a:pPr>
              <a:buFont typeface="Courier New" pitchFamily="49" charset="0"/>
              <a:buNone/>
            </a:pPr>
            <a:r>
              <a:rPr lang="en-US" i="1" dirty="0">
                <a:solidFill>
                  <a:schemeClr val="tx1"/>
                </a:solidFill>
              </a:rPr>
              <a:t>x</a:t>
            </a:r>
            <a:r>
              <a:rPr lang="en-US" i="0" dirty="0">
                <a:solidFill>
                  <a:schemeClr val="tx1"/>
                </a:solidFill>
              </a:rPr>
              <a:t> is in ______</a:t>
            </a:r>
            <a:r>
              <a:rPr lang="en-US" i="0" u="sng" dirty="0">
                <a:solidFill>
                  <a:schemeClr val="tx1"/>
                </a:solidFill>
              </a:rPr>
              <a:t>.</a:t>
            </a:r>
            <a:r>
              <a:rPr lang="en-US" i="0" dirty="0">
                <a:solidFill>
                  <a:schemeClr val="tx1"/>
                </a:solidFill>
              </a:rPr>
              <a:t>		</a:t>
            </a:r>
            <a:endParaRPr lang="en-US" sz="2000" i="0" dirty="0">
              <a:solidFill>
                <a:srgbClr val="C00C08"/>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40107723"/>
              </p:ext>
            </p:extLst>
          </p:nvPr>
        </p:nvGraphicFramePr>
        <p:xfrm>
          <a:off x="1524000" y="3213100"/>
          <a:ext cx="838200" cy="596900"/>
        </p:xfrm>
        <a:graphic>
          <a:graphicData uri="http://schemas.openxmlformats.org/presentationml/2006/ole">
            <mc:AlternateContent xmlns:mc="http://schemas.openxmlformats.org/markup-compatibility/2006">
              <mc:Choice xmlns:v="urn:schemas-microsoft-com:vml" Requires="v">
                <p:oleObj name="Equation" r:id="rId2" imgW="822600" imgH="585000" progId="Equation.DSMT4">
                  <p:embed/>
                </p:oleObj>
              </mc:Choice>
              <mc:Fallback>
                <p:oleObj name="Equation" r:id="rId2" imgW="822600" imgH="585000" progId="Equation.DSMT4">
                  <p:embed/>
                  <p:pic>
                    <p:nvPicPr>
                      <p:cNvPr id="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13100"/>
                        <a:ext cx="838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787D5293-2F89-6320-E8B8-90953DD8034A}"/>
              </a:ext>
            </a:extLst>
          </p:cNvPr>
          <p:cNvPicPr>
            <a:picLocks noChangeAspect="1"/>
          </p:cNvPicPr>
          <p:nvPr/>
        </p:nvPicPr>
        <p:blipFill>
          <a:blip r:embed="rId4"/>
          <a:stretch>
            <a:fillRect/>
          </a:stretch>
        </p:blipFill>
        <p:spPr>
          <a:xfrm>
            <a:off x="2057400" y="1771493"/>
            <a:ext cx="3496163" cy="11241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prstGeom prst="rect">
            <a:avLst/>
          </a:prstGeom>
        </p:spPr>
        <p:txBody>
          <a:bodyPr/>
          <a:lstStyle/>
          <a:p>
            <a:r>
              <a:rPr lang="en-US" sz="3200" dirty="0">
                <a:solidFill>
                  <a:schemeClr val="accent1"/>
                </a:solidFill>
              </a:rPr>
              <a:t>Example 13: </a:t>
            </a:r>
            <a:r>
              <a:rPr lang="en-US" dirty="0">
                <a:solidFill>
                  <a:schemeClr val="accent1"/>
                </a:solidFill>
              </a:rPr>
              <a:t>Application: Using Inequalities</a:t>
            </a:r>
            <a:endParaRPr lang="en-US" sz="3200" dirty="0">
              <a:solidFill>
                <a:schemeClr val="accent1"/>
              </a:solidFill>
            </a:endParaRPr>
          </a:p>
        </p:txBody>
      </p:sp>
      <p:sp>
        <p:nvSpPr>
          <p:cNvPr id="46083" name="Rectangle 3"/>
          <p:cNvSpPr>
            <a:spLocks noGrp="1"/>
          </p:cNvSpPr>
          <p:nvPr>
            <p:ph idx="1"/>
          </p:nvPr>
        </p:nvSpPr>
        <p:spPr>
          <a:xfrm>
            <a:off x="457200" y="1280160"/>
            <a:ext cx="8229600" cy="4228850"/>
          </a:xfrm>
          <a:prstGeom prst="rect">
            <a:avLst/>
          </a:prstGeom>
        </p:spPr>
        <p:txBody>
          <a:bodyPr>
            <a:spAutoFit/>
          </a:bodyPr>
          <a:lstStyle/>
          <a:p>
            <a:pPr marL="0" indent="0">
              <a:buFont typeface="Courier New" pitchFamily="49" charset="0"/>
              <a:buNone/>
            </a:pPr>
            <a:r>
              <a:rPr lang="en-US" i="0" dirty="0">
                <a:solidFill>
                  <a:schemeClr val="tx1"/>
                </a:solidFill>
              </a:rPr>
              <a:t>A math student has grades of </a:t>
            </a:r>
            <a:r>
              <a:rPr lang="en-US" i="0" dirty="0">
                <a:solidFill>
                  <a:srgbClr val="0000FF"/>
                </a:solidFill>
              </a:rPr>
              <a:t>85</a:t>
            </a:r>
            <a:r>
              <a:rPr lang="en-US" i="0" dirty="0">
                <a:solidFill>
                  <a:schemeClr val="tx1"/>
                </a:solidFill>
              </a:rPr>
              <a:t>, </a:t>
            </a:r>
            <a:r>
              <a:rPr lang="en-US" i="0" dirty="0">
                <a:solidFill>
                  <a:srgbClr val="0000FF"/>
                </a:solidFill>
              </a:rPr>
              <a:t>98</a:t>
            </a:r>
            <a:r>
              <a:rPr lang="en-US" i="0" dirty="0">
                <a:solidFill>
                  <a:schemeClr val="tx1"/>
                </a:solidFill>
              </a:rPr>
              <a:t>, </a:t>
            </a:r>
            <a:r>
              <a:rPr lang="en-US" i="0" dirty="0">
                <a:solidFill>
                  <a:srgbClr val="0000FF"/>
                </a:solidFill>
              </a:rPr>
              <a:t>93</a:t>
            </a:r>
            <a:r>
              <a:rPr lang="en-US" i="0" dirty="0">
                <a:solidFill>
                  <a:schemeClr val="tx1"/>
                </a:solidFill>
              </a:rPr>
              <a:t>, and </a:t>
            </a:r>
            <a:r>
              <a:rPr lang="en-US" i="0" dirty="0">
                <a:solidFill>
                  <a:srgbClr val="0000FF"/>
                </a:solidFill>
              </a:rPr>
              <a:t>90</a:t>
            </a:r>
            <a:r>
              <a:rPr lang="en-US" i="0" dirty="0">
                <a:solidFill>
                  <a:schemeClr val="tx1"/>
                </a:solidFill>
              </a:rPr>
              <a:t> on four examinations. If he must average </a:t>
            </a:r>
            <a:r>
              <a:rPr lang="en-US" i="0" dirty="0">
                <a:solidFill>
                  <a:srgbClr val="0000FF"/>
                </a:solidFill>
              </a:rPr>
              <a:t>90</a:t>
            </a:r>
            <a:r>
              <a:rPr lang="en-US" i="0" dirty="0">
                <a:solidFill>
                  <a:schemeClr val="tx1"/>
                </a:solidFill>
              </a:rPr>
              <a:t> or better to receive an A for the course, what scores can he receive on the final exam and earn an A? (Assume that the final exam counts the same as the other exams.)</a:t>
            </a:r>
          </a:p>
          <a:p>
            <a:pPr marL="0" indent="0">
              <a:buFont typeface="Courier New" pitchFamily="49" charset="0"/>
              <a:buNone/>
            </a:pPr>
            <a:r>
              <a:rPr lang="en-US" b="1" i="0" dirty="0">
                <a:solidFill>
                  <a:schemeClr val="tx1"/>
                </a:solidFill>
              </a:rPr>
              <a:t>Solution</a:t>
            </a:r>
          </a:p>
          <a:p>
            <a:pPr marL="0" indent="0">
              <a:buFont typeface="Courier New" pitchFamily="49" charset="0"/>
              <a:buNone/>
            </a:pPr>
            <a:r>
              <a:rPr lang="en-US" i="0" dirty="0">
                <a:solidFill>
                  <a:schemeClr val="tx1"/>
                </a:solidFill>
              </a:rPr>
              <a:t>Let </a:t>
            </a:r>
            <a:r>
              <a:rPr lang="en-US" i="1" dirty="0">
                <a:solidFill>
                  <a:schemeClr val="tx1"/>
                </a:solidFill>
              </a:rPr>
              <a:t>x</a:t>
            </a:r>
            <a:r>
              <a:rPr lang="en-US" i="0" dirty="0">
                <a:solidFill>
                  <a:schemeClr val="tx1"/>
                </a:solidFill>
              </a:rPr>
              <a:t> = the score on final exam.  </a:t>
            </a:r>
          </a:p>
          <a:p>
            <a:pPr marL="0" indent="0">
              <a:buFont typeface="Courier New" pitchFamily="49" charset="0"/>
              <a:buNone/>
            </a:pPr>
            <a:r>
              <a:rPr lang="en-US" i="0" dirty="0">
                <a:solidFill>
                  <a:schemeClr val="tx1"/>
                </a:solidFill>
              </a:rPr>
              <a:t>The average is found by adding the scores and dividing by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sz="3200" dirty="0">
                <a:solidFill>
                  <a:schemeClr val="accent1"/>
                </a:solidFill>
              </a:rPr>
              <a:t>Example 1: Graphing Intervals</a:t>
            </a:r>
          </a:p>
        </p:txBody>
      </p:sp>
      <p:sp>
        <p:nvSpPr>
          <p:cNvPr id="6148" name="Rectangle 3"/>
          <p:cNvSpPr>
            <a:spLocks noGrp="1"/>
          </p:cNvSpPr>
          <p:nvPr>
            <p:ph idx="1"/>
          </p:nvPr>
        </p:nvSpPr>
        <p:spPr>
          <a:xfrm>
            <a:off x="457200" y="1280160"/>
            <a:ext cx="8229600" cy="1040285"/>
          </a:xfrm>
          <a:prstGeom prst="rect">
            <a:avLst/>
          </a:prstGeom>
        </p:spPr>
        <p:txBody>
          <a:bodyPr>
            <a:spAutoFit/>
          </a:bodyPr>
          <a:lstStyle/>
          <a:p>
            <a:pPr>
              <a:buFont typeface="Courier New" pitchFamily="49" charset="0"/>
              <a:buNone/>
            </a:pPr>
            <a:r>
              <a:rPr lang="en-US" i="0" dirty="0">
                <a:solidFill>
                  <a:schemeClr val="tx1"/>
                </a:solidFill>
              </a:rPr>
              <a:t>Graph the open interval</a:t>
            </a:r>
          </a:p>
          <a:p>
            <a:pPr>
              <a:buFont typeface="Courier New" pitchFamily="49" charset="0"/>
              <a:buNone/>
            </a:pPr>
            <a:r>
              <a:rPr lang="en-US" b="1" i="0" dirty="0">
                <a:solidFill>
                  <a:schemeClr val="tx1"/>
                </a:solidFill>
              </a:rPr>
              <a:t>Solution </a:t>
            </a:r>
          </a:p>
        </p:txBody>
      </p:sp>
      <p:graphicFrame>
        <p:nvGraphicFramePr>
          <p:cNvPr id="6147" name="Object 4"/>
          <p:cNvGraphicFramePr>
            <a:graphicFrameLocks noChangeAspect="1"/>
          </p:cNvGraphicFramePr>
          <p:nvPr>
            <p:extLst>
              <p:ext uri="{D42A27DB-BD31-4B8C-83A1-F6EECF244321}">
                <p14:modId xmlns:p14="http://schemas.microsoft.com/office/powerpoint/2010/main" val="686641069"/>
              </p:ext>
            </p:extLst>
          </p:nvPr>
        </p:nvGraphicFramePr>
        <p:xfrm>
          <a:off x="4114800" y="1274763"/>
          <a:ext cx="990600" cy="609600"/>
        </p:xfrm>
        <a:graphic>
          <a:graphicData uri="http://schemas.openxmlformats.org/presentationml/2006/ole">
            <mc:AlternateContent xmlns:mc="http://schemas.openxmlformats.org/markup-compatibility/2006">
              <mc:Choice xmlns:v="urn:schemas-microsoft-com:vml" Requires="v">
                <p:oleObj name="Equation" r:id="rId2" imgW="978120" imgH="594000" progId="Equation.DSMT4">
                  <p:embed/>
                </p:oleObj>
              </mc:Choice>
              <mc:Fallback>
                <p:oleObj name="Equation" r:id="rId2" imgW="978120" imgH="594000" progId="Equation.DSMT4">
                  <p:embed/>
                  <p:pic>
                    <p:nvPicPr>
                      <p:cNvPr id="0" name="Picture 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74763"/>
                        <a:ext cx="99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 name="Picture 4">
            <a:extLst>
              <a:ext uri="{FF2B5EF4-FFF2-40B4-BE49-F238E27FC236}">
                <a16:creationId xmlns:a16="http://schemas.microsoft.com/office/drawing/2014/main" id="{B00E08B1-CEF5-B7D0-3CF1-FABC396A066B}"/>
              </a:ext>
            </a:extLst>
          </p:cNvPr>
          <p:cNvPicPr>
            <a:picLocks noChangeAspect="1"/>
          </p:cNvPicPr>
          <p:nvPr/>
        </p:nvPicPr>
        <p:blipFill>
          <a:blip r:embed="rId4"/>
          <a:stretch>
            <a:fillRect/>
          </a:stretch>
        </p:blipFill>
        <p:spPr>
          <a:xfrm>
            <a:off x="1980615" y="2347339"/>
            <a:ext cx="4191585" cy="14194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prstGeom prst="rect">
            <a:avLst/>
          </a:prstGeom>
        </p:spPr>
        <p:txBody>
          <a:bodyPr/>
          <a:lstStyle/>
          <a:p>
            <a:r>
              <a:rPr lang="en-US" dirty="0">
                <a:solidFill>
                  <a:schemeClr val="accent1"/>
                </a:solidFill>
              </a:rPr>
              <a:t>Example 13: Application: Using Inequalities (cont.)</a:t>
            </a:r>
            <a:endParaRPr lang="en-US" sz="3200" dirty="0">
              <a:solidFill>
                <a:schemeClr val="accent1"/>
              </a:solidFill>
            </a:endParaRPr>
          </a:p>
        </p:txBody>
      </p:sp>
      <p:graphicFrame>
        <p:nvGraphicFramePr>
          <p:cNvPr id="27653" name="Object 5"/>
          <p:cNvGraphicFramePr>
            <a:graphicFrameLocks noChangeAspect="1"/>
          </p:cNvGraphicFramePr>
          <p:nvPr/>
        </p:nvGraphicFramePr>
        <p:xfrm>
          <a:off x="838200" y="1219200"/>
          <a:ext cx="3606800" cy="838200"/>
        </p:xfrm>
        <a:graphic>
          <a:graphicData uri="http://schemas.openxmlformats.org/presentationml/2006/ole">
            <mc:AlternateContent xmlns:mc="http://schemas.openxmlformats.org/markup-compatibility/2006">
              <mc:Choice xmlns:v="urn:schemas-microsoft-com:vml" Requires="v">
                <p:oleObj name="Equation" r:id="rId2" imgW="3606341" imgH="837787" progId="Equation.DSMT4">
                  <p:embed/>
                </p:oleObj>
              </mc:Choice>
              <mc:Fallback>
                <p:oleObj name="Equation" r:id="rId2" imgW="3606341" imgH="837787" progId="Equation.DSMT4">
                  <p:embed/>
                  <p:pic>
                    <p:nvPicPr>
                      <p:cNvPr id="0" name="Picture 8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360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2635250" y="1981200"/>
          <a:ext cx="1803400" cy="838200"/>
        </p:xfrm>
        <a:graphic>
          <a:graphicData uri="http://schemas.openxmlformats.org/presentationml/2006/ole">
            <mc:AlternateContent xmlns:mc="http://schemas.openxmlformats.org/markup-compatibility/2006">
              <mc:Choice xmlns:v="urn:schemas-microsoft-com:vml" Requires="v">
                <p:oleObj name="Equation" r:id="rId4" imgW="1803982" imgH="838292" progId="Equation.DSMT4">
                  <p:embed/>
                </p:oleObj>
              </mc:Choice>
              <mc:Fallback>
                <p:oleObj name="Equation" r:id="rId4" imgW="1803982" imgH="838292" progId="Equation.DSMT4">
                  <p:embed/>
                  <p:pic>
                    <p:nvPicPr>
                      <p:cNvPr id="0" name="Picture 8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1981200"/>
                        <a:ext cx="180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extLst>
              <p:ext uri="{D42A27DB-BD31-4B8C-83A1-F6EECF244321}">
                <p14:modId xmlns:p14="http://schemas.microsoft.com/office/powerpoint/2010/main" val="1202799606"/>
              </p:ext>
            </p:extLst>
          </p:nvPr>
        </p:nvGraphicFramePr>
        <p:xfrm>
          <a:off x="2120900" y="2838450"/>
          <a:ext cx="2578100" cy="1041400"/>
        </p:xfrm>
        <a:graphic>
          <a:graphicData uri="http://schemas.openxmlformats.org/presentationml/2006/ole">
            <mc:AlternateContent xmlns:mc="http://schemas.openxmlformats.org/markup-compatibility/2006">
              <mc:Choice xmlns:v="urn:schemas-microsoft-com:vml" Requires="v">
                <p:oleObj name="Equation" r:id="rId6" imgW="2568960" imgH="1032840" progId="Equation.DSMT4">
                  <p:embed/>
                </p:oleObj>
              </mc:Choice>
              <mc:Fallback>
                <p:oleObj name="Equation" r:id="rId6" imgW="2568960" imgH="1032840" progId="Equation.DSMT4">
                  <p:embed/>
                  <p:pic>
                    <p:nvPicPr>
                      <p:cNvPr id="0" name="Picture 8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0900" y="2838450"/>
                        <a:ext cx="25781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54300" y="3886200"/>
          <a:ext cx="1930400" cy="292100"/>
        </p:xfrm>
        <a:graphic>
          <a:graphicData uri="http://schemas.openxmlformats.org/presentationml/2006/ole">
            <mc:AlternateContent xmlns:mc="http://schemas.openxmlformats.org/markup-compatibility/2006">
              <mc:Choice xmlns:v="urn:schemas-microsoft-com:vml" Requires="v">
                <p:oleObj name="Equation" r:id="rId8" imgW="1930216" imgH="292123" progId="Equation.DSMT4">
                  <p:embed/>
                </p:oleObj>
              </mc:Choice>
              <mc:Fallback>
                <p:oleObj name="Equation" r:id="rId8" imgW="1930216" imgH="292123" progId="Equation.DSMT4">
                  <p:embed/>
                  <p:pic>
                    <p:nvPicPr>
                      <p:cNvPr id="0" name="Picture 8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4300" y="3886200"/>
                        <a:ext cx="19304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7" name="Object 9"/>
          <p:cNvGraphicFramePr>
            <a:graphicFrameLocks noChangeAspect="1"/>
          </p:cNvGraphicFramePr>
          <p:nvPr>
            <p:extLst>
              <p:ext uri="{D42A27DB-BD31-4B8C-83A1-F6EECF244321}">
                <p14:modId xmlns:p14="http://schemas.microsoft.com/office/powerpoint/2010/main" val="1290663236"/>
              </p:ext>
            </p:extLst>
          </p:nvPr>
        </p:nvGraphicFramePr>
        <p:xfrm>
          <a:off x="1771650" y="4318000"/>
          <a:ext cx="3695700" cy="355600"/>
        </p:xfrm>
        <a:graphic>
          <a:graphicData uri="http://schemas.openxmlformats.org/presentationml/2006/ole">
            <mc:AlternateContent xmlns:mc="http://schemas.openxmlformats.org/markup-compatibility/2006">
              <mc:Choice xmlns:v="urn:schemas-microsoft-com:vml" Requires="v">
                <p:oleObj name="Equation" r:id="rId10" imgW="3684240" imgH="347400" progId="Equation.DSMT4">
                  <p:embed/>
                </p:oleObj>
              </mc:Choice>
              <mc:Fallback>
                <p:oleObj name="Equation" r:id="rId10" imgW="3684240" imgH="347400" progId="Equation.DSMT4">
                  <p:embed/>
                  <p:pic>
                    <p:nvPicPr>
                      <p:cNvPr id="0" name="Picture 8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71650" y="4318000"/>
                        <a:ext cx="3695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58" name="Object 10"/>
          <p:cNvGraphicFramePr>
            <a:graphicFrameLocks noChangeAspect="1"/>
          </p:cNvGraphicFramePr>
          <p:nvPr/>
        </p:nvGraphicFramePr>
        <p:xfrm>
          <a:off x="3498850" y="4800600"/>
          <a:ext cx="901700" cy="292100"/>
        </p:xfrm>
        <a:graphic>
          <a:graphicData uri="http://schemas.openxmlformats.org/presentationml/2006/ole">
            <mc:AlternateContent xmlns:mc="http://schemas.openxmlformats.org/markup-compatibility/2006">
              <mc:Choice xmlns:v="urn:schemas-microsoft-com:vml" Requires="v">
                <p:oleObj name="Equation" r:id="rId12" imgW="901180" imgH="291947" progId="Equation.DSMT4">
                  <p:embed/>
                </p:oleObj>
              </mc:Choice>
              <mc:Fallback>
                <p:oleObj name="Equation" r:id="rId12" imgW="901180" imgH="291947" progId="Equation.DSMT4">
                  <p:embed/>
                  <p:pic>
                    <p:nvPicPr>
                      <p:cNvPr id="0" name="Picture 8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8850" y="4800600"/>
                        <a:ext cx="901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0" name="Content Placeholder 12"/>
          <p:cNvSpPr>
            <a:spLocks noGrp="1"/>
          </p:cNvSpPr>
          <p:nvPr>
            <p:ph idx="1"/>
          </p:nvPr>
        </p:nvSpPr>
        <p:spPr>
          <a:xfrm>
            <a:off x="457200" y="5065693"/>
            <a:ext cx="8229600" cy="954107"/>
          </a:xfrm>
        </p:spPr>
        <p:txBody>
          <a:bodyPr>
            <a:spAutoFit/>
          </a:bodyPr>
          <a:lstStyle/>
          <a:p>
            <a:r>
              <a:rPr lang="en-US" dirty="0">
                <a:solidFill>
                  <a:schemeClr val="tx1"/>
                </a:solidFill>
              </a:rPr>
              <a:t>If the student scores </a:t>
            </a:r>
            <a:r>
              <a:rPr lang="en-US" dirty="0">
                <a:solidFill>
                  <a:srgbClr val="FF0000"/>
                </a:solidFill>
              </a:rPr>
              <a:t>84</a:t>
            </a:r>
            <a:r>
              <a:rPr lang="en-US" dirty="0">
                <a:solidFill>
                  <a:schemeClr val="tx1"/>
                </a:solidFill>
              </a:rPr>
              <a:t> or more on the final exam, he will average 90 or more and receive an A in math.</a:t>
            </a:r>
            <a:endParaRPr lang="en-US" dirty="0"/>
          </a:p>
        </p:txBody>
      </p:sp>
      <p:graphicFrame>
        <p:nvGraphicFramePr>
          <p:cNvPr id="27659" name="Object 11"/>
          <p:cNvGraphicFramePr>
            <a:graphicFrameLocks noChangeAspect="1"/>
          </p:cNvGraphicFramePr>
          <p:nvPr>
            <p:extLst>
              <p:ext uri="{D42A27DB-BD31-4B8C-83A1-F6EECF244321}">
                <p14:modId xmlns:p14="http://schemas.microsoft.com/office/powerpoint/2010/main" val="1233829436"/>
              </p:ext>
            </p:extLst>
          </p:nvPr>
        </p:nvGraphicFramePr>
        <p:xfrm>
          <a:off x="5791200" y="2260600"/>
          <a:ext cx="2451100" cy="279400"/>
        </p:xfrm>
        <a:graphic>
          <a:graphicData uri="http://schemas.openxmlformats.org/presentationml/2006/ole">
            <mc:AlternateContent xmlns:mc="http://schemas.openxmlformats.org/markup-compatibility/2006">
              <mc:Choice xmlns:v="urn:schemas-microsoft-com:vml" Requires="v">
                <p:oleObj name="Equation" r:id="rId14" imgW="2450526" imgH="279446" progId="Equation.DSMT4">
                  <p:embed/>
                </p:oleObj>
              </mc:Choice>
              <mc:Fallback>
                <p:oleObj name="Equation" r:id="rId14" imgW="2450526" imgH="279446" progId="Equation.DSMT4">
                  <p:embed/>
                  <p:pic>
                    <p:nvPicPr>
                      <p:cNvPr id="0" name="Picture 8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91200" y="226060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0" name="Object 12"/>
          <p:cNvGraphicFramePr>
            <a:graphicFrameLocks noChangeAspect="1"/>
          </p:cNvGraphicFramePr>
          <p:nvPr>
            <p:extLst>
              <p:ext uri="{D42A27DB-BD31-4B8C-83A1-F6EECF244321}">
                <p14:modId xmlns:p14="http://schemas.microsoft.com/office/powerpoint/2010/main" val="902965002"/>
              </p:ext>
            </p:extLst>
          </p:nvPr>
        </p:nvGraphicFramePr>
        <p:xfrm>
          <a:off x="5854700" y="3219450"/>
          <a:ext cx="2451100" cy="279400"/>
        </p:xfrm>
        <a:graphic>
          <a:graphicData uri="http://schemas.openxmlformats.org/presentationml/2006/ole">
            <mc:AlternateContent xmlns:mc="http://schemas.openxmlformats.org/markup-compatibility/2006">
              <mc:Choice xmlns:v="urn:schemas-microsoft-com:vml" Requires="v">
                <p:oleObj name="Equation" r:id="rId16" imgW="2450526" imgH="279446" progId="Equation.DSMT4">
                  <p:embed/>
                </p:oleObj>
              </mc:Choice>
              <mc:Fallback>
                <p:oleObj name="Equation" r:id="rId16" imgW="2450526" imgH="279446" progId="Equation.DSMT4">
                  <p:embed/>
                  <p:pic>
                    <p:nvPicPr>
                      <p:cNvPr id="0" name="Picture 8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54700" y="3219450"/>
                        <a:ext cx="245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1" name="Object 13"/>
          <p:cNvGraphicFramePr>
            <a:graphicFrameLocks noChangeAspect="1"/>
          </p:cNvGraphicFramePr>
          <p:nvPr>
            <p:extLst>
              <p:ext uri="{D42A27DB-BD31-4B8C-83A1-F6EECF244321}">
                <p14:modId xmlns:p14="http://schemas.microsoft.com/office/powerpoint/2010/main" val="713466573"/>
              </p:ext>
            </p:extLst>
          </p:nvPr>
        </p:nvGraphicFramePr>
        <p:xfrm>
          <a:off x="5854700" y="3892550"/>
          <a:ext cx="927100" cy="279400"/>
        </p:xfrm>
        <a:graphic>
          <a:graphicData uri="http://schemas.openxmlformats.org/presentationml/2006/ole">
            <mc:AlternateContent xmlns:mc="http://schemas.openxmlformats.org/markup-compatibility/2006">
              <mc:Choice xmlns:v="urn:schemas-microsoft-com:vml" Requires="v">
                <p:oleObj name="Equation" r:id="rId18" imgW="927077" imgH="279446" progId="Equation.DSMT4">
                  <p:embed/>
                </p:oleObj>
              </mc:Choice>
              <mc:Fallback>
                <p:oleObj name="Equation" r:id="rId18" imgW="927077" imgH="279446" progId="Equation.DSMT4">
                  <p:embed/>
                  <p:pic>
                    <p:nvPicPr>
                      <p:cNvPr id="0" name="Picture 88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4700" y="3892550"/>
                        <a:ext cx="927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7662" name="Object 14"/>
          <p:cNvGraphicFramePr>
            <a:graphicFrameLocks noChangeAspect="1"/>
          </p:cNvGraphicFramePr>
          <p:nvPr>
            <p:extLst>
              <p:ext uri="{D42A27DB-BD31-4B8C-83A1-F6EECF244321}">
                <p14:modId xmlns:p14="http://schemas.microsoft.com/office/powerpoint/2010/main" val="3857771177"/>
              </p:ext>
            </p:extLst>
          </p:nvPr>
        </p:nvGraphicFramePr>
        <p:xfrm>
          <a:off x="5854700" y="4375686"/>
          <a:ext cx="2260600" cy="228600"/>
        </p:xfrm>
        <a:graphic>
          <a:graphicData uri="http://schemas.openxmlformats.org/presentationml/2006/ole">
            <mc:AlternateContent xmlns:mc="http://schemas.openxmlformats.org/markup-compatibility/2006">
              <mc:Choice xmlns:v="urn:schemas-microsoft-com:vml" Requires="v">
                <p:oleObj name="Equation" r:id="rId20" imgW="2248920" imgH="219240" progId="Equation.DSMT4">
                  <p:embed/>
                </p:oleObj>
              </mc:Choice>
              <mc:Fallback>
                <p:oleObj name="Equation" r:id="rId20" imgW="2248920" imgH="219240" progId="Equation.DSMT4">
                  <p:embed/>
                  <p:pic>
                    <p:nvPicPr>
                      <p:cNvPr id="0" name="Picture 89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54700" y="4375686"/>
                        <a:ext cx="2260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6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prstGeom prst="rect">
            <a:avLst/>
          </a:prstGeom>
        </p:spPr>
        <p:txBody>
          <a:bodyPr/>
          <a:lstStyle/>
          <a:p>
            <a:r>
              <a:rPr lang="en-US" sz="3200" dirty="0">
                <a:solidFill>
                  <a:schemeClr val="accent1"/>
                </a:solidFill>
              </a:rPr>
              <a:t>Example 14</a:t>
            </a:r>
            <a:r>
              <a:rPr lang="en-US" dirty="0">
                <a:solidFill>
                  <a:schemeClr val="accent1"/>
                </a:solidFill>
              </a:rPr>
              <a:t>: Application: Using Inequalities</a:t>
            </a:r>
            <a:endParaRPr lang="en-US" sz="3200" dirty="0">
              <a:solidFill>
                <a:schemeClr val="accent1"/>
              </a:solidFill>
            </a:endParaRPr>
          </a:p>
        </p:txBody>
      </p:sp>
      <p:sp>
        <p:nvSpPr>
          <p:cNvPr id="47107" name="Rectangle 3"/>
          <p:cNvSpPr>
            <a:spLocks noGrp="1"/>
          </p:cNvSpPr>
          <p:nvPr>
            <p:ph idx="1"/>
          </p:nvPr>
        </p:nvSpPr>
        <p:spPr>
          <a:xfrm>
            <a:off x="457200" y="1280160"/>
            <a:ext cx="8229600" cy="4708981"/>
          </a:xfrm>
          <a:prstGeom prst="rect">
            <a:avLst/>
          </a:prstGeom>
        </p:spPr>
        <p:txBody>
          <a:bodyPr>
            <a:spAutoFit/>
          </a:bodyPr>
          <a:lstStyle/>
          <a:p>
            <a:pPr>
              <a:spcBef>
                <a:spcPts val="600"/>
              </a:spcBef>
            </a:pPr>
            <a:r>
              <a:rPr lang="en-US" dirty="0"/>
              <a:t>Taylor is at the local fair and purchases 30 ride tickets. She wants to get her money’s worth and she only has time to go on 8 rides. The rollercoaster requires 5 tickets to board and the merry-go-round requires 3 tickets to board. What is the maximum number of times she can ride the rollercoaster</a:t>
            </a:r>
            <a:r>
              <a:rPr lang="en-US" i="0" dirty="0">
                <a:solidFill>
                  <a:schemeClr val="tx1"/>
                </a:solidFill>
              </a:rPr>
              <a:t>?</a:t>
            </a:r>
          </a:p>
          <a:p>
            <a:pPr marL="0" indent="0">
              <a:spcBef>
                <a:spcPts val="600"/>
              </a:spcBef>
              <a:buFont typeface="Courier New" pitchFamily="49" charset="0"/>
              <a:buNone/>
            </a:pPr>
            <a:r>
              <a:rPr lang="en-US" b="1" i="0" dirty="0">
                <a:solidFill>
                  <a:schemeClr val="tx1"/>
                </a:solidFill>
              </a:rPr>
              <a:t>Solution</a:t>
            </a:r>
          </a:p>
          <a:p>
            <a:pPr>
              <a:spcBef>
                <a:spcPts val="600"/>
              </a:spcBef>
            </a:pPr>
            <a:r>
              <a:rPr lang="en-US" i="0" dirty="0">
                <a:solidFill>
                  <a:schemeClr val="tx1"/>
                </a:solidFill>
              </a:rPr>
              <a:t>Let </a:t>
            </a:r>
            <a:r>
              <a:rPr lang="en-US" i="1" dirty="0">
                <a:solidFill>
                  <a:schemeClr val="tx1"/>
                </a:solidFill>
              </a:rPr>
              <a:t>x</a:t>
            </a:r>
            <a:r>
              <a:rPr lang="en-US" i="0" dirty="0">
                <a:solidFill>
                  <a:schemeClr val="tx1"/>
                </a:solidFill>
              </a:rPr>
              <a:t> = number </a:t>
            </a:r>
            <a:r>
              <a:rPr lang="en-IN" dirty="0"/>
              <a:t>rollercoaster rides</a:t>
            </a:r>
            <a:r>
              <a:rPr lang="en-US" i="0" dirty="0">
                <a:solidFill>
                  <a:schemeClr val="tx1"/>
                </a:solidFill>
              </a:rPr>
              <a:t>, </a:t>
            </a:r>
          </a:p>
          <a:p>
            <a:pPr>
              <a:spcBef>
                <a:spcPts val="600"/>
              </a:spcBef>
            </a:pPr>
            <a:r>
              <a:rPr lang="en-US" i="0" dirty="0">
                <a:solidFill>
                  <a:schemeClr val="tx1"/>
                </a:solidFill>
              </a:rPr>
              <a:t>then 8 </a:t>
            </a:r>
            <a:r>
              <a:rPr lang="en-US" dirty="0">
                <a:solidFill>
                  <a:schemeClr val="tx1"/>
                </a:solidFill>
                <a:latin typeface="Symbol" charset="2"/>
              </a:rPr>
              <a:t>-</a:t>
            </a:r>
            <a:r>
              <a:rPr lang="en-US" i="0" dirty="0">
                <a:solidFill>
                  <a:schemeClr val="tx1"/>
                </a:solidFill>
              </a:rPr>
              <a:t> </a:t>
            </a:r>
            <a:r>
              <a:rPr lang="en-US" i="1" dirty="0">
                <a:solidFill>
                  <a:schemeClr val="tx1"/>
                </a:solidFill>
              </a:rPr>
              <a:t>x</a:t>
            </a:r>
            <a:r>
              <a:rPr lang="en-US" i="0" dirty="0">
                <a:solidFill>
                  <a:schemeClr val="tx1"/>
                </a:solidFill>
              </a:rPr>
              <a:t> </a:t>
            </a:r>
            <a:r>
              <a:rPr lang="en-US" i="0" dirty="0">
                <a:solidFill>
                  <a:schemeClr val="tx1"/>
                </a:solidFill>
                <a:latin typeface="Symbol" charset="2"/>
                <a:cs typeface="Symbol" charset="2"/>
              </a:rPr>
              <a:t>=</a:t>
            </a:r>
            <a:r>
              <a:rPr lang="en-US" i="0" dirty="0">
                <a:solidFill>
                  <a:schemeClr val="tx1"/>
                </a:solidFill>
              </a:rPr>
              <a:t> number of </a:t>
            </a:r>
            <a:r>
              <a:rPr lang="en-IN" dirty="0"/>
              <a:t>merry-go-round rides</a:t>
            </a:r>
            <a:r>
              <a:rPr lang="en-US" i="0" dirty="0">
                <a:solidFill>
                  <a:schemeClr val="tx1"/>
                </a:solidFill>
              </a:rPr>
              <a:t>.  </a:t>
            </a:r>
          </a:p>
          <a:p>
            <a:pPr>
              <a:spcBef>
                <a:spcPts val="600"/>
              </a:spcBef>
            </a:pPr>
            <a:r>
              <a:rPr lang="en-US" dirty="0"/>
              <a:t>Taylor cannot use more than 30 tickets.</a:t>
            </a:r>
            <a:endParaRPr lang="en-US"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prstGeom prst="rect">
            <a:avLst/>
          </a:prstGeom>
        </p:spPr>
        <p:txBody>
          <a:bodyPr/>
          <a:lstStyle/>
          <a:p>
            <a:r>
              <a:rPr lang="en-US" dirty="0">
                <a:solidFill>
                  <a:schemeClr val="accent1"/>
                </a:solidFill>
              </a:rPr>
              <a:t>Example 14: Application: Using Inequalities (cont.)</a:t>
            </a:r>
            <a:endParaRPr lang="en-US" sz="3200" dirty="0">
              <a:solidFill>
                <a:schemeClr val="accent1"/>
              </a:solidFill>
            </a:endParaRPr>
          </a:p>
        </p:txBody>
      </p:sp>
      <p:sp>
        <p:nvSpPr>
          <p:cNvPr id="12" name="Rectangle 3"/>
          <p:cNvSpPr txBox="1">
            <a:spLocks/>
          </p:cNvSpPr>
          <p:nvPr/>
        </p:nvSpPr>
        <p:spPr>
          <a:xfrm>
            <a:off x="457200" y="1097280"/>
            <a:ext cx="8229600" cy="4832092"/>
          </a:xfrm>
          <a:prstGeom prst="rect">
            <a:avLst/>
          </a:prstGeom>
        </p:spPr>
        <p:txBody>
          <a:bodyPr>
            <a:spAutoFit/>
          </a:bodyPr>
          <a:lstStyle/>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endParaRPr lang="en-US" sz="2800" dirty="0"/>
          </a:p>
          <a:p>
            <a:pPr lvl="0" algn="just">
              <a:spcBef>
                <a:spcPct val="0"/>
              </a:spcBef>
              <a:defRPr/>
            </a:pPr>
            <a:br>
              <a:rPr lang="en-US" sz="2800" dirty="0"/>
            </a:br>
            <a:endParaRPr lang="en-US" sz="2800" dirty="0"/>
          </a:p>
          <a:p>
            <a:pPr lvl="0" algn="just">
              <a:spcBef>
                <a:spcPct val="0"/>
              </a:spcBef>
              <a:defRPr/>
            </a:pPr>
            <a:endParaRPr lang="en-US" sz="2800" dirty="0"/>
          </a:p>
          <a:p>
            <a:pPr lvl="0" algn="just">
              <a:spcBef>
                <a:spcPct val="0"/>
              </a:spcBef>
              <a:defRPr/>
            </a:pPr>
            <a:r>
              <a:rPr lang="en-US" sz="2800" dirty="0"/>
              <a:t>Taylor can go on the rollercoaster ride at most 3 times</a:t>
            </a:r>
            <a:r>
              <a:rPr kumimoji="0" lang="en-US" sz="2800" b="0" i="0" u="none" strike="noStrike" kern="1200" cap="none" spc="0" normalizeH="0" baseline="0" noProof="0" dirty="0">
                <a:ln>
                  <a:noFill/>
                </a:ln>
                <a:solidFill>
                  <a:schemeClr val="tx1"/>
                </a:solidFill>
                <a:effectLst/>
                <a:uLnTx/>
                <a:uFillTx/>
                <a:latin typeface="+mn-lt"/>
                <a:ea typeface="+mn-ea"/>
                <a:cs typeface="+mn-cs"/>
              </a:rPr>
              <a:t>.</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0BDAC9F-710D-A690-6ED0-3CF13E72BAD5}"/>
                  </a:ext>
                </a:extLst>
              </p:cNvPr>
              <p:cNvSpPr txBox="1">
                <a:spLocks/>
              </p:cNvSpPr>
              <p:nvPr/>
            </p:nvSpPr>
            <p:spPr>
              <a:xfrm>
                <a:off x="457200" y="1219200"/>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5</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rPr>
                        <m:t>+3</m:t>
                      </m:r>
                      <m:d>
                        <m:dPr>
                          <m:ctrlPr>
                            <a:rPr lang="en-US" sz="2800" b="0" i="1" dirty="0" smtClean="0">
                              <a:solidFill>
                                <a:schemeClr val="accent1"/>
                              </a:solidFill>
                              <a:latin typeface="Cambria Math" panose="02040503050406030204" pitchFamily="18" charset="0"/>
                            </a:rPr>
                          </m:ctrlPr>
                        </m:dPr>
                        <m:e>
                          <m:r>
                            <a:rPr lang="en-US" sz="2800" b="0" i="1" dirty="0" smtClean="0">
                              <a:solidFill>
                                <a:schemeClr val="accent1"/>
                              </a:solidFill>
                              <a:latin typeface="Cambria Math" panose="02040503050406030204" pitchFamily="18" charset="0"/>
                            </a:rPr>
                            <m:t>8−</m:t>
                          </m:r>
                          <m:r>
                            <a:rPr lang="en-US" sz="2800" b="0" i="1" dirty="0" smtClean="0">
                              <a:solidFill>
                                <a:schemeClr val="accent1"/>
                              </a:solidFill>
                              <a:latin typeface="Cambria Math" panose="02040503050406030204" pitchFamily="18" charset="0"/>
                            </a:rPr>
                            <m:t>𝑥</m:t>
                          </m:r>
                        </m:e>
                      </m:d>
                      <m:r>
                        <a:rPr lang="en-US" sz="2800" b="0" i="1" dirty="0" smtClean="0">
                          <a:solidFill>
                            <a:schemeClr val="accent1"/>
                          </a:solidFill>
                          <a:latin typeface="Cambria Math" panose="02040503050406030204" pitchFamily="18" charset="0"/>
                          <a:ea typeface="Cambria Math" panose="02040503050406030204" pitchFamily="18" charset="0"/>
                        </a:rPr>
                        <m:t>≤</m:t>
                      </m:r>
                      <m:r>
                        <a:rPr lang="en-US" sz="2800" b="0" i="1" dirty="0" smtClean="0">
                          <a:solidFill>
                            <a:schemeClr val="accent1"/>
                          </a:solidFill>
                          <a:latin typeface="Cambria Math" panose="02040503050406030204" pitchFamily="18" charset="0"/>
                        </a:rPr>
                        <m:t>30</m:t>
                      </m:r>
                    </m:oMath>
                  </m:oMathPara>
                </a14:m>
                <a:endParaRPr lang="en-US" sz="2800" dirty="0">
                  <a:solidFill>
                    <a:schemeClr val="accent1"/>
                  </a:solidFill>
                </a:endParaRPr>
              </a:p>
            </p:txBody>
          </p:sp>
        </mc:Choice>
        <mc:Fallback xmlns="">
          <p:sp>
            <p:nvSpPr>
              <p:cNvPr id="3" name="Rectangle 2">
                <a:extLst>
                  <a:ext uri="{FF2B5EF4-FFF2-40B4-BE49-F238E27FC236}">
                    <a16:creationId xmlns:a16="http://schemas.microsoft.com/office/drawing/2014/main" id="{40BDAC9F-710D-A690-6ED0-3CF13E72BAD5}"/>
                  </a:ext>
                </a:extLst>
              </p:cNvPr>
              <p:cNvSpPr txBox="1">
                <a:spLocks noRot="1" noChangeAspect="1" noMove="1" noResize="1" noEditPoints="1" noAdjustHandles="1" noChangeArrowheads="1" noChangeShapeType="1" noTextEdit="1"/>
              </p:cNvSpPr>
              <p:nvPr/>
            </p:nvSpPr>
            <p:spPr>
              <a:xfrm>
                <a:off x="457200" y="1219200"/>
                <a:ext cx="4114800" cy="53340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Rectangle 2">
                <a:extLst>
                  <a:ext uri="{FF2B5EF4-FFF2-40B4-BE49-F238E27FC236}">
                    <a16:creationId xmlns:a16="http://schemas.microsoft.com/office/drawing/2014/main" id="{B96AA453-83E5-F3ED-ADE2-29EC979A9C1C}"/>
                  </a:ext>
                </a:extLst>
              </p:cNvPr>
              <p:cNvSpPr txBox="1">
                <a:spLocks/>
              </p:cNvSpPr>
              <p:nvPr/>
            </p:nvSpPr>
            <p:spPr>
              <a:xfrm>
                <a:off x="1676400" y="2251710"/>
                <a:ext cx="2549562"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2</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rPr>
                        <m:t>+24≤30</m:t>
                      </m:r>
                    </m:oMath>
                  </m:oMathPara>
                </a14:m>
                <a:endParaRPr lang="en-US" sz="2800" dirty="0">
                  <a:solidFill>
                    <a:schemeClr val="accent1"/>
                  </a:solidFill>
                </a:endParaRPr>
              </a:p>
            </p:txBody>
          </p:sp>
        </mc:Choice>
        <mc:Fallback xmlns="">
          <p:sp>
            <p:nvSpPr>
              <p:cNvPr id="4" name="Rectangle 2">
                <a:extLst>
                  <a:ext uri="{FF2B5EF4-FFF2-40B4-BE49-F238E27FC236}">
                    <a16:creationId xmlns:a16="http://schemas.microsoft.com/office/drawing/2014/main" id="{B96AA453-83E5-F3ED-ADE2-29EC979A9C1C}"/>
                  </a:ext>
                </a:extLst>
              </p:cNvPr>
              <p:cNvSpPr txBox="1">
                <a:spLocks noRot="1" noChangeAspect="1" noMove="1" noResize="1" noEditPoints="1" noAdjustHandles="1" noChangeArrowheads="1" noChangeShapeType="1" noTextEdit="1"/>
              </p:cNvSpPr>
              <p:nvPr/>
            </p:nvSpPr>
            <p:spPr>
              <a:xfrm>
                <a:off x="1676400" y="2251710"/>
                <a:ext cx="2549562" cy="53340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2">
                <a:extLst>
                  <a:ext uri="{FF2B5EF4-FFF2-40B4-BE49-F238E27FC236}">
                    <a16:creationId xmlns:a16="http://schemas.microsoft.com/office/drawing/2014/main" id="{92BBF4B4-4054-08AF-458E-AE93A9F1F5AA}"/>
                  </a:ext>
                </a:extLst>
              </p:cNvPr>
              <p:cNvSpPr txBox="1">
                <a:spLocks/>
              </p:cNvSpPr>
              <p:nvPr/>
            </p:nvSpPr>
            <p:spPr>
              <a:xfrm>
                <a:off x="893781" y="2751468"/>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2</m:t>
                      </m:r>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rPr>
                        <m:t>+24−24≤30−24</m:t>
                      </m:r>
                    </m:oMath>
                  </m:oMathPara>
                </a14:m>
                <a:endParaRPr lang="en-US" sz="2800" dirty="0">
                  <a:solidFill>
                    <a:schemeClr val="accent1"/>
                  </a:solidFill>
                </a:endParaRPr>
              </a:p>
            </p:txBody>
          </p:sp>
        </mc:Choice>
        <mc:Fallback xmlns="">
          <p:sp>
            <p:nvSpPr>
              <p:cNvPr id="5" name="Rectangle 2">
                <a:extLst>
                  <a:ext uri="{FF2B5EF4-FFF2-40B4-BE49-F238E27FC236}">
                    <a16:creationId xmlns:a16="http://schemas.microsoft.com/office/drawing/2014/main" id="{92BBF4B4-4054-08AF-458E-AE93A9F1F5AA}"/>
                  </a:ext>
                </a:extLst>
              </p:cNvPr>
              <p:cNvSpPr txBox="1">
                <a:spLocks noRot="1" noChangeAspect="1" noMove="1" noResize="1" noEditPoints="1" noAdjustHandles="1" noChangeArrowheads="1" noChangeShapeType="1" noTextEdit="1"/>
              </p:cNvSpPr>
              <p:nvPr/>
            </p:nvSpPr>
            <p:spPr>
              <a:xfrm>
                <a:off x="893781" y="2751468"/>
                <a:ext cx="4114800" cy="533400"/>
              </a:xfrm>
              <a:prstGeom prst="rect">
                <a:avLst/>
              </a:prstGeom>
              <a:blipFill>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E7E4FEEB-B3F2-4301-2461-6424C25A4849}"/>
                  </a:ext>
                </a:extLst>
              </p:cNvPr>
              <p:cNvSpPr txBox="1">
                <a:spLocks/>
              </p:cNvSpPr>
              <p:nvPr/>
            </p:nvSpPr>
            <p:spPr>
              <a:xfrm>
                <a:off x="1259541" y="3996728"/>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f>
                        <m:fPr>
                          <m:ctrlPr>
                            <a:rPr lang="en-US" sz="2800" b="0" i="1" dirty="0" smtClean="0">
                              <a:solidFill>
                                <a:schemeClr val="accent1"/>
                              </a:solidFill>
                              <a:latin typeface="Cambria Math" panose="02040503050406030204" pitchFamily="18" charset="0"/>
                            </a:rPr>
                          </m:ctrlPr>
                        </m:fPr>
                        <m:num>
                          <m:r>
                            <a:rPr lang="en-US" sz="2800" b="0" i="1" dirty="0" smtClean="0">
                              <a:solidFill>
                                <a:schemeClr val="accent1"/>
                              </a:solidFill>
                              <a:latin typeface="Cambria Math" panose="02040503050406030204" pitchFamily="18" charset="0"/>
                            </a:rPr>
                            <m:t>2</m:t>
                          </m:r>
                          <m:r>
                            <a:rPr lang="en-US" sz="2800" b="0" i="1" dirty="0" smtClean="0">
                              <a:solidFill>
                                <a:schemeClr val="accent1"/>
                              </a:solidFill>
                              <a:latin typeface="Cambria Math" panose="02040503050406030204" pitchFamily="18" charset="0"/>
                            </a:rPr>
                            <m:t>𝑥</m:t>
                          </m:r>
                        </m:num>
                        <m:den>
                          <m:r>
                            <a:rPr lang="en-US" sz="2800" b="0" i="1" dirty="0" smtClean="0">
                              <a:solidFill>
                                <a:srgbClr val="FF0000"/>
                              </a:solidFill>
                              <a:latin typeface="Cambria Math" panose="02040503050406030204" pitchFamily="18" charset="0"/>
                            </a:rPr>
                            <m:t>2</m:t>
                          </m:r>
                        </m:den>
                      </m:f>
                      <m:r>
                        <a:rPr lang="en-US" sz="2800" b="0" i="1" dirty="0" smtClean="0">
                          <a:solidFill>
                            <a:schemeClr val="accent1"/>
                          </a:solidFill>
                          <a:latin typeface="Cambria Math" panose="02040503050406030204" pitchFamily="18" charset="0"/>
                          <a:ea typeface="Cambria Math" panose="02040503050406030204" pitchFamily="18" charset="0"/>
                        </a:rPr>
                        <m:t>≤</m:t>
                      </m:r>
                      <m:f>
                        <m:fPr>
                          <m:ctrlPr>
                            <a:rPr lang="en-US" sz="2800" b="0" i="1" dirty="0" smtClean="0">
                              <a:solidFill>
                                <a:schemeClr val="accent1"/>
                              </a:solidFill>
                              <a:latin typeface="Cambria Math" panose="02040503050406030204" pitchFamily="18" charset="0"/>
                              <a:ea typeface="Cambria Math" panose="02040503050406030204" pitchFamily="18" charset="0"/>
                            </a:rPr>
                          </m:ctrlPr>
                        </m:fPr>
                        <m:num>
                          <m:r>
                            <a:rPr lang="en-US" sz="2800" b="0" i="1" dirty="0" smtClean="0">
                              <a:solidFill>
                                <a:schemeClr val="accent1"/>
                              </a:solidFill>
                              <a:latin typeface="Cambria Math" panose="02040503050406030204" pitchFamily="18" charset="0"/>
                              <a:ea typeface="Cambria Math" panose="02040503050406030204" pitchFamily="18" charset="0"/>
                            </a:rPr>
                            <m:t>6</m:t>
                          </m:r>
                        </m:num>
                        <m:den>
                          <m:r>
                            <a:rPr lang="en-US" sz="2800" b="0" i="1" dirty="0" smtClean="0">
                              <a:solidFill>
                                <a:srgbClr val="FF0000"/>
                              </a:solidFill>
                              <a:latin typeface="Cambria Math" panose="02040503050406030204" pitchFamily="18" charset="0"/>
                              <a:ea typeface="Cambria Math" panose="02040503050406030204" pitchFamily="18" charset="0"/>
                            </a:rPr>
                            <m:t>2</m:t>
                          </m:r>
                        </m:den>
                      </m:f>
                    </m:oMath>
                  </m:oMathPara>
                </a14:m>
                <a:endParaRPr lang="en-US" sz="2800" dirty="0">
                  <a:solidFill>
                    <a:schemeClr val="accent1"/>
                  </a:solidFill>
                </a:endParaRPr>
              </a:p>
            </p:txBody>
          </p:sp>
        </mc:Choice>
        <mc:Fallback xmlns="">
          <p:sp>
            <p:nvSpPr>
              <p:cNvPr id="6" name="Rectangle 2">
                <a:extLst>
                  <a:ext uri="{FF2B5EF4-FFF2-40B4-BE49-F238E27FC236}">
                    <a16:creationId xmlns:a16="http://schemas.microsoft.com/office/drawing/2014/main" id="{E7E4FEEB-B3F2-4301-2461-6424C25A4849}"/>
                  </a:ext>
                </a:extLst>
              </p:cNvPr>
              <p:cNvSpPr txBox="1">
                <a:spLocks noRot="1" noChangeAspect="1" noMove="1" noResize="1" noEditPoints="1" noAdjustHandles="1" noChangeArrowheads="1" noChangeShapeType="1" noTextEdit="1"/>
              </p:cNvSpPr>
              <p:nvPr/>
            </p:nvSpPr>
            <p:spPr>
              <a:xfrm>
                <a:off x="1259541" y="3996728"/>
                <a:ext cx="4114800" cy="533400"/>
              </a:xfrm>
              <a:prstGeom prst="rect">
                <a:avLst/>
              </a:prstGeom>
              <a:blipFill>
                <a:blip r:embed="rId5"/>
                <a:stretch>
                  <a:fillRect t="-45977" b="-28736"/>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sp>
            <p:nvSpPr>
              <p:cNvPr id="7" name="Rectangle 2">
                <a:extLst>
                  <a:ext uri="{FF2B5EF4-FFF2-40B4-BE49-F238E27FC236}">
                    <a16:creationId xmlns:a16="http://schemas.microsoft.com/office/drawing/2014/main" id="{48F9CDC1-FB3C-23CF-6635-DB5C47DA9525}"/>
                  </a:ext>
                </a:extLst>
              </p:cNvPr>
              <p:cNvSpPr txBox="1">
                <a:spLocks/>
              </p:cNvSpPr>
              <p:nvPr/>
            </p:nvSpPr>
            <p:spPr>
              <a:xfrm>
                <a:off x="2384611" y="4666699"/>
                <a:ext cx="2156011"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ea typeface="Cambria Math" panose="02040503050406030204" pitchFamily="18" charset="0"/>
                        </a:rPr>
                        <m:t>≤</m:t>
                      </m:r>
                      <m:r>
                        <a:rPr lang="en-US" sz="2800" b="0" i="1" dirty="0" smtClean="0">
                          <a:solidFill>
                            <a:schemeClr val="accent1"/>
                          </a:solidFill>
                          <a:latin typeface="Cambria Math" panose="02040503050406030204" pitchFamily="18" charset="0"/>
                        </a:rPr>
                        <m:t>3</m:t>
                      </m:r>
                    </m:oMath>
                  </m:oMathPara>
                </a14:m>
                <a:endParaRPr lang="en-US" sz="2800" dirty="0">
                  <a:solidFill>
                    <a:schemeClr val="accent1"/>
                  </a:solidFill>
                </a:endParaRPr>
              </a:p>
            </p:txBody>
          </p:sp>
        </mc:Choice>
        <mc:Fallback>
          <p:sp>
            <p:nvSpPr>
              <p:cNvPr id="7" name="Rectangle 2">
                <a:extLst>
                  <a:ext uri="{FF2B5EF4-FFF2-40B4-BE49-F238E27FC236}">
                    <a16:creationId xmlns:a16="http://schemas.microsoft.com/office/drawing/2014/main" id="{48F9CDC1-FB3C-23CF-6635-DB5C47DA9525}"/>
                  </a:ext>
                </a:extLst>
              </p:cNvPr>
              <p:cNvSpPr txBox="1">
                <a:spLocks noRot="1" noChangeAspect="1" noMove="1" noResize="1" noEditPoints="1" noAdjustHandles="1" noChangeArrowheads="1" noChangeShapeType="1" noTextEdit="1"/>
              </p:cNvSpPr>
              <p:nvPr/>
            </p:nvSpPr>
            <p:spPr>
              <a:xfrm>
                <a:off x="2384611" y="4666699"/>
                <a:ext cx="2156011" cy="53340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2">
                <a:extLst>
                  <a:ext uri="{FF2B5EF4-FFF2-40B4-BE49-F238E27FC236}">
                    <a16:creationId xmlns:a16="http://schemas.microsoft.com/office/drawing/2014/main" id="{2B171296-A3A3-6733-DA95-DA8672B1E2A6}"/>
                  </a:ext>
                </a:extLst>
              </p:cNvPr>
              <p:cNvSpPr txBox="1">
                <a:spLocks/>
              </p:cNvSpPr>
              <p:nvPr/>
            </p:nvSpPr>
            <p:spPr>
              <a:xfrm>
                <a:off x="533400" y="1718310"/>
                <a:ext cx="4114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dirty="0" smtClean="0">
                          <a:solidFill>
                            <a:schemeClr val="accent1"/>
                          </a:solidFill>
                          <a:latin typeface="Cambria Math" panose="02040503050406030204" pitchFamily="18" charset="0"/>
                        </a:rPr>
                        <m:t>5</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rPr>
                        <m:t>+24−3</m:t>
                      </m:r>
                      <m:r>
                        <a:rPr lang="en-US" sz="2800" b="0" i="1" dirty="0" smtClean="0">
                          <a:solidFill>
                            <a:schemeClr val="accent1"/>
                          </a:solidFill>
                          <a:latin typeface="Cambria Math" panose="02040503050406030204" pitchFamily="18" charset="0"/>
                        </a:rPr>
                        <m:t>𝑥</m:t>
                      </m:r>
                      <m:r>
                        <a:rPr lang="en-US" sz="2800" b="0" i="1" dirty="0" smtClean="0">
                          <a:solidFill>
                            <a:schemeClr val="accent1"/>
                          </a:solidFill>
                          <a:latin typeface="Cambria Math" panose="02040503050406030204" pitchFamily="18" charset="0"/>
                          <a:ea typeface="Cambria Math" panose="02040503050406030204" pitchFamily="18" charset="0"/>
                        </a:rPr>
                        <m:t>≤</m:t>
                      </m:r>
                      <m:r>
                        <a:rPr lang="en-US" sz="2800" b="0" i="1" dirty="0" smtClean="0">
                          <a:solidFill>
                            <a:schemeClr val="accent1"/>
                          </a:solidFill>
                          <a:latin typeface="Cambria Math" panose="02040503050406030204" pitchFamily="18" charset="0"/>
                        </a:rPr>
                        <m:t>30</m:t>
                      </m:r>
                    </m:oMath>
                  </m:oMathPara>
                </a14:m>
                <a:endParaRPr lang="en-US" sz="2800" dirty="0">
                  <a:solidFill>
                    <a:schemeClr val="accent1"/>
                  </a:solidFill>
                </a:endParaRPr>
              </a:p>
            </p:txBody>
          </p:sp>
        </mc:Choice>
        <mc:Fallback xmlns="">
          <p:sp>
            <p:nvSpPr>
              <p:cNvPr id="8" name="Rectangle 2">
                <a:extLst>
                  <a:ext uri="{FF2B5EF4-FFF2-40B4-BE49-F238E27FC236}">
                    <a16:creationId xmlns:a16="http://schemas.microsoft.com/office/drawing/2014/main" id="{2B171296-A3A3-6733-DA95-DA8672B1E2A6}"/>
                  </a:ext>
                </a:extLst>
              </p:cNvPr>
              <p:cNvSpPr txBox="1">
                <a:spLocks noRot="1" noChangeAspect="1" noMove="1" noResize="1" noEditPoints="1" noAdjustHandles="1" noChangeArrowheads="1" noChangeShapeType="1" noTextEdit="1"/>
              </p:cNvSpPr>
              <p:nvPr/>
            </p:nvSpPr>
            <p:spPr>
              <a:xfrm>
                <a:off x="533400" y="1718310"/>
                <a:ext cx="4114800" cy="533400"/>
              </a:xfrm>
              <a:prstGeom prst="rect">
                <a:avLst/>
              </a:prstGeom>
              <a:blipFill>
                <a:blip r:embed="rId7"/>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2">
                <a:extLst>
                  <a:ext uri="{FF2B5EF4-FFF2-40B4-BE49-F238E27FC236}">
                    <a16:creationId xmlns:a16="http://schemas.microsoft.com/office/drawing/2014/main" id="{9D207A6F-1E35-8EE8-EAFA-759286D153AD}"/>
                  </a:ext>
                </a:extLst>
              </p:cNvPr>
              <p:cNvSpPr txBox="1">
                <a:spLocks/>
              </p:cNvSpPr>
              <p:nvPr/>
            </p:nvSpPr>
            <p:spPr>
              <a:xfrm>
                <a:off x="2384611" y="3251226"/>
                <a:ext cx="1828800" cy="533400"/>
              </a:xfrm>
              <a:prstGeom prst="rect">
                <a:avLst/>
              </a:prstGeom>
            </p:spPr>
            <p:txBody>
              <a:bodyPr anchor="ctr" anchorCtr="1">
                <a:norm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a:rPr lang="en-US" sz="2800" b="0" i="1" smtClean="0">
                          <a:solidFill>
                            <a:schemeClr val="accent1"/>
                          </a:solidFill>
                          <a:latin typeface="Cambria Math" panose="02040503050406030204" pitchFamily="18" charset="0"/>
                        </a:rPr>
                        <m:t>2</m:t>
                      </m:r>
                      <m:r>
                        <a:rPr lang="en-US" sz="2800" b="0" i="1" smtClean="0">
                          <a:solidFill>
                            <a:schemeClr val="accent1"/>
                          </a:solidFill>
                          <a:latin typeface="Cambria Math" panose="02040503050406030204" pitchFamily="18" charset="0"/>
                        </a:rPr>
                        <m:t>𝑥</m:t>
                      </m:r>
                      <m:r>
                        <a:rPr lang="en-US" sz="2800" b="0" i="1" smtClean="0">
                          <a:solidFill>
                            <a:schemeClr val="accent1"/>
                          </a:solidFill>
                          <a:latin typeface="Cambria Math" panose="02040503050406030204" pitchFamily="18" charset="0"/>
                          <a:ea typeface="Cambria Math" panose="02040503050406030204" pitchFamily="18" charset="0"/>
                        </a:rPr>
                        <m:t>≤</m:t>
                      </m:r>
                      <m:r>
                        <a:rPr lang="en-US" sz="2800" b="0" i="1" smtClean="0">
                          <a:solidFill>
                            <a:schemeClr val="accent1"/>
                          </a:solidFill>
                          <a:latin typeface="Cambria Math" panose="02040503050406030204" pitchFamily="18" charset="0"/>
                        </a:rPr>
                        <m:t>6</m:t>
                      </m:r>
                    </m:oMath>
                  </m:oMathPara>
                </a14:m>
                <a:endParaRPr lang="en-US" sz="2800" dirty="0">
                  <a:solidFill>
                    <a:schemeClr val="accent1"/>
                  </a:solidFill>
                </a:endParaRPr>
              </a:p>
            </p:txBody>
          </p:sp>
        </mc:Choice>
        <mc:Fallback xmlns="">
          <p:sp>
            <p:nvSpPr>
              <p:cNvPr id="9" name="Rectangle 2">
                <a:extLst>
                  <a:ext uri="{FF2B5EF4-FFF2-40B4-BE49-F238E27FC236}">
                    <a16:creationId xmlns:a16="http://schemas.microsoft.com/office/drawing/2014/main" id="{9D207A6F-1E35-8EE8-EAFA-759286D153AD}"/>
                  </a:ext>
                </a:extLst>
              </p:cNvPr>
              <p:cNvSpPr txBox="1">
                <a:spLocks noRot="1" noChangeAspect="1" noMove="1" noResize="1" noEditPoints="1" noAdjustHandles="1" noChangeArrowheads="1" noChangeShapeType="1" noTextEdit="1"/>
              </p:cNvSpPr>
              <p:nvPr/>
            </p:nvSpPr>
            <p:spPr>
              <a:xfrm>
                <a:off x="2384611" y="3251226"/>
                <a:ext cx="1828800" cy="533400"/>
              </a:xfrm>
              <a:prstGeom prst="rect">
                <a:avLst/>
              </a:prstGeom>
              <a:blipFill>
                <a:blip r:embed="rId8"/>
                <a:stretch>
                  <a:fillRect/>
                </a:stretch>
              </a:blipFill>
            </p:spPr>
            <p:txBody>
              <a:bodyPr/>
              <a:lstStyle/>
              <a:p>
                <a:r>
                  <a:rPr lang="en-IN">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Example 2: Graphing Intervals</a:t>
            </a:r>
          </a:p>
        </p:txBody>
      </p:sp>
      <p:sp>
        <p:nvSpPr>
          <p:cNvPr id="38915" name="Rectangle 3"/>
          <p:cNvSpPr>
            <a:spLocks noGrp="1"/>
          </p:cNvSpPr>
          <p:nvPr>
            <p:ph idx="1"/>
          </p:nvPr>
        </p:nvSpPr>
        <p:spPr>
          <a:xfrm>
            <a:off x="457200" y="1280160"/>
            <a:ext cx="8229600" cy="1031051"/>
          </a:xfrm>
          <a:prstGeom prst="rect">
            <a:avLst/>
          </a:prstGeom>
        </p:spPr>
        <p:txBody>
          <a:bodyPr>
            <a:spAutoFit/>
          </a:bodyPr>
          <a:lstStyle/>
          <a:p>
            <a:pPr algn="just">
              <a:spcBef>
                <a:spcPts val="600"/>
              </a:spcBef>
              <a:buFont typeface="Courier New" pitchFamily="49" charset="0"/>
              <a:buNone/>
            </a:pPr>
            <a:r>
              <a:rPr lang="en-US" i="0" dirty="0">
                <a:solidFill>
                  <a:schemeClr val="tx1"/>
                </a:solidFill>
              </a:rPr>
              <a:t>Graph the half-open interval </a:t>
            </a:r>
            <a:r>
              <a:rPr lang="en-US" i="0" dirty="0">
                <a:solidFill>
                  <a:srgbClr val="0000FF"/>
                </a:solidFill>
              </a:rPr>
              <a:t>0 </a:t>
            </a:r>
            <a:r>
              <a:rPr lang="en-US" i="0" dirty="0">
                <a:solidFill>
                  <a:srgbClr val="0000FF"/>
                </a:solidFill>
                <a:latin typeface="Symbol" pitchFamily="18" charset="2"/>
              </a:rPr>
              <a:t>&lt;</a:t>
            </a:r>
            <a:r>
              <a:rPr lang="en-US" i="0" dirty="0">
                <a:solidFill>
                  <a:srgbClr val="0000FF"/>
                </a:solidFill>
              </a:rPr>
              <a:t> </a:t>
            </a:r>
            <a:r>
              <a:rPr lang="en-US" i="1" dirty="0">
                <a:solidFill>
                  <a:srgbClr val="0000FF"/>
                </a:solidFill>
              </a:rPr>
              <a:t>x</a:t>
            </a:r>
            <a:r>
              <a:rPr lang="en-US" i="0" dirty="0">
                <a:solidFill>
                  <a:srgbClr val="0000FF"/>
                </a:solidFill>
              </a:rPr>
              <a:t> </a:t>
            </a:r>
            <a:r>
              <a:rPr lang="en-US" i="0" dirty="0">
                <a:solidFill>
                  <a:srgbClr val="0000FF"/>
                </a:solidFill>
                <a:latin typeface="Times New Roman"/>
                <a:sym typeface="Symbol"/>
              </a:rPr>
              <a:t>≤</a:t>
            </a:r>
            <a:r>
              <a:rPr lang="en-US" i="0" dirty="0">
                <a:solidFill>
                  <a:srgbClr val="0000FF"/>
                </a:solidFill>
              </a:rPr>
              <a:t> 4</a:t>
            </a:r>
            <a:r>
              <a:rPr lang="en-US" i="0" dirty="0">
                <a:solidFill>
                  <a:schemeClr val="tx1"/>
                </a:solidFill>
              </a:rPr>
              <a:t>. </a:t>
            </a:r>
          </a:p>
          <a:p>
            <a:pPr algn="just">
              <a:spcBef>
                <a:spcPts val="600"/>
              </a:spcBef>
              <a:buFont typeface="Courier New" pitchFamily="49" charset="0"/>
              <a:buNone/>
            </a:pPr>
            <a:r>
              <a:rPr lang="en-US" b="1" i="0" dirty="0">
                <a:solidFill>
                  <a:schemeClr val="tx1"/>
                </a:solidFill>
              </a:rPr>
              <a:t>Solution</a:t>
            </a:r>
          </a:p>
        </p:txBody>
      </p:sp>
      <p:pic>
        <p:nvPicPr>
          <p:cNvPr id="3" name="Picture 2">
            <a:extLst>
              <a:ext uri="{FF2B5EF4-FFF2-40B4-BE49-F238E27FC236}">
                <a16:creationId xmlns:a16="http://schemas.microsoft.com/office/drawing/2014/main" id="{A7367717-58C8-8456-399C-378382B09E63}"/>
              </a:ext>
            </a:extLst>
          </p:cNvPr>
          <p:cNvPicPr>
            <a:picLocks noChangeAspect="1"/>
          </p:cNvPicPr>
          <p:nvPr/>
        </p:nvPicPr>
        <p:blipFill>
          <a:blip r:embed="rId2"/>
          <a:stretch>
            <a:fillRect/>
          </a:stretch>
        </p:blipFill>
        <p:spPr>
          <a:xfrm>
            <a:off x="1847278" y="2252141"/>
            <a:ext cx="4096322" cy="1428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Example 3: Graphing Intervals</a:t>
            </a:r>
          </a:p>
        </p:txBody>
      </p:sp>
      <p:sp>
        <p:nvSpPr>
          <p:cNvPr id="6" name="Content Placeholder 5"/>
          <p:cNvSpPr>
            <a:spLocks noGrp="1"/>
          </p:cNvSpPr>
          <p:nvPr>
            <p:ph idx="1"/>
          </p:nvPr>
        </p:nvSpPr>
        <p:spPr>
          <a:xfrm>
            <a:off x="457200" y="1280160"/>
            <a:ext cx="8229600" cy="3493264"/>
          </a:xfrm>
        </p:spPr>
        <p:txBody>
          <a:bodyPr>
            <a:spAutoFit/>
          </a:bodyPr>
          <a:lstStyle/>
          <a:p>
            <a:pPr algn="just">
              <a:spcBef>
                <a:spcPts val="600"/>
              </a:spcBef>
            </a:pPr>
            <a:r>
              <a:rPr lang="en-US" dirty="0">
                <a:solidFill>
                  <a:schemeClr val="tx1"/>
                </a:solidFill>
              </a:rPr>
              <a:t>Represent the following graph using algebraic notation, and state what kind of interval it is.</a:t>
            </a:r>
          </a:p>
          <a:p>
            <a:pPr algn="just">
              <a:spcBef>
                <a:spcPts val="600"/>
              </a:spcBef>
            </a:pPr>
            <a:endParaRPr lang="en-US" dirty="0">
              <a:solidFill>
                <a:schemeClr val="tx1"/>
              </a:solidFill>
            </a:endParaRPr>
          </a:p>
          <a:p>
            <a:pPr algn="just">
              <a:spcBef>
                <a:spcPts val="600"/>
              </a:spcBef>
            </a:pPr>
            <a:endParaRPr lang="en-US" b="1" dirty="0">
              <a:solidFill>
                <a:schemeClr val="tx1"/>
              </a:solidFill>
            </a:endParaRPr>
          </a:p>
          <a:p>
            <a:pPr algn="just">
              <a:spcBef>
                <a:spcPts val="600"/>
              </a:spcBef>
            </a:pPr>
            <a:endParaRPr lang="en-US" b="1" dirty="0">
              <a:solidFill>
                <a:schemeClr val="tx1"/>
              </a:solidFill>
            </a:endParaRPr>
          </a:p>
          <a:p>
            <a:pPr algn="just">
              <a:spcBef>
                <a:spcPts val="600"/>
              </a:spcBef>
            </a:pPr>
            <a:r>
              <a:rPr lang="en-US" b="1" dirty="0">
                <a:solidFill>
                  <a:schemeClr val="tx1"/>
                </a:solidFill>
              </a:rPr>
              <a:t>Solution</a:t>
            </a:r>
            <a:endParaRPr lang="en-US" dirty="0">
              <a:solidFill>
                <a:schemeClr val="tx1"/>
              </a:solidFill>
            </a:endParaRPr>
          </a:p>
          <a:p>
            <a:pPr algn="just">
              <a:spcBef>
                <a:spcPts val="600"/>
              </a:spcBef>
            </a:pPr>
            <a:r>
              <a:rPr lang="en-US" i="1" dirty="0">
                <a:solidFill>
                  <a:srgbClr val="FF0000"/>
                </a:solidFill>
              </a:rPr>
              <a:t>x</a:t>
            </a:r>
            <a:r>
              <a:rPr lang="en-US" dirty="0">
                <a:solidFill>
                  <a:srgbClr val="FF0000"/>
                </a:solidFill>
              </a:rPr>
              <a:t> </a:t>
            </a:r>
            <a:r>
              <a:rPr lang="en-US" dirty="0">
                <a:solidFill>
                  <a:srgbClr val="FF0000"/>
                </a:solidFill>
                <a:latin typeface="Times New Roman"/>
                <a:cs typeface="Symbol" charset="2"/>
                <a:sym typeface="Symbol"/>
              </a:rPr>
              <a:t>≥</a:t>
            </a:r>
            <a:r>
              <a:rPr lang="en-US" dirty="0">
                <a:solidFill>
                  <a:srgbClr val="FF0000"/>
                </a:solidFill>
                <a:sym typeface="Symbol"/>
              </a:rPr>
              <a:t> 1 </a:t>
            </a:r>
            <a:r>
              <a:rPr lang="en-US" dirty="0">
                <a:solidFill>
                  <a:schemeClr val="tx1"/>
                </a:solidFill>
              </a:rPr>
              <a:t>is a </a:t>
            </a:r>
            <a:r>
              <a:rPr lang="en-US" dirty="0">
                <a:solidFill>
                  <a:srgbClr val="FF0000"/>
                </a:solidFill>
              </a:rPr>
              <a:t>half-open interval</a:t>
            </a:r>
            <a:r>
              <a:rPr lang="en-US" dirty="0">
                <a:solidFill>
                  <a:schemeClr val="tx1"/>
                </a:solidFill>
              </a:rPr>
              <a:t>.</a:t>
            </a:r>
            <a:endParaRPr lang="en-US" dirty="0"/>
          </a:p>
        </p:txBody>
      </p:sp>
      <p:pic>
        <p:nvPicPr>
          <p:cNvPr id="3" name="Picture 2">
            <a:extLst>
              <a:ext uri="{FF2B5EF4-FFF2-40B4-BE49-F238E27FC236}">
                <a16:creationId xmlns:a16="http://schemas.microsoft.com/office/drawing/2014/main" id="{231CFEF6-1ACD-72C6-06DF-DF16C2DFD3F9}"/>
              </a:ext>
            </a:extLst>
          </p:cNvPr>
          <p:cNvPicPr>
            <a:picLocks noChangeAspect="1"/>
          </p:cNvPicPr>
          <p:nvPr/>
        </p:nvPicPr>
        <p:blipFill>
          <a:blip r:embed="rId2"/>
          <a:stretch>
            <a:fillRect/>
          </a:stretch>
        </p:blipFill>
        <p:spPr>
          <a:xfrm>
            <a:off x="2418762" y="2362200"/>
            <a:ext cx="4210638" cy="13432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4: Graphing Intervals</a:t>
            </a:r>
          </a:p>
        </p:txBody>
      </p:sp>
      <p:sp>
        <p:nvSpPr>
          <p:cNvPr id="39939" name="Rectangle 3"/>
          <p:cNvSpPr>
            <a:spLocks noGrp="1"/>
          </p:cNvSpPr>
          <p:nvPr>
            <p:ph idx="1"/>
          </p:nvPr>
        </p:nvSpPr>
        <p:spPr>
          <a:xfrm>
            <a:off x="457200" y="1280160"/>
            <a:ext cx="8229600" cy="3493264"/>
          </a:xfrm>
          <a:prstGeom prst="rect">
            <a:avLst/>
          </a:prstGeom>
        </p:spPr>
        <p:txBody>
          <a:bodyPr>
            <a:spAutoFit/>
          </a:bodyPr>
          <a:lstStyle/>
          <a:p>
            <a:pPr marL="0" indent="0" algn="just">
              <a:spcBef>
                <a:spcPts val="600"/>
              </a:spcBef>
              <a:buFont typeface="Courier New" pitchFamily="49" charset="0"/>
              <a:buNone/>
            </a:pPr>
            <a:r>
              <a:rPr lang="en-US" i="0" dirty="0">
                <a:solidFill>
                  <a:schemeClr val="tx1"/>
                </a:solidFill>
              </a:rPr>
              <a:t>Represent the following graph using interval notation, and state what kind of interval it is.</a:t>
            </a:r>
          </a:p>
          <a:p>
            <a:pPr marL="0" indent="0" algn="just">
              <a:spcBef>
                <a:spcPts val="600"/>
              </a:spcBef>
              <a:buFont typeface="Courier New" pitchFamily="49" charset="0"/>
              <a:buNone/>
            </a:pPr>
            <a:endParaRPr lang="en-US"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endParaRPr lang="en-US" b="1" i="0" dirty="0">
              <a:solidFill>
                <a:schemeClr val="tx1"/>
              </a:solidFill>
            </a:endParaRPr>
          </a:p>
          <a:p>
            <a:pPr marL="0" indent="0" algn="just">
              <a:spcBef>
                <a:spcPts val="600"/>
              </a:spcBef>
              <a:buFont typeface="Courier New" pitchFamily="49" charset="0"/>
              <a:buNone/>
            </a:pPr>
            <a:r>
              <a:rPr lang="en-US" b="1" i="0" dirty="0">
                <a:solidFill>
                  <a:schemeClr val="tx1"/>
                </a:solidFill>
              </a:rPr>
              <a:t>Solution</a:t>
            </a:r>
          </a:p>
          <a:p>
            <a:pPr marL="0" indent="0" algn="just">
              <a:spcBef>
                <a:spcPts val="600"/>
              </a:spcBef>
              <a:buFont typeface="Courier New" pitchFamily="49" charset="0"/>
              <a:buNone/>
            </a:pPr>
            <a:r>
              <a:rPr lang="en-US" i="0" dirty="0">
                <a:solidFill>
                  <a:srgbClr val="FF0000"/>
                </a:solidFill>
                <a:latin typeface="Symbol" pitchFamily="18" charset="2"/>
              </a:rPr>
              <a:t>(-</a:t>
            </a:r>
            <a:r>
              <a:rPr lang="en-US" i="0" dirty="0">
                <a:solidFill>
                  <a:srgbClr val="FF0000"/>
                </a:solidFill>
              </a:rPr>
              <a:t>3</a:t>
            </a:r>
            <a:r>
              <a:rPr lang="en-US" i="0" dirty="0">
                <a:solidFill>
                  <a:srgbClr val="FF0000"/>
                </a:solidFill>
                <a:latin typeface="Symbol" pitchFamily="18" charset="2"/>
              </a:rPr>
              <a:t>,</a:t>
            </a:r>
            <a:r>
              <a:rPr lang="en-US" i="0" dirty="0">
                <a:solidFill>
                  <a:srgbClr val="FF0000"/>
                </a:solidFill>
              </a:rPr>
              <a:t> 1</a:t>
            </a:r>
            <a:r>
              <a:rPr lang="en-US" i="0" dirty="0">
                <a:solidFill>
                  <a:srgbClr val="FF0000"/>
                </a:solidFill>
                <a:latin typeface="Symbol" pitchFamily="18" charset="2"/>
              </a:rPr>
              <a:t>) </a:t>
            </a:r>
            <a:r>
              <a:rPr lang="en-US" i="0" dirty="0">
                <a:solidFill>
                  <a:schemeClr val="tx1"/>
                </a:solidFill>
              </a:rPr>
              <a:t>is an </a:t>
            </a:r>
            <a:r>
              <a:rPr lang="en-US" i="0" dirty="0">
                <a:solidFill>
                  <a:srgbClr val="FF0000"/>
                </a:solidFill>
              </a:rPr>
              <a:t>open interval</a:t>
            </a:r>
            <a:r>
              <a:rPr lang="en-US" i="0" dirty="0">
                <a:solidFill>
                  <a:schemeClr val="tx1"/>
                </a:solidFill>
              </a:rPr>
              <a:t>.</a:t>
            </a:r>
          </a:p>
        </p:txBody>
      </p:sp>
      <p:pic>
        <p:nvPicPr>
          <p:cNvPr id="3" name="Picture 2">
            <a:extLst>
              <a:ext uri="{FF2B5EF4-FFF2-40B4-BE49-F238E27FC236}">
                <a16:creationId xmlns:a16="http://schemas.microsoft.com/office/drawing/2014/main" id="{CBA7E9A4-C44E-E136-1DD7-3D46500B3305}"/>
              </a:ext>
            </a:extLst>
          </p:cNvPr>
          <p:cNvPicPr>
            <a:picLocks noChangeAspect="1"/>
          </p:cNvPicPr>
          <p:nvPr/>
        </p:nvPicPr>
        <p:blipFill>
          <a:blip r:embed="rId2"/>
          <a:stretch>
            <a:fillRect/>
          </a:stretch>
        </p:blipFill>
        <p:spPr>
          <a:xfrm>
            <a:off x="2480970" y="2447735"/>
            <a:ext cx="4182059" cy="13622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a:t>
            </a:r>
          </a:p>
        </p:txBody>
      </p:sp>
      <p:sp>
        <p:nvSpPr>
          <p:cNvPr id="4" name="TextBox 3"/>
          <p:cNvSpPr>
            <a:spLocks noGrp="1" noChangeArrowheads="1"/>
          </p:cNvSpPr>
          <p:nvPr>
            <p:ph idx="1"/>
          </p:nvPr>
        </p:nvSpPr>
        <p:spPr>
          <a:xfrm>
            <a:off x="457200" y="1280160"/>
            <a:ext cx="8229600" cy="1005840"/>
          </a:xfrm>
          <a:prstGeom prst="rect">
            <a:avLst/>
          </a:prstGeom>
          <a:solidFill>
            <a:schemeClr val="accent3"/>
          </a:solidFill>
          <a:ln w="28575">
            <a:solidFill>
              <a:srgbClr val="000000"/>
            </a:solidFill>
          </a:ln>
        </p:spPr>
        <p:txBody>
          <a:bodyPr/>
          <a:lstStyle/>
          <a:p>
            <a:r>
              <a:rPr lang="en-US" dirty="0">
                <a:solidFill>
                  <a:srgbClr val="000000"/>
                </a:solidFill>
              </a:rPr>
              <a:t>Any principle or rule stated for inequalities with the &lt; symbol holds true for ≤, &gt;, and ≥ as well.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Addition Principle for Solving Linear Inequalities</a:t>
            </a:r>
          </a:p>
        </p:txBody>
      </p:sp>
      <p:sp>
        <p:nvSpPr>
          <p:cNvPr id="4" name="TextBox 3"/>
          <p:cNvSpPr>
            <a:spLocks noGrp="1" noChangeArrowheads="1"/>
          </p:cNvSpPr>
          <p:nvPr>
            <p:ph idx="1"/>
          </p:nvPr>
        </p:nvSpPr>
        <p:spPr>
          <a:xfrm>
            <a:off x="457200" y="1203960"/>
            <a:ext cx="8229600" cy="4587240"/>
          </a:xfrm>
          <a:prstGeom prst="rect">
            <a:avLst/>
          </a:prstGeom>
          <a:solidFill>
            <a:schemeClr val="accent3"/>
          </a:solidFill>
          <a:ln w="28575">
            <a:solidFill>
              <a:srgbClr val="000000"/>
            </a:solidFill>
          </a:ln>
        </p:spPr>
        <p:txBody>
          <a:bodyPr>
            <a:normAutofit/>
          </a:bodyPr>
          <a:lstStyle/>
          <a:p>
            <a:r>
              <a:rPr lang="en-US" dirty="0">
                <a:solidFill>
                  <a:srgbClr val="000000"/>
                </a:solidFill>
              </a:rPr>
              <a:t>If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algebraic expressions and </a:t>
            </a:r>
            <a:r>
              <a:rPr lang="en-US" i="1" dirty="0">
                <a:solidFill>
                  <a:srgbClr val="000000"/>
                </a:solidFill>
              </a:rPr>
              <a:t>C</a:t>
            </a:r>
            <a:r>
              <a:rPr lang="en-US" dirty="0">
                <a:solidFill>
                  <a:srgbClr val="000000"/>
                </a:solidFill>
              </a:rPr>
              <a:t> is a real number, then the inequalities  </a:t>
            </a:r>
          </a:p>
          <a:p>
            <a:pPr algn="ctr"/>
            <a:r>
              <a:rPr lang="en-US" b="1" i="1" dirty="0">
                <a:solidFill>
                  <a:srgbClr val="0000FF"/>
                </a:solidFill>
              </a:rPr>
              <a:t>A</a:t>
            </a:r>
            <a:r>
              <a:rPr lang="en-US" dirty="0">
                <a:solidFill>
                  <a:srgbClr val="000000"/>
                </a:solidFill>
              </a:rPr>
              <a:t> &lt; </a:t>
            </a:r>
            <a:r>
              <a:rPr lang="en-US" b="1" i="1" dirty="0">
                <a:solidFill>
                  <a:srgbClr val="0000FF"/>
                </a:solidFill>
              </a:rPr>
              <a:t>B</a:t>
            </a:r>
          </a:p>
          <a:p>
            <a:pPr algn="ctr"/>
            <a:r>
              <a:rPr lang="en-US" dirty="0">
                <a:solidFill>
                  <a:srgbClr val="000000"/>
                </a:solidFill>
              </a:rPr>
              <a:t>and</a:t>
            </a:r>
          </a:p>
          <a:p>
            <a:pPr algn="ctr"/>
            <a:r>
              <a:rPr lang="en-US" b="1" i="1" dirty="0">
                <a:solidFill>
                  <a:srgbClr val="0000FF"/>
                </a:solidFill>
              </a:rPr>
              <a:t>A</a:t>
            </a:r>
            <a:r>
              <a:rPr lang="en-US" dirty="0">
                <a:solidFill>
                  <a:srgbClr val="000000"/>
                </a:solidFill>
              </a:rPr>
              <a:t> + </a:t>
            </a:r>
            <a:r>
              <a:rPr lang="en-US" b="1" i="1" dirty="0">
                <a:solidFill>
                  <a:srgbClr val="0000FF"/>
                </a:solidFill>
              </a:rPr>
              <a:t>C</a:t>
            </a:r>
            <a:r>
              <a:rPr lang="en-US" dirty="0">
                <a:solidFill>
                  <a:srgbClr val="000000"/>
                </a:solidFill>
              </a:rPr>
              <a:t> &lt; </a:t>
            </a:r>
            <a:r>
              <a:rPr lang="en-US" b="1" i="1" dirty="0">
                <a:solidFill>
                  <a:srgbClr val="0000FF"/>
                </a:solidFill>
              </a:rPr>
              <a:t>B</a:t>
            </a:r>
            <a:r>
              <a:rPr lang="en-US" dirty="0">
                <a:solidFill>
                  <a:srgbClr val="000000"/>
                </a:solidFill>
              </a:rPr>
              <a:t> + </a:t>
            </a:r>
            <a:r>
              <a:rPr lang="en-US" b="1" i="1" dirty="0">
                <a:solidFill>
                  <a:srgbClr val="0000FF"/>
                </a:solidFill>
              </a:rPr>
              <a:t>C</a:t>
            </a:r>
          </a:p>
          <a:p>
            <a:r>
              <a:rPr lang="en-US" dirty="0">
                <a:solidFill>
                  <a:srgbClr val="000000"/>
                </a:solidFill>
              </a:rPr>
              <a:t>are equivalent.</a:t>
            </a:r>
          </a:p>
          <a:p>
            <a:r>
              <a:rPr lang="en-US" dirty="0">
                <a:solidFill>
                  <a:srgbClr val="000000"/>
                </a:solidFill>
              </a:rPr>
              <a:t>(If a real number is added to both sides of an inequality, the new inequality is equivalent to the original.)</a:t>
            </a:r>
            <a:endParaRPr lang="en-US" b="1" i="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5: </a:t>
            </a:r>
            <a:r>
              <a:rPr lang="en-US" dirty="0"/>
              <a:t>Solving an Inequality and Graphing the Solution Set </a:t>
            </a:r>
            <a:endParaRPr lang="en-US" sz="3200" dirty="0">
              <a:solidFill>
                <a:schemeClr val="accent1"/>
              </a:solidFill>
            </a:endParaRPr>
          </a:p>
        </p:txBody>
      </p:sp>
      <p:sp>
        <p:nvSpPr>
          <p:cNvPr id="6" name="Content Placeholder 5"/>
          <p:cNvSpPr>
            <a:spLocks noGrp="1"/>
          </p:cNvSpPr>
          <p:nvPr>
            <p:ph idx="1"/>
          </p:nvPr>
        </p:nvSpPr>
        <p:spPr>
          <a:xfrm>
            <a:off x="457200" y="1280160"/>
            <a:ext cx="8229600" cy="4573560"/>
          </a:xfrm>
        </p:spPr>
        <p:txBody>
          <a:bodyPr>
            <a:spAutoFit/>
          </a:bodyPr>
          <a:lstStyle/>
          <a:p>
            <a:r>
              <a:rPr lang="en-US" dirty="0"/>
              <a:t>Solve the inequality </a:t>
            </a:r>
            <a:r>
              <a:rPr lang="en-US" i="1" dirty="0">
                <a:solidFill>
                  <a:srgbClr val="0000FF"/>
                </a:solidFill>
              </a:rPr>
              <a:t>y </a:t>
            </a:r>
            <a:r>
              <a:rPr lang="en-US" dirty="0">
                <a:solidFill>
                  <a:srgbClr val="0000FF"/>
                </a:solidFill>
                <a:latin typeface="ＭＳ ゴシック"/>
                <a:ea typeface="ＭＳ ゴシック"/>
                <a:cs typeface="ＭＳ ゴシック"/>
                <a:sym typeface="Symbol" panose="05050102010706020507" pitchFamily="18" charset="2"/>
              </a:rPr>
              <a:t>−</a:t>
            </a:r>
            <a:r>
              <a:rPr lang="en-US" dirty="0">
                <a:solidFill>
                  <a:srgbClr val="0000FF"/>
                </a:solidFill>
              </a:rPr>
              <a:t> </a:t>
            </a:r>
            <a:r>
              <a:rPr lang="en-US" dirty="0">
                <a:solidFill>
                  <a:srgbClr val="0000FF"/>
                </a:solidFill>
                <a:latin typeface="+mj-lt"/>
              </a:rPr>
              <a:t>3.2</a:t>
            </a:r>
            <a:r>
              <a:rPr lang="en-US" dirty="0">
                <a:solidFill>
                  <a:srgbClr val="0000FF"/>
                </a:solidFill>
              </a:rPr>
              <a:t> </a:t>
            </a:r>
            <a:r>
              <a:rPr lang="en-US" dirty="0">
                <a:solidFill>
                  <a:srgbClr val="0000FF"/>
                </a:solidFill>
                <a:latin typeface="Times New Roman"/>
                <a:sym typeface="Symbol" panose="05050102010706020507" pitchFamily="18" charset="2"/>
              </a:rPr>
              <a:t>≥</a:t>
            </a:r>
            <a:r>
              <a:rPr lang="en-US" dirty="0">
                <a:solidFill>
                  <a:srgbClr val="0000FF"/>
                </a:solidFill>
              </a:rPr>
              <a:t> </a:t>
            </a:r>
            <a:r>
              <a:rPr lang="en-US" dirty="0">
                <a:solidFill>
                  <a:srgbClr val="0000FF"/>
                </a:solidFill>
                <a:latin typeface="+mj-lt"/>
              </a:rPr>
              <a:t>5.6</a:t>
            </a:r>
            <a:r>
              <a:rPr lang="en-US" dirty="0">
                <a:solidFill>
                  <a:srgbClr val="0000FF"/>
                </a:solidFill>
              </a:rPr>
              <a:t> </a:t>
            </a:r>
            <a:r>
              <a:rPr lang="en-US" dirty="0"/>
              <a:t>and graph the solution set. Write the solution set using interval notation.</a:t>
            </a:r>
            <a:endParaRPr lang="en-US" dirty="0">
              <a:solidFill>
                <a:schemeClr val="tx1"/>
              </a:solidFill>
            </a:endParaRPr>
          </a:p>
          <a:p>
            <a:r>
              <a:rPr lang="en-US" b="1" dirty="0">
                <a:solidFill>
                  <a:schemeClr val="tx1"/>
                </a:solidFill>
              </a:rPr>
              <a:t>Solution</a:t>
            </a:r>
          </a:p>
          <a:p>
            <a:r>
              <a:rPr lang="en-US" i="1" dirty="0">
                <a:solidFill>
                  <a:srgbClr val="002060"/>
                </a:solidFill>
              </a:rPr>
              <a:t>          </a:t>
            </a:r>
            <a:r>
              <a:rPr lang="en-US" i="1" dirty="0">
                <a:solidFill>
                  <a:schemeClr val="accent1"/>
                </a:solidFill>
              </a:rPr>
              <a:t>y</a:t>
            </a:r>
            <a:r>
              <a:rPr lang="en-US" dirty="0">
                <a:solidFill>
                  <a:schemeClr val="accent1"/>
                </a:solidFill>
              </a:rPr>
              <a:t> </a:t>
            </a:r>
            <a:r>
              <a:rPr lang="en-US" dirty="0">
                <a:solidFill>
                  <a:schemeClr val="accent1"/>
                </a:solidFill>
                <a:latin typeface="ＭＳ ゴシック"/>
                <a:ea typeface="ＭＳ ゴシック"/>
                <a:cs typeface="ＭＳ ゴシック"/>
                <a:sym typeface="Symbol" panose="05050102010706020507" pitchFamily="18" charset="2"/>
              </a:rPr>
              <a:t>−</a:t>
            </a:r>
            <a:r>
              <a:rPr lang="en-US" dirty="0">
                <a:solidFill>
                  <a:schemeClr val="accent1"/>
                </a:solidFill>
              </a:rPr>
              <a:t> 3.2 </a:t>
            </a:r>
            <a:r>
              <a:rPr lang="en-US" dirty="0">
                <a:solidFill>
                  <a:schemeClr val="accent1"/>
                </a:solidFill>
                <a:latin typeface="Times New Roman"/>
                <a:sym typeface="Symbol" panose="05050102010706020507" pitchFamily="18" charset="2"/>
              </a:rPr>
              <a:t>≥</a:t>
            </a:r>
            <a:r>
              <a:rPr lang="en-US" dirty="0">
                <a:solidFill>
                  <a:schemeClr val="accent1"/>
                </a:solidFill>
                <a:latin typeface="Symbol" pitchFamily="18" charset="2"/>
                <a:sym typeface="Symbol" panose="05050102010706020507" pitchFamily="18" charset="2"/>
              </a:rPr>
              <a:t> </a:t>
            </a:r>
            <a:r>
              <a:rPr lang="en-US" dirty="0">
                <a:solidFill>
                  <a:schemeClr val="accent1"/>
                </a:solidFill>
              </a:rPr>
              <a:t>5.6</a:t>
            </a:r>
          </a:p>
          <a:p>
            <a:r>
              <a:rPr lang="en-US" i="1" dirty="0">
                <a:solidFill>
                  <a:srgbClr val="002060"/>
                </a:solidFill>
              </a:rPr>
              <a:t>y</a:t>
            </a:r>
            <a:r>
              <a:rPr lang="en-US" dirty="0">
                <a:solidFill>
                  <a:srgbClr val="002060"/>
                </a:solidFill>
              </a:rPr>
              <a:t> </a:t>
            </a:r>
            <a:r>
              <a:rPr lang="en-US" dirty="0">
                <a:solidFill>
                  <a:srgbClr val="002060"/>
                </a:solidFill>
                <a:latin typeface="ＭＳ ゴシック"/>
                <a:ea typeface="ＭＳ ゴシック"/>
                <a:cs typeface="ＭＳ ゴシック"/>
                <a:sym typeface="Symbol" panose="05050102010706020507" pitchFamily="18" charset="2"/>
              </a:rPr>
              <a:t>−</a:t>
            </a:r>
            <a:r>
              <a:rPr lang="en-US" dirty="0">
                <a:solidFill>
                  <a:srgbClr val="002060"/>
                </a:solidFill>
              </a:rPr>
              <a:t> 3.2</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 </a:t>
            </a:r>
            <a:r>
              <a:rPr lang="en-US" dirty="0">
                <a:solidFill>
                  <a:srgbClr val="002060"/>
                </a:solidFill>
                <a:latin typeface="Times New Roman"/>
                <a:sym typeface="Symbol" panose="05050102010706020507" pitchFamily="18" charset="2"/>
              </a:rPr>
              <a:t>≥</a:t>
            </a:r>
            <a:r>
              <a:rPr lang="en-US" dirty="0">
                <a:solidFill>
                  <a:srgbClr val="002060"/>
                </a:solidFill>
                <a:latin typeface="Symbol" pitchFamily="18" charset="2"/>
                <a:sym typeface="Symbol" panose="05050102010706020507" pitchFamily="18" charset="2"/>
              </a:rPr>
              <a:t> </a:t>
            </a:r>
            <a:r>
              <a:rPr lang="en-US" dirty="0">
                <a:solidFill>
                  <a:srgbClr val="002060"/>
                </a:solidFill>
              </a:rPr>
              <a:t>5.6</a:t>
            </a:r>
            <a:r>
              <a:rPr lang="en-US" dirty="0">
                <a:solidFill>
                  <a:srgbClr val="002060"/>
                </a:solidFill>
                <a:latin typeface="Symbol" pitchFamily="18" charset="2"/>
                <a:sym typeface="Symbol" panose="05050102010706020507" pitchFamily="18" charset="2"/>
              </a:rPr>
              <a:t> </a:t>
            </a:r>
            <a:r>
              <a:rPr lang="en-US" dirty="0">
                <a:solidFill>
                  <a:srgbClr val="FF00FF"/>
                </a:solidFill>
                <a:latin typeface="Symbol" pitchFamily="18" charset="2"/>
                <a:sym typeface="Symbol" panose="05050102010706020507" pitchFamily="18" charset="2"/>
              </a:rPr>
              <a:t>+</a:t>
            </a:r>
            <a:r>
              <a:rPr lang="en-US" dirty="0">
                <a:solidFill>
                  <a:srgbClr val="FF00FF"/>
                </a:solidFill>
              </a:rPr>
              <a:t> 3.2</a:t>
            </a:r>
          </a:p>
          <a:p>
            <a:r>
              <a:rPr lang="en-US" i="1" dirty="0">
                <a:solidFill>
                  <a:srgbClr val="FF0000"/>
                </a:solidFill>
              </a:rPr>
              <a:t>	         y</a:t>
            </a:r>
            <a:r>
              <a:rPr lang="en-US" dirty="0">
                <a:solidFill>
                  <a:srgbClr val="FF0000"/>
                </a:solidFill>
              </a:rPr>
              <a:t> </a:t>
            </a:r>
            <a:r>
              <a:rPr lang="en-US" dirty="0">
                <a:solidFill>
                  <a:srgbClr val="FF0000"/>
                </a:solidFill>
                <a:latin typeface="Times New Roman"/>
                <a:sym typeface="Symbol" panose="05050102010706020507" pitchFamily="18" charset="2"/>
              </a:rPr>
              <a:t>≥</a:t>
            </a:r>
            <a:r>
              <a:rPr lang="en-US" dirty="0">
                <a:solidFill>
                  <a:srgbClr val="FF0000"/>
                </a:solidFill>
                <a:latin typeface="Symbol" pitchFamily="18" charset="2"/>
                <a:sym typeface="Symbol" panose="05050102010706020507" pitchFamily="18" charset="2"/>
              </a:rPr>
              <a:t> </a:t>
            </a:r>
            <a:r>
              <a:rPr lang="en-US" dirty="0">
                <a:solidFill>
                  <a:srgbClr val="FF0000"/>
                </a:solidFill>
              </a:rPr>
              <a:t>8.8</a:t>
            </a:r>
          </a:p>
          <a:p>
            <a:endParaRPr lang="en-US" dirty="0">
              <a:solidFill>
                <a:srgbClr val="002060"/>
              </a:solidFill>
            </a:endParaRPr>
          </a:p>
          <a:p>
            <a:endParaRPr lang="en-US" i="1" dirty="0">
              <a:solidFill>
                <a:srgbClr val="FF0000"/>
              </a:solidFill>
            </a:endParaRPr>
          </a:p>
          <a:p>
            <a:r>
              <a:rPr lang="en-US" i="1" dirty="0">
                <a:solidFill>
                  <a:srgbClr val="FF0000"/>
                </a:solidFill>
              </a:rPr>
              <a:t>y </a:t>
            </a:r>
            <a:r>
              <a:rPr lang="en-US" dirty="0">
                <a:solidFill>
                  <a:srgbClr val="FF0000"/>
                </a:solidFill>
              </a:rPr>
              <a:t>is in [8.8, </a:t>
            </a:r>
            <a:r>
              <a:rPr lang="en-US" dirty="0">
                <a:solidFill>
                  <a:srgbClr val="FF0000"/>
                </a:solidFill>
                <a:latin typeface="Times New Roman"/>
              </a:rPr>
              <a:t>∞</a:t>
            </a:r>
            <a:r>
              <a:rPr lang="en-US" dirty="0">
                <a:solidFill>
                  <a:srgbClr val="FF0000"/>
                </a:solidFill>
                <a:latin typeface="Symbol" pitchFamily="18" charset="2"/>
                <a:sym typeface="Symbol" panose="05050102010706020507" pitchFamily="18" charset="2"/>
              </a:rPr>
              <a:t>).</a:t>
            </a:r>
            <a:endParaRPr lang="en-US" i="1" dirty="0">
              <a:solidFill>
                <a:srgbClr val="0000FF"/>
              </a:solidFill>
            </a:endParaRPr>
          </a:p>
        </p:txBody>
      </p:sp>
      <p:graphicFrame>
        <p:nvGraphicFramePr>
          <p:cNvPr id="4" name="Object 11"/>
          <p:cNvGraphicFramePr>
            <a:graphicFrameLocks noChangeAspect="1"/>
          </p:cNvGraphicFramePr>
          <p:nvPr>
            <p:extLst>
              <p:ext uri="{D42A27DB-BD31-4B8C-83A1-F6EECF244321}">
                <p14:modId xmlns:p14="http://schemas.microsoft.com/office/powerpoint/2010/main" val="1678894944"/>
              </p:ext>
            </p:extLst>
          </p:nvPr>
        </p:nvGraphicFramePr>
        <p:xfrm>
          <a:off x="4144963" y="3395663"/>
          <a:ext cx="2184400" cy="250825"/>
        </p:xfrm>
        <a:graphic>
          <a:graphicData uri="http://schemas.openxmlformats.org/presentationml/2006/ole">
            <mc:AlternateContent xmlns:mc="http://schemas.openxmlformats.org/markup-compatibility/2006">
              <mc:Choice xmlns:v="urn:schemas-microsoft-com:vml" Requires="v">
                <p:oleObj name="Equation" r:id="rId2" imgW="2171520" imgH="241200" progId="Equation.DSMT4">
                  <p:embed/>
                </p:oleObj>
              </mc:Choice>
              <mc:Fallback>
                <p:oleObj name="Equation" r:id="rId2" imgW="2171520" imgH="241200" progId="Equation.DSMT4">
                  <p:embed/>
                  <p:pic>
                    <p:nvPicPr>
                      <p:cNvPr id="0" name="Picture 775"/>
                      <p:cNvPicPr>
                        <a:picLocks noChangeAspect="1" noChangeArrowheads="1"/>
                      </p:cNvPicPr>
                      <p:nvPr/>
                    </p:nvPicPr>
                    <p:blipFill>
                      <a:blip r:embed="rId3"/>
                      <a:srcRect/>
                      <a:stretch>
                        <a:fillRect/>
                      </a:stretch>
                    </p:blipFill>
                    <p:spPr bwMode="auto">
                      <a:xfrm>
                        <a:off x="4144963" y="3395663"/>
                        <a:ext cx="21844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51C1FF76-2393-0F5C-23EC-EEB19CFBCB87}"/>
              </a:ext>
            </a:extLst>
          </p:cNvPr>
          <p:cNvPicPr>
            <a:picLocks noChangeAspect="1"/>
          </p:cNvPicPr>
          <p:nvPr/>
        </p:nvPicPr>
        <p:blipFill>
          <a:blip r:embed="rId4"/>
          <a:stretch>
            <a:fillRect/>
          </a:stretch>
        </p:blipFill>
        <p:spPr>
          <a:xfrm>
            <a:off x="1219200" y="4419600"/>
            <a:ext cx="2848373" cy="685896"/>
          </a:xfrm>
          <a:prstGeom prst="rect">
            <a:avLst/>
          </a:prstGeom>
        </p:spPr>
      </p:pic>
      <p:sp>
        <p:nvSpPr>
          <p:cNvPr id="7" name="Rectangle 2">
            <a:extLst>
              <a:ext uri="{FF2B5EF4-FFF2-40B4-BE49-F238E27FC236}">
                <a16:creationId xmlns:a16="http://schemas.microsoft.com/office/drawing/2014/main" id="{1C3823BC-A963-D135-A459-CD908B2BB52F}"/>
              </a:ext>
            </a:extLst>
          </p:cNvPr>
          <p:cNvSpPr txBox="1">
            <a:spLocks/>
          </p:cNvSpPr>
          <p:nvPr/>
        </p:nvSpPr>
        <p:spPr>
          <a:xfrm>
            <a:off x="3200400" y="5340557"/>
            <a:ext cx="5638800"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Note that the interval is a half-open interval.</a:t>
            </a:r>
          </a:p>
        </p:txBody>
      </p:sp>
      <p:sp>
        <p:nvSpPr>
          <p:cNvPr id="9" name="Rectangle 2">
            <a:extLst>
              <a:ext uri="{FF2B5EF4-FFF2-40B4-BE49-F238E27FC236}">
                <a16:creationId xmlns:a16="http://schemas.microsoft.com/office/drawing/2014/main" id="{DA42DEE2-8ACF-2F2A-5439-0C06B8191CA6}"/>
              </a:ext>
            </a:extLst>
          </p:cNvPr>
          <p:cNvSpPr txBox="1">
            <a:spLocks/>
          </p:cNvSpPr>
          <p:nvPr/>
        </p:nvSpPr>
        <p:spPr>
          <a:xfrm>
            <a:off x="3936107" y="3784620"/>
            <a:ext cx="1271786" cy="421434"/>
          </a:xfrm>
          <a:prstGeom prst="rect">
            <a:avLst/>
          </a:prstGeom>
        </p:spPr>
        <p:txBody>
          <a:bodyPr anchor="ctr" anchorCtr="1">
            <a:noAutofit/>
          </a:bodyPr>
          <a:lstStyle>
            <a:lvl1pPr algn="ctr" defTabSz="914400" rtl="0" eaLnBrk="1" latinLnBrk="0" hangingPunct="1">
              <a:lnSpc>
                <a:spcPts val="3000"/>
              </a:lnSpc>
              <a:spcBef>
                <a:spcPct val="0"/>
              </a:spcBef>
              <a:buNone/>
              <a:defRPr sz="3200" kern="1200" baseline="0">
                <a:solidFill>
                  <a:srgbClr val="1F497D"/>
                </a:solidFill>
                <a:latin typeface="+mj-lt"/>
                <a:ea typeface="+mj-ea"/>
                <a:cs typeface="+mj-cs"/>
              </a:defRPr>
            </a:lvl1pPr>
          </a:lstStyle>
          <a:p>
            <a:r>
              <a:rPr lang="en-US" sz="2000" dirty="0">
                <a:solidFill>
                  <a:srgbClr val="008080"/>
                </a:solidFill>
              </a:rPr>
              <a:t>Simplify.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1351</Words>
  <Application>Microsoft Office PowerPoint</Application>
  <PresentationFormat>On-screen Show (4:3)</PresentationFormat>
  <Paragraphs>155</Paragraphs>
  <Slides>32</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ＭＳ ゴシック</vt:lpstr>
      <vt:lpstr>Arial</vt:lpstr>
      <vt:lpstr>Calibri</vt:lpstr>
      <vt:lpstr>Cambria Math</vt:lpstr>
      <vt:lpstr>Courier New</vt:lpstr>
      <vt:lpstr>Symbol</vt:lpstr>
      <vt:lpstr>Times New Roman</vt:lpstr>
      <vt:lpstr>Office Theme</vt:lpstr>
      <vt:lpstr>Equation</vt:lpstr>
      <vt:lpstr>Section 9.7</vt:lpstr>
      <vt:lpstr>Note</vt:lpstr>
      <vt:lpstr>Example 1: Graphing Intervals</vt:lpstr>
      <vt:lpstr>Example 2: Graphing Intervals</vt:lpstr>
      <vt:lpstr>Example 3: Graphing Intervals</vt:lpstr>
      <vt:lpstr>Example 4: Graphing Intervals</vt:lpstr>
      <vt:lpstr>Attention!</vt:lpstr>
      <vt:lpstr>Properties: Addition Principle for Solving Linear Inequalities</vt:lpstr>
      <vt:lpstr>Example 5: Solving an Inequality and Graphing the Solution Set </vt:lpstr>
      <vt:lpstr>Example 6: Solving an Inequality and Graphing the Solution Set </vt:lpstr>
      <vt:lpstr>Example 6: Solving an Inequality and Graphing the Solution Set (cont.) </vt:lpstr>
      <vt:lpstr>Properties: Multiplication Principle for Solving Linear Inequalities</vt:lpstr>
      <vt:lpstr>Properties: Multiplication Principle for Solving Linear Inequalities (cont.)</vt:lpstr>
      <vt:lpstr>Example 7: Solving an Inequality and Graphing the Solution Set</vt:lpstr>
      <vt:lpstr>Example 8: Solving an Inequality and Graphing the Solution Set</vt:lpstr>
      <vt:lpstr>Procedure: Solving Linear Inequalities</vt:lpstr>
      <vt:lpstr>Procedure: Solving Linear Inequalities (cont.)</vt:lpstr>
      <vt:lpstr>Procedure: Solving Linear Inequalities (cont.)</vt:lpstr>
      <vt:lpstr>Example 9: Solving Linear Inequalities</vt:lpstr>
      <vt:lpstr>Example 9: Solving Linear Inequalities (cont.)</vt:lpstr>
      <vt:lpstr>Example 9: Solving Linear Inequalities (cont.)</vt:lpstr>
      <vt:lpstr>Example 10: Solving Linear Inequalities</vt:lpstr>
      <vt:lpstr>Example 10: Solving Linear Inequalities (cont.)</vt:lpstr>
      <vt:lpstr>Example 11: Solving Linear Inequalities</vt:lpstr>
      <vt:lpstr>Example 11: Solving Linear Inequalities (cont.)</vt:lpstr>
      <vt:lpstr>Completion Example 12: Solving Linear Inequalities</vt:lpstr>
      <vt:lpstr>Completion Example 12: Solving Linear Inequalities (cont.)</vt:lpstr>
      <vt:lpstr>Completion Example 12: Solving Linear Inequalities (cont.)</vt:lpstr>
      <vt:lpstr>Example 13: Application: Using Inequalities</vt:lpstr>
      <vt:lpstr>Example 13: Application: Using Inequalities (cont.)</vt:lpstr>
      <vt:lpstr>Example 14: Application: Using Inequalities</vt:lpstr>
      <vt:lpstr>Example 14: Application: Using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Allison Conger</cp:lastModifiedBy>
  <cp:revision>323</cp:revision>
  <dcterms:created xsi:type="dcterms:W3CDTF">2013-04-26T14:43:13Z</dcterms:created>
  <dcterms:modified xsi:type="dcterms:W3CDTF">2023-06-19T13:39:53Z</dcterms:modified>
</cp:coreProperties>
</file>