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259" r:id="rId4"/>
    <p:sldId id="273" r:id="rId5"/>
    <p:sldId id="263" r:id="rId6"/>
    <p:sldId id="272" r:id="rId7"/>
    <p:sldId id="266" r:id="rId8"/>
    <p:sldId id="267" r:id="rId9"/>
    <p:sldId id="277" r:id="rId10"/>
    <p:sldId id="268" r:id="rId11"/>
    <p:sldId id="269" r:id="rId12"/>
    <p:sldId id="270" r:id="rId13"/>
    <p:sldId id="278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A72"/>
    <a:srgbClr val="24846D"/>
    <a:srgbClr val="2CA084"/>
    <a:srgbClr val="185446"/>
    <a:srgbClr val="289077"/>
    <a:srgbClr val="297F68"/>
    <a:srgbClr val="000000"/>
    <a:srgbClr val="000099"/>
    <a:srgbClr val="2D7D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>
      <p:cViewPr varScale="1">
        <p:scale>
          <a:sx n="104" d="100"/>
          <a:sy n="104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EF74-9B86-4FF0-9F40-B0C3B06244AF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B283-AB0B-4748-A537-B9BC9BF1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e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39" Type="http://schemas.openxmlformats.org/officeDocument/2006/relationships/image" Target="../media/image50.emf"/><Relationship Id="rId21" Type="http://schemas.openxmlformats.org/officeDocument/2006/relationships/image" Target="../media/image41.emf"/><Relationship Id="rId34" Type="http://schemas.openxmlformats.org/officeDocument/2006/relationships/oleObject" Target="../embeddings/oleObject41.bin"/><Relationship Id="rId42" Type="http://schemas.openxmlformats.org/officeDocument/2006/relationships/image" Target="../media/image51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45.emf"/><Relationship Id="rId41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6.emf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40.bin"/><Relationship Id="rId37" Type="http://schemas.openxmlformats.org/officeDocument/2006/relationships/image" Target="../media/image49.emf"/><Relationship Id="rId40" Type="http://schemas.openxmlformats.org/officeDocument/2006/relationships/oleObject" Target="../embeddings/oleObject44.bin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oleObject" Target="../embeddings/oleObject38.bin"/><Relationship Id="rId36" Type="http://schemas.openxmlformats.org/officeDocument/2006/relationships/oleObject" Target="../embeddings/oleObject42.bin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44.emf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48.emf"/><Relationship Id="rId8" Type="http://schemas.openxmlformats.org/officeDocument/2006/relationships/oleObject" Target="../embeddings/oleObject28.bin"/><Relationship Id="rId3" Type="http://schemas.openxmlformats.org/officeDocument/2006/relationships/image" Target="../media/image32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21" Type="http://schemas.openxmlformats.org/officeDocument/2006/relationships/image" Target="../media/image63.emf"/><Relationship Id="rId34" Type="http://schemas.openxmlformats.org/officeDocument/2006/relationships/oleObject" Target="../embeddings/oleObject63.bin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8.emf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2.bin"/><Relationship Id="rId37" Type="http://schemas.openxmlformats.org/officeDocument/2006/relationships/image" Target="../media/image71.emf"/><Relationship Id="rId5" Type="http://schemas.openxmlformats.org/officeDocument/2006/relationships/image" Target="../media/image55.e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oleObject" Target="../embeddings/oleObject60.bin"/><Relationship Id="rId36" Type="http://schemas.openxmlformats.org/officeDocument/2006/relationships/oleObject" Target="../embeddings/oleObject64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e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66.emf"/><Relationship Id="rId30" Type="http://schemas.openxmlformats.org/officeDocument/2006/relationships/oleObject" Target="../embeddings/oleObject61.bin"/><Relationship Id="rId35" Type="http://schemas.openxmlformats.org/officeDocument/2006/relationships/image" Target="../media/image70.emf"/><Relationship Id="rId8" Type="http://schemas.openxmlformats.org/officeDocument/2006/relationships/oleObject" Target="../embeddings/oleObject50.bin"/><Relationship Id="rId3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e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39" Type="http://schemas.openxmlformats.org/officeDocument/2006/relationships/image" Target="../media/image89.emf"/><Relationship Id="rId21" Type="http://schemas.openxmlformats.org/officeDocument/2006/relationships/image" Target="../media/image81.emf"/><Relationship Id="rId34" Type="http://schemas.openxmlformats.org/officeDocument/2006/relationships/oleObject" Target="../embeddings/oleObject81.bin"/><Relationship Id="rId7" Type="http://schemas.openxmlformats.org/officeDocument/2006/relationships/image" Target="../media/image74.emf"/><Relationship Id="rId2" Type="http://schemas.openxmlformats.org/officeDocument/2006/relationships/oleObject" Target="../embeddings/oleObject65.bin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29" Type="http://schemas.openxmlformats.org/officeDocument/2006/relationships/image" Target="../media/image85.emf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6.emf"/><Relationship Id="rId24" Type="http://schemas.openxmlformats.org/officeDocument/2006/relationships/oleObject" Target="../embeddings/oleObject76.bin"/><Relationship Id="rId32" Type="http://schemas.openxmlformats.org/officeDocument/2006/relationships/oleObject" Target="../embeddings/oleObject80.bin"/><Relationship Id="rId37" Type="http://schemas.openxmlformats.org/officeDocument/2006/relationships/image" Target="../media/image71.emf"/><Relationship Id="rId40" Type="http://schemas.openxmlformats.org/officeDocument/2006/relationships/oleObject" Target="../embeddings/oleObject84.bin"/><Relationship Id="rId5" Type="http://schemas.openxmlformats.org/officeDocument/2006/relationships/image" Target="../media/image73.emf"/><Relationship Id="rId15" Type="http://schemas.openxmlformats.org/officeDocument/2006/relationships/image" Target="../media/image78.emf"/><Relationship Id="rId23" Type="http://schemas.openxmlformats.org/officeDocument/2006/relationships/image" Target="../media/image82.emf"/><Relationship Id="rId28" Type="http://schemas.openxmlformats.org/officeDocument/2006/relationships/oleObject" Target="../embeddings/oleObject78.bin"/><Relationship Id="rId36" Type="http://schemas.openxmlformats.org/officeDocument/2006/relationships/oleObject" Target="../embeddings/oleObject82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80.emf"/><Relationship Id="rId31" Type="http://schemas.openxmlformats.org/officeDocument/2006/relationships/image" Target="../media/image86.e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5.e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84.emf"/><Relationship Id="rId30" Type="http://schemas.openxmlformats.org/officeDocument/2006/relationships/oleObject" Target="../embeddings/oleObject79.bin"/><Relationship Id="rId35" Type="http://schemas.openxmlformats.org/officeDocument/2006/relationships/image" Target="../media/image88.emf"/><Relationship Id="rId8" Type="http://schemas.openxmlformats.org/officeDocument/2006/relationships/oleObject" Target="../embeddings/oleObject68.bin"/><Relationship Id="rId3" Type="http://schemas.openxmlformats.org/officeDocument/2006/relationships/image" Target="../media/image72.e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79.emf"/><Relationship Id="rId25" Type="http://schemas.openxmlformats.org/officeDocument/2006/relationships/image" Target="../media/image83.emf"/><Relationship Id="rId33" Type="http://schemas.openxmlformats.org/officeDocument/2006/relationships/image" Target="../media/image87.emf"/><Relationship Id="rId38" Type="http://schemas.openxmlformats.org/officeDocument/2006/relationships/oleObject" Target="../embeddings/oleObject8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91.emf"/><Relationship Id="rId21" Type="http://schemas.openxmlformats.org/officeDocument/2006/relationships/image" Target="../media/image100.emf"/><Relationship Id="rId7" Type="http://schemas.openxmlformats.org/officeDocument/2006/relationships/image" Target="../media/image93.e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98.emf"/><Relationship Id="rId2" Type="http://schemas.openxmlformats.org/officeDocument/2006/relationships/oleObject" Target="../embeddings/oleObject85.bin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5.emf"/><Relationship Id="rId5" Type="http://schemas.openxmlformats.org/officeDocument/2006/relationships/image" Target="../media/image92.emf"/><Relationship Id="rId15" Type="http://schemas.openxmlformats.org/officeDocument/2006/relationships/image" Target="../media/image97.e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99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91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emf"/><Relationship Id="rId18" Type="http://schemas.openxmlformats.org/officeDocument/2006/relationships/oleObject" Target="../embeddings/oleObject103.bin"/><Relationship Id="rId26" Type="http://schemas.openxmlformats.org/officeDocument/2006/relationships/oleObject" Target="../embeddings/oleObject107.bin"/><Relationship Id="rId3" Type="http://schemas.openxmlformats.org/officeDocument/2006/relationships/image" Target="../media/image101.emf"/><Relationship Id="rId21" Type="http://schemas.openxmlformats.org/officeDocument/2006/relationships/image" Target="../media/image110.emf"/><Relationship Id="rId34" Type="http://schemas.openxmlformats.org/officeDocument/2006/relationships/image" Target="../media/image116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108.emf"/><Relationship Id="rId25" Type="http://schemas.openxmlformats.org/officeDocument/2006/relationships/image" Target="../media/image112.emf"/><Relationship Id="rId33" Type="http://schemas.openxmlformats.org/officeDocument/2006/relationships/oleObject" Target="../embeddings/oleObject111.bin"/><Relationship Id="rId2" Type="http://schemas.openxmlformats.org/officeDocument/2006/relationships/oleObject" Target="../embeddings/oleObject95.bin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29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05.emf"/><Relationship Id="rId24" Type="http://schemas.openxmlformats.org/officeDocument/2006/relationships/oleObject" Target="../embeddings/oleObject106.bin"/><Relationship Id="rId32" Type="http://schemas.openxmlformats.org/officeDocument/2006/relationships/oleObject" Target="../embeddings/oleObject110.bin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23" Type="http://schemas.openxmlformats.org/officeDocument/2006/relationships/image" Target="../media/image111.emf"/><Relationship Id="rId28" Type="http://schemas.openxmlformats.org/officeDocument/2006/relationships/oleObject" Target="../embeddings/oleObject108.bin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109.emf"/><Relationship Id="rId31" Type="http://schemas.openxmlformats.org/officeDocument/2006/relationships/image" Target="../media/image115.e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04.emf"/><Relationship Id="rId14" Type="http://schemas.openxmlformats.org/officeDocument/2006/relationships/oleObject" Target="../embeddings/oleObject101.bin"/><Relationship Id="rId22" Type="http://schemas.openxmlformats.org/officeDocument/2006/relationships/oleObject" Target="../embeddings/oleObject105.bin"/><Relationship Id="rId27" Type="http://schemas.openxmlformats.org/officeDocument/2006/relationships/image" Target="../media/image113.emf"/><Relationship Id="rId30" Type="http://schemas.openxmlformats.org/officeDocument/2006/relationships/oleObject" Target="../embeddings/oleObject109.bin"/><Relationship Id="rId35" Type="http://schemas.openxmlformats.org/officeDocument/2006/relationships/image" Target="../media/image117.png"/><Relationship Id="rId8" Type="http://schemas.openxmlformats.org/officeDocument/2006/relationships/oleObject" Target="../embeddings/oleObject9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23.emf"/><Relationship Id="rId3" Type="http://schemas.openxmlformats.org/officeDocument/2006/relationships/image" Target="../media/image118.emf"/><Relationship Id="rId7" Type="http://schemas.openxmlformats.org/officeDocument/2006/relationships/image" Target="../media/image120.emf"/><Relationship Id="rId12" Type="http://schemas.openxmlformats.org/officeDocument/2006/relationships/oleObject" Target="../embeddings/oleObject117.bin"/><Relationship Id="rId2" Type="http://schemas.openxmlformats.org/officeDocument/2006/relationships/oleObject" Target="../embeddings/oleObject1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22.emf"/><Relationship Id="rId5" Type="http://schemas.openxmlformats.org/officeDocument/2006/relationships/image" Target="../media/image119.emf"/><Relationship Id="rId15" Type="http://schemas.openxmlformats.org/officeDocument/2006/relationships/image" Target="../media/image124.e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21.emf"/><Relationship Id="rId14" Type="http://schemas.openxmlformats.org/officeDocument/2006/relationships/oleObject" Target="../embeddings/oleObject1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25.emf"/><Relationship Id="rId7" Type="http://schemas.openxmlformats.org/officeDocument/2006/relationships/image" Target="../media/image127.emf"/><Relationship Id="rId12" Type="http://schemas.openxmlformats.org/officeDocument/2006/relationships/image" Target="../media/image130.png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29.emf"/><Relationship Id="rId5" Type="http://schemas.openxmlformats.org/officeDocument/2006/relationships/image" Target="../media/image126.e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2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36.emf"/><Relationship Id="rId18" Type="http://schemas.openxmlformats.org/officeDocument/2006/relationships/oleObject" Target="../embeddings/oleObject132.bin"/><Relationship Id="rId3" Type="http://schemas.openxmlformats.org/officeDocument/2006/relationships/image" Target="../media/image131.emf"/><Relationship Id="rId7" Type="http://schemas.openxmlformats.org/officeDocument/2006/relationships/image" Target="../media/image133.e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138.emf"/><Relationship Id="rId2" Type="http://schemas.openxmlformats.org/officeDocument/2006/relationships/oleObject" Target="../embeddings/oleObject124.bin"/><Relationship Id="rId16" Type="http://schemas.openxmlformats.org/officeDocument/2006/relationships/oleObject" Target="../embeddings/oleObject1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5" Type="http://schemas.openxmlformats.org/officeDocument/2006/relationships/image" Target="../media/image137.emf"/><Relationship Id="rId10" Type="http://schemas.openxmlformats.org/officeDocument/2006/relationships/oleObject" Target="../embeddings/oleObject128.bin"/><Relationship Id="rId19" Type="http://schemas.openxmlformats.org/officeDocument/2006/relationships/image" Target="../media/image139.e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34.emf"/><Relationship Id="rId14" Type="http://schemas.openxmlformats.org/officeDocument/2006/relationships/oleObject" Target="../embeddings/oleObject1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image" Target="../media/image140.emf"/><Relationship Id="rId7" Type="http://schemas.openxmlformats.org/officeDocument/2006/relationships/image" Target="../media/image142.emf"/><Relationship Id="rId12" Type="http://schemas.openxmlformats.org/officeDocument/2006/relationships/image" Target="../media/image145.png"/><Relationship Id="rId2" Type="http://schemas.openxmlformats.org/officeDocument/2006/relationships/oleObject" Target="../embeddings/oleObject1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44.emf"/><Relationship Id="rId5" Type="http://schemas.openxmlformats.org/officeDocument/2006/relationships/image" Target="../media/image141.e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png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12" Type="http://schemas.openxmlformats.org/officeDocument/2006/relationships/image" Target="../media/image20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0.png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12" Type="http://schemas.openxmlformats.org/officeDocument/2006/relationships/image" Target="../media/image29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wmf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/>
              <a:t>Compound Inequalities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Solve the compound inequality </a:t>
            </a:r>
            <a:br>
              <a:rPr lang="en-US" dirty="0"/>
            </a:br>
            <a:r>
              <a:rPr lang="en-US" dirty="0"/>
              <a:t>and graph the solution set. Write the solution</a:t>
            </a:r>
            <a:br>
              <a:rPr lang="en-US" dirty="0"/>
            </a:br>
            <a:r>
              <a:rPr lang="en-US" dirty="0"/>
              <a:t>set using interval notation.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11154"/>
              </p:ext>
            </p:extLst>
          </p:nvPr>
        </p:nvGraphicFramePr>
        <p:xfrm>
          <a:off x="908050" y="3276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2800" imgH="283320" progId="Equation.DSMT4">
                  <p:embed/>
                </p:oleObj>
              </mc:Choice>
              <mc:Fallback>
                <p:oleObj name="Equation" r:id="rId2" imgW="712800" imgH="283320" progId="Equation.DSMT4">
                  <p:embed/>
                  <p:pic>
                    <p:nvPicPr>
                      <p:cNvPr id="0" name="Picture 2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2766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30218"/>
              </p:ext>
            </p:extLst>
          </p:nvPr>
        </p:nvGraphicFramePr>
        <p:xfrm>
          <a:off x="1949450" y="32893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040" imgH="264960" progId="Equation.DSMT4">
                  <p:embed/>
                </p:oleObj>
              </mc:Choice>
              <mc:Fallback>
                <p:oleObj name="Equation" r:id="rId4" imgW="914040" imgH="264960" progId="Equation.DSMT4">
                  <p:embed/>
                  <p:pic>
                    <p:nvPicPr>
                      <p:cNvPr id="0" name="Picture 2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2893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51571"/>
              </p:ext>
            </p:extLst>
          </p:nvPr>
        </p:nvGraphicFramePr>
        <p:xfrm>
          <a:off x="3197792" y="32893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12360" imgH="264960" progId="Equation.DSMT4">
                  <p:embed/>
                </p:oleObj>
              </mc:Choice>
              <mc:Fallback>
                <p:oleObj name="Equation" r:id="rId6" imgW="612360" imgH="264960" progId="Equation.DSMT4">
                  <p:embed/>
                  <p:pic>
                    <p:nvPicPr>
                      <p:cNvPr id="0" name="Picture 2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2893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00428"/>
              </p:ext>
            </p:extLst>
          </p:nvPr>
        </p:nvGraphicFramePr>
        <p:xfrm>
          <a:off x="463550" y="3733800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2000" imgH="283320" progId="Equation.DSMT4">
                  <p:embed/>
                </p:oleObj>
              </mc:Choice>
              <mc:Fallback>
                <p:oleObj name="Equation" r:id="rId8" imgW="1152000" imgH="283320" progId="Equation.DSMT4">
                  <p:embed/>
                  <p:pic>
                    <p:nvPicPr>
                      <p:cNvPr id="0" name="Picture 2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733800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78740"/>
              </p:ext>
            </p:extLst>
          </p:nvPr>
        </p:nvGraphicFramePr>
        <p:xfrm>
          <a:off x="1765300" y="3740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9800" imgH="264960" progId="Equation.DSMT4">
                  <p:embed/>
                </p:oleObj>
              </mc:Choice>
              <mc:Fallback>
                <p:oleObj name="Equation" r:id="rId10" imgW="1279800" imgH="264960" progId="Equation.DSMT4">
                  <p:embed/>
                  <p:pic>
                    <p:nvPicPr>
                      <p:cNvPr id="0" name="Picture 2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74015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20863"/>
              </p:ext>
            </p:extLst>
          </p:nvPr>
        </p:nvGraphicFramePr>
        <p:xfrm>
          <a:off x="3197792" y="3733800"/>
          <a:ext cx="1054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2200" imgH="264960" progId="Equation.DSMT4">
                  <p:embed/>
                </p:oleObj>
              </mc:Choice>
              <mc:Fallback>
                <p:oleObj name="Equation" r:id="rId12" imgW="1042200" imgH="264960" progId="Equation.DSMT4">
                  <p:embed/>
                  <p:pic>
                    <p:nvPicPr>
                      <p:cNvPr id="0" name="Picture 2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733800"/>
                        <a:ext cx="1054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98373"/>
              </p:ext>
            </p:extLst>
          </p:nvPr>
        </p:nvGraphicFramePr>
        <p:xfrm>
          <a:off x="895350" y="41910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2160" imgH="283320" progId="Equation.DSMT4">
                  <p:embed/>
                </p:oleObj>
              </mc:Choice>
              <mc:Fallback>
                <p:oleObj name="Equation" r:id="rId14" imgW="722160" imgH="283320" progId="Equation.DSMT4">
                  <p:embed/>
                  <p:pic>
                    <p:nvPicPr>
                      <p:cNvPr id="0" name="Picture 2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1910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67276"/>
              </p:ext>
            </p:extLst>
          </p:nvPr>
        </p:nvGraphicFramePr>
        <p:xfrm>
          <a:off x="2209800" y="4197350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120" imgH="264960" progId="Equation.DSMT4">
                  <p:embed/>
                </p:oleObj>
              </mc:Choice>
              <mc:Fallback>
                <p:oleObj name="Equation" r:id="rId16" imgW="393120" imgH="264960" progId="Equation.DSMT4">
                  <p:embed/>
                  <p:pic>
                    <p:nvPicPr>
                      <p:cNvPr id="0" name="Picture 2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7350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17895"/>
              </p:ext>
            </p:extLst>
          </p:nvPr>
        </p:nvGraphicFramePr>
        <p:xfrm>
          <a:off x="3197792" y="4191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12360" imgH="264960" progId="Equation.DSMT4">
                  <p:embed/>
                </p:oleObj>
              </mc:Choice>
              <mc:Fallback>
                <p:oleObj name="Equation" r:id="rId18" imgW="612360" imgH="264960" progId="Equation.DSMT4">
                  <p:embed/>
                  <p:pic>
                    <p:nvPicPr>
                      <p:cNvPr id="0" name="Picture 2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191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30847"/>
              </p:ext>
            </p:extLst>
          </p:nvPr>
        </p:nvGraphicFramePr>
        <p:xfrm>
          <a:off x="844550" y="45085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6880" imgH="886680" progId="Equation.DSMT4">
                  <p:embed/>
                </p:oleObj>
              </mc:Choice>
              <mc:Fallback>
                <p:oleObj name="Equation" r:id="rId20" imgW="776880" imgH="886680" progId="Equation.DSMT4">
                  <p:embed/>
                  <p:pic>
                    <p:nvPicPr>
                      <p:cNvPr id="0" name="Picture 2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5085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98251"/>
              </p:ext>
            </p:extLst>
          </p:nvPr>
        </p:nvGraphicFramePr>
        <p:xfrm>
          <a:off x="2178050" y="4508500"/>
          <a:ext cx="46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56840" imgH="886680" progId="Equation.DSMT4">
                  <p:embed/>
                </p:oleObj>
              </mc:Choice>
              <mc:Fallback>
                <p:oleObj name="Equation" r:id="rId22" imgW="456840" imgH="886680" progId="Equation.DSMT4">
                  <p:embed/>
                  <p:pic>
                    <p:nvPicPr>
                      <p:cNvPr id="0" name="Picture 2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508500"/>
                        <a:ext cx="469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09451"/>
              </p:ext>
            </p:extLst>
          </p:nvPr>
        </p:nvGraphicFramePr>
        <p:xfrm>
          <a:off x="3197792" y="450215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76440" imgH="886680" progId="Equation.DSMT4">
                  <p:embed/>
                </p:oleObj>
              </mc:Choice>
              <mc:Fallback>
                <p:oleObj name="Equation" r:id="rId24" imgW="676440" imgH="886680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50215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64873"/>
              </p:ext>
            </p:extLst>
          </p:nvPr>
        </p:nvGraphicFramePr>
        <p:xfrm>
          <a:off x="908050" y="5470525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12800" imgH="283320" progId="Equation.DSMT4">
                  <p:embed/>
                </p:oleObj>
              </mc:Choice>
              <mc:Fallback>
                <p:oleObj name="Equation" r:id="rId26" imgW="712800" imgH="28332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470525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9639"/>
              </p:ext>
            </p:extLst>
          </p:nvPr>
        </p:nvGraphicFramePr>
        <p:xfrm>
          <a:off x="2305050" y="550862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0880" imgH="200880" progId="Equation.DSMT4">
                  <p:embed/>
                </p:oleObj>
              </mc:Choice>
              <mc:Fallback>
                <p:oleObj name="Equation" r:id="rId28" imgW="200880" imgH="20088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508625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44264"/>
              </p:ext>
            </p:extLst>
          </p:nvPr>
        </p:nvGraphicFramePr>
        <p:xfrm>
          <a:off x="3197792" y="5470525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47840" imgH="264960" progId="Equation.DSMT4">
                  <p:embed/>
                </p:oleObj>
              </mc:Choice>
              <mc:Fallback>
                <p:oleObj name="Equation" r:id="rId30" imgW="447840" imgH="26496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5470525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93409"/>
              </p:ext>
            </p:extLst>
          </p:nvPr>
        </p:nvGraphicFramePr>
        <p:xfrm>
          <a:off x="4768850" y="3322638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057040" imgH="264960" progId="Equation.DSMT4">
                  <p:embed/>
                </p:oleObj>
              </mc:Choice>
              <mc:Fallback>
                <p:oleObj name="Equation" r:id="rId32" imgW="2057040" imgH="26496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322638"/>
                        <a:ext cx="2070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923963"/>
              </p:ext>
            </p:extLst>
          </p:nvPr>
        </p:nvGraphicFramePr>
        <p:xfrm>
          <a:off x="4768850" y="3773488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47240" imgH="264960" progId="Equation.DSMT4">
                  <p:embed/>
                </p:oleObj>
              </mc:Choice>
              <mc:Fallback>
                <p:oleObj name="Equation" r:id="rId34" imgW="1947240" imgH="26496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773488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91262"/>
              </p:ext>
            </p:extLst>
          </p:nvPr>
        </p:nvGraphicFramePr>
        <p:xfrm>
          <a:off x="4768850" y="4224338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6680" imgH="264960" progId="Equation.DSMT4">
                  <p:embed/>
                </p:oleObj>
              </mc:Choice>
              <mc:Fallback>
                <p:oleObj name="Equation" r:id="rId36" imgW="886680" imgH="26496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224338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50629"/>
              </p:ext>
            </p:extLst>
          </p:nvPr>
        </p:nvGraphicFramePr>
        <p:xfrm>
          <a:off x="4768850" y="4829175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184840" imgH="264960" progId="Equation.DSMT4">
                  <p:embed/>
                </p:oleObj>
              </mc:Choice>
              <mc:Fallback>
                <p:oleObj name="Equation" r:id="rId38" imgW="2184840" imgH="26496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829175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9528"/>
              </p:ext>
            </p:extLst>
          </p:nvPr>
        </p:nvGraphicFramePr>
        <p:xfrm>
          <a:off x="4768850" y="5484049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886680" imgH="264960" progId="Equation.DSMT4">
                  <p:embed/>
                </p:oleObj>
              </mc:Choice>
              <mc:Fallback>
                <p:oleObj name="Equation" r:id="rId40" imgW="886680" imgH="26496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5484049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7155"/>
              </p:ext>
            </p:extLst>
          </p:nvPr>
        </p:nvGraphicFramePr>
        <p:xfrm>
          <a:off x="5105400" y="1422633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157480" imgH="283320" progId="Equation.DSMT4">
                  <p:embed/>
                </p:oleObj>
              </mc:Choice>
              <mc:Fallback>
                <p:oleObj name="Equation" r:id="rId41" imgW="2157480" imgH="283320" progId="Equation.DSMT4">
                  <p:embed/>
                  <p:pic>
                    <p:nvPicPr>
                      <p:cNvPr id="0" name="Picture 2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22633"/>
                        <a:ext cx="217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Solving Compound Inequalities Containing AND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700" y="2374900"/>
            <a:ext cx="615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half-open interval </a:t>
            </a:r>
          </a:p>
        </p:txBody>
      </p:sp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21684"/>
              </p:ext>
            </p:extLst>
          </p:nvPr>
        </p:nvGraphicFramePr>
        <p:xfrm>
          <a:off x="6451600" y="2374900"/>
          <a:ext cx="109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8560" imgH="585000" progId="Equation.DSMT4">
                  <p:embed/>
                </p:oleObj>
              </mc:Choice>
              <mc:Fallback>
                <p:oleObj name="Equation" r:id="rId2" imgW="1078560" imgH="5850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374900"/>
                        <a:ext cx="1092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078" name="Picture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524000"/>
            <a:ext cx="3467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50011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dirty="0"/>
              <a:t>Solve the compound inequality                               and              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and</a:t>
            </a:r>
            <a:r>
              <a:rPr lang="en-US" dirty="0"/>
              <a:t>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To begin, we write this inequality in abbreviated notation as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62964"/>
              </p:ext>
            </p:extLst>
          </p:nvPr>
        </p:nvGraphicFramePr>
        <p:xfrm>
          <a:off x="5105400" y="1274916"/>
          <a:ext cx="232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3000" imgH="283320" progId="Equation.DSMT4">
                  <p:embed/>
                </p:oleObj>
              </mc:Choice>
              <mc:Fallback>
                <p:oleObj name="Equation" r:id="rId2" imgW="2313000" imgH="283320" progId="Equation.DSMT4">
                  <p:embed/>
                  <p:pic>
                    <p:nvPicPr>
                      <p:cNvPr id="0" name="Picture 1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74916"/>
                        <a:ext cx="2324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58331"/>
              </p:ext>
            </p:extLst>
          </p:nvPr>
        </p:nvGraphicFramePr>
        <p:xfrm>
          <a:off x="533400" y="1696884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6280" imgH="283320" progId="Equation.DSMT4">
                  <p:embed/>
                </p:oleObj>
              </mc:Choice>
              <mc:Fallback>
                <p:oleObj name="Equation" r:id="rId4" imgW="2276280" imgH="283320" progId="Equation.DSMT4">
                  <p:embed/>
                  <p:pic>
                    <p:nvPicPr>
                      <p:cNvPr id="0" name="Picture 1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6884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88282"/>
              </p:ext>
            </p:extLst>
          </p:nvPr>
        </p:nvGraphicFramePr>
        <p:xfrm>
          <a:off x="2217586" y="3601884"/>
          <a:ext cx="313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6600" imgH="283320" progId="Equation.DSMT4">
                  <p:embed/>
                </p:oleObj>
              </mc:Choice>
              <mc:Fallback>
                <p:oleObj name="Equation" r:id="rId6" imgW="3126600" imgH="283320" progId="Equation.DSMT4">
                  <p:embed/>
                  <p:pic>
                    <p:nvPicPr>
                      <p:cNvPr id="0" name="Picture 1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586" y="3601884"/>
                        <a:ext cx="313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54327"/>
              </p:ext>
            </p:extLst>
          </p:nvPr>
        </p:nvGraphicFramePr>
        <p:xfrm>
          <a:off x="1243013" y="4197350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6840" imgH="264960" progId="Equation.DSMT4">
                  <p:embed/>
                </p:oleObj>
              </mc:Choice>
              <mc:Fallback>
                <p:oleObj name="Equation" r:id="rId8" imgW="456840" imgH="264960" progId="Equation.DSMT4">
                  <p:embed/>
                  <p:pic>
                    <p:nvPicPr>
                      <p:cNvPr id="0" name="Picture 1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197350"/>
                        <a:ext cx="469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02564"/>
              </p:ext>
            </p:extLst>
          </p:nvPr>
        </p:nvGraphicFramePr>
        <p:xfrm>
          <a:off x="2286000" y="415290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4560" imgH="356400" progId="Equation.DSMT4">
                  <p:embed/>
                </p:oleObj>
              </mc:Choice>
              <mc:Fallback>
                <p:oleObj name="Equation" r:id="rId10" imgW="1654560" imgH="356400" progId="Equation.DSMT4">
                  <p:embed/>
                  <p:pic>
                    <p:nvPicPr>
                      <p:cNvPr id="0" name="Picture 1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2900"/>
                        <a:ext cx="166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653430"/>
              </p:ext>
            </p:extLst>
          </p:nvPr>
        </p:nvGraphicFramePr>
        <p:xfrm>
          <a:off x="4683428" y="4140200"/>
          <a:ext cx="444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9480" imgH="264960" progId="Equation.DSMT4">
                  <p:embed/>
                </p:oleObj>
              </mc:Choice>
              <mc:Fallback>
                <p:oleObj name="Equation" r:id="rId12" imgW="429480" imgH="264960" progId="Equation.DSMT4">
                  <p:embed/>
                  <p:pic>
                    <p:nvPicPr>
                      <p:cNvPr id="0" name="Picture 1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428" y="4140200"/>
                        <a:ext cx="444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46083"/>
              </p:ext>
            </p:extLst>
          </p:nvPr>
        </p:nvGraphicFramePr>
        <p:xfrm>
          <a:off x="569913" y="4762090"/>
          <a:ext cx="114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3640" imgH="585000" progId="Equation.DSMT4">
                  <p:embed/>
                </p:oleObj>
              </mc:Choice>
              <mc:Fallback>
                <p:oleObj name="Equation" r:id="rId14" imgW="1133640" imgH="585000" progId="Equation.DSMT4">
                  <p:embed/>
                  <p:pic>
                    <p:nvPicPr>
                      <p:cNvPr id="0" name="Picture 1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62090"/>
                        <a:ext cx="1143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41150"/>
              </p:ext>
            </p:extLst>
          </p:nvPr>
        </p:nvGraphicFramePr>
        <p:xfrm>
          <a:off x="2057400" y="4762090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94200" imgH="585000" progId="Equation.DSMT4">
                  <p:embed/>
                </p:oleObj>
              </mc:Choice>
              <mc:Fallback>
                <p:oleObj name="Equation" r:id="rId16" imgW="2194200" imgH="585000" progId="Equation.DSMT4">
                  <p:embed/>
                  <p:pic>
                    <p:nvPicPr>
                      <p:cNvPr id="0" name="Picture 1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62090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92723"/>
              </p:ext>
            </p:extLst>
          </p:nvPr>
        </p:nvGraphicFramePr>
        <p:xfrm>
          <a:off x="4343400" y="475574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8160" imgH="585000" progId="Equation.DSMT4">
                  <p:embed/>
                </p:oleObj>
              </mc:Choice>
              <mc:Fallback>
                <p:oleObj name="Equation" r:id="rId18" imgW="1298160" imgH="585000" progId="Equation.DSMT4">
                  <p:embed/>
                  <p:pic>
                    <p:nvPicPr>
                      <p:cNvPr id="0" name="Picture 1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5574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964729"/>
              </p:ext>
            </p:extLst>
          </p:nvPr>
        </p:nvGraphicFramePr>
        <p:xfrm>
          <a:off x="5765800" y="4160684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11760" imgH="264960" progId="Equation.DSMT4">
                  <p:embed/>
                </p:oleObj>
              </mc:Choice>
              <mc:Fallback>
                <p:oleObj name="Equation" r:id="rId20" imgW="2111760" imgH="264960" progId="Equation.DSMT4">
                  <p:embed/>
                  <p:pic>
                    <p:nvPicPr>
                      <p:cNvPr id="0" name="Picture 1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160684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95186"/>
              </p:ext>
            </p:extLst>
          </p:nvPr>
        </p:nvGraphicFramePr>
        <p:xfrm>
          <a:off x="5765800" y="4592074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834280" imgH="849960" progId="Equation.DSMT4">
                  <p:embed/>
                </p:oleObj>
              </mc:Choice>
              <mc:Fallback>
                <p:oleObj name="Equation" r:id="rId22" imgW="2834280" imgH="849960" progId="Equation.DSMT4">
                  <p:embed/>
                  <p:pic>
                    <p:nvPicPr>
                      <p:cNvPr id="0" name="Picture 1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592074"/>
                        <a:ext cx="2844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187296"/>
              </p:ext>
            </p:extLst>
          </p:nvPr>
        </p:nvGraphicFramePr>
        <p:xfrm>
          <a:off x="1752600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2320" imgH="283320" progId="Equation.DSMT4">
                  <p:embed/>
                </p:oleObj>
              </mc:Choice>
              <mc:Fallback>
                <p:oleObj name="Equation" r:id="rId24" imgW="292320" imgH="283320" progId="Equation.DSMT4">
                  <p:embed/>
                  <p:pic>
                    <p:nvPicPr>
                      <p:cNvPr id="0" name="Picture 1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052696"/>
              </p:ext>
            </p:extLst>
          </p:nvPr>
        </p:nvGraphicFramePr>
        <p:xfrm>
          <a:off x="1752600" y="4914490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92320" imgH="283320" progId="Equation.DSMT4">
                  <p:embed/>
                </p:oleObj>
              </mc:Choice>
              <mc:Fallback>
                <p:oleObj name="Equation" r:id="rId26" imgW="292320" imgH="283320" progId="Equation.DSMT4">
                  <p:embed/>
                  <p:pic>
                    <p:nvPicPr>
                      <p:cNvPr id="0" name="Picture 1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14490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965029"/>
              </p:ext>
            </p:extLst>
          </p:nvPr>
        </p:nvGraphicFramePr>
        <p:xfrm>
          <a:off x="4343400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92320" imgH="283320" progId="Equation.DSMT4">
                  <p:embed/>
                </p:oleObj>
              </mc:Choice>
              <mc:Fallback>
                <p:oleObj name="Equation" r:id="rId28" imgW="292320" imgH="283320" progId="Equation.DSMT4">
                  <p:embed/>
                  <p:pic>
                    <p:nvPicPr>
                      <p:cNvPr id="0" name="Picture 1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65987"/>
              </p:ext>
            </p:extLst>
          </p:nvPr>
        </p:nvGraphicFramePr>
        <p:xfrm>
          <a:off x="1600200" y="5610225"/>
          <a:ext cx="53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20920" imgH="283320" progId="Equation.DSMT4">
                  <p:embed/>
                </p:oleObj>
              </mc:Choice>
              <mc:Fallback>
                <p:oleObj name="Equation" r:id="rId30" imgW="520920" imgH="283320" progId="Equation.DSMT4">
                  <p:embed/>
                  <p:pic>
                    <p:nvPicPr>
                      <p:cNvPr id="0" name="Picture 1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10225"/>
                        <a:ext cx="533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68193"/>
              </p:ext>
            </p:extLst>
          </p:nvPr>
        </p:nvGraphicFramePr>
        <p:xfrm>
          <a:off x="2590800" y="5575300"/>
          <a:ext cx="1117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106280" imgH="356400" progId="Equation.DSMT4">
                  <p:embed/>
                </p:oleObj>
              </mc:Choice>
              <mc:Fallback>
                <p:oleObj name="Equation" r:id="rId32" imgW="1106280" imgH="356400" progId="Equation.DSMT4">
                  <p:embed/>
                  <p:pic>
                    <p:nvPicPr>
                      <p:cNvPr id="0" name="Picture 1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575300"/>
                        <a:ext cx="1117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729868"/>
              </p:ext>
            </p:extLst>
          </p:nvPr>
        </p:nvGraphicFramePr>
        <p:xfrm>
          <a:off x="4343400" y="5610225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76440" imgH="283320" progId="Equation.DSMT4">
                  <p:embed/>
                </p:oleObj>
              </mc:Choice>
              <mc:Fallback>
                <p:oleObj name="Equation" r:id="rId34" imgW="676440" imgH="283320" progId="Equation.DSMT4">
                  <p:embed/>
                  <p:pic>
                    <p:nvPicPr>
                      <p:cNvPr id="0" name="Picture 1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10225"/>
                        <a:ext cx="685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22455"/>
              </p:ext>
            </p:extLst>
          </p:nvPr>
        </p:nvGraphicFramePr>
        <p:xfrm>
          <a:off x="5765800" y="5664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6680" imgH="264960" progId="Equation.DSMT4">
                  <p:embed/>
                </p:oleObj>
              </mc:Choice>
              <mc:Fallback>
                <p:oleObj name="Equation" r:id="rId36" imgW="886680" imgH="264960" progId="Equation.DSMT4">
                  <p:embed/>
                  <p:pic>
                    <p:nvPicPr>
                      <p:cNvPr id="0" name="Picture 1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56642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81279"/>
              </p:ext>
            </p:extLst>
          </p:nvPr>
        </p:nvGraphicFramePr>
        <p:xfrm>
          <a:off x="1208957" y="12954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5040" imgH="283320" progId="Equation.DSMT4">
                  <p:embed/>
                </p:oleObj>
              </mc:Choice>
              <mc:Fallback>
                <p:oleObj name="Equation" r:id="rId2" imgW="905040" imgH="283320" progId="Equation.DSMT4">
                  <p:embed/>
                  <p:pic>
                    <p:nvPicPr>
                      <p:cNvPr id="0" name="Picture 1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957" y="1295400"/>
                        <a:ext cx="91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73176"/>
              </p:ext>
            </p:extLst>
          </p:nvPr>
        </p:nvGraphicFramePr>
        <p:xfrm>
          <a:off x="2446338" y="129540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9400" imgH="356400" progId="Equation.DSMT4">
                  <p:embed/>
                </p:oleObj>
              </mc:Choice>
              <mc:Fallback>
                <p:oleObj name="Equation" r:id="rId4" imgW="1499400" imgH="356400" progId="Equation.DSMT4">
                  <p:embed/>
                  <p:pic>
                    <p:nvPicPr>
                      <p:cNvPr id="0" name="Picture 1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295400"/>
                        <a:ext cx="1511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90661"/>
              </p:ext>
            </p:extLst>
          </p:nvPr>
        </p:nvGraphicFramePr>
        <p:xfrm>
          <a:off x="4472857" y="12954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365400" progId="Equation.DSMT4">
                  <p:embed/>
                </p:oleObj>
              </mc:Choice>
              <mc:Fallback>
                <p:oleObj name="Equation" r:id="rId6" imgW="1069560" imgH="365400" progId="Equation.DSMT4">
                  <p:embed/>
                  <p:pic>
                    <p:nvPicPr>
                      <p:cNvPr id="0" name="Picture 1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1295400"/>
                        <a:ext cx="107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97920"/>
              </p:ext>
            </p:extLst>
          </p:nvPr>
        </p:nvGraphicFramePr>
        <p:xfrm>
          <a:off x="1666157" y="17526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7840" imgH="283320" progId="Equation.DSMT4">
                  <p:embed/>
                </p:oleObj>
              </mc:Choice>
              <mc:Fallback>
                <p:oleObj name="Equation" r:id="rId8" imgW="447840" imgH="283320" progId="Equation.DSMT4">
                  <p:embed/>
                  <p:pic>
                    <p:nvPicPr>
                      <p:cNvPr id="0" name="Picture 1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157" y="1752600"/>
                        <a:ext cx="45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08178"/>
              </p:ext>
            </p:extLst>
          </p:nvPr>
        </p:nvGraphicFramePr>
        <p:xfrm>
          <a:off x="2903538" y="1752600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5000" imgH="264960" progId="Equation.DSMT4">
                  <p:embed/>
                </p:oleObj>
              </mc:Choice>
              <mc:Fallback>
                <p:oleObj name="Equation" r:id="rId10" imgW="585000" imgH="264960" progId="Equation.DSMT4">
                  <p:embed/>
                  <p:pic>
                    <p:nvPicPr>
                      <p:cNvPr id="0" name="Picture 1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1752600"/>
                        <a:ext cx="596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01698"/>
              </p:ext>
            </p:extLst>
          </p:nvPr>
        </p:nvGraphicFramePr>
        <p:xfrm>
          <a:off x="4472857" y="1752600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1360" imgH="365400" progId="Equation.DSMT4">
                  <p:embed/>
                </p:oleObj>
              </mc:Choice>
              <mc:Fallback>
                <p:oleObj name="Equation" r:id="rId12" imgW="621360" imgH="365400" progId="Equation.DSMT4">
                  <p:embed/>
                  <p:pic>
                    <p:nvPicPr>
                      <p:cNvPr id="0" name="Picture 1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1752600"/>
                        <a:ext cx="635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20724"/>
              </p:ext>
            </p:extLst>
          </p:nvPr>
        </p:nvGraphicFramePr>
        <p:xfrm>
          <a:off x="13994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2800" imgH="886680" progId="Equation.DSMT4">
                  <p:embed/>
                </p:oleObj>
              </mc:Choice>
              <mc:Fallback>
                <p:oleObj name="Equation" r:id="rId14" imgW="712800" imgH="886680" progId="Equation.DSMT4">
                  <p:embed/>
                  <p:pic>
                    <p:nvPicPr>
                      <p:cNvPr id="0" name="Picture 1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19554"/>
              </p:ext>
            </p:extLst>
          </p:nvPr>
        </p:nvGraphicFramePr>
        <p:xfrm>
          <a:off x="2878138" y="2146300"/>
          <a:ext cx="647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9720" imgH="886680" progId="Equation.DSMT4">
                  <p:embed/>
                </p:oleObj>
              </mc:Choice>
              <mc:Fallback>
                <p:oleObj name="Equation" r:id="rId16" imgW="639720" imgH="886680" progId="Equation.DSMT4">
                  <p:embed/>
                  <p:pic>
                    <p:nvPicPr>
                      <p:cNvPr id="0" name="Picture 1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146300"/>
                        <a:ext cx="647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627524"/>
              </p:ext>
            </p:extLst>
          </p:nvPr>
        </p:nvGraphicFramePr>
        <p:xfrm>
          <a:off x="44728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2800" imgH="886680" progId="Equation.DSMT4">
                  <p:embed/>
                </p:oleObj>
              </mc:Choice>
              <mc:Fallback>
                <p:oleObj name="Equation" r:id="rId18" imgW="712800" imgH="886680" progId="Equation.DSMT4">
                  <p:embed/>
                  <p:pic>
                    <p:nvPicPr>
                      <p:cNvPr id="0" name="Picture 1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54020"/>
              </p:ext>
            </p:extLst>
          </p:nvPr>
        </p:nvGraphicFramePr>
        <p:xfrm>
          <a:off x="14629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49080" imgH="283320" progId="Equation.DSMT4">
                  <p:embed/>
                </p:oleObj>
              </mc:Choice>
              <mc:Fallback>
                <p:oleObj name="Equation" r:id="rId20" imgW="649080" imgH="283320" progId="Equation.DSMT4">
                  <p:embed/>
                  <p:pic>
                    <p:nvPicPr>
                      <p:cNvPr id="0" name="Picture 1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9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242779"/>
              </p:ext>
            </p:extLst>
          </p:nvPr>
        </p:nvGraphicFramePr>
        <p:xfrm>
          <a:off x="3094038" y="3289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0880" imgH="200880" progId="Equation.DSMT4">
                  <p:embed/>
                </p:oleObj>
              </mc:Choice>
              <mc:Fallback>
                <p:oleObj name="Equation" r:id="rId22" imgW="200880" imgH="200880" progId="Equation.DSMT4">
                  <p:embed/>
                  <p:pic>
                    <p:nvPicPr>
                      <p:cNvPr id="0" name="Picture 1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289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476386"/>
              </p:ext>
            </p:extLst>
          </p:nvPr>
        </p:nvGraphicFramePr>
        <p:xfrm>
          <a:off x="44728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49080" imgH="283320" progId="Equation.DSMT4">
                  <p:embed/>
                </p:oleObj>
              </mc:Choice>
              <mc:Fallback>
                <p:oleObj name="Equation" r:id="rId24" imgW="649080" imgH="283320" progId="Equation.DSMT4">
                  <p:embed/>
                  <p:pic>
                    <p:nvPicPr>
                      <p:cNvPr id="0" name="Picture 1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4882"/>
              </p:ext>
            </p:extLst>
          </p:nvPr>
        </p:nvGraphicFramePr>
        <p:xfrm>
          <a:off x="929557" y="3733800"/>
          <a:ext cx="119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79360" imgH="585000" progId="Equation.DSMT4">
                  <p:embed/>
                </p:oleObj>
              </mc:Choice>
              <mc:Fallback>
                <p:oleObj name="Equation" r:id="rId26" imgW="1179360" imgH="585000" progId="Equation.DSMT4">
                  <p:embed/>
                  <p:pic>
                    <p:nvPicPr>
                      <p:cNvPr id="0" name="Picture 1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57" y="3733800"/>
                        <a:ext cx="1193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17840"/>
              </p:ext>
            </p:extLst>
          </p:nvPr>
        </p:nvGraphicFramePr>
        <p:xfrm>
          <a:off x="3094038" y="3886849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0880" imgH="200880" progId="Equation.DSMT4">
                  <p:embed/>
                </p:oleObj>
              </mc:Choice>
              <mc:Fallback>
                <p:oleObj name="Equation" r:id="rId28" imgW="200880" imgH="200880" progId="Equation.DSMT4">
                  <p:embed/>
                  <p:pic>
                    <p:nvPicPr>
                      <p:cNvPr id="0" name="Picture 1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886849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6415"/>
              </p:ext>
            </p:extLst>
          </p:nvPr>
        </p:nvGraphicFramePr>
        <p:xfrm>
          <a:off x="4472857" y="3733800"/>
          <a:ext cx="78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76880" imgH="585000" progId="Equation.DSMT4">
                  <p:embed/>
                </p:oleObj>
              </mc:Choice>
              <mc:Fallback>
                <p:oleObj name="Equation" r:id="rId30" imgW="776880" imgH="585000" progId="Equation.DSMT4">
                  <p:embed/>
                  <p:pic>
                    <p:nvPicPr>
                      <p:cNvPr id="0" name="Picture 1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3733800"/>
                        <a:ext cx="78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5521" y="5334000"/>
            <a:ext cx="558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closed interval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90329"/>
              </p:ext>
            </p:extLst>
          </p:nvPr>
        </p:nvGraphicFramePr>
        <p:xfrm>
          <a:off x="6153150" y="5334000"/>
          <a:ext cx="1346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34520" imgH="585000" progId="Equation.DSMT4">
                  <p:embed/>
                </p:oleObj>
              </mc:Choice>
              <mc:Fallback>
                <p:oleObj name="Equation" r:id="rId32" imgW="1334520" imgH="585000" progId="Equation.DSMT4">
                  <p:embed/>
                  <p:pic>
                    <p:nvPicPr>
                      <p:cNvPr id="0" name="Picture 1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5334000"/>
                        <a:ext cx="1346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46984"/>
              </p:ext>
            </p:extLst>
          </p:nvPr>
        </p:nvGraphicFramePr>
        <p:xfrm>
          <a:off x="5791200" y="1295400"/>
          <a:ext cx="196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56240" imgH="264960" progId="Equation.DSMT4">
                  <p:embed/>
                </p:oleObj>
              </mc:Choice>
              <mc:Fallback>
                <p:oleObj name="Equation" r:id="rId34" imgW="1956240" imgH="264960" progId="Equation.DSMT4">
                  <p:embed/>
                  <p:pic>
                    <p:nvPicPr>
                      <p:cNvPr id="0" name="Picture 1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295400"/>
                        <a:ext cx="196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01335"/>
              </p:ext>
            </p:extLst>
          </p:nvPr>
        </p:nvGraphicFramePr>
        <p:xfrm>
          <a:off x="5791200" y="1783326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6680" imgH="264960" progId="Equation.DSMT4">
                  <p:embed/>
                </p:oleObj>
              </mc:Choice>
              <mc:Fallback>
                <p:oleObj name="Equation" r:id="rId36" imgW="886680" imgH="264960" progId="Equation.DSMT4">
                  <p:embed/>
                  <p:pic>
                    <p:nvPicPr>
                      <p:cNvPr id="0" name="Picture 1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83326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13789"/>
              </p:ext>
            </p:extLst>
          </p:nvPr>
        </p:nvGraphicFramePr>
        <p:xfrm>
          <a:off x="5791200" y="2209800"/>
          <a:ext cx="266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651400" imgH="905040" progId="Equation.DSMT4">
                  <p:embed/>
                </p:oleObj>
              </mc:Choice>
              <mc:Fallback>
                <p:oleObj name="Equation" r:id="rId38" imgW="2651400" imgH="905040" progId="Equation.DSMT4">
                  <p:embed/>
                  <p:pic>
                    <p:nvPicPr>
                      <p:cNvPr id="0" name="Picture 1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09800"/>
                        <a:ext cx="266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448168"/>
              </p:ext>
            </p:extLst>
          </p:nvPr>
        </p:nvGraphicFramePr>
        <p:xfrm>
          <a:off x="5791200" y="3288833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886680" imgH="264960" progId="Equation.DSMT4">
                  <p:embed/>
                </p:oleObj>
              </mc:Choice>
              <mc:Fallback>
                <p:oleObj name="Equation" r:id="rId40" imgW="886680" imgH="264960" progId="Equation.DSMT4">
                  <p:embed/>
                  <p:pic>
                    <p:nvPicPr>
                      <p:cNvPr id="0" name="Picture 1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88833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48" name="Picture 1848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057400" y="4419600"/>
            <a:ext cx="3467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4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Solving Compound Inequalities Containing 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                       and graph</a:t>
            </a:r>
          </a:p>
          <a:p>
            <a:pPr>
              <a:spcBef>
                <a:spcPts val="1800"/>
              </a:spcBef>
            </a:pPr>
            <a:r>
              <a:rPr lang="en-US" dirty="0"/>
              <a:t>the solution set. Write the solution set using interval notation.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783"/>
              </p:ext>
            </p:extLst>
          </p:nvPr>
        </p:nvGraphicFramePr>
        <p:xfrm>
          <a:off x="5070475" y="1096963"/>
          <a:ext cx="186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5800" imgH="886680" progId="Equation.DSMT4">
                  <p:embed/>
                </p:oleObj>
              </mc:Choice>
              <mc:Fallback>
                <p:oleObj name="Equation" r:id="rId2" imgW="1855800" imgH="886680" progId="Equation.DSMT4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1096963"/>
                        <a:ext cx="1866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42268"/>
              </p:ext>
            </p:extLst>
          </p:nvPr>
        </p:nvGraphicFramePr>
        <p:xfrm>
          <a:off x="914400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840" imgH="264960" progId="Equation.DSMT4">
                  <p:embed/>
                </p:oleObj>
              </mc:Choice>
              <mc:Fallback>
                <p:oleObj name="Equation" r:id="rId4" imgW="447840" imgH="264960" progId="Equation.DSMT4">
                  <p:embed/>
                  <p:pic>
                    <p:nvPicPr>
                      <p:cNvPr id="0" name="Picture 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05401"/>
              </p:ext>
            </p:extLst>
          </p:nvPr>
        </p:nvGraphicFramePr>
        <p:xfrm>
          <a:off x="2529681" y="3517900"/>
          <a:ext cx="90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6680" imgH="886680" progId="Equation.DSMT4">
                  <p:embed/>
                </p:oleObj>
              </mc:Choice>
              <mc:Fallback>
                <p:oleObj name="Equation" r:id="rId6" imgW="886680" imgH="886680" progId="Equation.DSMT4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681" y="3517900"/>
                        <a:ext cx="901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929009"/>
              </p:ext>
            </p:extLst>
          </p:nvPr>
        </p:nvGraphicFramePr>
        <p:xfrm>
          <a:off x="596900" y="4652963"/>
          <a:ext cx="8255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91960" progId="Equation.DSMT4">
                  <p:embed/>
                </p:oleObj>
              </mc:Choice>
              <mc:Fallback>
                <p:oleObj name="Equation" r:id="rId8" imgW="812520" imgH="291960" progId="Equation.DSMT4">
                  <p:embed/>
                  <p:pic>
                    <p:nvPicPr>
                      <p:cNvPr id="0" name="Picture 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652963"/>
                        <a:ext cx="8255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79762"/>
              </p:ext>
            </p:extLst>
          </p:nvPr>
        </p:nvGraphicFramePr>
        <p:xfrm>
          <a:off x="2364581" y="4356100"/>
          <a:ext cx="1231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5720" imgH="886680" progId="Equation.DSMT4">
                  <p:embed/>
                </p:oleObj>
              </mc:Choice>
              <mc:Fallback>
                <p:oleObj name="Equation" r:id="rId10" imgW="1215720" imgH="886680" progId="Equation.DSMT4">
                  <p:embed/>
                  <p:pic>
                    <p:nvPicPr>
                      <p:cNvPr id="0" name="Picture 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581" y="4356100"/>
                        <a:ext cx="1231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99955"/>
              </p:ext>
            </p:extLst>
          </p:nvPr>
        </p:nvGraphicFramePr>
        <p:xfrm>
          <a:off x="4545013" y="4652963"/>
          <a:ext cx="812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291960" progId="Equation.DSMT4">
                  <p:embed/>
                </p:oleObj>
              </mc:Choice>
              <mc:Fallback>
                <p:oleObj name="Equation" r:id="rId12" imgW="799920" imgH="291960" progId="Equation.DSMT4">
                  <p:embed/>
                  <p:pic>
                    <p:nvPicPr>
                      <p:cNvPr id="0" name="Picture 9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4652963"/>
                        <a:ext cx="8128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73733"/>
              </p:ext>
            </p:extLst>
          </p:nvPr>
        </p:nvGraphicFramePr>
        <p:xfrm>
          <a:off x="4589463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7840" imgH="264960" progId="Equation.DSMT4">
                  <p:embed/>
                </p:oleObj>
              </mc:Choice>
              <mc:Fallback>
                <p:oleObj name="Equation" r:id="rId14" imgW="447840" imgH="264960" progId="Equation.DSMT4">
                  <p:embed/>
                  <p:pic>
                    <p:nvPicPr>
                      <p:cNvPr id="0" name="Picture 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40824"/>
              </p:ext>
            </p:extLst>
          </p:nvPr>
        </p:nvGraphicFramePr>
        <p:xfrm>
          <a:off x="914400" y="5334448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7840" imgH="264960" progId="Equation.DSMT4">
                  <p:embed/>
                </p:oleObj>
              </mc:Choice>
              <mc:Fallback>
                <p:oleObj name="Equation" r:id="rId16" imgW="447840" imgH="264960" progId="Equation.DSMT4">
                  <p:embed/>
                  <p:pic>
                    <p:nvPicPr>
                      <p:cNvPr id="0" name="Picture 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448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41044"/>
              </p:ext>
            </p:extLst>
          </p:nvPr>
        </p:nvGraphicFramePr>
        <p:xfrm>
          <a:off x="2561431" y="53340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2600" imgH="264960" progId="Equation.DSMT4">
                  <p:embed/>
                </p:oleObj>
              </mc:Choice>
              <mc:Fallback>
                <p:oleObj name="Equation" r:id="rId18" imgW="822600" imgH="264960" progId="Equation.DSMT4">
                  <p:embed/>
                  <p:pic>
                    <p:nvPicPr>
                      <p:cNvPr id="0" name="Picture 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31" y="5334000"/>
                        <a:ext cx="838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0934"/>
              </p:ext>
            </p:extLst>
          </p:nvPr>
        </p:nvGraphicFramePr>
        <p:xfrm>
          <a:off x="4589463" y="5334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12360" imgH="264960" progId="Equation.DSMT4">
                  <p:embed/>
                </p:oleObj>
              </mc:Choice>
              <mc:Fallback>
                <p:oleObj name="Equation" r:id="rId20" imgW="612360" imgH="264960" progId="Equation.DSMT4">
                  <p:embed/>
                  <p:pic>
                    <p:nvPicPr>
                      <p:cNvPr id="0" name="Picture 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334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3D3EEA54-1838-D848-90DD-CDF4F8731F9C}"/>
              </a:ext>
            </a:extLst>
          </p:cNvPr>
          <p:cNvSpPr txBox="1">
            <a:spLocks/>
          </p:cNvSpPr>
          <p:nvPr/>
        </p:nvSpPr>
        <p:spPr>
          <a:xfrm>
            <a:off x="5410200" y="4541411"/>
            <a:ext cx="3429000" cy="31921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CA084"/>
                </a:solidFill>
              </a:rPr>
              <a:t>Multiply each part by </a:t>
            </a:r>
            <a:r>
              <a:rPr lang="en-US" sz="2000" dirty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2CA084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12E6BB-D1FF-CAF0-FF77-0DA3600677E1}"/>
              </a:ext>
            </a:extLst>
          </p:cNvPr>
          <p:cNvSpPr txBox="1">
            <a:spLocks/>
          </p:cNvSpPr>
          <p:nvPr/>
        </p:nvSpPr>
        <p:spPr>
          <a:xfrm>
            <a:off x="5257800" y="4806950"/>
            <a:ext cx="3429000" cy="31921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CA084"/>
                </a:solidFill>
              </a:rPr>
              <a:t>to clear the fraction.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7AADD6-200C-A3C5-6F56-B7CF163291C3}"/>
              </a:ext>
            </a:extLst>
          </p:cNvPr>
          <p:cNvSpPr txBox="1">
            <a:spLocks/>
          </p:cNvSpPr>
          <p:nvPr/>
        </p:nvSpPr>
        <p:spPr>
          <a:xfrm>
            <a:off x="5261386" y="3774664"/>
            <a:ext cx="3429000" cy="31921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CA084"/>
                </a:solidFill>
              </a:rPr>
              <a:t>Write the inequality.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1F07F51-3565-F5A1-DA99-BB94F30B2050}"/>
              </a:ext>
            </a:extLst>
          </p:cNvPr>
          <p:cNvSpPr txBox="1">
            <a:spLocks/>
          </p:cNvSpPr>
          <p:nvPr/>
        </p:nvSpPr>
        <p:spPr>
          <a:xfrm>
            <a:off x="5562600" y="5324668"/>
            <a:ext cx="2611437" cy="31921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CA084"/>
                </a:solidFill>
              </a:rPr>
              <a:t>Simplify each part.</a:t>
            </a:r>
          </a:p>
        </p:txBody>
      </p:sp>
    </p:spTree>
    <p:extLst>
      <p:ext uri="{BB962C8B-B14F-4D97-AF65-F5344CB8AC3E}">
        <p14:creationId xmlns:p14="http://schemas.microsoft.com/office/powerpoint/2010/main" val="28825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9070"/>
            <a:ext cx="8229600" cy="441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solution set is the open interval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40053"/>
              </p:ext>
            </p:extLst>
          </p:nvPr>
        </p:nvGraphicFramePr>
        <p:xfrm>
          <a:off x="438150" y="1447800"/>
          <a:ext cx="914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5040" imgH="264960" progId="Equation.DSMT4">
                  <p:embed/>
                </p:oleObj>
              </mc:Choice>
              <mc:Fallback>
                <p:oleObj name="Equation" r:id="rId2" imgW="905040" imgH="264960" progId="Equation.DSMT4">
                  <p:embed/>
                  <p:pic>
                    <p:nvPicPr>
                      <p:cNvPr id="0" name="Picture 1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447800"/>
                        <a:ext cx="914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37105"/>
              </p:ext>
            </p:extLst>
          </p:nvPr>
        </p:nvGraphicFramePr>
        <p:xfrm>
          <a:off x="2217738" y="144780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9800" imgH="264960" progId="Equation.DSMT4">
                  <p:embed/>
                </p:oleObj>
              </mc:Choice>
              <mc:Fallback>
                <p:oleObj name="Equation" r:id="rId4" imgW="1279800" imgH="264960" progId="Equation.DSMT4">
                  <p:embed/>
                  <p:pic>
                    <p:nvPicPr>
                      <p:cNvPr id="0" name="Picture 1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44780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69116"/>
              </p:ext>
            </p:extLst>
          </p:nvPr>
        </p:nvGraphicFramePr>
        <p:xfrm>
          <a:off x="4286250" y="1433513"/>
          <a:ext cx="11017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91960" progId="Equation.DSMT4">
                  <p:embed/>
                </p:oleObj>
              </mc:Choice>
              <mc:Fallback>
                <p:oleObj name="Equation" r:id="rId6" imgW="1091880" imgH="291960" progId="Equation.DSMT4">
                  <p:embed/>
                  <p:pic>
                    <p:nvPicPr>
                      <p:cNvPr id="0" name="Picture 1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433513"/>
                        <a:ext cx="11017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35237"/>
              </p:ext>
            </p:extLst>
          </p:nvPr>
        </p:nvGraphicFramePr>
        <p:xfrm>
          <a:off x="883990" y="19050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7840" imgH="264960" progId="Equation.DSMT4">
                  <p:embed/>
                </p:oleObj>
              </mc:Choice>
              <mc:Fallback>
                <p:oleObj name="Equation" r:id="rId8" imgW="447840" imgH="264960" progId="Equation.DSMT4">
                  <p:embed/>
                  <p:pic>
                    <p:nvPicPr>
                      <p:cNvPr id="0" name="Picture 1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90" y="190500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5400"/>
              </p:ext>
            </p:extLst>
          </p:nvPr>
        </p:nvGraphicFramePr>
        <p:xfrm>
          <a:off x="2668588" y="19050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760" imgH="264960" progId="Equation.DSMT4">
                  <p:embed/>
                </p:oleObj>
              </mc:Choice>
              <mc:Fallback>
                <p:oleObj name="Equation" r:id="rId10" imgW="383760" imgH="264960" progId="Equation.DSMT4">
                  <p:embed/>
                  <p:pic>
                    <p:nvPicPr>
                      <p:cNvPr id="0" name="Picture 1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9050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65562"/>
              </p:ext>
            </p:extLst>
          </p:nvPr>
        </p:nvGraphicFramePr>
        <p:xfrm>
          <a:off x="4267200" y="1905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12360" imgH="264960" progId="Equation.DSMT4">
                  <p:embed/>
                </p:oleObj>
              </mc:Choice>
              <mc:Fallback>
                <p:oleObj name="Equation" r:id="rId12" imgW="612360" imgH="264960" progId="Equation.DSMT4">
                  <p:embed/>
                  <p:pic>
                    <p:nvPicPr>
                      <p:cNvPr id="0" name="Picture 1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06752"/>
              </p:ext>
            </p:extLst>
          </p:nvPr>
        </p:nvGraphicFramePr>
        <p:xfrm>
          <a:off x="5843588" y="14478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47240" imgH="264960" progId="Equation.DSMT4">
                  <p:embed/>
                </p:oleObj>
              </mc:Choice>
              <mc:Fallback>
                <p:oleObj name="Equation" r:id="rId14" imgW="1947240" imgH="264960" progId="Equation.DSMT4">
                  <p:embed/>
                  <p:pic>
                    <p:nvPicPr>
                      <p:cNvPr id="0" name="Picture 1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447800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67764"/>
              </p:ext>
            </p:extLst>
          </p:nvPr>
        </p:nvGraphicFramePr>
        <p:xfrm>
          <a:off x="5843588" y="1905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6680" imgH="264960" progId="Equation.DSMT4">
                  <p:embed/>
                </p:oleObj>
              </mc:Choice>
              <mc:Fallback>
                <p:oleObj name="Equation" r:id="rId16" imgW="886680" imgH="264960" progId="Equation.DSMT4">
                  <p:embed/>
                  <p:pic>
                    <p:nvPicPr>
                      <p:cNvPr id="0" name="Picture 1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9050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83753"/>
              </p:ext>
            </p:extLst>
          </p:nvPr>
        </p:nvGraphicFramePr>
        <p:xfrm>
          <a:off x="817519" y="22225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3560" imgH="886680" progId="Equation.DSMT4">
                  <p:embed/>
                </p:oleObj>
              </mc:Choice>
              <mc:Fallback>
                <p:oleObj name="Equation" r:id="rId18" imgW="493560" imgH="886680" progId="Equation.DSMT4">
                  <p:embed/>
                  <p:pic>
                    <p:nvPicPr>
                      <p:cNvPr id="0" name="Picture 1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19" y="22225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91115"/>
              </p:ext>
            </p:extLst>
          </p:nvPr>
        </p:nvGraphicFramePr>
        <p:xfrm>
          <a:off x="2643188" y="2222500"/>
          <a:ext cx="444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29480" imgH="886680" progId="Equation.DSMT4">
                  <p:embed/>
                </p:oleObj>
              </mc:Choice>
              <mc:Fallback>
                <p:oleObj name="Equation" r:id="rId20" imgW="429480" imgH="886680" progId="Equation.DSMT4">
                  <p:embed/>
                  <p:pic>
                    <p:nvPicPr>
                      <p:cNvPr id="0" name="Picture 1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22500"/>
                        <a:ext cx="444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81533"/>
              </p:ext>
            </p:extLst>
          </p:nvPr>
        </p:nvGraphicFramePr>
        <p:xfrm>
          <a:off x="4242033" y="22225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76440" imgH="886680" progId="Equation.DSMT4">
                  <p:embed/>
                </p:oleObj>
              </mc:Choice>
              <mc:Fallback>
                <p:oleObj name="Equation" r:id="rId22" imgW="676440" imgH="886680" progId="Equation.DSMT4">
                  <p:embed/>
                  <p:pic>
                    <p:nvPicPr>
                      <p:cNvPr id="0" name="Picture 1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033" y="22225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14597"/>
              </p:ext>
            </p:extLst>
          </p:nvPr>
        </p:nvGraphicFramePr>
        <p:xfrm>
          <a:off x="5843588" y="2533650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84840" imgH="264960" progId="Equation.DSMT4">
                  <p:embed/>
                </p:oleObj>
              </mc:Choice>
              <mc:Fallback>
                <p:oleObj name="Equation" r:id="rId24" imgW="2184840" imgH="264960" progId="Equation.DSMT4">
                  <p:embed/>
                  <p:pic>
                    <p:nvPicPr>
                      <p:cNvPr id="0" name="Picture 1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2533650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9702"/>
              </p:ext>
            </p:extLst>
          </p:nvPr>
        </p:nvGraphicFramePr>
        <p:xfrm>
          <a:off x="809130" y="32004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93560" imgH="886680" progId="Equation.DSMT4">
                  <p:embed/>
                </p:oleObj>
              </mc:Choice>
              <mc:Fallback>
                <p:oleObj name="Equation" r:id="rId26" imgW="493560" imgH="886680" progId="Equation.DSMT4">
                  <p:embed/>
                  <p:pic>
                    <p:nvPicPr>
                      <p:cNvPr id="0" name="Picture 1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30" y="32004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59506"/>
              </p:ext>
            </p:extLst>
          </p:nvPr>
        </p:nvGraphicFramePr>
        <p:xfrm>
          <a:off x="2757488" y="3543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0880" imgH="200880" progId="Equation.DSMT4">
                  <p:embed/>
                </p:oleObj>
              </mc:Choice>
              <mc:Fallback>
                <p:oleObj name="Equation" r:id="rId28" imgW="200880" imgH="200880" progId="Equation.DSMT4">
                  <p:embed/>
                  <p:pic>
                    <p:nvPicPr>
                      <p:cNvPr id="0" name="Picture 1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543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75352"/>
              </p:ext>
            </p:extLst>
          </p:nvPr>
        </p:nvGraphicFramePr>
        <p:xfrm>
          <a:off x="4266501" y="32004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76440" imgH="886680" progId="Equation.DSMT4">
                  <p:embed/>
                </p:oleObj>
              </mc:Choice>
              <mc:Fallback>
                <p:oleObj name="Equation" r:id="rId30" imgW="676440" imgH="886680" progId="Equation.DSMT4">
                  <p:embed/>
                  <p:pic>
                    <p:nvPicPr>
                      <p:cNvPr id="0" name="Picture 1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501" y="32004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53594"/>
              </p:ext>
            </p:extLst>
          </p:nvPr>
        </p:nvGraphicFramePr>
        <p:xfrm>
          <a:off x="5843588" y="35115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86680" imgH="264960" progId="Equation.DSMT4">
                  <p:embed/>
                </p:oleObj>
              </mc:Choice>
              <mc:Fallback>
                <p:oleObj name="Equation" r:id="rId32" imgW="886680" imgH="264960" progId="Equation.DSMT4">
                  <p:embed/>
                  <p:pic>
                    <p:nvPicPr>
                      <p:cNvPr id="0" name="Picture 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51155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532617"/>
              </p:ext>
            </p:extLst>
          </p:nvPr>
        </p:nvGraphicFramePr>
        <p:xfrm>
          <a:off x="5380038" y="5003800"/>
          <a:ext cx="128428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9720" imgH="939600" progId="Equation.DSMT4">
                  <p:embed/>
                </p:oleObj>
              </mc:Choice>
              <mc:Fallback>
                <p:oleObj name="Equation" r:id="rId33" imgW="1269720" imgH="939600" progId="Equation.DSMT4">
                  <p:embed/>
                  <p:pic>
                    <p:nvPicPr>
                      <p:cNvPr id="0" name="Picture 1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5003800"/>
                        <a:ext cx="1284287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01" name="Picture 150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447800" y="4139967"/>
            <a:ext cx="3467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5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7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FF"/>
                </a:solidFill>
              </a:rPr>
              <a:t> 22</a:t>
            </a:r>
            <a:r>
              <a:rPr lang="en-US" dirty="0"/>
              <a:t> and graph the solution set. Write </a:t>
            </a:r>
            <a:br>
              <a:rPr lang="en-US" dirty="0"/>
            </a:br>
            <a:r>
              <a:rPr lang="en-US" dirty="0"/>
              <a:t>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94837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9040" imgH="200880" progId="Equation.DSMT4">
                  <p:embed/>
                </p:oleObj>
              </mc:Choice>
              <mc:Fallback>
                <p:oleObj name="Equation" r:id="rId2" imgW="329040" imgH="200880" progId="Equation.DSMT4">
                  <p:embed/>
                  <p:pic>
                    <p:nvPicPr>
                      <p:cNvPr id="0" name="Picture 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01004"/>
              </p:ext>
            </p:extLst>
          </p:nvPr>
        </p:nvGraphicFramePr>
        <p:xfrm>
          <a:off x="1021329" y="3816350"/>
          <a:ext cx="152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08400" imgH="264960" progId="Equation.DSMT4">
                  <p:embed/>
                </p:oleObj>
              </mc:Choice>
              <mc:Fallback>
                <p:oleObj name="Equation" r:id="rId4" imgW="1508400" imgH="26496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29" y="3816350"/>
                        <a:ext cx="152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0959"/>
              </p:ext>
            </p:extLst>
          </p:nvPr>
        </p:nvGraphicFramePr>
        <p:xfrm>
          <a:off x="564129" y="4359275"/>
          <a:ext cx="2438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2800" imgH="264960" progId="Equation.DSMT4">
                  <p:embed/>
                </p:oleObj>
              </mc:Choice>
              <mc:Fallback>
                <p:oleObj name="Equation" r:id="rId6" imgW="2422800" imgH="264960" progId="Equation.DSMT4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29" y="4359275"/>
                        <a:ext cx="2438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54463"/>
              </p:ext>
            </p:extLst>
          </p:nvPr>
        </p:nvGraphicFramePr>
        <p:xfrm>
          <a:off x="5562600" y="3803650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91280" imgH="283320" progId="Equation.DSMT4">
                  <p:embed/>
                </p:oleObj>
              </mc:Choice>
              <mc:Fallback>
                <p:oleObj name="Equation" r:id="rId8" imgW="1691280" imgH="283320" progId="Equation.DSMT4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03650"/>
                        <a:ext cx="1701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44161"/>
              </p:ext>
            </p:extLst>
          </p:nvPr>
        </p:nvGraphicFramePr>
        <p:xfrm>
          <a:off x="5099050" y="4346575"/>
          <a:ext cx="262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14680" imgH="283320" progId="Equation.DSMT4">
                  <p:embed/>
                </p:oleObj>
              </mc:Choice>
              <mc:Fallback>
                <p:oleObj name="Equation" r:id="rId10" imgW="2614680" imgH="283320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4346575"/>
                        <a:ext cx="2628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71088"/>
              </p:ext>
            </p:extLst>
          </p:nvPr>
        </p:nvGraphicFramePr>
        <p:xfrm>
          <a:off x="1486133" y="490220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40960" imgH="264960" progId="Equation.DSMT4">
                  <p:embed/>
                </p:oleObj>
              </mc:Choice>
              <mc:Fallback>
                <p:oleObj name="Equation" r:id="rId12" imgW="840960" imgH="264960" progId="Equation.DSMT4">
                  <p:embed/>
                  <p:pic>
                    <p:nvPicPr>
                      <p:cNvPr id="0" name="Picture 7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133" y="4902200"/>
                        <a:ext cx="85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60646"/>
              </p:ext>
            </p:extLst>
          </p:nvPr>
        </p:nvGraphicFramePr>
        <p:xfrm>
          <a:off x="6032442" y="48895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5720" imgH="283320" progId="Equation.DSMT4">
                  <p:embed/>
                </p:oleObj>
              </mc:Choice>
              <mc:Fallback>
                <p:oleObj name="Equation" r:id="rId14" imgW="1215720" imgH="283320" progId="Equation.DSMT4">
                  <p:embed/>
                  <p:pic>
                    <p:nvPicPr>
                      <p:cNvPr id="0" name="Picture 7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442" y="4889500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3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 </a:t>
            </a:r>
          </a:p>
          <a:p>
            <a:pPr>
              <a:spcBef>
                <a:spcPts val="4800"/>
              </a:spcBef>
            </a:pPr>
            <a:r>
              <a:rPr lang="en-US" dirty="0"/>
              <a:t>In interval notation, the solution set is 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870"/>
              </p:ext>
            </p:extLst>
          </p:nvPr>
        </p:nvGraphicFramePr>
        <p:xfrm>
          <a:off x="1562100" y="2179074"/>
          <a:ext cx="749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0520" imgH="886680" progId="Equation.DSMT4">
                  <p:embed/>
                </p:oleObj>
              </mc:Choice>
              <mc:Fallback>
                <p:oleObj name="Equation" r:id="rId2" imgW="740520" imgH="886680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179074"/>
                        <a:ext cx="749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80247"/>
              </p:ext>
            </p:extLst>
          </p:nvPr>
        </p:nvGraphicFramePr>
        <p:xfrm>
          <a:off x="6116071" y="2483874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6680" imgH="283320" progId="Equation.DSMT4">
                  <p:embed/>
                </p:oleObj>
              </mc:Choice>
              <mc:Fallback>
                <p:oleObj name="Equation" r:id="rId4" imgW="886680" imgH="28332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071" y="2483874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97837"/>
              </p:ext>
            </p:extLst>
          </p:nvPr>
        </p:nvGraphicFramePr>
        <p:xfrm>
          <a:off x="6045200" y="3886200"/>
          <a:ext cx="2717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06120" imgH="1042200" progId="Equation.DSMT4">
                  <p:embed/>
                </p:oleObj>
              </mc:Choice>
              <mc:Fallback>
                <p:oleObj name="Equation" r:id="rId6" imgW="2706120" imgH="104220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886200"/>
                        <a:ext cx="2717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02502"/>
              </p:ext>
            </p:extLst>
          </p:nvPr>
        </p:nvGraphicFramePr>
        <p:xfrm>
          <a:off x="1447800" y="1231900"/>
          <a:ext cx="977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9120" imgH="886680" progId="Equation.DSMT4">
                  <p:embed/>
                </p:oleObj>
              </mc:Choice>
              <mc:Fallback>
                <p:oleObj name="Equation" r:id="rId8" imgW="969120" imgH="88668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31900"/>
                        <a:ext cx="977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22268"/>
              </p:ext>
            </p:extLst>
          </p:nvPr>
        </p:nvGraphicFramePr>
        <p:xfrm>
          <a:off x="5874771" y="1231900"/>
          <a:ext cx="138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240" imgH="886680" progId="Equation.DSMT4">
                  <p:embed/>
                </p:oleObj>
              </mc:Choice>
              <mc:Fallback>
                <p:oleObj name="Equation" r:id="rId10" imgW="1371240" imgH="88668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771" y="1231900"/>
                        <a:ext cx="1384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DC1E742-66BA-2A31-4322-E1968819F9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6050" y="3056569"/>
            <a:ext cx="2981741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compound inequality                  or </a:t>
            </a:r>
            <a:br>
              <a:rPr lang="en-US" dirty="0"/>
            </a:br>
            <a:r>
              <a:rPr lang="en-US" dirty="0"/>
              <a:t>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2589"/>
              </p:ext>
            </p:extLst>
          </p:nvPr>
        </p:nvGraphicFramePr>
        <p:xfrm>
          <a:off x="5098029" y="14310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5520" imgH="283320" progId="Equation.DSMT4">
                  <p:embed/>
                </p:oleObj>
              </mc:Choice>
              <mc:Fallback>
                <p:oleObj name="Equation" r:id="rId2" imgW="1325520" imgH="283320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029" y="14310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19786"/>
              </p:ext>
            </p:extLst>
          </p:nvPr>
        </p:nvGraphicFramePr>
        <p:xfrm>
          <a:off x="6858000" y="1431022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08400" imgH="283320" progId="Equation.DSMT4">
                  <p:embed/>
                </p:oleObj>
              </mc:Choice>
              <mc:Fallback>
                <p:oleObj name="Equation" r:id="rId4" imgW="1508400" imgH="28332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31022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75556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9040" imgH="200880" progId="Equation.DSMT4">
                  <p:embed/>
                </p:oleObj>
              </mc:Choice>
              <mc:Fallback>
                <p:oleObj name="Equation" r:id="rId6" imgW="329040" imgH="200880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08482"/>
              </p:ext>
            </p:extLst>
          </p:nvPr>
        </p:nvGraphicFramePr>
        <p:xfrm>
          <a:off x="1116013" y="38100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5520" imgH="283320" progId="Equation.DSMT4">
                  <p:embed/>
                </p:oleObj>
              </mc:Choice>
              <mc:Fallback>
                <p:oleObj name="Equation" r:id="rId8" imgW="1325520" imgH="28332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10000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40127"/>
              </p:ext>
            </p:extLst>
          </p:nvPr>
        </p:nvGraphicFramePr>
        <p:xfrm>
          <a:off x="639763" y="4352925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6280" imgH="283320" progId="Equation.DSMT4">
                  <p:embed/>
                </p:oleObj>
              </mc:Choice>
              <mc:Fallback>
                <p:oleObj name="Equation" r:id="rId10" imgW="2276280" imgH="28332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352925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5086"/>
              </p:ext>
            </p:extLst>
          </p:nvPr>
        </p:nvGraphicFramePr>
        <p:xfrm>
          <a:off x="5651500" y="3803650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08400" imgH="283320" progId="Equation.DSMT4">
                  <p:embed/>
                </p:oleObj>
              </mc:Choice>
              <mc:Fallback>
                <p:oleObj name="Equation" r:id="rId12" imgW="1508400" imgH="28332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03650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91184"/>
              </p:ext>
            </p:extLst>
          </p:nvPr>
        </p:nvGraphicFramePr>
        <p:xfrm>
          <a:off x="5187950" y="4346575"/>
          <a:ext cx="245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40800" imgH="283320" progId="Equation.DSMT4">
                  <p:embed/>
                </p:oleObj>
              </mc:Choice>
              <mc:Fallback>
                <p:oleObj name="Equation" r:id="rId14" imgW="2440800" imgH="283320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346575"/>
                        <a:ext cx="2451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64520"/>
              </p:ext>
            </p:extLst>
          </p:nvPr>
        </p:nvGraphicFramePr>
        <p:xfrm>
          <a:off x="1600200" y="489585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1200" imgH="283320" progId="Equation.DSMT4">
                  <p:embed/>
                </p:oleObj>
              </mc:Choice>
              <mc:Fallback>
                <p:oleObj name="Equation" r:id="rId16" imgW="1051200" imgH="28332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9585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65679"/>
              </p:ext>
            </p:extLst>
          </p:nvPr>
        </p:nvGraphicFramePr>
        <p:xfrm>
          <a:off x="6129789" y="48895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7680" imgH="283320" progId="Equation.DSMT4">
                  <p:embed/>
                </p:oleObj>
              </mc:Choice>
              <mc:Fallback>
                <p:oleObj name="Equation" r:id="rId18" imgW="877680" imgH="28332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789" y="48895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8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8400"/>
              </a:spcBef>
            </a:pPr>
            <a:r>
              <a:rPr lang="en-US" dirty="0"/>
              <a:t>In interval notation, the solution set is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85989"/>
              </p:ext>
            </p:extLst>
          </p:nvPr>
        </p:nvGraphicFramePr>
        <p:xfrm>
          <a:off x="1569790" y="22860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6680" imgH="283320" progId="Equation.DSMT4">
                  <p:embed/>
                </p:oleObj>
              </mc:Choice>
              <mc:Fallback>
                <p:oleObj name="Equation" r:id="rId2" imgW="886680" imgH="283320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90" y="228600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3889"/>
              </p:ext>
            </p:extLst>
          </p:nvPr>
        </p:nvGraphicFramePr>
        <p:xfrm>
          <a:off x="6285350" y="22860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440" imgH="283320" progId="Equation.DSMT4">
                  <p:embed/>
                </p:oleObj>
              </mc:Choice>
              <mc:Fallback>
                <p:oleObj name="Equation" r:id="rId4" imgW="685440" imgH="283320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350" y="22860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374254"/>
              </p:ext>
            </p:extLst>
          </p:nvPr>
        </p:nvGraphicFramePr>
        <p:xfrm>
          <a:off x="6096000" y="4637958"/>
          <a:ext cx="1219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720" imgH="585000" progId="Equation.DSMT4">
                  <p:embed/>
                </p:oleObj>
              </mc:Choice>
              <mc:Fallback>
                <p:oleObj name="Equation" r:id="rId6" imgW="1206720" imgH="585000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37958"/>
                        <a:ext cx="1219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53793"/>
              </p:ext>
            </p:extLst>
          </p:nvPr>
        </p:nvGraphicFramePr>
        <p:xfrm>
          <a:off x="1346200" y="1231900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70000" imgH="886680" progId="Equation.DSMT4">
                  <p:embed/>
                </p:oleObj>
              </mc:Choice>
              <mc:Fallback>
                <p:oleObj name="Equation" r:id="rId8" imgW="1170000" imgH="886680" progId="Equation.DSMT4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231900"/>
                        <a:ext cx="1181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63352"/>
              </p:ext>
            </p:extLst>
          </p:nvPr>
        </p:nvGraphicFramePr>
        <p:xfrm>
          <a:off x="6065838" y="1231900"/>
          <a:ext cx="1003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87120" imgH="886680" progId="Equation.DSMT4">
                  <p:embed/>
                </p:oleObj>
              </mc:Choice>
              <mc:Fallback>
                <p:oleObj name="Equation" r:id="rId10" imgW="987120" imgH="886680" progId="Equation.DSMT4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231900"/>
                        <a:ext cx="1003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518" name="Picture 38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544" y="3695700"/>
            <a:ext cx="356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Union and Intersection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>
          <a:xfrm>
            <a:off x="457200" y="1280160"/>
            <a:ext cx="8229600" cy="4358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either one set or the other set or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intersection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word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union and the word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intersection.</a:t>
            </a:r>
          </a:p>
        </p:txBody>
      </p:sp>
    </p:spTree>
    <p:extLst>
      <p:ext uri="{BB962C8B-B14F-4D97-AF65-F5344CB8AC3E}">
        <p14:creationId xmlns:p14="http://schemas.microsoft.com/office/powerpoint/2010/main" val="26191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Consider the two sets                        and   </a:t>
            </a:r>
            <a:r>
              <a:rPr lang="en-US" i="1" dirty="0">
                <a:solidFill>
                  <a:srgbClr val="0000FF"/>
                </a:solidFill>
              </a:rPr>
              <a:t>                          </a:t>
            </a:r>
            <a:endParaRPr lang="en-US" dirty="0"/>
          </a:p>
          <a:p>
            <a:r>
              <a:rPr lang="en-US" dirty="0"/>
              <a:t>Then determine the sets </a:t>
            </a:r>
            <a:r>
              <a:rPr lang="en-US" b="1" dirty="0"/>
              <a:t>a.    </a:t>
            </a:r>
            <a:r>
              <a:rPr lang="en-US" i="1" dirty="0">
                <a:solidFill>
                  <a:srgbClr val="0000FF"/>
                </a:solidFill>
              </a:rPr>
              <a:t>      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b.           </a:t>
            </a:r>
            <a:r>
              <a:rPr lang="en-US" dirty="0"/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buFont typeface="+mj-lt"/>
              <a:buAutoNum type="alphaLcPeriod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b="1" dirty="0"/>
              <a:t>	</a:t>
            </a:r>
            <a:endParaRPr lang="en-US" dirty="0"/>
          </a:p>
          <a:p>
            <a:pPr marL="514350" indent="-514350">
              <a:buFont typeface="+mj-lt"/>
              <a:buAutoNum type="alphaLcPeriod" startAt="2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 </a:t>
            </a:r>
            <a:r>
              <a:rPr lang="en-US" b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71210"/>
              </p:ext>
            </p:extLst>
          </p:nvPr>
        </p:nvGraphicFramePr>
        <p:xfrm>
          <a:off x="3718228" y="1295400"/>
          <a:ext cx="1879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4800" imgH="585000" progId="Equation.DSMT4">
                  <p:embed/>
                </p:oleObj>
              </mc:Choice>
              <mc:Fallback>
                <p:oleObj name="Equation" r:id="rId2" imgW="1864800" imgH="585000" progId="Equation.DSMT4">
                  <p:embed/>
                  <p:pic>
                    <p:nvPicPr>
                      <p:cNvPr id="0" name="Picture 1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228" y="1295400"/>
                        <a:ext cx="1879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48395"/>
              </p:ext>
            </p:extLst>
          </p:nvPr>
        </p:nvGraphicFramePr>
        <p:xfrm>
          <a:off x="6237288" y="1328971"/>
          <a:ext cx="25257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469800" progId="Equation.DSMT4">
                  <p:embed/>
                </p:oleObj>
              </mc:Choice>
              <mc:Fallback>
                <p:oleObj name="Equation" r:id="rId4" imgW="2514600" imgH="469800" progId="Equation.DSMT4">
                  <p:embed/>
                  <p:pic>
                    <p:nvPicPr>
                      <p:cNvPr id="0" name="Picture 1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1328971"/>
                        <a:ext cx="25257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35018"/>
              </p:ext>
            </p:extLst>
          </p:nvPr>
        </p:nvGraphicFramePr>
        <p:xfrm>
          <a:off x="4470400" y="1942632"/>
          <a:ext cx="78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6880" imgH="283320" progId="Equation.DSMT4">
                  <p:embed/>
                </p:oleObj>
              </mc:Choice>
              <mc:Fallback>
                <p:oleObj name="Equation" r:id="rId6" imgW="776880" imgH="283320" progId="Equation.DSMT4">
                  <p:embed/>
                  <p:pic>
                    <p:nvPicPr>
                      <p:cNvPr id="0" name="Picture 1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942632"/>
                        <a:ext cx="787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024"/>
              </p:ext>
            </p:extLst>
          </p:nvPr>
        </p:nvGraphicFramePr>
        <p:xfrm>
          <a:off x="6288957" y="1939255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6880" imgH="264960" progId="Equation.DSMT4">
                  <p:embed/>
                </p:oleObj>
              </mc:Choice>
              <mc:Fallback>
                <p:oleObj name="Equation" r:id="rId8" imgW="776880" imgH="264960" progId="Equation.DSMT4">
                  <p:embed/>
                  <p:pic>
                    <p:nvPicPr>
                      <p:cNvPr id="0" name="Picture 1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957" y="1939255"/>
                        <a:ext cx="787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88180"/>
              </p:ext>
            </p:extLst>
          </p:nvPr>
        </p:nvGraphicFramePr>
        <p:xfrm>
          <a:off x="1003300" y="2934715"/>
          <a:ext cx="3187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2320" imgH="356400" progId="Equation.DSMT4">
                  <p:embed/>
                </p:oleObj>
              </mc:Choice>
              <mc:Fallback>
                <p:oleObj name="Equation" r:id="rId10" imgW="3172320" imgH="356400" progId="Equation.DSMT4">
                  <p:embed/>
                  <p:pic>
                    <p:nvPicPr>
                      <p:cNvPr id="0" name="Picture 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34715"/>
                        <a:ext cx="3187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9731"/>
              </p:ext>
            </p:extLst>
          </p:nvPr>
        </p:nvGraphicFramePr>
        <p:xfrm>
          <a:off x="1003712" y="3447631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7480" imgH="356400" progId="Equation.DSMT4">
                  <p:embed/>
                </p:oleObj>
              </mc:Choice>
              <mc:Fallback>
                <p:oleObj name="Equation" r:id="rId12" imgW="2157480" imgH="356400" progId="Equation.DSMT4">
                  <p:embed/>
                  <p:pic>
                    <p:nvPicPr>
                      <p:cNvPr id="0" name="Picture 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712" y="3447631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3852237A-E008-D482-CB84-C13CEFD84CA0}"/>
              </a:ext>
            </a:extLst>
          </p:cNvPr>
          <p:cNvSpPr txBox="1">
            <a:spLocks/>
          </p:cNvSpPr>
          <p:nvPr/>
        </p:nvSpPr>
        <p:spPr>
          <a:xfrm>
            <a:off x="4058937" y="2677883"/>
            <a:ext cx="4720183" cy="98407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2CA084"/>
                </a:solidFill>
              </a:rPr>
              <a:t>These elements belong to </a:t>
            </a:r>
            <a:r>
              <a:rPr lang="en-US" sz="2000" i="1" dirty="0">
                <a:solidFill>
                  <a:srgbClr val="2CA084"/>
                </a:solidFill>
              </a:rPr>
              <a:t>A</a:t>
            </a:r>
            <a:r>
              <a:rPr lang="en-US" sz="2000" dirty="0">
                <a:solidFill>
                  <a:srgbClr val="2CA084"/>
                </a:solidFill>
              </a:rPr>
              <a:t> </a:t>
            </a:r>
            <a:r>
              <a:rPr lang="en-US" sz="2000" b="1" i="1" dirty="0">
                <a:solidFill>
                  <a:srgbClr val="2CA084"/>
                </a:solidFill>
              </a:rPr>
              <a:t>or</a:t>
            </a:r>
            <a:r>
              <a:rPr lang="en-US" sz="2000" dirty="0">
                <a:solidFill>
                  <a:srgbClr val="2CA084"/>
                </a:solidFill>
              </a:rPr>
              <a:t> to </a:t>
            </a:r>
            <a:r>
              <a:rPr lang="en-US" sz="2000" i="1" dirty="0">
                <a:solidFill>
                  <a:srgbClr val="2CA084"/>
                </a:solidFill>
              </a:rPr>
              <a:t>B</a:t>
            </a:r>
            <a:r>
              <a:rPr lang="en-US" sz="2000" dirty="0">
                <a:solidFill>
                  <a:srgbClr val="2CA084"/>
                </a:solidFill>
              </a:rPr>
              <a:t> </a:t>
            </a:r>
            <a:r>
              <a:rPr lang="en-US" sz="2000" b="1" i="1" dirty="0">
                <a:solidFill>
                  <a:srgbClr val="2CA084"/>
                </a:solidFill>
              </a:rPr>
              <a:t>or</a:t>
            </a:r>
            <a:r>
              <a:rPr lang="en-US" sz="2000" dirty="0">
                <a:solidFill>
                  <a:srgbClr val="2CA084"/>
                </a:solidFill>
              </a:rPr>
              <a:t> to </a:t>
            </a:r>
            <a:br>
              <a:rPr lang="en-US" sz="2000" dirty="0">
                <a:solidFill>
                  <a:srgbClr val="2CA084"/>
                </a:solidFill>
              </a:rPr>
            </a:br>
            <a:r>
              <a:rPr lang="en-US" sz="2000" dirty="0">
                <a:solidFill>
                  <a:srgbClr val="2CA084"/>
                </a:solidFill>
              </a:rPr>
              <a:t>both </a:t>
            </a:r>
            <a:r>
              <a:rPr lang="en-US" sz="2000" i="1" dirty="0">
                <a:solidFill>
                  <a:srgbClr val="2CA084"/>
                </a:solidFill>
              </a:rPr>
              <a:t>A</a:t>
            </a:r>
            <a:r>
              <a:rPr lang="en-US" sz="2000" dirty="0">
                <a:solidFill>
                  <a:srgbClr val="2CA084"/>
                </a:solidFill>
              </a:rPr>
              <a:t> and </a:t>
            </a:r>
            <a:r>
              <a:rPr lang="en-US" sz="2000" i="1" dirty="0">
                <a:solidFill>
                  <a:srgbClr val="2CA084"/>
                </a:solidFill>
              </a:rPr>
              <a:t>B</a:t>
            </a:r>
            <a:r>
              <a:rPr lang="en-US" sz="2000" dirty="0">
                <a:solidFill>
                  <a:srgbClr val="2CA084"/>
                </a:solidFill>
              </a:rPr>
              <a:t>.</a:t>
            </a:r>
            <a:endParaRPr lang="en-US" sz="2000" i="1" dirty="0">
              <a:solidFill>
                <a:srgbClr val="2CA08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1F12B-0CA4-99D2-5754-E0F46C065E88}"/>
              </a:ext>
            </a:extLst>
          </p:cNvPr>
          <p:cNvSpPr txBox="1">
            <a:spLocks/>
          </p:cNvSpPr>
          <p:nvPr/>
        </p:nvSpPr>
        <p:spPr>
          <a:xfrm>
            <a:off x="4104463" y="3352800"/>
            <a:ext cx="4590726" cy="61214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2CA084"/>
                </a:solidFill>
              </a:rPr>
              <a:t>These elements belong to both </a:t>
            </a:r>
            <a:r>
              <a:rPr lang="en-US" sz="2000" i="1" dirty="0">
                <a:solidFill>
                  <a:srgbClr val="2CA084"/>
                </a:solidFill>
              </a:rPr>
              <a:t>A</a:t>
            </a:r>
            <a:r>
              <a:rPr lang="en-US" sz="2000" dirty="0">
                <a:solidFill>
                  <a:srgbClr val="2CA084"/>
                </a:solidFill>
              </a:rPr>
              <a:t> </a:t>
            </a:r>
            <a:r>
              <a:rPr lang="en-US" sz="2000" b="1" i="1" dirty="0">
                <a:solidFill>
                  <a:srgbClr val="2CA084"/>
                </a:solidFill>
              </a:rPr>
              <a:t>and</a:t>
            </a:r>
            <a:r>
              <a:rPr lang="en-US" sz="2000" dirty="0">
                <a:solidFill>
                  <a:srgbClr val="2CA084"/>
                </a:solidFill>
              </a:rPr>
              <a:t> </a:t>
            </a:r>
            <a:r>
              <a:rPr lang="en-US" sz="2000" i="1" dirty="0">
                <a:solidFill>
                  <a:srgbClr val="2CA084"/>
                </a:solidFill>
              </a:rPr>
              <a:t>B</a:t>
            </a:r>
            <a:r>
              <a:rPr lang="en-US" sz="2000" dirty="0">
                <a:solidFill>
                  <a:srgbClr val="2CA084"/>
                </a:solidFill>
              </a:rPr>
              <a:t>.</a:t>
            </a:r>
            <a:endParaRPr lang="en-US" sz="2000" i="1" dirty="0">
              <a:solidFill>
                <a:srgbClr val="2CA0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5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Find </a:t>
            </a:r>
            <a:r>
              <a:rPr lang="en-US" b="1" dirty="0"/>
              <a:t>a. </a:t>
            </a:r>
            <a:r>
              <a:rPr lang="en-US" dirty="0"/>
              <a:t>the union and </a:t>
            </a:r>
            <a:r>
              <a:rPr lang="en-US" b="1" dirty="0"/>
              <a:t>b. </a:t>
            </a:r>
            <a:r>
              <a:rPr lang="en-US" dirty="0"/>
              <a:t>the intersection of the two sets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i="0" dirty="0"/>
              <a:t>a.</a:t>
            </a: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</a:pPr>
            <a:r>
              <a:rPr lang="en-US" dirty="0"/>
              <a:t>b.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28898"/>
              </p:ext>
            </p:extLst>
          </p:nvPr>
        </p:nvGraphicFramePr>
        <p:xfrm>
          <a:off x="533400" y="1841500"/>
          <a:ext cx="7302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86760" imgH="1042200" progId="Equation.DSMT4">
                  <p:embed/>
                </p:oleObj>
              </mc:Choice>
              <mc:Fallback>
                <p:oleObj name="Equation" r:id="rId2" imgW="7286760" imgH="104220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41500"/>
                        <a:ext cx="7302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79126"/>
              </p:ext>
            </p:extLst>
          </p:nvPr>
        </p:nvGraphicFramePr>
        <p:xfrm>
          <a:off x="996950" y="3505200"/>
          <a:ext cx="5308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93440" imgH="1042200" progId="Equation.DSMT4">
                  <p:embed/>
                </p:oleObj>
              </mc:Choice>
              <mc:Fallback>
                <p:oleObj name="Equation" r:id="rId4" imgW="5293440" imgH="104220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3505200"/>
                        <a:ext cx="53086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6979"/>
              </p:ext>
            </p:extLst>
          </p:nvPr>
        </p:nvGraphicFramePr>
        <p:xfrm>
          <a:off x="990600" y="4536768"/>
          <a:ext cx="2387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77080" imgH="585000" progId="Equation.DSMT4">
                  <p:embed/>
                </p:oleObj>
              </mc:Choice>
              <mc:Fallback>
                <p:oleObj name="Equation" r:id="rId6" imgW="2377080" imgH="5850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36768"/>
                        <a:ext cx="2387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32396"/>
              </p:ext>
            </p:extLst>
          </p:nvPr>
        </p:nvGraphicFramePr>
        <p:xfrm>
          <a:off x="6388100" y="3625850"/>
          <a:ext cx="2374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58720" imgH="804240" progId="Equation.DSMT4">
                  <p:embed/>
                </p:oleObj>
              </mc:Choice>
              <mc:Fallback>
                <p:oleObj name="Equation" r:id="rId8" imgW="2358720" imgH="80424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3625850"/>
                        <a:ext cx="2374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46573"/>
              </p:ext>
            </p:extLst>
          </p:nvPr>
        </p:nvGraphicFramePr>
        <p:xfrm>
          <a:off x="3648075" y="4706938"/>
          <a:ext cx="40465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38480" imgH="279360" progId="Equation.DSMT4">
                  <p:embed/>
                </p:oleObj>
              </mc:Choice>
              <mc:Fallback>
                <p:oleObj name="Equation" r:id="rId10" imgW="4038480" imgH="2793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706938"/>
                        <a:ext cx="404653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Finding the Union and Intersection of Two Sets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Find the union and the intersection of the two sets.</a:t>
            </a:r>
          </a:p>
          <a:p>
            <a:pPr algn="ctr" eaLnBrk="0" hangingPunct="0"/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even integer less than 6}</a:t>
            </a:r>
          </a:p>
          <a:p>
            <a:pPr algn="ctr" eaLnBrk="0" hangingPunct="0"/>
            <a:r>
              <a:rPr lang="en-US" dirty="0"/>
              <a:t>and</a:t>
            </a:r>
          </a:p>
          <a:p>
            <a:pPr algn="ctr" eaLnBrk="0" hangingPunct="0"/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odd integer less than 6}</a:t>
            </a:r>
          </a:p>
          <a:p>
            <a:pPr eaLnBrk="0" hangingPunct="0"/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Although these sets are given in set-builder form they are easier to relate if they are both in roster form as </a:t>
            </a:r>
            <a:br>
              <a:rPr lang="en-US" dirty="0"/>
            </a:br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{2,4} and </a:t>
            </a:r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{1,3,5}. Now we have the following.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Finding the Union and Intersection of Two Sets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en-US" b="1" dirty="0"/>
              <a:t>Union: </a:t>
            </a:r>
            <a:endParaRPr lang="en-US" dirty="0"/>
          </a:p>
          <a:p>
            <a:pPr marL="342900" indent="-342900" algn="just" eaLnBrk="0" hangingPunct="0">
              <a:spcBef>
                <a:spcPts val="3000"/>
              </a:spcBef>
            </a:pPr>
            <a:r>
              <a:rPr lang="en-US" b="1" dirty="0"/>
              <a:t>Intersection: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24011"/>
              </p:ext>
            </p:extLst>
          </p:nvPr>
        </p:nvGraphicFramePr>
        <p:xfrm>
          <a:off x="1600200" y="1408685"/>
          <a:ext cx="269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8760" imgH="356400" progId="Equation.DSMT4">
                  <p:embed/>
                </p:oleObj>
              </mc:Choice>
              <mc:Fallback>
                <p:oleObj name="Equation" r:id="rId2" imgW="2678760" imgH="35640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685"/>
                        <a:ext cx="2692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38585"/>
              </p:ext>
            </p:extLst>
          </p:nvPr>
        </p:nvGraphicFramePr>
        <p:xfrm>
          <a:off x="2476500" y="2209800"/>
          <a:ext cx="1409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319680" progId="Equation.DSMT4">
                  <p:embed/>
                </p:oleObj>
              </mc:Choice>
              <mc:Fallback>
                <p:oleObj name="Equation" r:id="rId4" imgW="1398600" imgH="31968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209800"/>
                        <a:ext cx="1409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9B3E9821-D3E5-456C-CAFE-5CA2788511AC}"/>
              </a:ext>
            </a:extLst>
          </p:cNvPr>
          <p:cNvSpPr txBox="1">
            <a:spLocks/>
          </p:cNvSpPr>
          <p:nvPr/>
        </p:nvSpPr>
        <p:spPr>
          <a:xfrm>
            <a:off x="4152900" y="1337310"/>
            <a:ext cx="4113007" cy="5207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268A72"/>
                </a:solidFill>
              </a:rPr>
              <a:t>These are the elements that belong to </a:t>
            </a:r>
            <a:r>
              <a:rPr lang="en-US" sz="2000" i="1" dirty="0">
                <a:solidFill>
                  <a:srgbClr val="268A72"/>
                </a:solidFill>
              </a:rPr>
              <a:t>F </a:t>
            </a:r>
            <a:r>
              <a:rPr lang="en-US" sz="2000" b="1" i="1" dirty="0">
                <a:solidFill>
                  <a:srgbClr val="268A72"/>
                </a:solidFill>
              </a:rPr>
              <a:t>or</a:t>
            </a:r>
            <a:r>
              <a:rPr lang="en-US" sz="2000" i="1" dirty="0">
                <a:solidFill>
                  <a:srgbClr val="268A72"/>
                </a:solidFill>
              </a:rPr>
              <a:t> G </a:t>
            </a:r>
            <a:r>
              <a:rPr lang="en-US" sz="2000" dirty="0">
                <a:solidFill>
                  <a:srgbClr val="268A72"/>
                </a:solidFill>
              </a:rPr>
              <a:t>or to both </a:t>
            </a:r>
            <a:r>
              <a:rPr lang="en-US" sz="2000" i="1" dirty="0">
                <a:solidFill>
                  <a:srgbClr val="268A72"/>
                </a:solidFill>
              </a:rPr>
              <a:t>F </a:t>
            </a:r>
            <a:r>
              <a:rPr lang="en-US" sz="2000" b="1" i="1" dirty="0">
                <a:solidFill>
                  <a:srgbClr val="268A72"/>
                </a:solidFill>
              </a:rPr>
              <a:t>and</a:t>
            </a:r>
            <a:r>
              <a:rPr lang="en-US" sz="2000" i="1" dirty="0">
                <a:solidFill>
                  <a:srgbClr val="268A72"/>
                </a:solidFill>
              </a:rPr>
              <a:t> G</a:t>
            </a:r>
            <a:r>
              <a:rPr lang="en-US" sz="2000" dirty="0">
                <a:solidFill>
                  <a:srgbClr val="268A72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89FBA-EE8C-CA2A-DC76-82F5ACE8C904}"/>
              </a:ext>
            </a:extLst>
          </p:cNvPr>
          <p:cNvSpPr txBox="1">
            <a:spLocks/>
          </p:cNvSpPr>
          <p:nvPr/>
        </p:nvSpPr>
        <p:spPr>
          <a:xfrm>
            <a:off x="4191000" y="2138801"/>
            <a:ext cx="4495800" cy="5207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268A72"/>
                </a:solidFill>
              </a:rPr>
              <a:t>The solution is the empty set since there are no elements in both </a:t>
            </a:r>
            <a:r>
              <a:rPr lang="en-US" sz="2000" i="1" dirty="0">
                <a:solidFill>
                  <a:srgbClr val="268A72"/>
                </a:solidFill>
              </a:rPr>
              <a:t>F</a:t>
            </a:r>
            <a:r>
              <a:rPr lang="en-US" sz="2000" dirty="0">
                <a:solidFill>
                  <a:srgbClr val="268A72"/>
                </a:solidFill>
              </a:rPr>
              <a:t> </a:t>
            </a:r>
            <a:r>
              <a:rPr lang="en-US" sz="2000" b="1" i="1" dirty="0">
                <a:solidFill>
                  <a:srgbClr val="268A72"/>
                </a:solidFill>
              </a:rPr>
              <a:t>and</a:t>
            </a:r>
            <a:r>
              <a:rPr lang="en-US" sz="2000" dirty="0">
                <a:solidFill>
                  <a:srgbClr val="268A72"/>
                </a:solidFill>
              </a:rPr>
              <a:t> </a:t>
            </a:r>
            <a:r>
              <a:rPr lang="en-US" sz="2000" i="1" dirty="0">
                <a:solidFill>
                  <a:srgbClr val="268A72"/>
                </a:solidFill>
              </a:rPr>
              <a:t>G</a:t>
            </a:r>
            <a:r>
              <a:rPr lang="en-US" sz="2000" dirty="0">
                <a:solidFill>
                  <a:srgbClr val="268A7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Graph the set                </a:t>
            </a:r>
            <a:r>
              <a:rPr lang="en-US" b="1" dirty="0"/>
              <a:t>and</a:t>
            </a:r>
            <a:r>
              <a:rPr lang="en-US" dirty="0"/>
              <a:t>           . The word </a:t>
            </a:r>
            <a:r>
              <a:rPr lang="en-US" b="1" dirty="0"/>
              <a:t>and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both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i="0" dirty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3600"/>
              </a:spcBef>
            </a:pPr>
            <a:endParaRPr lang="en-US" dirty="0"/>
          </a:p>
          <a:p>
            <a:pPr>
              <a:spcBef>
                <a:spcPts val="3600"/>
              </a:spcBef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85822"/>
              </p:ext>
            </p:extLst>
          </p:nvPr>
        </p:nvGraphicFramePr>
        <p:xfrm>
          <a:off x="2560486" y="1415026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9360" imgH="356400" progId="Equation.DSMT4">
                  <p:embed/>
                </p:oleObj>
              </mc:Choice>
              <mc:Fallback>
                <p:oleObj name="Equation" r:id="rId2" imgW="1179360" imgH="356400" progId="Equation.DSMT4">
                  <p:embed/>
                  <p:pic>
                    <p:nvPicPr>
                      <p:cNvPr id="0" name="Picture 1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486" y="1415026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69879"/>
              </p:ext>
            </p:extLst>
          </p:nvPr>
        </p:nvGraphicFramePr>
        <p:xfrm>
          <a:off x="4414686" y="1417074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49960" imgH="356400" progId="Equation.DSMT4">
                  <p:embed/>
                </p:oleObj>
              </mc:Choice>
              <mc:Fallback>
                <p:oleObj name="Equation" r:id="rId4" imgW="849960" imgH="356400" progId="Equation.DSMT4">
                  <p:embed/>
                  <p:pic>
                    <p:nvPicPr>
                      <p:cNvPr id="0" name="Picture 1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686" y="1417074"/>
                        <a:ext cx="863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50561"/>
              </p:ext>
            </p:extLst>
          </p:nvPr>
        </p:nvGraphicFramePr>
        <p:xfrm>
          <a:off x="590550" y="28321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440" imgH="283320" progId="Equation.DSMT4">
                  <p:embed/>
                </p:oleObj>
              </mc:Choice>
              <mc:Fallback>
                <p:oleObj name="Equation" r:id="rId6" imgW="685440" imgH="283320" progId="Equation.DSMT4">
                  <p:embed/>
                  <p:pic>
                    <p:nvPicPr>
                      <p:cNvPr id="0" name="Picture 1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321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76689"/>
              </p:ext>
            </p:extLst>
          </p:nvPr>
        </p:nvGraphicFramePr>
        <p:xfrm>
          <a:off x="590550" y="38989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440" imgH="283320" progId="Equation.DSMT4">
                  <p:embed/>
                </p:oleObj>
              </mc:Choice>
              <mc:Fallback>
                <p:oleObj name="Equation" r:id="rId8" imgW="685440" imgH="283320" progId="Equation.DSMT4">
                  <p:embed/>
                  <p:pic>
                    <p:nvPicPr>
                      <p:cNvPr id="0" name="Picture 1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989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55471"/>
              </p:ext>
            </p:extLst>
          </p:nvPr>
        </p:nvGraphicFramePr>
        <p:xfrm>
          <a:off x="594855" y="5168900"/>
          <a:ext cx="207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040" imgH="301680" progId="Equation.DSMT4">
                  <p:embed/>
                </p:oleObj>
              </mc:Choice>
              <mc:Fallback>
                <p:oleObj name="Equation" r:id="rId10" imgW="2057040" imgH="301680" progId="Equation.DSMT4">
                  <p:embed/>
                  <p:pic>
                    <p:nvPicPr>
                      <p:cNvPr id="0" name="Picture 1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55" y="5168900"/>
                        <a:ext cx="2070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74" name="Picture 120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2743200"/>
            <a:ext cx="340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5" name="Picture 12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3810000"/>
            <a:ext cx="3495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6" name="Picture 12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5038725"/>
            <a:ext cx="3495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>
                <a:solidFill>
                  <a:schemeClr val="accent1"/>
                </a:solidFill>
              </a:rPr>
              <a:t>4: </a:t>
            </a:r>
            <a:r>
              <a:rPr lang="en-US" dirty="0"/>
              <a:t>Graphing Compound Inequalities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92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solution graph shows the intersection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/>
              <a:t> of the first two graphs. In other words, the third graph shows the points in common between the first two graphs in this example.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This set can also be indicated as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230280"/>
              </p:ext>
            </p:extLst>
          </p:nvPr>
        </p:nvGraphicFramePr>
        <p:xfrm>
          <a:off x="5194300" y="3048000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83160" imgH="356400" progId="Equation.DSMT4">
                  <p:embed/>
                </p:oleObj>
              </mc:Choice>
              <mc:Fallback>
                <p:oleObj name="Equation" r:id="rId2" imgW="1883160" imgH="3564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048000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07768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Graph the set          </a:t>
            </a:r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en-US" b="1" dirty="0"/>
              <a:t>or</a:t>
            </a:r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dirty="0"/>
              <a:t>. The word </a:t>
            </a:r>
            <a:r>
              <a:rPr lang="en-US" b="1" dirty="0"/>
              <a:t>or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</a:t>
            </a:r>
            <a:r>
              <a:rPr lang="en-US" b="1" dirty="0"/>
              <a:t>at least one </a:t>
            </a:r>
            <a:r>
              <a:rPr lang="en-US" dirty="0"/>
              <a:t>of the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6600"/>
              </a:spcBef>
            </a:pPr>
            <a:r>
              <a:rPr lang="en-US" dirty="0"/>
              <a:t>The solution graph shows the union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of the first two graphs.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36717"/>
              </p:ext>
            </p:extLst>
          </p:nvPr>
        </p:nvGraphicFramePr>
        <p:xfrm>
          <a:off x="2616200" y="1219200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9360" imgH="356400" progId="Equation.DSMT4">
                  <p:embed/>
                </p:oleObj>
              </mc:Choice>
              <mc:Fallback>
                <p:oleObj name="Equation" r:id="rId2" imgW="1179360" imgH="356400" progId="Equation.DSMT4">
                  <p:embed/>
                  <p:pic>
                    <p:nvPicPr>
                      <p:cNvPr id="0" name="Picture 1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219200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08070"/>
              </p:ext>
            </p:extLst>
          </p:nvPr>
        </p:nvGraphicFramePr>
        <p:xfrm>
          <a:off x="4243842" y="1219200"/>
          <a:ext cx="87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8320" imgH="356400" progId="Equation.DSMT4">
                  <p:embed/>
                </p:oleObj>
              </mc:Choice>
              <mc:Fallback>
                <p:oleObj name="Equation" r:id="rId4" imgW="868320" imgH="356400" progId="Equation.DSMT4">
                  <p:embed/>
                  <p:pic>
                    <p:nvPicPr>
                      <p:cNvPr id="0" name="Picture 1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842" y="1219200"/>
                        <a:ext cx="876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79619"/>
              </p:ext>
            </p:extLst>
          </p:nvPr>
        </p:nvGraphicFramePr>
        <p:xfrm>
          <a:off x="555914" y="30480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440" imgH="264960" progId="Equation.DSMT4">
                  <p:embed/>
                </p:oleObj>
              </mc:Choice>
              <mc:Fallback>
                <p:oleObj name="Equation" r:id="rId6" imgW="685440" imgH="264960" progId="Equation.DSMT4">
                  <p:embed/>
                  <p:pic>
                    <p:nvPicPr>
                      <p:cNvPr id="0" name="Picture 1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14" y="3048000"/>
                        <a:ext cx="69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4314"/>
              </p:ext>
            </p:extLst>
          </p:nvPr>
        </p:nvGraphicFramePr>
        <p:xfrm>
          <a:off x="528638" y="3740150"/>
          <a:ext cx="735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79360" progId="Equation.DSMT4">
                  <p:embed/>
                </p:oleObj>
              </mc:Choice>
              <mc:Fallback>
                <p:oleObj name="Equation" r:id="rId8" imgW="723600" imgH="279360" progId="Equation.DSMT4">
                  <p:embed/>
                  <p:pic>
                    <p:nvPicPr>
                      <p:cNvPr id="0" name="Picture 1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740150"/>
                        <a:ext cx="7350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38621"/>
              </p:ext>
            </p:extLst>
          </p:nvPr>
        </p:nvGraphicFramePr>
        <p:xfrm>
          <a:off x="553473" y="4483100"/>
          <a:ext cx="185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6800" imgH="301680" progId="Equation.DSMT4">
                  <p:embed/>
                </p:oleObj>
              </mc:Choice>
              <mc:Fallback>
                <p:oleObj name="Equation" r:id="rId10" imgW="1846800" imgH="301680" progId="Equation.DSMT4">
                  <p:embed/>
                  <p:pic>
                    <p:nvPicPr>
                      <p:cNvPr id="0" name="Picture 1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73" y="4483100"/>
                        <a:ext cx="1854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652" name="Picture 11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2925" y="2819400"/>
            <a:ext cx="3571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3" name="Picture 11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62450" y="3547145"/>
            <a:ext cx="3562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4" name="Picture 11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6622" y="4419600"/>
            <a:ext cx="3581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2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750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Symbol</vt:lpstr>
      <vt:lpstr>Courier New</vt:lpstr>
      <vt:lpstr>Times New Roman</vt:lpstr>
      <vt:lpstr>Arial</vt:lpstr>
      <vt:lpstr>Office Theme</vt:lpstr>
      <vt:lpstr>Equation</vt:lpstr>
      <vt:lpstr>MathType 6.0 Equation</vt:lpstr>
      <vt:lpstr>Section 9.8</vt:lpstr>
      <vt:lpstr>Definition: Union and Intersection</vt:lpstr>
      <vt:lpstr>Example 1: Finding the Union and Intersection of Two Sets</vt:lpstr>
      <vt:lpstr>Example 2: Finding the Union and Intersection of Two Sets</vt:lpstr>
      <vt:lpstr>Example 3: Finding the Union and Intersection of Two Sets</vt:lpstr>
      <vt:lpstr>Example 3: Finding the Union and Intersection of Two Sets (cont.)</vt:lpstr>
      <vt:lpstr>Example 4: Graphing Compound Inequalities</vt:lpstr>
      <vt:lpstr>Example 4: Graphing Compound Inequalities (cont.)</vt:lpstr>
      <vt:lpstr>Example 5: Graphing Compound Inequalities</vt:lpstr>
      <vt:lpstr>Example 6: Solving Compound Inequalities Containing AND</vt:lpstr>
      <vt:lpstr>Example 6: Solving Compound Inequalities Containing AND (cont.)</vt:lpstr>
      <vt:lpstr>Example 7: Solving Compound Inequalities Containing AND</vt:lpstr>
      <vt:lpstr>Example 7: Solving Compound Inequalities Containing AND (cont.)</vt:lpstr>
      <vt:lpstr>Example 8: Solving Compound Inequalities Containing AND</vt:lpstr>
      <vt:lpstr>Example 8: Solving Compound Inequalities Containing AND (cont.)</vt:lpstr>
      <vt:lpstr>Example 9: Solving Compound Inequalities Containing OR</vt:lpstr>
      <vt:lpstr>Example 9: Solving Compound Inequalities Containing OR (cont.)</vt:lpstr>
      <vt:lpstr>Example 10: Solving Compound Inequalities Containing OR</vt:lpstr>
      <vt:lpstr>Example 10: Solving Compound Inequalities Containing OR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Allison Conger</cp:lastModifiedBy>
  <cp:revision>426</cp:revision>
  <dcterms:created xsi:type="dcterms:W3CDTF">2013-04-26T14:43:13Z</dcterms:created>
  <dcterms:modified xsi:type="dcterms:W3CDTF">2023-06-19T14:38:26Z</dcterms:modified>
</cp:coreProperties>
</file>