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0" r:id="rId3"/>
    <p:sldId id="284" r:id="rId4"/>
    <p:sldId id="286" r:id="rId5"/>
    <p:sldId id="260" r:id="rId6"/>
    <p:sldId id="281" r:id="rId7"/>
    <p:sldId id="282" r:id="rId8"/>
    <p:sldId id="285" r:id="rId9"/>
    <p:sldId id="262" r:id="rId10"/>
    <p:sldId id="28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Rebecca Lebeaux" initials="RL" lastIdx="1" clrIdx="3">
    <p:extLst>
      <p:ext uri="{19B8F6BF-5375-455C-9EA6-DF929625EA0E}">
        <p15:presenceInfo xmlns:p15="http://schemas.microsoft.com/office/powerpoint/2012/main" userId="Rebecca Lebeau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1CD7"/>
    <a:srgbClr val="000099"/>
    <a:srgbClr val="F240DD"/>
    <a:srgbClr val="2D7D9F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31" autoAdjust="0"/>
    <p:restoredTop sz="94660"/>
  </p:normalViewPr>
  <p:slideViewPr>
    <p:cSldViewPr>
      <p:cViewPr varScale="1">
        <p:scale>
          <a:sx n="104" d="100"/>
          <a:sy n="104" d="100"/>
        </p:scale>
        <p:origin x="1278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98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C6A14-F8A9-43FF-91F1-5E371CD108E7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07B98-95EC-4CDC-A495-B3EA5059B9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8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47.wmf"/><Relationship Id="rId3" Type="http://schemas.openxmlformats.org/officeDocument/2006/relationships/image" Target="../media/image42.emf"/><Relationship Id="rId7" Type="http://schemas.openxmlformats.org/officeDocument/2006/relationships/image" Target="../media/image44.emf"/><Relationship Id="rId12" Type="http://schemas.openxmlformats.org/officeDocument/2006/relationships/oleObject" Target="../embeddings/oleObject47.bin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5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e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emf"/><Relationship Id="rId21" Type="http://schemas.openxmlformats.org/officeDocument/2006/relationships/image" Target="../media/image11.wmf"/><Relationship Id="rId7" Type="http://schemas.openxmlformats.org/officeDocument/2006/relationships/image" Target="../media/image4.e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emf"/><Relationship Id="rId5" Type="http://schemas.openxmlformats.org/officeDocument/2006/relationships/image" Target="../media/image3.e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emf"/><Relationship Id="rId1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3" Type="http://schemas.openxmlformats.org/officeDocument/2006/relationships/image" Target="../media/image12.emf"/><Relationship Id="rId7" Type="http://schemas.openxmlformats.org/officeDocument/2006/relationships/image" Target="../media/image14.e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9.wmf"/><Relationship Id="rId2" Type="http://schemas.openxmlformats.org/officeDocument/2006/relationships/oleObject" Target="../embeddings/oleObject11.bin"/><Relationship Id="rId16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emf"/><Relationship Id="rId5" Type="http://schemas.openxmlformats.org/officeDocument/2006/relationships/image" Target="../media/image13.emf"/><Relationship Id="rId15" Type="http://schemas.openxmlformats.org/officeDocument/2006/relationships/image" Target="../media/image18.e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emf"/><Relationship Id="rId14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emf"/><Relationship Id="rId18" Type="http://schemas.openxmlformats.org/officeDocument/2006/relationships/oleObject" Target="../embeddings/oleObject27.bin"/><Relationship Id="rId26" Type="http://schemas.openxmlformats.org/officeDocument/2006/relationships/image" Target="../media/image31.wmf"/><Relationship Id="rId3" Type="http://schemas.openxmlformats.org/officeDocument/2006/relationships/image" Target="../media/image20.emf"/><Relationship Id="rId21" Type="http://schemas.openxmlformats.org/officeDocument/2006/relationships/image" Target="../media/image29.emf"/><Relationship Id="rId7" Type="http://schemas.openxmlformats.org/officeDocument/2006/relationships/image" Target="../media/image22.e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7.emf"/><Relationship Id="rId25" Type="http://schemas.openxmlformats.org/officeDocument/2006/relationships/oleObject" Target="../embeddings/oleObject31.bin"/><Relationship Id="rId2" Type="http://schemas.openxmlformats.org/officeDocument/2006/relationships/oleObject" Target="../embeddings/oleObject19.bin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emf"/><Relationship Id="rId24" Type="http://schemas.openxmlformats.org/officeDocument/2006/relationships/image" Target="../media/image30.wmf"/><Relationship Id="rId5" Type="http://schemas.openxmlformats.org/officeDocument/2006/relationships/image" Target="../media/image21.emf"/><Relationship Id="rId15" Type="http://schemas.openxmlformats.org/officeDocument/2006/relationships/image" Target="../media/image26.emf"/><Relationship Id="rId23" Type="http://schemas.openxmlformats.org/officeDocument/2006/relationships/oleObject" Target="../embeddings/oleObject30.bin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28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7.emf"/><Relationship Id="rId18" Type="http://schemas.openxmlformats.org/officeDocument/2006/relationships/oleObject" Target="../embeddings/oleObject40.bin"/><Relationship Id="rId3" Type="http://schemas.openxmlformats.org/officeDocument/2006/relationships/image" Target="../media/image32.wmf"/><Relationship Id="rId21" Type="http://schemas.openxmlformats.org/officeDocument/2006/relationships/image" Target="../media/image41.wmf"/><Relationship Id="rId7" Type="http://schemas.openxmlformats.org/officeDocument/2006/relationships/image" Target="../media/image34.e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39.emf"/><Relationship Id="rId2" Type="http://schemas.openxmlformats.org/officeDocument/2006/relationships/oleObject" Target="../embeddings/oleObject32.bin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6.emf"/><Relationship Id="rId5" Type="http://schemas.openxmlformats.org/officeDocument/2006/relationships/image" Target="../media/image33.wmf"/><Relationship Id="rId15" Type="http://schemas.openxmlformats.org/officeDocument/2006/relationships/image" Target="../media/image38.emf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40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5.emf"/><Relationship Id="rId14" Type="http://schemas.openxmlformats.org/officeDocument/2006/relationships/oleObject" Target="../embeddings/oleObject3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9.9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1" dirty="0">
                <a:solidFill>
                  <a:srgbClr val="1F497D"/>
                </a:solidFill>
              </a:rPr>
              <a:t>Absolute Value Equations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Solving Equations with Two Absolute Value Expressions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414234"/>
              </p:ext>
            </p:extLst>
          </p:nvPr>
        </p:nvGraphicFramePr>
        <p:xfrm>
          <a:off x="6756400" y="2768094"/>
          <a:ext cx="1930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19880" imgH="219240" progId="Equation.DSMT4">
                  <p:embed/>
                </p:oleObj>
              </mc:Choice>
              <mc:Fallback>
                <p:oleObj name="Equation" r:id="rId2" imgW="1919880" imgH="219240" progId="Equation.DSMT4">
                  <p:embed/>
                  <p:pic>
                    <p:nvPicPr>
                      <p:cNvPr id="0" name="Picture 8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6400" y="2768094"/>
                        <a:ext cx="1930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1732431"/>
              </p:ext>
            </p:extLst>
          </p:nvPr>
        </p:nvGraphicFramePr>
        <p:xfrm>
          <a:off x="6754812" y="3029735"/>
          <a:ext cx="193198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241200" progId="Equation.DSMT4">
                  <p:embed/>
                </p:oleObj>
              </mc:Choice>
              <mc:Fallback>
                <p:oleObj name="Equation" r:id="rId4" imgW="1917360" imgH="241200" progId="Equation.DSMT4">
                  <p:embed/>
                  <p:pic>
                    <p:nvPicPr>
                      <p:cNvPr id="0" name="Picture 8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4812" y="3029735"/>
                        <a:ext cx="193198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506279"/>
              </p:ext>
            </p:extLst>
          </p:nvPr>
        </p:nvGraphicFramePr>
        <p:xfrm>
          <a:off x="6769100" y="3305960"/>
          <a:ext cx="184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28440" imgH="264960" progId="Equation.DSMT4">
                  <p:embed/>
                </p:oleObj>
              </mc:Choice>
              <mc:Fallback>
                <p:oleObj name="Equation" r:id="rId6" imgW="1828440" imgH="264960" progId="Equation.DSMT4">
                  <p:embed/>
                  <p:pic>
                    <p:nvPicPr>
                      <p:cNvPr id="0" name="Picture 8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3305960"/>
                        <a:ext cx="184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4126513"/>
              </p:ext>
            </p:extLst>
          </p:nvPr>
        </p:nvGraphicFramePr>
        <p:xfrm>
          <a:off x="6769100" y="3591710"/>
          <a:ext cx="1003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87120" imgH="255960" progId="Equation.DSMT4">
                  <p:embed/>
                </p:oleObj>
              </mc:Choice>
              <mc:Fallback>
                <p:oleObj name="Equation" r:id="rId8" imgW="987120" imgH="255960" progId="Equation.DSMT4">
                  <p:embed/>
                  <p:pic>
                    <p:nvPicPr>
                      <p:cNvPr id="0" name="Picture 8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3591710"/>
                        <a:ext cx="10033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35178" y="190483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" name="Object 8">
            <a:extLst>
              <a:ext uri="{FF2B5EF4-FFF2-40B4-BE49-F238E27FC236}">
                <a16:creationId xmlns:a16="http://schemas.microsoft.com/office/drawing/2014/main" id="{9CA206B9-CDB6-7D1D-E9E4-0C7D12D07D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8674312"/>
              </p:ext>
            </p:extLst>
          </p:nvPr>
        </p:nvGraphicFramePr>
        <p:xfrm>
          <a:off x="1295400" y="1371600"/>
          <a:ext cx="1849437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47840" imgH="812520" progId="Equation.DSMT4">
                  <p:embed/>
                </p:oleObj>
              </mc:Choice>
              <mc:Fallback>
                <p:oleObj name="Equation" r:id="rId10" imgW="2247840" imgH="812520" progId="Equation.DSMT4">
                  <p:embed/>
                  <p:pic>
                    <p:nvPicPr>
                      <p:cNvPr id="4" name="Object 8">
                        <a:extLst>
                          <a:ext uri="{FF2B5EF4-FFF2-40B4-BE49-F238E27FC236}">
                            <a16:creationId xmlns:a16="http://schemas.microsoft.com/office/drawing/2014/main" id="{BF59320D-0E9D-25F8-D8C4-9BA8504FC7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371600"/>
                        <a:ext cx="1849437" cy="76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EB8A85FD-92F1-4762-0BDC-236CE4FC00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9758173"/>
              </p:ext>
            </p:extLst>
          </p:nvPr>
        </p:nvGraphicFramePr>
        <p:xfrm>
          <a:off x="4370243" y="1319997"/>
          <a:ext cx="2244725" cy="2538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30240" imgH="2679480" progId="Equation.DSMT4">
                  <p:embed/>
                </p:oleObj>
              </mc:Choice>
              <mc:Fallback>
                <p:oleObj name="Equation" r:id="rId12" imgW="2730240" imgH="2679480" progId="Equation.DSMT4">
                  <p:embed/>
                  <p:pic>
                    <p:nvPicPr>
                      <p:cNvPr id="5" name="Object 8">
                        <a:extLst>
                          <a:ext uri="{FF2B5EF4-FFF2-40B4-BE49-F238E27FC236}">
                            <a16:creationId xmlns:a16="http://schemas.microsoft.com/office/drawing/2014/main" id="{8DDA5028-53B4-175D-66FA-E5D432C54C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0243" y="1319997"/>
                        <a:ext cx="2244725" cy="2538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599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Absolute Value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307437"/>
            <a:ext cx="8229600" cy="95410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absolute value</a:t>
            </a:r>
            <a:r>
              <a:rPr lang="en-US" dirty="0">
                <a:solidFill>
                  <a:srgbClr val="000000"/>
                </a:solidFill>
              </a:rPr>
              <a:t> of a number is its distance from 0 on a number line.</a:t>
            </a:r>
          </a:p>
        </p:txBody>
      </p:sp>
    </p:spTree>
    <p:extLst>
      <p:ext uri="{BB962C8B-B14F-4D97-AF65-F5344CB8AC3E}">
        <p14:creationId xmlns:p14="http://schemas.microsoft.com/office/powerpoint/2010/main" val="647309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Definition: Solving Absolute Value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155734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&gt; 0:</a:t>
            </a:r>
          </a:p>
          <a:p>
            <a:pPr marL="454025" indent="-454025">
              <a:buFont typeface="+mj-lt"/>
              <a:buAutoNum type="alphaL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|=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lphaLcPeriod" startAt="2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595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absolute value expression is isolated on one side of the equation, we say that the equation is in </a:t>
            </a:r>
            <a:r>
              <a:rPr lang="en-US" b="1" dirty="0">
                <a:solidFill>
                  <a:srgbClr val="C00000"/>
                </a:solidFill>
              </a:rPr>
              <a:t>standard form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You may need to manipulate the absolute value equation to get it into standard form before you can solve it. (See Example 1d.)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0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Solving Absolute Value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746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Solve each absolute value equation.   </a:t>
            </a: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926116"/>
              </p:ext>
            </p:extLst>
          </p:nvPr>
        </p:nvGraphicFramePr>
        <p:xfrm>
          <a:off x="1117600" y="4116388"/>
          <a:ext cx="76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9520" imgH="264960" progId="Equation.DSMT4">
                  <p:embed/>
                </p:oleObj>
              </mc:Choice>
              <mc:Fallback>
                <p:oleObj name="Equation" r:id="rId2" imgW="749520" imgH="264960" progId="Equation.DSMT4">
                  <p:embed/>
                  <p:pic>
                    <p:nvPicPr>
                      <p:cNvPr id="0" name="Picture 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4116388"/>
                        <a:ext cx="76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74605" y="33629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399494"/>
              </p:ext>
            </p:extLst>
          </p:nvPr>
        </p:nvGraphicFramePr>
        <p:xfrm>
          <a:off x="1041400" y="1841500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49960" imgH="585000" progId="Equation.DSMT4">
                  <p:embed/>
                </p:oleObj>
              </mc:Choice>
              <mc:Fallback>
                <p:oleObj name="Equation" r:id="rId4" imgW="849960" imgH="585000" progId="Equation.DSMT4">
                  <p:embed/>
                  <p:pic>
                    <p:nvPicPr>
                      <p:cNvPr id="0" name="Picture 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1841500"/>
                        <a:ext cx="863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233468"/>
              </p:ext>
            </p:extLst>
          </p:nvPr>
        </p:nvGraphicFramePr>
        <p:xfrm>
          <a:off x="1054100" y="2462213"/>
          <a:ext cx="153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6760" imgH="594000" progId="Equation.DSMT4">
                  <p:embed/>
                </p:oleObj>
              </mc:Choice>
              <mc:Fallback>
                <p:oleObj name="Equation" r:id="rId6" imgW="1526760" imgH="594000" progId="Equation.DSMT4">
                  <p:embed/>
                  <p:pic>
                    <p:nvPicPr>
                      <p:cNvPr id="0" name="Picture 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462213"/>
                        <a:ext cx="153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1838980"/>
            <a:ext cx="447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a.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699722"/>
              </p:ext>
            </p:extLst>
          </p:nvPr>
        </p:nvGraphicFramePr>
        <p:xfrm>
          <a:off x="4286250" y="1898650"/>
          <a:ext cx="1790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82720" imgH="594000" progId="Equation.DSMT4">
                  <p:embed/>
                </p:oleObj>
              </mc:Choice>
              <mc:Fallback>
                <p:oleObj name="Equation" r:id="rId8" imgW="1782720" imgH="594000" progId="Equation.DSMT4">
                  <p:embed/>
                  <p:pic>
                    <p:nvPicPr>
                      <p:cNvPr id="0" name="Picture 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1898650"/>
                        <a:ext cx="1790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57200" y="2425064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43692" y="1905000"/>
            <a:ext cx="427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27687" y="2419412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31358"/>
              </p:ext>
            </p:extLst>
          </p:nvPr>
        </p:nvGraphicFramePr>
        <p:xfrm>
          <a:off x="4279900" y="2438400"/>
          <a:ext cx="257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68960" imgH="594000" progId="Equation.DSMT4">
                  <p:embed/>
                </p:oleObj>
              </mc:Choice>
              <mc:Fallback>
                <p:oleObj name="Equation" r:id="rId10" imgW="2568960" imgH="594000" progId="Equation.DSMT4">
                  <p:embed/>
                  <p:pic>
                    <p:nvPicPr>
                      <p:cNvPr id="0" name="Picture 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2438400"/>
                        <a:ext cx="257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533400" y="3962400"/>
            <a:ext cx="447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61743" y="3960822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590240"/>
              </p:ext>
            </p:extLst>
          </p:nvPr>
        </p:nvGraphicFramePr>
        <p:xfrm>
          <a:off x="2336800" y="4114800"/>
          <a:ext cx="1016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05480" imgH="264960" progId="Equation.DSMT4">
                  <p:embed/>
                </p:oleObj>
              </mc:Choice>
              <mc:Fallback>
                <p:oleObj name="Equation" r:id="rId12" imgW="1005480" imgH="264960" progId="Equation.DSMT4">
                  <p:embed/>
                  <p:pic>
                    <p:nvPicPr>
                      <p:cNvPr id="0" name="Picture 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4114800"/>
                        <a:ext cx="1016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33400" y="4572000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62400" y="45720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8" name="Object 10">
            <a:extLst>
              <a:ext uri="{FF2B5EF4-FFF2-40B4-BE49-F238E27FC236}">
                <a16:creationId xmlns:a16="http://schemas.microsoft.com/office/drawing/2014/main" id="{95A6AFA5-28F8-9DAF-A1A2-EFEDAD805B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569906"/>
              </p:ext>
            </p:extLst>
          </p:nvPr>
        </p:nvGraphicFramePr>
        <p:xfrm>
          <a:off x="1082675" y="4714230"/>
          <a:ext cx="147955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60160" imgH="291960" progId="Equation.DSMT4">
                  <p:embed/>
                </p:oleObj>
              </mc:Choice>
              <mc:Fallback>
                <p:oleObj name="Equation" r:id="rId14" imgW="1460160" imgH="291960" progId="Equation.DSMT4">
                  <p:embed/>
                  <p:pic>
                    <p:nvPicPr>
                      <p:cNvPr id="2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4714230"/>
                        <a:ext cx="147955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">
            <a:extLst>
              <a:ext uri="{FF2B5EF4-FFF2-40B4-BE49-F238E27FC236}">
                <a16:creationId xmlns:a16="http://schemas.microsoft.com/office/drawing/2014/main" id="{6604FB6D-6D41-6EB0-062A-698F260E56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2792807"/>
              </p:ext>
            </p:extLst>
          </p:nvPr>
        </p:nvGraphicFramePr>
        <p:xfrm>
          <a:off x="4993417" y="4732437"/>
          <a:ext cx="17367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14320" imgH="291960" progId="Equation.DSMT4">
                  <p:embed/>
                </p:oleObj>
              </mc:Choice>
              <mc:Fallback>
                <p:oleObj name="Equation" r:id="rId16" imgW="1714320" imgH="291960" progId="Equation.DSMT4">
                  <p:embed/>
                  <p:pic>
                    <p:nvPicPr>
                      <p:cNvPr id="8" name="Object 10">
                        <a:extLst>
                          <a:ext uri="{FF2B5EF4-FFF2-40B4-BE49-F238E27FC236}">
                            <a16:creationId xmlns:a16="http://schemas.microsoft.com/office/drawing/2014/main" id="{95A6AFA5-28F8-9DAF-A1A2-EFEDAD805B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3417" y="4732437"/>
                        <a:ext cx="17367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A7C98660-7D2C-B673-8336-39ADCEBE93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0486877"/>
              </p:ext>
            </p:extLst>
          </p:nvPr>
        </p:nvGraphicFramePr>
        <p:xfrm>
          <a:off x="1074279" y="5193654"/>
          <a:ext cx="25733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539800" imgH="317160" progId="Equation.DSMT4">
                  <p:embed/>
                </p:oleObj>
              </mc:Choice>
              <mc:Fallback>
                <p:oleObj name="Equation" r:id="rId18" imgW="2539800" imgH="317160" progId="Equation.DSMT4">
                  <p:embed/>
                  <p:pic>
                    <p:nvPicPr>
                      <p:cNvPr id="8" name="Object 10">
                        <a:extLst>
                          <a:ext uri="{FF2B5EF4-FFF2-40B4-BE49-F238E27FC236}">
                            <a16:creationId xmlns:a16="http://schemas.microsoft.com/office/drawing/2014/main" id="{95A6AFA5-28F8-9DAF-A1A2-EFEDAD805B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279" y="5193654"/>
                        <a:ext cx="2573338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877943E7-D201-DD65-FA1C-C07D5495A5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6483586"/>
              </p:ext>
            </p:extLst>
          </p:nvPr>
        </p:nvGraphicFramePr>
        <p:xfrm>
          <a:off x="4979562" y="5188353"/>
          <a:ext cx="284321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806560" imgH="317160" progId="Equation.DSMT4">
                  <p:embed/>
                </p:oleObj>
              </mc:Choice>
              <mc:Fallback>
                <p:oleObj name="Equation" r:id="rId20" imgW="2806560" imgH="317160" progId="Equation.DSMT4">
                  <p:embed/>
                  <p:pic>
                    <p:nvPicPr>
                      <p:cNvPr id="10" name="Object 10">
                        <a:extLst>
                          <a:ext uri="{FF2B5EF4-FFF2-40B4-BE49-F238E27FC236}">
                            <a16:creationId xmlns:a16="http://schemas.microsoft.com/office/drawing/2014/main" id="{A7C98660-7D2C-B673-8336-39ADCEBE93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9562" y="5188353"/>
                        <a:ext cx="2843212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Solving Absolute Value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887068"/>
              </p:ext>
            </p:extLst>
          </p:nvPr>
        </p:nvGraphicFramePr>
        <p:xfrm>
          <a:off x="1644650" y="1524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040" imgH="264960" progId="Equation.DSMT4">
                  <p:embed/>
                </p:oleObj>
              </mc:Choice>
              <mc:Fallback>
                <p:oleObj name="Equation" r:id="rId2" imgW="914040" imgH="264960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5240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11446"/>
              </p:ext>
            </p:extLst>
          </p:nvPr>
        </p:nvGraphicFramePr>
        <p:xfrm>
          <a:off x="1828800" y="2057400"/>
          <a:ext cx="76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520" imgH="264960" progId="Equation.DSMT4">
                  <p:embed/>
                </p:oleObj>
              </mc:Choice>
              <mc:Fallback>
                <p:oleObj name="Equation" r:id="rId4" imgW="749520" imgH="264960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057400"/>
                        <a:ext cx="76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661432"/>
              </p:ext>
            </p:extLst>
          </p:nvPr>
        </p:nvGraphicFramePr>
        <p:xfrm>
          <a:off x="5359400" y="1524000"/>
          <a:ext cx="1181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70000" imgH="264960" progId="Equation.DSMT4">
                  <p:embed/>
                </p:oleObj>
              </mc:Choice>
              <mc:Fallback>
                <p:oleObj name="Equation" r:id="rId6" imgW="1170000" imgH="264960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1524000"/>
                        <a:ext cx="1181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645947"/>
              </p:ext>
            </p:extLst>
          </p:nvPr>
        </p:nvGraphicFramePr>
        <p:xfrm>
          <a:off x="5549900" y="1822450"/>
          <a:ext cx="1079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69560" imgH="886680" progId="Equation.DSMT4">
                  <p:embed/>
                </p:oleObj>
              </mc:Choice>
              <mc:Fallback>
                <p:oleObj name="Equation" r:id="rId8" imgW="1069560" imgH="886680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1822450"/>
                        <a:ext cx="1079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533400" y="2756118"/>
            <a:ext cx="838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   There is no number that has a negative absolute</a:t>
            </a:r>
            <a:br>
              <a:rPr lang="en-US" sz="2800" dirty="0"/>
            </a:br>
            <a:r>
              <a:rPr lang="en-US" sz="2800" dirty="0"/>
              <a:t>       value. Therefore, this equation has no solution. </a:t>
            </a:r>
            <a:br>
              <a:rPr lang="en-US" sz="2800" dirty="0"/>
            </a:br>
            <a:r>
              <a:rPr lang="en-US" sz="2800" dirty="0"/>
              <a:t>       (The solution is </a:t>
            </a:r>
            <a:r>
              <a:rPr lang="en-US" sz="2800" dirty="0" err="1"/>
              <a:t>Ø</a:t>
            </a:r>
            <a:r>
              <a:rPr lang="en-US" sz="2800" dirty="0"/>
              <a:t> and the equation is a </a:t>
            </a:r>
            <a:br>
              <a:rPr lang="en-US" sz="2800" dirty="0"/>
            </a:br>
            <a:r>
              <a:rPr lang="en-US" sz="2800" dirty="0"/>
              <a:t>       contradiction.)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3400" y="4623106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574850"/>
              </p:ext>
            </p:extLst>
          </p:nvPr>
        </p:nvGraphicFramePr>
        <p:xfrm>
          <a:off x="1155700" y="4648200"/>
          <a:ext cx="257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68960" imgH="594000" progId="Equation.DSMT4">
                  <p:embed/>
                </p:oleObj>
              </mc:Choice>
              <mc:Fallback>
                <p:oleObj name="Equation" r:id="rId10" imgW="2568960" imgH="594000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648200"/>
                        <a:ext cx="257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37904"/>
              </p:ext>
            </p:extLst>
          </p:nvPr>
        </p:nvGraphicFramePr>
        <p:xfrm>
          <a:off x="1109663" y="5402263"/>
          <a:ext cx="373856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720960" imgH="482400" progId="Equation.DSMT4">
                  <p:embed/>
                </p:oleObj>
              </mc:Choice>
              <mc:Fallback>
                <p:oleObj name="Equation" r:id="rId12" imgW="3720960" imgH="482400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5402263"/>
                        <a:ext cx="373856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98714"/>
              </p:ext>
            </p:extLst>
          </p:nvPr>
        </p:nvGraphicFramePr>
        <p:xfrm>
          <a:off x="5410200" y="4826000"/>
          <a:ext cx="198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65600" imgH="264960" progId="Equation.DSMT4">
                  <p:embed/>
                </p:oleObj>
              </mc:Choice>
              <mc:Fallback>
                <p:oleObj name="Equation" r:id="rId14" imgW="1965600" imgH="264960" progId="Equation.DSMT4">
                  <p:embed/>
                  <p:pic>
                    <p:nvPicPr>
                      <p:cNvPr id="0" name="Picture 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826000"/>
                        <a:ext cx="198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79953"/>
              </p:ext>
            </p:extLst>
          </p:nvPr>
        </p:nvGraphicFramePr>
        <p:xfrm>
          <a:off x="5400675" y="5486400"/>
          <a:ext cx="200183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93680" imgH="241200" progId="Equation.DSMT4">
                  <p:embed/>
                </p:oleObj>
              </mc:Choice>
              <mc:Fallback>
                <p:oleObj name="Equation" r:id="rId16" imgW="1993680" imgH="241200" progId="Equation.DSMT4">
                  <p:embed/>
                  <p:pic>
                    <p:nvPicPr>
                      <p:cNvPr id="0" name="Picture 3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5486400"/>
                        <a:ext cx="200183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9918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Solving Absolute Value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69372"/>
              </p:ext>
            </p:extLst>
          </p:nvPr>
        </p:nvGraphicFramePr>
        <p:xfrm>
          <a:off x="749300" y="4119266"/>
          <a:ext cx="1765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5360" imgH="301680" progId="Equation.DSMT4">
                  <p:embed/>
                </p:oleObj>
              </mc:Choice>
              <mc:Fallback>
                <p:oleObj name="Equation" r:id="rId2" imgW="1755360" imgH="301680" progId="Equation.DSMT4">
                  <p:embed/>
                  <p:pic>
                    <p:nvPicPr>
                      <p:cNvPr id="0" name="Picture 9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4119266"/>
                        <a:ext cx="1765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32710"/>
              </p:ext>
            </p:extLst>
          </p:nvPr>
        </p:nvGraphicFramePr>
        <p:xfrm>
          <a:off x="1447800" y="4671716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79360" imgH="264960" progId="Equation.DSMT4">
                  <p:embed/>
                </p:oleObj>
              </mc:Choice>
              <mc:Fallback>
                <p:oleObj name="Equation" r:id="rId4" imgW="1179360" imgH="264960" progId="Equation.DSMT4">
                  <p:embed/>
                  <p:pic>
                    <p:nvPicPr>
                      <p:cNvPr id="0" name="Picture 9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71716"/>
                        <a:ext cx="1193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894637"/>
              </p:ext>
            </p:extLst>
          </p:nvPr>
        </p:nvGraphicFramePr>
        <p:xfrm>
          <a:off x="1397000" y="1295400"/>
          <a:ext cx="207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57040" imgH="594000" progId="Equation.DSMT4">
                  <p:embed/>
                </p:oleObj>
              </mc:Choice>
              <mc:Fallback>
                <p:oleObj name="Equation" r:id="rId6" imgW="2057040" imgH="594000" progId="Equation.DSMT4">
                  <p:embed/>
                  <p:pic>
                    <p:nvPicPr>
                      <p:cNvPr id="0" name="Picture 9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1295400"/>
                        <a:ext cx="207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6909582"/>
              </p:ext>
            </p:extLst>
          </p:nvPr>
        </p:nvGraphicFramePr>
        <p:xfrm>
          <a:off x="1349375" y="2039938"/>
          <a:ext cx="2230438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22280" imgH="952200" progId="Equation.DSMT4">
                  <p:embed/>
                </p:oleObj>
              </mc:Choice>
              <mc:Fallback>
                <p:oleObj name="Equation" r:id="rId8" imgW="2222280" imgH="952200" progId="Equation.DSMT4">
                  <p:embed/>
                  <p:pic>
                    <p:nvPicPr>
                      <p:cNvPr id="0" name="Picture 9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375" y="2039938"/>
                        <a:ext cx="2230438" cy="960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715523"/>
              </p:ext>
            </p:extLst>
          </p:nvPr>
        </p:nvGraphicFramePr>
        <p:xfrm>
          <a:off x="1600200" y="3124200"/>
          <a:ext cx="1866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5800" imgH="594000" progId="Equation.DSMT4">
                  <p:embed/>
                </p:oleObj>
              </mc:Choice>
              <mc:Fallback>
                <p:oleObj name="Equation" r:id="rId10" imgW="1855800" imgH="594000" progId="Equation.DSMT4">
                  <p:embed/>
                  <p:pic>
                    <p:nvPicPr>
                      <p:cNvPr id="0" name="Picture 9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124200"/>
                        <a:ext cx="1866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624995" y="39624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368343"/>
              </p:ext>
            </p:extLst>
          </p:nvPr>
        </p:nvGraphicFramePr>
        <p:xfrm>
          <a:off x="3289300" y="4097041"/>
          <a:ext cx="2044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29680" imgH="301680" progId="Equation.DSMT4">
                  <p:embed/>
                </p:oleObj>
              </mc:Choice>
              <mc:Fallback>
                <p:oleObj name="Equation" r:id="rId12" imgW="2029680" imgH="301680" progId="Equation.DSMT4">
                  <p:embed/>
                  <p:pic>
                    <p:nvPicPr>
                      <p:cNvPr id="0" name="Picture 9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4097041"/>
                        <a:ext cx="2044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371681"/>
              </p:ext>
            </p:extLst>
          </p:nvPr>
        </p:nvGraphicFramePr>
        <p:xfrm>
          <a:off x="3967572" y="4673600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62240" imgH="264960" progId="Equation.DSMT4">
                  <p:embed/>
                </p:oleObj>
              </mc:Choice>
              <mc:Fallback>
                <p:oleObj name="Equation" r:id="rId14" imgW="1362240" imgH="264960" progId="Equation.DSMT4">
                  <p:embed/>
                  <p:pic>
                    <p:nvPicPr>
                      <p:cNvPr id="0" name="Picture 9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572" y="4673600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153824"/>
              </p:ext>
            </p:extLst>
          </p:nvPr>
        </p:nvGraphicFramePr>
        <p:xfrm>
          <a:off x="4419600" y="144780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6680" imgH="264960" progId="Equation.DSMT4">
                  <p:embed/>
                </p:oleObj>
              </mc:Choice>
              <mc:Fallback>
                <p:oleObj name="Equation" r:id="rId16" imgW="886680" imgH="264960" progId="Equation.DSMT4">
                  <p:embed/>
                  <p:pic>
                    <p:nvPicPr>
                      <p:cNvPr id="0" name="Picture 9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44780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63659"/>
              </p:ext>
            </p:extLst>
          </p:nvPr>
        </p:nvGraphicFramePr>
        <p:xfrm>
          <a:off x="4360863" y="2432050"/>
          <a:ext cx="4384675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368600" imgH="279360" progId="Equation.DSMT4">
                  <p:embed/>
                </p:oleObj>
              </mc:Choice>
              <mc:Fallback>
                <p:oleObj name="Equation" r:id="rId18" imgW="4368600" imgH="279360" progId="Equation.DSMT4">
                  <p:embed/>
                  <p:pic>
                    <p:nvPicPr>
                      <p:cNvPr id="0" name="Picture 9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863" y="2432050"/>
                        <a:ext cx="4384675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520494"/>
              </p:ext>
            </p:extLst>
          </p:nvPr>
        </p:nvGraphicFramePr>
        <p:xfrm>
          <a:off x="4373805" y="2754958"/>
          <a:ext cx="151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499400" imgH="219240" progId="Equation.DSMT4">
                  <p:embed/>
                </p:oleObj>
              </mc:Choice>
              <mc:Fallback>
                <p:oleObj name="Equation" r:id="rId20" imgW="1499400" imgH="219240" progId="Equation.DSMT4">
                  <p:embed/>
                  <p:pic>
                    <p:nvPicPr>
                      <p:cNvPr id="0" name="Picture 10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805" y="2754958"/>
                        <a:ext cx="1511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772412"/>
              </p:ext>
            </p:extLst>
          </p:nvPr>
        </p:nvGraphicFramePr>
        <p:xfrm>
          <a:off x="4419600" y="330200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86680" imgH="264960" progId="Equation.DSMT4">
                  <p:embed/>
                </p:oleObj>
              </mc:Choice>
              <mc:Fallback>
                <p:oleObj name="Equation" r:id="rId22" imgW="886680" imgH="264960" progId="Equation.DSMT4">
                  <p:embed/>
                  <p:pic>
                    <p:nvPicPr>
                      <p:cNvPr id="0" name="Picture 10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30200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819D96C2-3D3C-8687-A3E8-DBCEB74095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954303"/>
              </p:ext>
            </p:extLst>
          </p:nvPr>
        </p:nvGraphicFramePr>
        <p:xfrm>
          <a:off x="1583595" y="5154164"/>
          <a:ext cx="10414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028520" imgH="279360" progId="Equation.DSMT4">
                  <p:embed/>
                </p:oleObj>
              </mc:Choice>
              <mc:Fallback>
                <p:oleObj name="Equation" r:id="rId23" imgW="1028520" imgH="279360" progId="Equation.DSMT4">
                  <p:embed/>
                  <p:pic>
                    <p:nvPicPr>
                      <p:cNvPr id="2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3595" y="5154164"/>
                        <a:ext cx="10414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>
            <a:extLst>
              <a:ext uri="{FF2B5EF4-FFF2-40B4-BE49-F238E27FC236}">
                <a16:creationId xmlns:a16="http://schemas.microsoft.com/office/drawing/2014/main" id="{1A695E56-5715-3933-425B-DE81A1C0D6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627896"/>
              </p:ext>
            </p:extLst>
          </p:nvPr>
        </p:nvGraphicFramePr>
        <p:xfrm>
          <a:off x="4049712" y="5006526"/>
          <a:ext cx="1284288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69720" imgH="838080" progId="Equation.DSMT4">
                  <p:embed/>
                </p:oleObj>
              </mc:Choice>
              <mc:Fallback>
                <p:oleObj name="Equation" r:id="rId25" imgW="1269720" imgH="838080" progId="Equation.DSMT4">
                  <p:embed/>
                  <p:pic>
                    <p:nvPicPr>
                      <p:cNvPr id="4" name="Object 10">
                        <a:extLst>
                          <a:ext uri="{FF2B5EF4-FFF2-40B4-BE49-F238E27FC236}">
                            <a16:creationId xmlns:a16="http://schemas.microsoft.com/office/drawing/2014/main" id="{819D96C2-3D3C-8687-A3E8-DBCEB74095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9712" y="5006526"/>
                        <a:ext cx="1284288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392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Solving Equations with Two Absolute Value Expressions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198823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|= |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|, then either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More generally,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|= |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|, then either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–(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).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005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Solving Equations with Two Absolute Value Expressions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46088" y="1280160"/>
            <a:ext cx="1154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Solve: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676105"/>
              </p:ext>
            </p:extLst>
          </p:nvPr>
        </p:nvGraphicFramePr>
        <p:xfrm>
          <a:off x="1512888" y="1271588"/>
          <a:ext cx="2157412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533160" progId="Equation.DSMT4">
                  <p:embed/>
                </p:oleObj>
              </mc:Choice>
              <mc:Fallback>
                <p:oleObj name="Equation" r:id="rId2" imgW="2145960" imgH="533160" progId="Equation.DSMT4">
                  <p:embed/>
                  <p:pic>
                    <p:nvPicPr>
                      <p:cNvPr id="0" name="Picture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2888" y="1271588"/>
                        <a:ext cx="2157412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74605" y="2057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" y="2575173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 this case, the two expressions (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 </a:t>
            </a:r>
            <a:r>
              <a:rPr lang="en-US" sz="2800" dirty="0"/>
              <a:t>5) and (2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 </a:t>
            </a:r>
            <a:r>
              <a:rPr lang="en-US" sz="2800" dirty="0"/>
              <a:t>1) are</a:t>
            </a:r>
            <a:br>
              <a:rPr lang="en-US" sz="2800" dirty="0"/>
            </a:br>
            <a:r>
              <a:rPr lang="en-US" sz="2800" dirty="0"/>
              <a:t>equal to each other or are opposites of each other.</a:t>
            </a:r>
          </a:p>
        </p:txBody>
      </p:sp>
      <p:graphicFrame>
        <p:nvGraphicFramePr>
          <p:cNvPr id="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5104227"/>
              </p:ext>
            </p:extLst>
          </p:nvPr>
        </p:nvGraphicFramePr>
        <p:xfrm>
          <a:off x="2639911" y="3490056"/>
          <a:ext cx="21590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45960" imgH="533160" progId="Equation.DSMT4">
                  <p:embed/>
                </p:oleObj>
              </mc:Choice>
              <mc:Fallback>
                <p:oleObj name="Equation" r:id="rId4" imgW="2145960" imgH="533160" progId="Equation.DSMT4">
                  <p:embed/>
                  <p:pic>
                    <p:nvPicPr>
                      <p:cNvPr id="0" name="Picture 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911" y="3490056"/>
                        <a:ext cx="2159000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469809" y="4057815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405598"/>
              </p:ext>
            </p:extLst>
          </p:nvPr>
        </p:nvGraphicFramePr>
        <p:xfrm>
          <a:off x="7004050" y="3993757"/>
          <a:ext cx="1536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6760" imgH="219240" progId="Equation.DSMT4">
                  <p:embed/>
                </p:oleObj>
              </mc:Choice>
              <mc:Fallback>
                <p:oleObj name="Equation" r:id="rId6" imgW="1526760" imgH="219240" progId="Equation.DSMT4">
                  <p:embed/>
                  <p:pic>
                    <p:nvPicPr>
                      <p:cNvPr id="0" name="Picture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3993757"/>
                        <a:ext cx="15367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731873"/>
              </p:ext>
            </p:extLst>
          </p:nvPr>
        </p:nvGraphicFramePr>
        <p:xfrm>
          <a:off x="7016750" y="4247869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91280" imgH="264960" progId="Equation.DSMT4">
                  <p:embed/>
                </p:oleObj>
              </mc:Choice>
              <mc:Fallback>
                <p:oleObj name="Equation" r:id="rId8" imgW="1691280" imgH="264960" progId="Equation.DSMT4">
                  <p:embed/>
                  <p:pic>
                    <p:nvPicPr>
                      <p:cNvPr id="0" name="Picture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0" y="4247869"/>
                        <a:ext cx="170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1464703"/>
              </p:ext>
            </p:extLst>
          </p:nvPr>
        </p:nvGraphicFramePr>
        <p:xfrm>
          <a:off x="7004050" y="4527269"/>
          <a:ext cx="185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46800" imgH="264960" progId="Equation.DSMT4">
                  <p:embed/>
                </p:oleObj>
              </mc:Choice>
              <mc:Fallback>
                <p:oleObj name="Equation" r:id="rId10" imgW="1846800" imgH="264960" progId="Equation.DSMT4">
                  <p:embed/>
                  <p:pic>
                    <p:nvPicPr>
                      <p:cNvPr id="0" name="Picture 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527269"/>
                        <a:ext cx="185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6932827"/>
              </p:ext>
            </p:extLst>
          </p:nvPr>
        </p:nvGraphicFramePr>
        <p:xfrm>
          <a:off x="7004050" y="4765463"/>
          <a:ext cx="1270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1440" imgH="219240" progId="Equation.DSMT4">
                  <p:embed/>
                </p:oleObj>
              </mc:Choice>
              <mc:Fallback>
                <p:oleObj name="Equation" r:id="rId12" imgW="1261440" imgH="219240" progId="Equation.DSMT4">
                  <p:embed/>
                  <p:pic>
                    <p:nvPicPr>
                      <p:cNvPr id="0" name="Picture 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765463"/>
                        <a:ext cx="12700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7907837"/>
              </p:ext>
            </p:extLst>
          </p:nvPr>
        </p:nvGraphicFramePr>
        <p:xfrm>
          <a:off x="7004050" y="5021984"/>
          <a:ext cx="1104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6920" imgH="255960" progId="Equation.DSMT4">
                  <p:embed/>
                </p:oleObj>
              </mc:Choice>
              <mc:Fallback>
                <p:oleObj name="Equation" r:id="rId14" imgW="1096920" imgH="255960" progId="Equation.DSMT4">
                  <p:embed/>
                  <p:pic>
                    <p:nvPicPr>
                      <p:cNvPr id="0" name="Picture 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5021984"/>
                        <a:ext cx="1104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9883841"/>
              </p:ext>
            </p:extLst>
          </p:nvPr>
        </p:nvGraphicFramePr>
        <p:xfrm>
          <a:off x="7004050" y="5288197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49960" imgH="264960" progId="Equation.DSMT4">
                  <p:embed/>
                </p:oleObj>
              </mc:Choice>
              <mc:Fallback>
                <p:oleObj name="Equation" r:id="rId16" imgW="849960" imgH="264960" progId="Equation.DSMT4">
                  <p:embed/>
                  <p:pic>
                    <p:nvPicPr>
                      <p:cNvPr id="0" name="Picture 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5288197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BF59320D-0E9D-25F8-D8C4-9BA8504FC7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3563513"/>
              </p:ext>
            </p:extLst>
          </p:nvPr>
        </p:nvGraphicFramePr>
        <p:xfrm>
          <a:off x="531795" y="4291528"/>
          <a:ext cx="2486213" cy="12385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22560" imgH="1307880" progId="Equation.DSMT4">
                  <p:embed/>
                </p:oleObj>
              </mc:Choice>
              <mc:Fallback>
                <p:oleObj name="Equation" r:id="rId18" imgW="3022560" imgH="1307880" progId="Equation.DSMT4">
                  <p:embed/>
                  <p:pic>
                    <p:nvPicPr>
                      <p:cNvPr id="1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795" y="4291528"/>
                        <a:ext cx="2486213" cy="12385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>
            <a:extLst>
              <a:ext uri="{FF2B5EF4-FFF2-40B4-BE49-F238E27FC236}">
                <a16:creationId xmlns:a16="http://schemas.microsoft.com/office/drawing/2014/main" id="{8DDA5028-53B4-175D-66FA-E5D432C54C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5609503"/>
              </p:ext>
            </p:extLst>
          </p:nvPr>
        </p:nvGraphicFramePr>
        <p:xfrm>
          <a:off x="3868737" y="4153548"/>
          <a:ext cx="300831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657600" imgH="1447560" progId="Equation.DSMT4">
                  <p:embed/>
                </p:oleObj>
              </mc:Choice>
              <mc:Fallback>
                <p:oleObj name="Equation" r:id="rId20" imgW="3657600" imgH="1447560" progId="Equation.DSMT4">
                  <p:embed/>
                  <p:pic>
                    <p:nvPicPr>
                      <p:cNvPr id="4" name="Object 8">
                        <a:extLst>
                          <a:ext uri="{FF2B5EF4-FFF2-40B4-BE49-F238E27FC236}">
                            <a16:creationId xmlns:a16="http://schemas.microsoft.com/office/drawing/2014/main" id="{BF59320D-0E9D-25F8-D8C4-9BA8504FC7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8737" y="4153548"/>
                        <a:ext cx="3008313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916</TotalTime>
  <Words>334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9.9</vt:lpstr>
      <vt:lpstr>Definition: Absolute Value</vt:lpstr>
      <vt:lpstr>Definition: Solving Absolute Value Equations</vt:lpstr>
      <vt:lpstr>Note</vt:lpstr>
      <vt:lpstr>Example 1: Solving Absolute Value Equations</vt:lpstr>
      <vt:lpstr>Example 1: Solving Absolute Value Equations (cont.)</vt:lpstr>
      <vt:lpstr>Example 1: Solving Absolute Value Equations (cont.)</vt:lpstr>
      <vt:lpstr>Definition: Solving Equations with Two Absolute Value Expressions</vt:lpstr>
      <vt:lpstr>Example 2: Solving Equations with Two Absolute Value Expressions</vt:lpstr>
      <vt:lpstr>Example 2: Solving Equations with Two Absolute Value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205</cp:revision>
  <dcterms:created xsi:type="dcterms:W3CDTF">2013-04-26T14:43:13Z</dcterms:created>
  <dcterms:modified xsi:type="dcterms:W3CDTF">2023-06-19T20:11:11Z</dcterms:modified>
</cp:coreProperties>
</file>