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80" r:id="rId4"/>
    <p:sldId id="286" r:id="rId5"/>
    <p:sldId id="260" r:id="rId6"/>
    <p:sldId id="281" r:id="rId7"/>
    <p:sldId id="287" r:id="rId8"/>
    <p:sldId id="282" r:id="rId9"/>
    <p:sldId id="288" r:id="rId10"/>
    <p:sldId id="289" r:id="rId11"/>
    <p:sldId id="290" r:id="rId12"/>
    <p:sldId id="285" r:id="rId13"/>
    <p:sldId id="262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99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 autoAdjust="0"/>
    <p:restoredTop sz="94660"/>
  </p:normalViewPr>
  <p:slideViewPr>
    <p:cSldViewPr>
      <p:cViewPr varScale="1">
        <p:scale>
          <a:sx n="51" d="100"/>
          <a:sy n="51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w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6A14-F8A9-43FF-91F1-5E371CD108E7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7B98-95EC-4CDC-A495-B3EA5059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37.em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9.e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36.emf"/><Relationship Id="rId9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5.emf"/><Relationship Id="rId18" Type="http://schemas.openxmlformats.org/officeDocument/2006/relationships/oleObject" Target="../embeddings/oleObject48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image" Target="../media/image49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emf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8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50.bin"/><Relationship Id="rId21" Type="http://schemas.openxmlformats.org/officeDocument/2006/relationships/image" Target="../media/image60.e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6.emf"/><Relationship Id="rId1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55.emf"/><Relationship Id="rId19" Type="http://schemas.openxmlformats.org/officeDocument/2006/relationships/image" Target="../media/image59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7.emf"/><Relationship Id="rId2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6.emf"/><Relationship Id="rId9" Type="http://schemas.openxmlformats.org/officeDocument/2006/relationships/image" Target="../media/image8.wmf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3.bin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5.emf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7.wmf"/><Relationship Id="rId23" Type="http://schemas.openxmlformats.org/officeDocument/2006/relationships/image" Target="../media/image21.emf"/><Relationship Id="rId28" Type="http://schemas.openxmlformats.org/officeDocument/2006/relationships/image" Target="../media/image24.png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19.wmf"/><Relationship Id="rId4" Type="http://schemas.openxmlformats.org/officeDocument/2006/relationships/image" Target="../media/image12.e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1.emf"/><Relationship Id="rId3" Type="http://schemas.openxmlformats.org/officeDocument/2006/relationships/oleObject" Target="../embeddings/oleObject26.bin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0.emf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27.emf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10.R.2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1">
                <a:solidFill>
                  <a:srgbClr val="1F497D"/>
                </a:solidFill>
              </a:rPr>
              <a:t>Absolute Value </a:t>
            </a:r>
            <a:r>
              <a:rPr lang="en-US" b="1" i="1" dirty="0">
                <a:solidFill>
                  <a:srgbClr val="1F497D"/>
                </a:solidFill>
              </a:rPr>
              <a:t>Inequalities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>
                <a:solidFill>
                  <a:schemeClr val="accent1"/>
                </a:solidFill>
              </a:rPr>
              <a:t>Solving Absolute Value Inequalities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20433"/>
              </p:ext>
            </p:extLst>
          </p:nvPr>
        </p:nvGraphicFramePr>
        <p:xfrm>
          <a:off x="1276350" y="1295400"/>
          <a:ext cx="1892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6" name="Equation" r:id="rId3" imgW="1883160" imgH="886680" progId="Equation.DSMT4">
                  <p:embed/>
                </p:oleObj>
              </mc:Choice>
              <mc:Fallback>
                <p:oleObj name="Equation" r:id="rId3" imgW="1883160" imgH="886680" progId="Equation.DSMT4">
                  <p:embed/>
                  <p:pic>
                    <p:nvPicPr>
                      <p:cNvPr id="0" name="Picture 6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295400"/>
                        <a:ext cx="1892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993354"/>
              </p:ext>
            </p:extLst>
          </p:nvPr>
        </p:nvGraphicFramePr>
        <p:xfrm>
          <a:off x="2743200" y="2298700"/>
          <a:ext cx="1460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7" name="Equation" r:id="rId5" imgW="1444320" imgH="1032840" progId="Equation.DSMT4">
                  <p:embed/>
                </p:oleObj>
              </mc:Choice>
              <mc:Fallback>
                <p:oleObj name="Equation" r:id="rId5" imgW="1444320" imgH="1032840" progId="Equation.DSMT4">
                  <p:embed/>
                  <p:pic>
                    <p:nvPicPr>
                      <p:cNvPr id="0" name="Picture 6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98700"/>
                        <a:ext cx="14605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19200" y="252478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pic>
        <p:nvPicPr>
          <p:cNvPr id="48775" name="Picture 6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447800"/>
            <a:ext cx="3476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7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Absolute Value Inequalities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The expression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 </a:t>
            </a:r>
            <a:r>
              <a:rPr lang="en-US" dirty="0">
                <a:solidFill>
                  <a:srgbClr val="000000"/>
                </a:solidFill>
              </a:rPr>
              <a:t>3 or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 -</a:t>
            </a:r>
            <a:r>
              <a:rPr lang="en-US" dirty="0">
                <a:solidFill>
                  <a:srgbClr val="000000"/>
                </a:solidFill>
              </a:rPr>
              <a:t>3 </a:t>
            </a:r>
            <a:r>
              <a:rPr lang="en-US" b="1" dirty="0">
                <a:solidFill>
                  <a:srgbClr val="C00000"/>
                </a:solidFill>
              </a:rPr>
              <a:t>cannot</a:t>
            </a:r>
            <a:r>
              <a:rPr lang="en-US" dirty="0">
                <a:solidFill>
                  <a:srgbClr val="000000"/>
                </a:solidFill>
              </a:rPr>
              <a:t> be combined into one inequality expression. The word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  <a:r>
              <a:rPr lang="en-US" dirty="0">
                <a:solidFill>
                  <a:srgbClr val="000000"/>
                </a:solidFill>
              </a:rPr>
              <a:t>must separate the inequalities since any number that satisfies one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dirty="0">
                <a:solidFill>
                  <a:srgbClr val="000000"/>
                </a:solidFill>
              </a:rPr>
              <a:t> the other is a solution to the absolute value inequality. There are </a:t>
            </a:r>
            <a:r>
              <a:rPr lang="en-US" b="1" dirty="0">
                <a:solidFill>
                  <a:srgbClr val="C00000"/>
                </a:solidFill>
              </a:rPr>
              <a:t>no</a:t>
            </a:r>
            <a:r>
              <a:rPr lang="en-US" dirty="0">
                <a:solidFill>
                  <a:srgbClr val="000000"/>
                </a:solidFill>
              </a:rPr>
              <a:t> numbers that satisfy </a:t>
            </a:r>
            <a:r>
              <a:rPr lang="en-US" b="1" dirty="0">
                <a:solidFill>
                  <a:srgbClr val="C00000"/>
                </a:solidFill>
              </a:rPr>
              <a:t>both</a:t>
            </a:r>
            <a:r>
              <a:rPr lang="en-US" dirty="0">
                <a:solidFill>
                  <a:srgbClr val="000000"/>
                </a:solidFill>
              </a:rPr>
              <a:t> inequalities.</a:t>
            </a:r>
          </a:p>
          <a:p>
            <a:pPr marL="12700" indent="-12700" eaLnBrk="0" hangingPunct="0"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1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chemeClr val="accent1"/>
                </a:solidFill>
              </a:rPr>
              <a:t>Solving Absolute Value Inequalities with </a:t>
            </a:r>
            <a:r>
              <a:rPr lang="en-US" dirty="0">
                <a:solidFill>
                  <a:schemeClr val="accent1"/>
                </a:solidFill>
                <a:latin typeface="Symbol" charset="2"/>
                <a:cs typeface="Symbol" charset="2"/>
              </a:rPr>
              <a:t>&gt; </a:t>
            </a:r>
            <a:r>
              <a:rPr lang="en-US" dirty="0">
                <a:solidFill>
                  <a:schemeClr val="accent1"/>
                </a:solidFill>
              </a:rPr>
              <a:t>(or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Symbol" charset="2"/>
              </a:rPr>
              <a:t>≥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>
          <a:xfrm>
            <a:off x="457200" y="1295400"/>
            <a:ext cx="8229600" cy="345325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15875" algn="ctr">
              <a:tabLst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0:</a:t>
            </a:r>
          </a:p>
          <a:p>
            <a:pPr marL="454025" indent="-454025">
              <a:buFont typeface="+mj-lt"/>
              <a:buAutoNum type="alphaLcPeriod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–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+mj-lt"/>
              <a:buAutoNum type="alphaLcPeriod" startAt="2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 &lt; –</a:t>
            </a:r>
            <a:r>
              <a:rPr lang="en-US" i="1" dirty="0">
                <a:solidFill>
                  <a:srgbClr val="000000"/>
                </a:solidFill>
              </a:rPr>
              <a:t>c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  <a:r>
              <a:rPr lang="en-US" i="1" dirty="0">
                <a:solidFill>
                  <a:srgbClr val="000000"/>
                </a:solidFill>
              </a:rPr>
              <a:t>ax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.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The inequalities in </a:t>
            </a:r>
            <a:r>
              <a:rPr lang="en-US" b="1" dirty="0">
                <a:solidFill>
                  <a:srgbClr val="C00000"/>
                </a:solidFill>
              </a:rPr>
              <a:t>a.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b.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are true if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is replaced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Symbol" charset="2"/>
              </a:rPr>
              <a:t>≥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200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961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3710710"/>
            <a:ext cx="49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332962"/>
              </p:ext>
            </p:extLst>
          </p:nvPr>
        </p:nvGraphicFramePr>
        <p:xfrm>
          <a:off x="2514600" y="1717675"/>
          <a:ext cx="83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5" name="Equation" r:id="rId3" imgW="822600" imgH="594000" progId="Equation.DSMT4">
                  <p:embed/>
                </p:oleObj>
              </mc:Choice>
              <mc:Fallback>
                <p:oleObj name="Equation" r:id="rId3" imgW="822600" imgH="594000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17675"/>
                        <a:ext cx="83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057808"/>
              </p:ext>
            </p:extLst>
          </p:nvPr>
        </p:nvGraphicFramePr>
        <p:xfrm>
          <a:off x="1600200" y="3048000"/>
          <a:ext cx="83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6" name="Equation" r:id="rId5" imgW="822600" imgH="594000" progId="Equation.DSMT4">
                  <p:embed/>
                </p:oleObj>
              </mc:Choice>
              <mc:Fallback>
                <p:oleObj name="Equation" r:id="rId5" imgW="822600" imgH="5940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48000"/>
                        <a:ext cx="83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43079"/>
              </p:ext>
            </p:extLst>
          </p:nvPr>
        </p:nvGraphicFramePr>
        <p:xfrm>
          <a:off x="1682750" y="3848100"/>
          <a:ext cx="990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7" name="Equation" r:id="rId6" imgW="978120" imgH="347400" progId="Equation.DSMT4">
                  <p:embed/>
                </p:oleObj>
              </mc:Choice>
              <mc:Fallback>
                <p:oleObj name="Equation" r:id="rId6" imgW="978120" imgH="34740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3848100"/>
                        <a:ext cx="990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49082"/>
              </p:ext>
            </p:extLst>
          </p:nvPr>
        </p:nvGraphicFramePr>
        <p:xfrm>
          <a:off x="3768435" y="38481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8" name="Equation" r:id="rId8" imgW="722160" imgH="347400" progId="Equation.DSMT4">
                  <p:embed/>
                </p:oleObj>
              </mc:Choice>
              <mc:Fallback>
                <p:oleObj name="Equation" r:id="rId8" imgW="722160" imgH="34740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435" y="38481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723156"/>
              </p:ext>
            </p:extLst>
          </p:nvPr>
        </p:nvGraphicFramePr>
        <p:xfrm>
          <a:off x="3022600" y="4689475"/>
          <a:ext cx="2540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9" name="Equation" r:id="rId10" imgW="2532240" imgH="649080" progId="Equation.DSMT4">
                  <p:embed/>
                </p:oleObj>
              </mc:Choice>
              <mc:Fallback>
                <p:oleObj name="Equation" r:id="rId10" imgW="2532240" imgH="649080" progId="Equation.DSMT4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4689475"/>
                        <a:ext cx="2540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524000" y="472440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pic>
        <p:nvPicPr>
          <p:cNvPr id="61079" name="Picture 66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3733800"/>
            <a:ext cx="3581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961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3276600"/>
            <a:ext cx="49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088298"/>
              </p:ext>
            </p:extLst>
          </p:nvPr>
        </p:nvGraphicFramePr>
        <p:xfrm>
          <a:off x="2514600" y="1717675"/>
          <a:ext cx="1511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1499400" imgH="594000" progId="Equation.DSMT4">
                  <p:embed/>
                </p:oleObj>
              </mc:Choice>
              <mc:Fallback>
                <p:oleObj name="Equation" r:id="rId3" imgW="1499400" imgH="594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17675"/>
                        <a:ext cx="1511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53508"/>
              </p:ext>
            </p:extLst>
          </p:nvPr>
        </p:nvGraphicFramePr>
        <p:xfrm>
          <a:off x="1524000" y="4127500"/>
          <a:ext cx="81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5" imgW="804240" imgH="886680" progId="Equation.DSMT4">
                  <p:embed/>
                </p:oleObj>
              </mc:Choice>
              <mc:Fallback>
                <p:oleObj name="Equation" r:id="rId5" imgW="804240" imgH="886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27500"/>
                        <a:ext cx="81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87060"/>
              </p:ext>
            </p:extLst>
          </p:nvPr>
        </p:nvGraphicFramePr>
        <p:xfrm>
          <a:off x="2438400" y="4914900"/>
          <a:ext cx="2540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7" imgW="2532240" imgH="1106280" progId="Equation.DSMT4">
                  <p:embed/>
                </p:oleObj>
              </mc:Choice>
              <mc:Fallback>
                <p:oleObj name="Equation" r:id="rId7" imgW="2532240" imgH="1106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14900"/>
                        <a:ext cx="2540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14400" y="5178425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075917"/>
              </p:ext>
            </p:extLst>
          </p:nvPr>
        </p:nvGraphicFramePr>
        <p:xfrm>
          <a:off x="762000" y="2819400"/>
          <a:ext cx="1511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9" imgW="1499400" imgH="594000" progId="Equation.DSMT4">
                  <p:embed/>
                </p:oleObj>
              </mc:Choice>
              <mc:Fallback>
                <p:oleObj name="Equation" r:id="rId9" imgW="1499400" imgH="59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1511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811766"/>
              </p:ext>
            </p:extLst>
          </p:nvPr>
        </p:nvGraphicFramePr>
        <p:xfrm>
          <a:off x="838200" y="3429000"/>
          <a:ext cx="167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0" imgW="1663920" imgH="292320" progId="Equation.DSMT4">
                  <p:embed/>
                </p:oleObj>
              </mc:Choice>
              <mc:Fallback>
                <p:oleObj name="Equation" r:id="rId10" imgW="1663920" imgH="292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167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127013"/>
              </p:ext>
            </p:extLst>
          </p:nvPr>
        </p:nvGraphicFramePr>
        <p:xfrm>
          <a:off x="3790950" y="3429000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2" imgW="1398600" imgH="292320" progId="Equation.DSMT4">
                  <p:embed/>
                </p:oleObj>
              </mc:Choice>
              <mc:Fallback>
                <p:oleObj name="Equation" r:id="rId12" imgW="1398600" imgH="292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3429000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38002"/>
              </p:ext>
            </p:extLst>
          </p:nvPr>
        </p:nvGraphicFramePr>
        <p:xfrm>
          <a:off x="1327150" y="381000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4" imgW="905040" imgH="292320" progId="Equation.DSMT4">
                  <p:embed/>
                </p:oleObj>
              </mc:Choice>
              <mc:Fallback>
                <p:oleObj name="Equation" r:id="rId14" imgW="905040" imgH="292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3810000"/>
                        <a:ext cx="91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47399"/>
              </p:ext>
            </p:extLst>
          </p:nvPr>
        </p:nvGraphicFramePr>
        <p:xfrm>
          <a:off x="4279900" y="3860800"/>
          <a:ext cx="92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16" imgW="914040" imgH="292320" progId="Equation.DSMT4">
                  <p:embed/>
                </p:oleObj>
              </mc:Choice>
              <mc:Fallback>
                <p:oleObj name="Equation" r:id="rId16" imgW="914040" imgH="2923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3860800"/>
                        <a:ext cx="92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724026"/>
              </p:ext>
            </p:extLst>
          </p:nvPr>
        </p:nvGraphicFramePr>
        <p:xfrm>
          <a:off x="4445000" y="4127500"/>
          <a:ext cx="81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18" imgW="804240" imgH="886680" progId="Equation.DSMT4">
                  <p:embed/>
                </p:oleObj>
              </mc:Choice>
              <mc:Fallback>
                <p:oleObj name="Equation" r:id="rId18" imgW="804240" imgH="886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127500"/>
                        <a:ext cx="81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34000" y="4343400"/>
            <a:ext cx="36290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1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199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1219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054759"/>
              </p:ext>
            </p:extLst>
          </p:nvPr>
        </p:nvGraphicFramePr>
        <p:xfrm>
          <a:off x="2489200" y="1659148"/>
          <a:ext cx="177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2" name="Equation" r:id="rId3" imgW="1764360" imgH="594000" progId="Equation.DSMT4">
                  <p:embed/>
                </p:oleObj>
              </mc:Choice>
              <mc:Fallback>
                <p:oleObj name="Equation" r:id="rId3" imgW="1764360" imgH="59400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659148"/>
                        <a:ext cx="177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5800" y="28194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is nothing to do here except observe that no matter what is substituted for </a:t>
            </a:r>
            <a:r>
              <a:rPr lang="en-US" sz="2800" i="1" dirty="0"/>
              <a:t>x</a:t>
            </a:r>
            <a:r>
              <a:rPr lang="en-US" sz="2800" dirty="0"/>
              <a:t>, the absolute value </a:t>
            </a:r>
            <a:br>
              <a:rPr lang="en-US" sz="2800" dirty="0"/>
            </a:br>
            <a:r>
              <a:rPr lang="en-US" sz="2800" dirty="0"/>
              <a:t>will be greater than −6. Absolute value is always nonnegative (greater than or equal to 0). The solution </a:t>
            </a:r>
            <a:br>
              <a:rPr lang="en-US" sz="2800" dirty="0"/>
            </a:br>
            <a:r>
              <a:rPr lang="en-US" sz="2800" dirty="0"/>
              <a:t>to the inequality is </a:t>
            </a:r>
            <a:r>
              <a:rPr lang="en-US" sz="2800" b="1" dirty="0">
                <a:solidFill>
                  <a:srgbClr val="366092"/>
                </a:solidFill>
              </a:rPr>
              <a:t>all real numbers</a:t>
            </a:r>
            <a:r>
              <a:rPr lang="en-US" sz="2800" dirty="0"/>
              <a:t>, so shade the entire number line. In interval notation, </a:t>
            </a:r>
            <a:r>
              <a:rPr lang="en-US" sz="2800" i="1" dirty="0"/>
              <a:t>x</a:t>
            </a:r>
            <a:r>
              <a:rPr lang="en-US" sz="2800" dirty="0"/>
              <a:t> is in (–∞, ∞).</a:t>
            </a:r>
          </a:p>
        </p:txBody>
      </p:sp>
      <p:pic>
        <p:nvPicPr>
          <p:cNvPr id="56546" name="Picture 2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443270"/>
            <a:ext cx="3600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961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607159"/>
              </p:ext>
            </p:extLst>
          </p:nvPr>
        </p:nvGraphicFramePr>
        <p:xfrm>
          <a:off x="2489200" y="1717675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4" name="Equation" r:id="rId3" imgW="1992960" imgH="594000" progId="Equation.DSMT4">
                  <p:embed/>
                </p:oleObj>
              </mc:Choice>
              <mc:Fallback>
                <p:oleObj name="Equation" r:id="rId3" imgW="1992960" imgH="594000" progId="Equation.DSMT4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717675"/>
                        <a:ext cx="200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298894"/>
              </p:ext>
            </p:extLst>
          </p:nvPr>
        </p:nvGraphicFramePr>
        <p:xfrm>
          <a:off x="3060700" y="5359400"/>
          <a:ext cx="2667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5" name="Equation" r:id="rId5" imgW="2651400" imgH="649080" progId="Equation.DSMT4">
                  <p:embed/>
                </p:oleObj>
              </mc:Choice>
              <mc:Fallback>
                <p:oleObj name="Equation" r:id="rId5" imgW="2651400" imgH="649080" progId="Equation.DSMT4">
                  <p:embed/>
                  <p:pic>
                    <p:nvPicPr>
                      <p:cNvPr id="0" name="Picture 5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5359400"/>
                        <a:ext cx="2667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5394325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02924"/>
              </p:ext>
            </p:extLst>
          </p:nvPr>
        </p:nvGraphicFramePr>
        <p:xfrm>
          <a:off x="1524000" y="4064000"/>
          <a:ext cx="165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6" name="Equation" r:id="rId7" imgW="1636560" imgH="347400" progId="Equation.DSMT4">
                  <p:embed/>
                </p:oleObj>
              </mc:Choice>
              <mc:Fallback>
                <p:oleObj name="Equation" r:id="rId7" imgW="1636560" imgH="347400" progId="Equation.DSMT4">
                  <p:embed/>
                  <p:pic>
                    <p:nvPicPr>
                      <p:cNvPr id="0" name="Picture 5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64000"/>
                        <a:ext cx="165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989740"/>
              </p:ext>
            </p:extLst>
          </p:nvPr>
        </p:nvGraphicFramePr>
        <p:xfrm>
          <a:off x="4343400" y="4064000"/>
          <a:ext cx="1397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7" name="Equation" r:id="rId9" imgW="1380240" imgH="347400" progId="Equation.DSMT4">
                  <p:embed/>
                </p:oleObj>
              </mc:Choice>
              <mc:Fallback>
                <p:oleObj name="Equation" r:id="rId9" imgW="1380240" imgH="347400" progId="Equation.DSMT4">
                  <p:embed/>
                  <p:pic>
                    <p:nvPicPr>
                      <p:cNvPr id="0" name="Picture 5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64000"/>
                        <a:ext cx="1397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446429"/>
              </p:ext>
            </p:extLst>
          </p:nvPr>
        </p:nvGraphicFramePr>
        <p:xfrm>
          <a:off x="2032000" y="4521200"/>
          <a:ext cx="116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8" name="Equation" r:id="rId11" imgW="1152000" imgH="347400" progId="Equation.DSMT4">
                  <p:embed/>
                </p:oleObj>
              </mc:Choice>
              <mc:Fallback>
                <p:oleObj name="Equation" r:id="rId11" imgW="1152000" imgH="347400" progId="Equation.DSMT4">
                  <p:embed/>
                  <p:pic>
                    <p:nvPicPr>
                      <p:cNvPr id="0" name="Picture 5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521200"/>
                        <a:ext cx="116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25932"/>
              </p:ext>
            </p:extLst>
          </p:nvPr>
        </p:nvGraphicFramePr>
        <p:xfrm>
          <a:off x="4836390" y="4495800"/>
          <a:ext cx="1079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9" name="Equation" r:id="rId13" imgW="1069560" imgH="347400" progId="Equation.DSMT4">
                  <p:embed/>
                </p:oleObj>
              </mc:Choice>
              <mc:Fallback>
                <p:oleObj name="Equation" r:id="rId13" imgW="1069560" imgH="347400" progId="Equation.DSMT4">
                  <p:embed/>
                  <p:pic>
                    <p:nvPicPr>
                      <p:cNvPr id="0" name="Picture 5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390" y="4495800"/>
                        <a:ext cx="1079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606608"/>
              </p:ext>
            </p:extLst>
          </p:nvPr>
        </p:nvGraphicFramePr>
        <p:xfrm>
          <a:off x="965200" y="2807855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0" name="Equation" r:id="rId15" imgW="1992960" imgH="594000" progId="Equation.DSMT4">
                  <p:embed/>
                </p:oleObj>
              </mc:Choice>
              <mc:Fallback>
                <p:oleObj name="Equation" r:id="rId15" imgW="1992960" imgH="594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807855"/>
                        <a:ext cx="200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782034"/>
              </p:ext>
            </p:extLst>
          </p:nvPr>
        </p:nvGraphicFramePr>
        <p:xfrm>
          <a:off x="1420090" y="3405910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1" name="Equation" r:id="rId16" imgW="1490040" imgH="594000" progId="Equation.DSMT4">
                  <p:embed/>
                </p:oleObj>
              </mc:Choice>
              <mc:Fallback>
                <p:oleObj name="Equation" r:id="rId16" imgW="1490040" imgH="594000" progId="Equation.DSMT4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090" y="3405910"/>
                        <a:ext cx="149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411679"/>
              </p:ext>
            </p:extLst>
          </p:nvPr>
        </p:nvGraphicFramePr>
        <p:xfrm>
          <a:off x="2171700" y="4978400"/>
          <a:ext cx="1003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2" name="Equation" r:id="rId18" imgW="987120" imgH="347400" progId="Equation.DSMT4">
                  <p:embed/>
                </p:oleObj>
              </mc:Choice>
              <mc:Fallback>
                <p:oleObj name="Equation" r:id="rId18" imgW="987120" imgH="347400" progId="Equation.DSMT4">
                  <p:embed/>
                  <p:pic>
                    <p:nvPicPr>
                      <p:cNvPr id="0" name="Picture 5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978400"/>
                        <a:ext cx="1003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783459"/>
              </p:ext>
            </p:extLst>
          </p:nvPr>
        </p:nvGraphicFramePr>
        <p:xfrm>
          <a:off x="4992255" y="49784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3" name="Equation" r:id="rId20" imgW="722160" imgH="347400" progId="Equation.DSMT4">
                  <p:embed/>
                </p:oleObj>
              </mc:Choice>
              <mc:Fallback>
                <p:oleObj name="Equation" r:id="rId20" imgW="722160" imgH="347400" progId="Equation.DSMT4">
                  <p:embed/>
                  <p:pic>
                    <p:nvPicPr>
                      <p:cNvPr id="0" name="Picture 5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255" y="49784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505200" y="3896380"/>
            <a:ext cx="49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pic>
        <p:nvPicPr>
          <p:cNvPr id="65093" name="Picture 58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24400" y="2895600"/>
            <a:ext cx="36099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1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  Solve absolute value inequalities.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chemeClr val="accent1"/>
                </a:solidFill>
              </a:rPr>
              <a:t>Solving Absolute Value Inequalities with </a:t>
            </a:r>
            <a:r>
              <a:rPr lang="en-US" dirty="0">
                <a:solidFill>
                  <a:schemeClr val="accent1"/>
                </a:solidFill>
                <a:latin typeface="Symbol" charset="2"/>
                <a:cs typeface="Symbol" charset="2"/>
              </a:rPr>
              <a:t>&lt; </a:t>
            </a:r>
            <a:r>
              <a:rPr lang="en-US" dirty="0">
                <a:solidFill>
                  <a:schemeClr val="accent1"/>
                </a:solidFill>
              </a:rPr>
              <a:t>(or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>
          <a:xfrm>
            <a:off x="457200" y="1307437"/>
            <a:ext cx="8229600" cy="302236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15875" algn="ctr">
              <a:tabLst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0;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marL="454025" indent="-454025">
              <a:buFont typeface="+mj-lt"/>
              <a:buAutoNum type="alphaLcPeriod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–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c.</a:t>
            </a:r>
          </a:p>
          <a:p>
            <a:pPr marL="514350" indent="-514350">
              <a:buFont typeface="+mj-lt"/>
              <a:buAutoNum type="alphaLcPeriod" startAt="2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–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a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c.</a:t>
            </a:r>
          </a:p>
          <a:p>
            <a:pPr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The inequalities in </a:t>
            </a:r>
            <a:r>
              <a:rPr lang="en-US" b="1" dirty="0">
                <a:solidFill>
                  <a:srgbClr val="C00000"/>
                </a:solidFill>
              </a:rPr>
              <a:t>a.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b.</a:t>
            </a:r>
            <a:r>
              <a:rPr lang="en-US" dirty="0">
                <a:solidFill>
                  <a:srgbClr val="000000"/>
                </a:solidFill>
              </a:rPr>
              <a:t> are also true if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is replaced by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30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12700" indent="-127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If the absolute value expression is isolated on one side of the inequality, we say that the inequality is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. You may need to manipulate the absolute value inequality to get it into standard form before you can solve it. (See Examples 3 and 5.)</a:t>
            </a:r>
          </a:p>
          <a:p>
            <a:pPr marL="12700" indent="-12700" eaLnBrk="0" hangingPunct="0"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9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Solve the absolute value inequality and graph the solution set: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605" y="243840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34134"/>
              </p:ext>
            </p:extLst>
          </p:nvPr>
        </p:nvGraphicFramePr>
        <p:xfrm>
          <a:off x="2438400" y="1716088"/>
          <a:ext cx="85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0" name="Equation" r:id="rId3" imgW="840960" imgH="594000" progId="Equation.DSMT4">
                  <p:embed/>
                </p:oleObj>
              </mc:Choice>
              <mc:Fallback>
                <p:oleObj name="Equation" r:id="rId3" imgW="840960" imgH="594000" progId="Equation.DSMT4">
                  <p:embed/>
                  <p:pic>
                    <p:nvPicPr>
                      <p:cNvPr id="0" name="Picture 9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16088"/>
                        <a:ext cx="850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584031"/>
              </p:ext>
            </p:extLst>
          </p:nvPr>
        </p:nvGraphicFramePr>
        <p:xfrm>
          <a:off x="1700213" y="3817938"/>
          <a:ext cx="15779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1" name="Equation" r:id="rId5" imgW="1562040" imgH="330120" progId="Equation.DSMT4">
                  <p:embed/>
                </p:oleObj>
              </mc:Choice>
              <mc:Fallback>
                <p:oleObj name="Equation" r:id="rId5" imgW="1562040" imgH="330120" progId="Equation.DSMT4">
                  <p:embed/>
                  <p:pic>
                    <p:nvPicPr>
                      <p:cNvPr id="0" name="Picture 9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817938"/>
                        <a:ext cx="15779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032242"/>
              </p:ext>
            </p:extLst>
          </p:nvPr>
        </p:nvGraphicFramePr>
        <p:xfrm>
          <a:off x="3098800" y="4343400"/>
          <a:ext cx="101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2" name="Equation" r:id="rId7" imgW="1005480" imgH="594000" progId="Equation.DSMT4">
                  <p:embed/>
                </p:oleObj>
              </mc:Choice>
              <mc:Fallback>
                <p:oleObj name="Equation" r:id="rId7" imgW="1005480" imgH="594000" progId="Equation.DSMT4">
                  <p:embed/>
                  <p:pic>
                    <p:nvPicPr>
                      <p:cNvPr id="0" name="Picture 9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343400"/>
                        <a:ext cx="101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27200" y="4356100"/>
            <a:ext cx="144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or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57620"/>
              </p:ext>
            </p:extLst>
          </p:nvPr>
        </p:nvGraphicFramePr>
        <p:xfrm>
          <a:off x="2413000" y="3048000"/>
          <a:ext cx="85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3" name="Equation" r:id="rId9" imgW="840960" imgH="594000" progId="Equation.DSMT4">
                  <p:embed/>
                </p:oleObj>
              </mc:Choice>
              <mc:Fallback>
                <p:oleObj name="Equation" r:id="rId9" imgW="840960" imgH="594000" progId="Equation.DSMT4">
                  <p:embed/>
                  <p:pic>
                    <p:nvPicPr>
                      <p:cNvPr id="0" name="Picture 9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048000"/>
                        <a:ext cx="850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09" name="Picture 9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657600"/>
            <a:ext cx="3438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605" y="243840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324777"/>
              </p:ext>
            </p:extLst>
          </p:nvPr>
        </p:nvGraphicFramePr>
        <p:xfrm>
          <a:off x="2514600" y="1717965"/>
          <a:ext cx="134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5" name="Equation" r:id="rId3" imgW="1334520" imgH="594000" progId="Equation.DSMT4">
                  <p:embed/>
                </p:oleObj>
              </mc:Choice>
              <mc:Fallback>
                <p:oleObj name="Equation" r:id="rId3" imgW="1334520" imgH="594000" progId="Equation.DSMT4">
                  <p:embed/>
                  <p:pic>
                    <p:nvPicPr>
                      <p:cNvPr id="0" name="Picture 7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17965"/>
                        <a:ext cx="1346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232"/>
              </p:ext>
            </p:extLst>
          </p:nvPr>
        </p:nvGraphicFramePr>
        <p:xfrm>
          <a:off x="1676400" y="3048000"/>
          <a:ext cx="134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6" name="Equation" r:id="rId5" imgW="1334520" imgH="594000" progId="Equation.DSMT4">
                  <p:embed/>
                </p:oleObj>
              </mc:Choice>
              <mc:Fallback>
                <p:oleObj name="Equation" r:id="rId5" imgW="1334520" imgH="594000" progId="Equation.DSMT4">
                  <p:embed/>
                  <p:pic>
                    <p:nvPicPr>
                      <p:cNvPr id="0" name="Picture 7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0"/>
                        <a:ext cx="1346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4759"/>
              </p:ext>
            </p:extLst>
          </p:nvPr>
        </p:nvGraphicFramePr>
        <p:xfrm>
          <a:off x="1339850" y="3797300"/>
          <a:ext cx="201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7" name="Equation" r:id="rId6" imgW="2011320" imgH="301680" progId="Equation.DSMT4">
                  <p:embed/>
                </p:oleObj>
              </mc:Choice>
              <mc:Fallback>
                <p:oleObj name="Equation" r:id="rId6" imgW="2011320" imgH="301680" progId="Equation.DSMT4">
                  <p:embed/>
                  <p:pic>
                    <p:nvPicPr>
                      <p:cNvPr id="0" name="Picture 7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3797300"/>
                        <a:ext cx="2019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19290"/>
              </p:ext>
            </p:extLst>
          </p:nvPr>
        </p:nvGraphicFramePr>
        <p:xfrm>
          <a:off x="558800" y="4259263"/>
          <a:ext cx="35702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8" name="Equation" r:id="rId8" imgW="3555720" imgH="317160" progId="Equation.DSMT4">
                  <p:embed/>
                </p:oleObj>
              </mc:Choice>
              <mc:Fallback>
                <p:oleObj name="Equation" r:id="rId8" imgW="3555720" imgH="317160" progId="Equation.DSMT4">
                  <p:embed/>
                  <p:pic>
                    <p:nvPicPr>
                      <p:cNvPr id="0" name="Picture 7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259263"/>
                        <a:ext cx="35702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845198"/>
              </p:ext>
            </p:extLst>
          </p:nvPr>
        </p:nvGraphicFramePr>
        <p:xfrm>
          <a:off x="1536700" y="4724400"/>
          <a:ext cx="1765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9" name="Equation" r:id="rId10" imgW="1755360" imgH="292320" progId="Equation.DSMT4">
                  <p:embed/>
                </p:oleObj>
              </mc:Choice>
              <mc:Fallback>
                <p:oleObj name="Equation" r:id="rId10" imgW="1755360" imgH="292320" progId="Equation.DSMT4">
                  <p:embed/>
                  <p:pic>
                    <p:nvPicPr>
                      <p:cNvPr id="0" name="Picture 7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4724400"/>
                        <a:ext cx="1765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900917"/>
              </p:ext>
            </p:extLst>
          </p:nvPr>
        </p:nvGraphicFramePr>
        <p:xfrm>
          <a:off x="2686050" y="5105400"/>
          <a:ext cx="130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0" name="Equation" r:id="rId12" imgW="1298160" imgH="594000" progId="Equation.DSMT4">
                  <p:embed/>
                </p:oleObj>
              </mc:Choice>
              <mc:Fallback>
                <p:oleObj name="Equation" r:id="rId12" imgW="1298160" imgH="594000" progId="Equation.DSMT4">
                  <p:embed/>
                  <p:pic>
                    <p:nvPicPr>
                      <p:cNvPr id="0" name="Picture 7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105400"/>
                        <a:ext cx="130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19200" y="511558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pic>
        <p:nvPicPr>
          <p:cNvPr id="62234" name="Picture 7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4572000"/>
            <a:ext cx="3457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9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605" y="2261545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940640"/>
              </p:ext>
            </p:extLst>
          </p:nvPr>
        </p:nvGraphicFramePr>
        <p:xfrm>
          <a:off x="2489200" y="1717675"/>
          <a:ext cx="185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5" name="Equation" r:id="rId3" imgW="1846800" imgH="594000" progId="Equation.DSMT4">
                  <p:embed/>
                </p:oleObj>
              </mc:Choice>
              <mc:Fallback>
                <p:oleObj name="Equation" r:id="rId3" imgW="1846800" imgH="594000" progId="Equation.DSMT4">
                  <p:embed/>
                  <p:pic>
                    <p:nvPicPr>
                      <p:cNvPr id="0" name="Picture 6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717675"/>
                        <a:ext cx="185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91605"/>
              </p:ext>
            </p:extLst>
          </p:nvPr>
        </p:nvGraphicFramePr>
        <p:xfrm>
          <a:off x="1422400" y="2761675"/>
          <a:ext cx="185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6" name="Equation" r:id="rId5" imgW="1846800" imgH="594000" progId="Equation.DSMT4">
                  <p:embed/>
                </p:oleObj>
              </mc:Choice>
              <mc:Fallback>
                <p:oleObj name="Equation" r:id="rId5" imgW="1846800" imgH="594000" progId="Equation.DSMT4">
                  <p:embed/>
                  <p:pic>
                    <p:nvPicPr>
                      <p:cNvPr id="0" name="Picture 6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761675"/>
                        <a:ext cx="185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472563"/>
              </p:ext>
            </p:extLst>
          </p:nvPr>
        </p:nvGraphicFramePr>
        <p:xfrm>
          <a:off x="1263650" y="4038600"/>
          <a:ext cx="217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7" name="Equation" r:id="rId6" imgW="2157480" imgH="292320" progId="Equation.DSMT4">
                  <p:embed/>
                </p:oleObj>
              </mc:Choice>
              <mc:Fallback>
                <p:oleObj name="Equation" r:id="rId6" imgW="2157480" imgH="292320" progId="Equation.DSMT4">
                  <p:embed/>
                  <p:pic>
                    <p:nvPicPr>
                      <p:cNvPr id="0" name="Picture 6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038600"/>
                        <a:ext cx="2171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72848"/>
              </p:ext>
            </p:extLst>
          </p:nvPr>
        </p:nvGraphicFramePr>
        <p:xfrm>
          <a:off x="438150" y="4435475"/>
          <a:ext cx="38115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8" name="Equation" r:id="rId8" imgW="3797280" imgH="317160" progId="Equation.DSMT4">
                  <p:embed/>
                </p:oleObj>
              </mc:Choice>
              <mc:Fallback>
                <p:oleObj name="Equation" r:id="rId8" imgW="3797280" imgH="317160" progId="Equation.DSMT4">
                  <p:embed/>
                  <p:pic>
                    <p:nvPicPr>
                      <p:cNvPr id="0" name="Picture 6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4435475"/>
                        <a:ext cx="3811588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99937"/>
              </p:ext>
            </p:extLst>
          </p:nvPr>
        </p:nvGraphicFramePr>
        <p:xfrm>
          <a:off x="1625600" y="4835235"/>
          <a:ext cx="1587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9" name="Equation" r:id="rId10" imgW="1572480" imgH="292320" progId="Equation.DSMT4">
                  <p:embed/>
                </p:oleObj>
              </mc:Choice>
              <mc:Fallback>
                <p:oleObj name="Equation" r:id="rId10" imgW="1572480" imgH="292320" progId="Equation.DSMT4">
                  <p:embed/>
                  <p:pic>
                    <p:nvPicPr>
                      <p:cNvPr id="0" name="Picture 6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4835235"/>
                        <a:ext cx="1587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830349"/>
              </p:ext>
            </p:extLst>
          </p:nvPr>
        </p:nvGraphicFramePr>
        <p:xfrm>
          <a:off x="2670073" y="5423680"/>
          <a:ext cx="787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0" name="Equation" r:id="rId12" imgW="776880" imgH="594000" progId="Equation.DSMT4">
                  <p:embed/>
                </p:oleObj>
              </mc:Choice>
              <mc:Fallback>
                <p:oleObj name="Equation" r:id="rId12" imgW="776880" imgH="594000" progId="Equation.DSMT4">
                  <p:embed/>
                  <p:pic>
                    <p:nvPicPr>
                      <p:cNvPr id="0" name="Picture 6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073" y="5423680"/>
                        <a:ext cx="78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19200" y="549658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564917"/>
              </p:ext>
            </p:extLst>
          </p:nvPr>
        </p:nvGraphicFramePr>
        <p:xfrm>
          <a:off x="1670050" y="3451225"/>
          <a:ext cx="15446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1" name="Equation" r:id="rId14" imgW="1536480" imgH="482400" progId="Equation.DSMT4">
                  <p:embed/>
                </p:oleObj>
              </mc:Choice>
              <mc:Fallback>
                <p:oleObj name="Equation" r:id="rId14" imgW="1536480" imgH="4824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451225"/>
                        <a:ext cx="15446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56709"/>
              </p:ext>
            </p:extLst>
          </p:nvPr>
        </p:nvGraphicFramePr>
        <p:xfrm>
          <a:off x="1847850" y="5193145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2" name="Equation" r:id="rId16" imgW="1234080" imgH="292320" progId="Equation.DSMT4">
                  <p:embed/>
                </p:oleObj>
              </mc:Choice>
              <mc:Fallback>
                <p:oleObj name="Equation" r:id="rId16" imgW="1234080" imgH="2923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193145"/>
                        <a:ext cx="124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120013"/>
              </p:ext>
            </p:extLst>
          </p:nvPr>
        </p:nvGraphicFramePr>
        <p:xfrm>
          <a:off x="4443413" y="3421063"/>
          <a:ext cx="40798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3" name="Equation" r:id="rId18" imgW="4063680" imgH="279360" progId="Equation.DSMT4">
                  <p:embed/>
                </p:oleObj>
              </mc:Choice>
              <mc:Fallback>
                <p:oleObj name="Equation" r:id="rId18" imgW="4063680" imgH="279360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3421063"/>
                        <a:ext cx="40798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336609"/>
              </p:ext>
            </p:extLst>
          </p:nvPr>
        </p:nvGraphicFramePr>
        <p:xfrm>
          <a:off x="4508500" y="3708400"/>
          <a:ext cx="394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4" name="Equation" r:id="rId20" imgW="3940560" imgH="264960" progId="Equation.DSMT4">
                  <p:embed/>
                </p:oleObj>
              </mc:Choice>
              <mc:Fallback>
                <p:oleObj name="Equation" r:id="rId20" imgW="3940560" imgH="26496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708400"/>
                        <a:ext cx="3949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750202"/>
              </p:ext>
            </p:extLst>
          </p:nvPr>
        </p:nvGraphicFramePr>
        <p:xfrm>
          <a:off x="4495800" y="3987800"/>
          <a:ext cx="3848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5" name="Equation" r:id="rId22" imgW="3839760" imgH="264960" progId="Equation.DSMT4">
                  <p:embed/>
                </p:oleObj>
              </mc:Choice>
              <mc:Fallback>
                <p:oleObj name="Equation" r:id="rId22" imgW="3839760" imgH="26496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87800"/>
                        <a:ext cx="3848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65478"/>
              </p:ext>
            </p:extLst>
          </p:nvPr>
        </p:nvGraphicFramePr>
        <p:xfrm>
          <a:off x="4495800" y="4268788"/>
          <a:ext cx="375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6" name="Equation" r:id="rId24" imgW="3748320" imgH="264960" progId="Equation.DSMT4">
                  <p:embed/>
                </p:oleObj>
              </mc:Choice>
              <mc:Fallback>
                <p:oleObj name="Equation" r:id="rId24" imgW="374832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268788"/>
                        <a:ext cx="3759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47143"/>
              </p:ext>
            </p:extLst>
          </p:nvPr>
        </p:nvGraphicFramePr>
        <p:xfrm>
          <a:off x="4537365" y="4562475"/>
          <a:ext cx="109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7" name="Equation" r:id="rId26" imgW="1078560" imgH="264960" progId="Equation.DSMT4">
                  <p:embed/>
                </p:oleObj>
              </mc:Choice>
              <mc:Fallback>
                <p:oleObj name="Equation" r:id="rId26" imgW="1078560" imgH="264960" progId="Equation.DSMT4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365" y="4562475"/>
                        <a:ext cx="1092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199" name="Picture 66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800600" y="5029200"/>
            <a:ext cx="3467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6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143000"/>
            <a:ext cx="83820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3684"/>
              </p:ext>
            </p:extLst>
          </p:nvPr>
        </p:nvGraphicFramePr>
        <p:xfrm>
          <a:off x="2514600" y="1730796"/>
          <a:ext cx="1676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3" name="Equation" r:id="rId3" imgW="1663920" imgH="886680" progId="Equation.DSMT4">
                  <p:embed/>
                </p:oleObj>
              </mc:Choice>
              <mc:Fallback>
                <p:oleObj name="Equation" r:id="rId3" imgW="1663920" imgH="886680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30796"/>
                        <a:ext cx="1676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4605" y="274320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10310" y="3276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Since absolute value is always nonnegative (greater than</a:t>
            </a:r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95876"/>
              </p:ext>
            </p:extLst>
          </p:nvPr>
        </p:nvGraphicFramePr>
        <p:xfrm>
          <a:off x="1301943" y="4001078"/>
          <a:ext cx="596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4" name="Equation" r:id="rId5" imgW="585000" imgH="886680" progId="Equation.DSMT4">
                  <p:embed/>
                </p:oleObj>
              </mc:Choice>
              <mc:Fallback>
                <p:oleObj name="Equation" r:id="rId5" imgW="585000" imgH="88668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943" y="4001078"/>
                        <a:ext cx="596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80290" y="3690870"/>
            <a:ext cx="851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 equal to 0), no number has an absolute value less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310" y="4166545"/>
            <a:ext cx="85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88955" y="4184070"/>
            <a:ext cx="445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Thus, there is </a:t>
            </a:r>
            <a:r>
              <a:rPr lang="en-US" sz="2800" b="1" dirty="0"/>
              <a:t>no solution</a:t>
            </a:r>
            <a:r>
              <a:rPr lang="en-US" sz="2800" dirty="0"/>
              <a:t>, </a:t>
            </a:r>
            <a:r>
              <a:rPr lang="en-US" sz="2800" dirty="0">
                <a:latin typeface="Symbol" charset="2"/>
                <a:cs typeface="Symbol" charset="2"/>
                <a:sym typeface="Symbol"/>
              </a:rPr>
              <a:t>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9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798729"/>
              </p:ext>
            </p:extLst>
          </p:nvPr>
        </p:nvGraphicFramePr>
        <p:xfrm>
          <a:off x="2461490" y="1717675"/>
          <a:ext cx="2070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9" name="Equation" r:id="rId3" imgW="2057040" imgH="594000" progId="Equation.DSMT4">
                  <p:embed/>
                </p:oleObj>
              </mc:Choice>
              <mc:Fallback>
                <p:oleObj name="Equation" r:id="rId3" imgW="2057040" imgH="5940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90" y="1717675"/>
                        <a:ext cx="2070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20785" y="24485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67514"/>
              </p:ext>
            </p:extLst>
          </p:nvPr>
        </p:nvGraphicFramePr>
        <p:xfrm>
          <a:off x="1676400" y="3124200"/>
          <a:ext cx="2070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0" name="Equation" r:id="rId5" imgW="2057040" imgH="594000" progId="Equation.DSMT4">
                  <p:embed/>
                </p:oleObj>
              </mc:Choice>
              <mc:Fallback>
                <p:oleObj name="Equation" r:id="rId5" imgW="2057040" imgH="594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124200"/>
                        <a:ext cx="2070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32083"/>
              </p:ext>
            </p:extLst>
          </p:nvPr>
        </p:nvGraphicFramePr>
        <p:xfrm>
          <a:off x="2197100" y="3810000"/>
          <a:ext cx="1536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1" name="Equation" r:id="rId6" imgW="1526760" imgH="594000" progId="Equation.DSMT4">
                  <p:embed/>
                </p:oleObj>
              </mc:Choice>
              <mc:Fallback>
                <p:oleObj name="Equation" r:id="rId6" imgW="1526760" imgH="5940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810000"/>
                        <a:ext cx="1536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36815"/>
              </p:ext>
            </p:extLst>
          </p:nvPr>
        </p:nvGraphicFramePr>
        <p:xfrm>
          <a:off x="1638300" y="4559300"/>
          <a:ext cx="220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2" name="Equation" r:id="rId8" imgW="2194200" imgH="301680" progId="Equation.DSMT4">
                  <p:embed/>
                </p:oleObj>
              </mc:Choice>
              <mc:Fallback>
                <p:oleObj name="Equation" r:id="rId8" imgW="2194200" imgH="30168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4559300"/>
                        <a:ext cx="2209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23479"/>
              </p:ext>
            </p:extLst>
          </p:nvPr>
        </p:nvGraphicFramePr>
        <p:xfrm>
          <a:off x="2185988" y="5105400"/>
          <a:ext cx="1943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3" name="Equation" r:id="rId10" imgW="1928880" imgH="292320" progId="Equation.DSMT4">
                  <p:embed/>
                </p:oleObj>
              </mc:Choice>
              <mc:Fallback>
                <p:oleObj name="Equation" r:id="rId10" imgW="1928880" imgH="2923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5105400"/>
                        <a:ext cx="1943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296317"/>
              </p:ext>
            </p:extLst>
          </p:nvPr>
        </p:nvGraphicFramePr>
        <p:xfrm>
          <a:off x="4489450" y="3886200"/>
          <a:ext cx="398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4" name="Equation" r:id="rId12" imgW="3976920" imgH="264960" progId="Equation.DSMT4">
                  <p:embed/>
                </p:oleObj>
              </mc:Choice>
              <mc:Fallback>
                <p:oleObj name="Equation" r:id="rId12" imgW="3976920" imgH="26496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886200"/>
                        <a:ext cx="3987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295659"/>
              </p:ext>
            </p:extLst>
          </p:nvPr>
        </p:nvGraphicFramePr>
        <p:xfrm>
          <a:off x="4489450" y="4216400"/>
          <a:ext cx="287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5" name="Equation" r:id="rId14" imgW="2861640" imgH="264960" progId="Equation.DSMT4">
                  <p:embed/>
                </p:oleObj>
              </mc:Choice>
              <mc:Fallback>
                <p:oleObj name="Equation" r:id="rId14" imgW="2861640" imgH="26496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216400"/>
                        <a:ext cx="287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2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519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Section 10.R.2</vt:lpstr>
      <vt:lpstr>Objectives</vt:lpstr>
      <vt:lpstr>Solving Absolute Value Inequalities with &lt; (or ≤)</vt:lpstr>
      <vt:lpstr>Solving Absolute Value Inequalities</vt:lpstr>
      <vt:lpstr>Example 1:  Solving Absolute Value Inequalities</vt:lpstr>
      <vt:lpstr>Example 2:  Solving Absolute Value Inequalities</vt:lpstr>
      <vt:lpstr>Example 3:  Solving Absolute Value Inequalities</vt:lpstr>
      <vt:lpstr>Example 4:  Solving Absolute Value Inequalities</vt:lpstr>
      <vt:lpstr>Example 5:  Solving Absolute Value Inequalities</vt:lpstr>
      <vt:lpstr>Example 5:  Solving Absolute Value Inequalities (cont.)</vt:lpstr>
      <vt:lpstr>Solving Absolute Value Inequalities</vt:lpstr>
      <vt:lpstr>Solving Absolute Value Inequalities with &gt; (or ≥)</vt:lpstr>
      <vt:lpstr>Example 6:  Solving Absolute Value Inequalities</vt:lpstr>
      <vt:lpstr>Example 7:  Solving Absolute Value Inequalities</vt:lpstr>
      <vt:lpstr>Example 8:  Solving Absolute Value Inequalities</vt:lpstr>
      <vt:lpstr>Example 9:  Solving Absolute Value Inequalities</vt:lpstr>
    </vt:vector>
  </TitlesOfParts>
  <Company>Hawkes Learning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Plus Integrated Review</dc:title>
  <dc:creator>Hawkes Learning</dc:creator>
  <cp:lastModifiedBy>kanthi</cp:lastModifiedBy>
  <cp:revision>371</cp:revision>
  <dcterms:created xsi:type="dcterms:W3CDTF">2013-04-26T14:43:13Z</dcterms:created>
  <dcterms:modified xsi:type="dcterms:W3CDTF">2018-10-15T10:23:47Z</dcterms:modified>
</cp:coreProperties>
</file>