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7F7C"/>
    <a:srgbClr val="003231"/>
    <a:srgbClr val="006666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9" autoAdjust="0"/>
  </p:normalViewPr>
  <p:slideViewPr>
    <p:cSldViewPr>
      <p:cViewPr varScale="1">
        <p:scale>
          <a:sx n="112" d="100"/>
          <a:sy n="112" d="100"/>
        </p:scale>
        <p:origin x="150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74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A6457-5E15-4FC0-8775-5568A1E099B0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8ADEB-44F7-4491-AC1C-C8CAAD40E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53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FontTx/>
              <a:buNone/>
              <a:defRPr/>
            </a:pPr>
            <a:fld id="{311D13F7-E188-48FE-A803-C1547E79A335}" type="slidenum">
              <a:rPr lang="en-US" sz="1200" b="0">
                <a:latin typeface="+mn-lt"/>
              </a:rPr>
              <a:pPr algn="r"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sz="12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2807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338942" y="6005935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Decimals </a:t>
            </a:r>
            <a:r>
              <a:rPr lang="en-US" b="1" i="1">
                <a:solidFill>
                  <a:srgbClr val="1F497D"/>
                </a:solidFill>
              </a:rPr>
              <a:t>and Percents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r>
              <a:rPr lang="en-US" sz="3200" dirty="0">
                <a:solidFill>
                  <a:schemeClr val="accent1"/>
                </a:solidFill>
              </a:rPr>
              <a:t> to Decimal Numbers (cont.)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028700" y="1400175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7" name="Equation" r:id="rId3" imgW="799920" imgH="304560" progId="Equation.DSMT4">
                  <p:embed/>
                </p:oleObj>
              </mc:Choice>
              <mc:Fallback>
                <p:oleObj name="Equation" r:id="rId3" imgW="79992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400175"/>
                        <a:ext cx="80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1905000" y="14478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8" name="Equation" r:id="rId5" imgW="914400" imgH="292100" progId="Equation.DSMT4">
                  <p:embed/>
                </p:oleObj>
              </mc:Choice>
              <mc:Fallback>
                <p:oleObj name="Equation" r:id="rId5" imgW="9144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4478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627964"/>
              </p:ext>
            </p:extLst>
          </p:nvPr>
        </p:nvGraphicFramePr>
        <p:xfrm>
          <a:off x="1041400" y="2409825"/>
          <a:ext cx="90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9" name="Equation" r:id="rId7" imgW="901440" imgH="304560" progId="Equation.DSMT4">
                  <p:embed/>
                </p:oleObj>
              </mc:Choice>
              <mc:Fallback>
                <p:oleObj name="Equation" r:id="rId7" imgW="901440" imgH="3045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409825"/>
                        <a:ext cx="90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248207"/>
              </p:ext>
            </p:extLst>
          </p:nvPr>
        </p:nvGraphicFramePr>
        <p:xfrm>
          <a:off x="1961791" y="2422525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0" name="Equation" r:id="rId9" imgW="1269449" imgH="291973" progId="Equation.DSMT4">
                  <p:embed/>
                </p:oleObj>
              </mc:Choice>
              <mc:Fallback>
                <p:oleObj name="Equation" r:id="rId9" imgW="1269449" imgH="291973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1791" y="2422525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718560" y="2333625"/>
            <a:ext cx="48920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Note that when moving the decimal point two places to the left, two zeros were added as placeholders.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Relationships Between Decimal Numbers and 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19472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533400" indent="-533400" algn="just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A decimal number that is</a:t>
            </a:r>
          </a:p>
          <a:p>
            <a:pPr marL="533400" indent="-533400" algn="just">
              <a:lnSpc>
                <a:spcPct val="20000"/>
              </a:lnSpc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less than 0.01 is less than 1%.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between 0.01 and 0.10 is between 1% and 10%.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between 0.10 and 1.00 is between 10% and 100%.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more than 1 is more than 100%.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decimal numbers to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percents to decimal numbers.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Understand </a:t>
            </a:r>
            <a:r>
              <a:rPr lang="en-US" dirty="0" err="1">
                <a:solidFill>
                  <a:schemeClr val="tx1"/>
                </a:solidFill>
              </a:rPr>
              <a:t>percents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eaLnBrk="1" hangingPunct="1"/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Changing Fractions with Denominators of 100 to </a:t>
            </a:r>
            <a:r>
              <a:rPr lang="en-US" dirty="0" err="1">
                <a:solidFill>
                  <a:schemeClr val="accent1"/>
                </a:solidFill>
              </a:rPr>
              <a:t>Percents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348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each fraction to a percent. </a:t>
            </a:r>
          </a:p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 	</a:t>
            </a:r>
            <a:endParaRPr lang="en-US" sz="2000" b="1" i="0" dirty="0">
              <a:solidFill>
                <a:srgbClr val="007F7C"/>
              </a:solidFill>
            </a:endParaRPr>
          </a:p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sz="2000" b="1" i="0" dirty="0">
              <a:solidFill>
                <a:srgbClr val="C00C08"/>
              </a:solidFill>
            </a:endParaRPr>
          </a:p>
          <a:p>
            <a:pPr algn="just" eaLnBrk="1" hangingPunct="1">
              <a:lnSpc>
                <a:spcPct val="3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3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</a:t>
            </a:r>
          </a:p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3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	</a:t>
            </a:r>
            <a:endParaRPr lang="en-US" i="0" dirty="0">
              <a:solidFill>
                <a:srgbClr val="007F7C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066800" y="2016155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name="Equation" r:id="rId3" imgW="609600" imgH="838200" progId="Equation.DSMT4">
                  <p:embed/>
                </p:oleObj>
              </mc:Choice>
              <mc:Fallback>
                <p:oleObj name="Equation" r:id="rId3" imgW="6096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16155"/>
                        <a:ext cx="60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2" name="Equation" r:id="rId5" imgW="451710" imgH="652471" progId="Equation.DSMT4">
                  <p:embed/>
                </p:oleObj>
              </mc:Choice>
              <mc:Fallback>
                <p:oleObj name="Equation" r:id="rId5" imgW="451710" imgH="652471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066800" y="3314700"/>
          <a:ext cx="55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" name="Equation" r:id="rId7" imgW="558800" imgH="838200" progId="Equation.DSMT4">
                  <p:embed/>
                </p:oleObj>
              </mc:Choice>
              <mc:Fallback>
                <p:oleObj name="Equation" r:id="rId7" imgW="558800" imgH="838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314700"/>
                        <a:ext cx="558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066800" y="44196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" name="Equation" r:id="rId9" imgW="571500" imgH="838200" progId="Equation.DSMT4">
                  <p:embed/>
                </p:oleObj>
              </mc:Choice>
              <mc:Fallback>
                <p:oleObj name="Equation" r:id="rId9" imgW="5715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419600"/>
                        <a:ext cx="57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259817" y="2235200"/>
            <a:ext cx="48079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Remember that percent means hundredths.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4259817" y="456261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Note that the decimal point is not moved. The numerator is unchanged. </a:t>
            </a:r>
            <a:endParaRPr lang="en-US" sz="2000" dirty="0"/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041073" y="2282825"/>
          <a:ext cx="736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5" name="Equation" r:id="rId11" imgW="736560" imgH="304560" progId="Equation.DSMT4">
                  <p:embed/>
                </p:oleObj>
              </mc:Choice>
              <mc:Fallback>
                <p:oleObj name="Equation" r:id="rId11" imgW="736560" imgH="30456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073" y="2282825"/>
                        <a:ext cx="736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149600" y="360564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" name="Equation" r:id="rId13" imgW="888840" imgH="291960" progId="Equation.DSMT4">
                  <p:embed/>
                </p:oleObj>
              </mc:Choice>
              <mc:Fallback>
                <p:oleObj name="Equation" r:id="rId13" imgW="888840" imgH="2919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3605645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263900" y="46863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" name="Equation" r:id="rId15" imgW="1002960" imgH="304560" progId="Equation.DSMT4">
                  <p:embed/>
                </p:oleObj>
              </mc:Choice>
              <mc:Fallback>
                <p:oleObj name="Equation" r:id="rId15" imgW="1002960" imgH="3045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68630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1707573" y="2022475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" name="Equation" r:id="rId17" imgW="1231560" imgH="838080" progId="Equation.DSMT4">
                  <p:embed/>
                </p:oleObj>
              </mc:Choice>
              <mc:Fallback>
                <p:oleObj name="Equation" r:id="rId17" imgW="1231560" imgH="8380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7573" y="2022475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1696027" y="3332018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" name="Equation" r:id="rId19" imgW="1396800" imgH="838080" progId="Equation.DSMT4">
                  <p:embed/>
                </p:oleObj>
              </mc:Choice>
              <mc:Fallback>
                <p:oleObj name="Equation" r:id="rId19" imgW="139680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3332018"/>
                        <a:ext cx="1397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1689100" y="4429991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" name="Equation" r:id="rId21" imgW="1511280" imgH="838080" progId="Equation.DSMT4">
                  <p:embed/>
                </p:oleObj>
              </mc:Choice>
              <mc:Fallback>
                <p:oleObj name="Equation" r:id="rId21" imgW="1511280" imgH="8380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4429991"/>
                        <a:ext cx="1511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Changing Fractions with Denominators of 100 to </a:t>
            </a:r>
            <a:r>
              <a:rPr lang="en-US" dirty="0" err="1">
                <a:solidFill>
                  <a:schemeClr val="accent1"/>
                </a:solidFill>
              </a:rPr>
              <a:t>Percents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7512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algn="just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25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5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endParaRPr lang="en-US" dirty="0">
              <a:solidFill>
                <a:srgbClr val="007F7C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066800" y="1184275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Equation" r:id="rId3" imgW="571500" imgH="838200" progId="Equation.DSMT4">
                  <p:embed/>
                </p:oleObj>
              </mc:Choice>
              <mc:Fallback>
                <p:oleObj name="Equation" r:id="rId3" imgW="571500" imgH="838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184275"/>
                        <a:ext cx="57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66800" y="2378075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" name="Equation" r:id="rId5" imgW="583947" imgH="837836" progId="Equation.DSMT4">
                  <p:embed/>
                </p:oleObj>
              </mc:Choice>
              <mc:Fallback>
                <p:oleObj name="Equation" r:id="rId5" imgW="583947" imgH="837836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78075"/>
                        <a:ext cx="584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419600" y="2341418"/>
            <a:ext cx="43857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If the numerator is larger than 100, then the number is larger than 1 and it is more than 100%.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696027" y="1197841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Equation" r:id="rId7" imgW="1549080" imgH="825480" progId="Equation.DSMT4">
                  <p:embed/>
                </p:oleObj>
              </mc:Choice>
              <mc:Fallback>
                <p:oleObj name="Equation" r:id="rId7" imgW="1549080" imgH="825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1197841"/>
                        <a:ext cx="154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308927" y="1450975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" name="Equation" r:id="rId9" imgW="1079280" imgH="304560" progId="Equation.DSMT4">
                  <p:embed/>
                </p:oleObj>
              </mc:Choice>
              <mc:Fallback>
                <p:oleObj name="Equation" r:id="rId9" imgW="107928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927" y="1450975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298536" y="2644775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3" name="Equation" r:id="rId11" imgW="1079280" imgH="304560" progId="Equation.DSMT4">
                  <p:embed/>
                </p:oleObj>
              </mc:Choice>
              <mc:Fallback>
                <p:oleObj name="Equation" r:id="rId11" imgW="107928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536" y="2644775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419600" y="1381991"/>
            <a:ext cx="41467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All of something is 100% of that thing.</a:t>
            </a: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1696027" y="2393373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4" name="Equation" r:id="rId13" imgW="1549080" imgH="825480" progId="Equation.DSMT4">
                  <p:embed/>
                </p:oleObj>
              </mc:Choice>
              <mc:Fallback>
                <p:oleObj name="Equation" r:id="rId13" imgW="1549080" imgH="825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2393373"/>
                        <a:ext cx="154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171739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Move the decimal point two places to the right. 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% sign. 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a Decimal Number to a Percent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Decimal Numbers to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14267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each decimal number to percent.</a:t>
            </a: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3457575" y="3461039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159289" y="3321916"/>
          <a:ext cx="1155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6" name="Equation" r:id="rId3" imgW="1155600" imgH="304560" progId="Equation.DSMT4">
                  <p:embed/>
                </p:oleObj>
              </mc:Choice>
              <mc:Fallback>
                <p:oleObj name="Equation" r:id="rId3" imgW="1155600" imgH="304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289" y="3321916"/>
                        <a:ext cx="1155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023676" y="4829175"/>
          <a:ext cx="99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7" name="Equation" r:id="rId5" imgW="990360" imgH="304560" progId="Equation.DSMT4">
                  <p:embed/>
                </p:oleObj>
              </mc:Choice>
              <mc:Fallback>
                <p:oleObj name="Equation" r:id="rId5" imgW="990360" imgH="304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3676" y="4829175"/>
                        <a:ext cx="990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930275" y="3334039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8" name="Equation" r:id="rId7" imgW="927000" imgH="291960" progId="Equation.DSMT4">
                  <p:embed/>
                </p:oleObj>
              </mc:Choice>
              <mc:Fallback>
                <p:oleObj name="Equation" r:id="rId7" imgW="9270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3334039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925703" y="4848225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9" name="Equation" r:id="rId9" imgW="914400" imgH="291960" progId="Equation.DSMT4">
                  <p:embed/>
                </p:oleObj>
              </mc:Choice>
              <mc:Fallback>
                <p:oleObj name="Equation" r:id="rId9" imgW="91440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703" y="4848225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554182" y="2057400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0" name="Equation" r:id="rId11" imgW="1295280" imgH="291960" progId="Equation.DSMT4">
                  <p:embed/>
                </p:oleObj>
              </mc:Choice>
              <mc:Fallback>
                <p:oleObj name="Equation" r:id="rId11" imgW="1295280" imgH="291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182" y="2057400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2603500" y="2051050"/>
          <a:ext cx="1282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1" name="Equation" r:id="rId13" imgW="1282680" imgH="304560" progId="Equation.DSMT4">
                  <p:embed/>
                </p:oleObj>
              </mc:Choice>
              <mc:Fallback>
                <p:oleObj name="Equation" r:id="rId13" imgW="1282680" imgH="3045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2051050"/>
                        <a:ext cx="1282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/>
        </p:nvGraphicFramePr>
        <p:xfrm>
          <a:off x="4679373" y="2060143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2" name="Equation" r:id="rId15" imgW="914400" imgH="291960" progId="Equation.DSMT4">
                  <p:embed/>
                </p:oleObj>
              </mc:Choice>
              <mc:Fallback>
                <p:oleObj name="Equation" r:id="rId15" imgW="914400" imgH="2919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373" y="2060143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6324600" y="2041814"/>
          <a:ext cx="927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3" name="Equation" r:id="rId17" imgW="927000" imgH="304560" progId="Equation.DSMT4">
                  <p:embed/>
                </p:oleObj>
              </mc:Choice>
              <mc:Fallback>
                <p:oleObj name="Equation" r:id="rId17" imgW="927000" imgH="3045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041814"/>
                        <a:ext cx="927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176413" y="3248025"/>
            <a:ext cx="19481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rot="5400000" flipH="1">
            <a:off x="1331273" y="3898818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095375" y="4108679"/>
            <a:ext cx="4805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3364103" y="5014604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962400" y="4800600"/>
            <a:ext cx="50801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 Note that this is less than 1%.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 flipH="1">
            <a:off x="1312223" y="5393377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001903" y="5617092"/>
            <a:ext cx="4805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25908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17" grpId="0"/>
      <p:bldP spid="19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eaLnBrk="1" hangingPunct="1"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4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Decimal Numbers to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en-US" b="0" i="1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2017568" y="1285069"/>
          <a:ext cx="1066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1" name="Equation" r:id="rId3" imgW="1066680" imgH="304560" progId="Equation.DSMT4">
                  <p:embed/>
                </p:oleObj>
              </mc:Choice>
              <mc:Fallback>
                <p:oleObj name="Equation" r:id="rId3" imgW="1066680" imgH="304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568" y="1285069"/>
                        <a:ext cx="1066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982518" y="1297769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2" name="Equation" r:id="rId5" imgW="723600" imgH="291960" progId="Equation.DSMT4">
                  <p:embed/>
                </p:oleObj>
              </mc:Choice>
              <mc:Fallback>
                <p:oleObj name="Equation" r:id="rId5" imgW="7236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518" y="1297769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1877961" y="3317815"/>
          <a:ext cx="88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3" name="Equation" r:id="rId7" imgW="888840" imgH="304560" progId="Equation.DSMT4">
                  <p:embed/>
                </p:oleObj>
              </mc:Choice>
              <mc:Fallback>
                <p:oleObj name="Equation" r:id="rId7" imgW="88884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7961" y="3317815"/>
                        <a:ext cx="88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016959" y="3330515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4" name="Equation" r:id="rId9" imgW="736560" imgH="291960" progId="Equation.DSMT4">
                  <p:embed/>
                </p:oleObj>
              </mc:Choice>
              <mc:Fallback>
                <p:oleObj name="Equation" r:id="rId9" imgW="73656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959" y="3330515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638550" y="1200150"/>
            <a:ext cx="55452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 Note that this is more than 100%.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24434" y="2093526"/>
            <a:ext cx="6466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 (a 0 is inserted)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36334" y="3209805"/>
            <a:ext cx="19481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114675" y="1416687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>
            <a:off x="1397948" y="1868321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3026734" y="3418674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>
            <a:off x="1436554" y="3903953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990600" y="4143315"/>
            <a:ext cx="647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 (a 0 is inserted)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/>
          </p:cNvSpPr>
          <p:nvPr/>
        </p:nvSpPr>
        <p:spPr>
          <a:xfrm>
            <a:off x="457200" y="1280160"/>
            <a:ext cx="8229600" cy="15635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Move the decimal point two places to the left. 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Delete the % sign. 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a Percent to a Decimal Number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Percents to Decimal Numbers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each percent to a decimal number.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1028700" y="1922463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4" name="Equation" r:id="rId3" imgW="723600" imgH="304560" progId="Equation.DSMT4">
                  <p:embed/>
                </p:oleObj>
              </mc:Choice>
              <mc:Fallback>
                <p:oleObj name="Equation" r:id="rId3" imgW="72360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922463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5400000" flipH="1" flipV="1">
            <a:off x="1105318" y="2639218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3095162" y="2639218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4065212" y="2075656"/>
            <a:ext cx="582988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349500" y="1885950"/>
          <a:ext cx="147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5" name="Equation" r:id="rId5" imgW="1473200" imgH="381000" progId="Equation.DSMT4">
                  <p:embed/>
                </p:oleObj>
              </mc:Choice>
              <mc:Fallback>
                <p:oleObj name="Equation" r:id="rId5" imgW="1473200" imgH="381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1885950"/>
                        <a:ext cx="147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958850" y="3962400"/>
          <a:ext cx="88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6" name="Equation" r:id="rId7" imgW="888840" imgH="304560" progId="Equation.DSMT4">
                  <p:embed/>
                </p:oleObj>
              </mc:Choice>
              <mc:Fallback>
                <p:oleObj name="Equation" r:id="rId7" imgW="888840" imgH="3045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3962400"/>
                        <a:ext cx="88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184400" y="396875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7" name="Equation" r:id="rId9" imgW="1091726" imgH="291973" progId="Equation.DSMT4">
                  <p:embed/>
                </p:oleObj>
              </mc:Choice>
              <mc:Fallback>
                <p:oleObj name="Equation" r:id="rId9" imgW="1091726" imgH="291973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396875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986192" y="1885950"/>
            <a:ext cx="20242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deleted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44880" y="2934385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Understood decimal point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04455" y="2934385"/>
            <a:ext cx="46679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left</a:t>
            </a:r>
          </a:p>
        </p:txBody>
      </p:sp>
      <p:graphicFrame>
        <p:nvGraphicFramePr>
          <p:cNvPr id="12314" name="Object 26"/>
          <p:cNvGraphicFramePr>
            <a:graphicFrameLocks noChangeAspect="1"/>
          </p:cNvGraphicFramePr>
          <p:nvPr/>
        </p:nvGraphicFramePr>
        <p:xfrm>
          <a:off x="984250" y="4991100"/>
          <a:ext cx="63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8" name="Equation" r:id="rId11" imgW="634680" imgH="304560" progId="Equation.DSMT4">
                  <p:embed/>
                </p:oleObj>
              </mc:Choice>
              <mc:Fallback>
                <p:oleObj name="Equation" r:id="rId11" imgW="634680" imgH="3045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991100"/>
                        <a:ext cx="63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5" name="Object 27"/>
          <p:cNvGraphicFramePr>
            <a:graphicFrameLocks noChangeAspect="1"/>
          </p:cNvGraphicFramePr>
          <p:nvPr/>
        </p:nvGraphicFramePr>
        <p:xfrm>
          <a:off x="1816100" y="501015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9" name="Equation" r:id="rId13" imgW="927100" imgH="292100" progId="Equation.DSMT4">
                  <p:embed/>
                </p:oleObj>
              </mc:Choice>
              <mc:Fallback>
                <p:oleObj name="Equation" r:id="rId13" imgW="927100" imgH="2921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501015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388</Words>
  <Application>Microsoft Office PowerPoint</Application>
  <PresentationFormat>On-screen Show (4:3)</PresentationFormat>
  <Paragraphs>84</Paragraphs>
  <Slides>11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Courier New</vt:lpstr>
      <vt:lpstr>Calibri</vt:lpstr>
      <vt:lpstr>Office Theme</vt:lpstr>
      <vt:lpstr>Equation</vt:lpstr>
      <vt:lpstr>Section 2.R.3</vt:lpstr>
      <vt:lpstr>Objectives</vt:lpstr>
      <vt:lpstr>Example 1: Changing Fractions with Denominators of 100 to Percents</vt:lpstr>
      <vt:lpstr>Example 1: Changing Fractions with Denominators of 100 to Percents (cont.)</vt:lpstr>
      <vt:lpstr>To Change a Decimal Number to a Percent</vt:lpstr>
      <vt:lpstr>Example 2: Changing Decimal Numbers to Percents</vt:lpstr>
      <vt:lpstr>Example 2: Changing Decimal Numbers to Percents (cont.)</vt:lpstr>
      <vt:lpstr>To Change a Percent to a Decimal Number</vt:lpstr>
      <vt:lpstr>Example 3: Changing Percents to Decimal Numbers </vt:lpstr>
      <vt:lpstr>Example 3: Changing Percents to Decimal Numbers (cont.)</vt:lpstr>
      <vt:lpstr>Relationships Between Decimal Numbers and Percents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</dc:creator>
  <cp:lastModifiedBy>jeevan</cp:lastModifiedBy>
  <cp:revision>103</cp:revision>
  <dcterms:created xsi:type="dcterms:W3CDTF">2013-04-26T14:43:13Z</dcterms:created>
  <dcterms:modified xsi:type="dcterms:W3CDTF">2018-10-16T05:59:47Z</dcterms:modified>
</cp:coreProperties>
</file>