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61" r:id="rId4"/>
    <p:sldId id="280" r:id="rId5"/>
    <p:sldId id="262" r:id="rId6"/>
    <p:sldId id="263" r:id="rId7"/>
    <p:sldId id="281" r:id="rId8"/>
    <p:sldId id="282" r:id="rId9"/>
    <p:sldId id="284" r:id="rId10"/>
    <p:sldId id="285" r:id="rId11"/>
    <p:sldId id="286" r:id="rId12"/>
    <p:sldId id="287" r:id="rId13"/>
    <p:sldId id="288" r:id="rId14"/>
    <p:sldId id="289" r:id="rId15"/>
    <p:sldId id="290" r:id="rId16"/>
    <p:sldId id="291"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7E7E"/>
    <a:srgbClr val="0000FF"/>
    <a:srgbClr val="2D7D9F"/>
    <a:srgbClr val="366092"/>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90" autoAdjust="0"/>
  </p:normalViewPr>
  <p:slideViewPr>
    <p:cSldViewPr>
      <p:cViewPr varScale="1">
        <p:scale>
          <a:sx n="106" d="100"/>
          <a:sy n="106" d="100"/>
        </p:scale>
        <p:origin x="16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2.wmf"/><Relationship Id="rId1" Type="http://schemas.openxmlformats.org/officeDocument/2006/relationships/image" Target="../media/image81.wmf"/><Relationship Id="rId4" Type="http://schemas.openxmlformats.org/officeDocument/2006/relationships/image" Target="../media/image8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4" Type="http://schemas.openxmlformats.org/officeDocument/2006/relationships/image" Target="../media/image8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4" Type="http://schemas.openxmlformats.org/officeDocument/2006/relationships/image" Target="../media/image9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6.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37.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4" Type="http://schemas.openxmlformats.org/officeDocument/2006/relationships/image" Target="../media/image4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4" Type="http://schemas.openxmlformats.org/officeDocument/2006/relationships/image" Target="../media/image4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image" Target="../media/image62.wmf"/><Relationship Id="rId18" Type="http://schemas.openxmlformats.org/officeDocument/2006/relationships/image" Target="../media/image67.wmf"/><Relationship Id="rId3" Type="http://schemas.openxmlformats.org/officeDocument/2006/relationships/image" Target="../media/image53.wmf"/><Relationship Id="rId7" Type="http://schemas.openxmlformats.org/officeDocument/2006/relationships/image" Target="../media/image48.wmf"/><Relationship Id="rId12" Type="http://schemas.openxmlformats.org/officeDocument/2006/relationships/image" Target="../media/image61.wmf"/><Relationship Id="rId17" Type="http://schemas.openxmlformats.org/officeDocument/2006/relationships/image" Target="../media/image66.wmf"/><Relationship Id="rId2" Type="http://schemas.openxmlformats.org/officeDocument/2006/relationships/image" Target="../media/image52.wmf"/><Relationship Id="rId16" Type="http://schemas.openxmlformats.org/officeDocument/2006/relationships/image" Target="../media/image65.wmf"/><Relationship Id="rId1" Type="http://schemas.openxmlformats.org/officeDocument/2006/relationships/image" Target="../media/image51.wmf"/><Relationship Id="rId6" Type="http://schemas.openxmlformats.org/officeDocument/2006/relationships/image" Target="../media/image56.wmf"/><Relationship Id="rId11" Type="http://schemas.openxmlformats.org/officeDocument/2006/relationships/image" Target="../media/image60.wmf"/><Relationship Id="rId5" Type="http://schemas.openxmlformats.org/officeDocument/2006/relationships/image" Target="../media/image55.wmf"/><Relationship Id="rId15" Type="http://schemas.openxmlformats.org/officeDocument/2006/relationships/image" Target="../media/image64.wmf"/><Relationship Id="rId10" Type="http://schemas.openxmlformats.org/officeDocument/2006/relationships/image" Target="../media/image59.wmf"/><Relationship Id="rId4" Type="http://schemas.openxmlformats.org/officeDocument/2006/relationships/image" Target="../media/image54.wmf"/><Relationship Id="rId9" Type="http://schemas.openxmlformats.org/officeDocument/2006/relationships/image" Target="../media/image58.wmf"/><Relationship Id="rId14" Type="http://schemas.openxmlformats.org/officeDocument/2006/relationships/image" Target="../media/image6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10/16/2018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08BEF743-A1BA-45BB-A1DC-2A96C5932826}" type="slidenum">
              <a:rPr lang="en-US" sz="1200">
                <a:latin typeface="+mn-lt"/>
              </a:rPr>
              <a:pPr algn="r">
                <a:defRPr/>
              </a:pPr>
              <a:t>2</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1.bin"/><Relationship Id="rId18" Type="http://schemas.openxmlformats.org/officeDocument/2006/relationships/image" Target="../media/image76.wmf"/><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73.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8.vml"/><Relationship Id="rId6" Type="http://schemas.openxmlformats.org/officeDocument/2006/relationships/image" Target="../media/image70.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9.bin"/><Relationship Id="rId14" Type="http://schemas.openxmlformats.org/officeDocument/2006/relationships/image" Target="../media/image74.wmf"/></Relationships>
</file>

<file path=ppt/slides/_rels/slide12.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4.bin"/><Relationship Id="rId7"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78.wmf"/><Relationship Id="rId5" Type="http://schemas.openxmlformats.org/officeDocument/2006/relationships/oleObject" Target="../embeddings/oleObject85.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87.bin"/></Relationships>
</file>

<file path=ppt/slides/_rels/slide13.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82.wmf"/><Relationship Id="rId5" Type="http://schemas.openxmlformats.org/officeDocument/2006/relationships/oleObject" Target="../embeddings/oleObject89.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9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92.bin"/><Relationship Id="rId7"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6.wmf"/><Relationship Id="rId5" Type="http://schemas.openxmlformats.org/officeDocument/2006/relationships/oleObject" Target="../embeddings/oleObject93.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95.bin"/></Relationships>
</file>

<file path=ppt/slides/_rels/slide16.x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oleObject" Target="../embeddings/oleObject96.bin"/><Relationship Id="rId7" Type="http://schemas.openxmlformats.org/officeDocument/2006/relationships/oleObject" Target="../embeddings/oleObject9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90.wmf"/><Relationship Id="rId5" Type="http://schemas.openxmlformats.org/officeDocument/2006/relationships/oleObject" Target="../embeddings/oleObject97.bin"/><Relationship Id="rId10" Type="http://schemas.openxmlformats.org/officeDocument/2006/relationships/image" Target="../media/image92.wmf"/><Relationship Id="rId4" Type="http://schemas.openxmlformats.org/officeDocument/2006/relationships/image" Target="../media/image89.wmf"/><Relationship Id="rId9" Type="http://schemas.openxmlformats.org/officeDocument/2006/relationships/oleObject" Target="../embeddings/oleObject99.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8.wmf"/><Relationship Id="rId3" Type="http://schemas.openxmlformats.org/officeDocument/2006/relationships/oleObject" Target="../embeddings/oleObject1.bin"/><Relationship Id="rId21" Type="http://schemas.openxmlformats.org/officeDocument/2006/relationships/oleObject" Target="../embeddings/oleObject1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7.wmf"/><Relationship Id="rId20" Type="http://schemas.openxmlformats.org/officeDocument/2006/relationships/image" Target="../media/image9.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8.bin"/><Relationship Id="rId10" Type="http://schemas.openxmlformats.org/officeDocument/2006/relationships/image" Target="../media/image5.wmf"/><Relationship Id="rId19" Type="http://schemas.openxmlformats.org/officeDocument/2006/relationships/oleObject" Target="../embeddings/oleObject10.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oleObject" Target="../embeddings/oleObject7.bin"/><Relationship Id="rId22" Type="http://schemas.openxmlformats.org/officeDocument/2006/relationships/image" Target="../media/image10.wmf"/></Relationships>
</file>

<file path=ppt/slides/_rels/slide4.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5.wmf"/><Relationship Id="rId18" Type="http://schemas.openxmlformats.org/officeDocument/2006/relationships/oleObject" Target="../embeddings/oleObject20.bin"/><Relationship Id="rId3" Type="http://schemas.openxmlformats.org/officeDocument/2006/relationships/oleObject" Target="../embeddings/oleObject12.bin"/><Relationship Id="rId21" Type="http://schemas.openxmlformats.org/officeDocument/2006/relationships/image" Target="../media/image19.wmf"/><Relationship Id="rId7" Type="http://schemas.openxmlformats.org/officeDocument/2006/relationships/oleObject" Target="../embeddings/oleObject14.bin"/><Relationship Id="rId12" Type="http://schemas.openxmlformats.org/officeDocument/2006/relationships/oleObject" Target="../embeddings/oleObject17.bin"/><Relationship Id="rId17" Type="http://schemas.openxmlformats.org/officeDocument/2006/relationships/image" Target="../media/image17.wmf"/><Relationship Id="rId2" Type="http://schemas.openxmlformats.org/officeDocument/2006/relationships/slideLayout" Target="../slideLayouts/slideLayout2.xml"/><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image" Target="../media/image14.wmf"/><Relationship Id="rId5" Type="http://schemas.openxmlformats.org/officeDocument/2006/relationships/oleObject" Target="../embeddings/oleObject13.bin"/><Relationship Id="rId15" Type="http://schemas.openxmlformats.org/officeDocument/2006/relationships/image" Target="../media/image16.wmf"/><Relationship Id="rId23" Type="http://schemas.openxmlformats.org/officeDocument/2006/relationships/image" Target="../media/image20.wmf"/><Relationship Id="rId10" Type="http://schemas.openxmlformats.org/officeDocument/2006/relationships/oleObject" Target="../embeddings/oleObject16.bin"/><Relationship Id="rId19" Type="http://schemas.openxmlformats.org/officeDocument/2006/relationships/image" Target="../media/image18.wmf"/><Relationship Id="rId4" Type="http://schemas.openxmlformats.org/officeDocument/2006/relationships/image" Target="../media/image11.wmf"/><Relationship Id="rId9" Type="http://schemas.openxmlformats.org/officeDocument/2006/relationships/oleObject" Target="../embeddings/oleObject15.bin"/><Relationship Id="rId14" Type="http://schemas.openxmlformats.org/officeDocument/2006/relationships/oleObject" Target="../embeddings/oleObject18.bin"/><Relationship Id="rId22" Type="http://schemas.openxmlformats.org/officeDocument/2006/relationships/oleObject" Target="../embeddings/oleObject22.bin"/></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24.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oleObject" Target="../embeddings/oleObject23.bin"/><Relationship Id="rId21" Type="http://schemas.openxmlformats.org/officeDocument/2006/relationships/image" Target="../media/image27.wmf"/><Relationship Id="rId7" Type="http://schemas.openxmlformats.org/officeDocument/2006/relationships/oleObject" Target="../embeddings/oleObject25.bin"/><Relationship Id="rId12" Type="http://schemas.openxmlformats.org/officeDocument/2006/relationships/oleObject" Target="../embeddings/oleObject28.bin"/><Relationship Id="rId17" Type="http://schemas.openxmlformats.org/officeDocument/2006/relationships/oleObject" Target="../embeddings/oleObject31.bin"/><Relationship Id="rId25" Type="http://schemas.openxmlformats.org/officeDocument/2006/relationships/image" Target="../media/image29.wmf"/><Relationship Id="rId2" Type="http://schemas.openxmlformats.org/officeDocument/2006/relationships/slideLayout" Target="../slideLayouts/slideLayout2.xml"/><Relationship Id="rId16" Type="http://schemas.openxmlformats.org/officeDocument/2006/relationships/oleObject" Target="../embeddings/oleObject30.bin"/><Relationship Id="rId20" Type="http://schemas.openxmlformats.org/officeDocument/2006/relationships/oleObject" Target="../embeddings/oleObject33.bin"/><Relationship Id="rId29" Type="http://schemas.openxmlformats.org/officeDocument/2006/relationships/image" Target="../media/image31.wmf"/><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7.bin"/><Relationship Id="rId24" Type="http://schemas.openxmlformats.org/officeDocument/2006/relationships/oleObject" Target="../embeddings/oleObject35.bin"/><Relationship Id="rId5" Type="http://schemas.openxmlformats.org/officeDocument/2006/relationships/oleObject" Target="../embeddings/oleObject24.bin"/><Relationship Id="rId15" Type="http://schemas.openxmlformats.org/officeDocument/2006/relationships/image" Target="../media/image25.wmf"/><Relationship Id="rId23" Type="http://schemas.openxmlformats.org/officeDocument/2006/relationships/image" Target="../media/image28.wmf"/><Relationship Id="rId28" Type="http://schemas.openxmlformats.org/officeDocument/2006/relationships/oleObject" Target="../embeddings/oleObject37.bin"/><Relationship Id="rId10" Type="http://schemas.openxmlformats.org/officeDocument/2006/relationships/image" Target="../media/image23.wmf"/><Relationship Id="rId19" Type="http://schemas.openxmlformats.org/officeDocument/2006/relationships/image" Target="../media/image26.wmf"/><Relationship Id="rId4" Type="http://schemas.openxmlformats.org/officeDocument/2006/relationships/image" Target="../media/image21.wmf"/><Relationship Id="rId9" Type="http://schemas.openxmlformats.org/officeDocument/2006/relationships/oleObject" Target="../embeddings/oleObject26.bin"/><Relationship Id="rId14" Type="http://schemas.openxmlformats.org/officeDocument/2006/relationships/oleObject" Target="../embeddings/oleObject29.bin"/><Relationship Id="rId22" Type="http://schemas.openxmlformats.org/officeDocument/2006/relationships/oleObject" Target="../embeddings/oleObject34.bin"/><Relationship Id="rId27" Type="http://schemas.openxmlformats.org/officeDocument/2006/relationships/image" Target="../media/image30.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35.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oleObject" Target="../embeddings/oleObject43.bin"/><Relationship Id="rId17" Type="http://schemas.openxmlformats.org/officeDocument/2006/relationships/image" Target="../media/image37.wmf"/><Relationship Id="rId2" Type="http://schemas.openxmlformats.org/officeDocument/2006/relationships/slideLayout" Target="../slideLayouts/slideLayout2.xml"/><Relationship Id="rId16" Type="http://schemas.openxmlformats.org/officeDocument/2006/relationships/oleObject" Target="../embeddings/oleObject45.bin"/><Relationship Id="rId1" Type="http://schemas.openxmlformats.org/officeDocument/2006/relationships/vmlDrawing" Target="../drawings/vmlDrawing4.vml"/><Relationship Id="rId6" Type="http://schemas.openxmlformats.org/officeDocument/2006/relationships/image" Target="../media/image33.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image" Target="../media/image36.wmf"/><Relationship Id="rId10" Type="http://schemas.openxmlformats.org/officeDocument/2006/relationships/image" Target="../media/image34.wmf"/><Relationship Id="rId4" Type="http://schemas.openxmlformats.org/officeDocument/2006/relationships/image" Target="../media/image32.wmf"/><Relationship Id="rId9" Type="http://schemas.openxmlformats.org/officeDocument/2006/relationships/oleObject" Target="../embeddings/oleObject41.bin"/><Relationship Id="rId14" Type="http://schemas.openxmlformats.org/officeDocument/2006/relationships/oleObject" Target="../embeddings/oleObject44.bin"/></Relationships>
</file>

<file path=ppt/slides/_rels/slide7.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9.wmf"/><Relationship Id="rId5" Type="http://schemas.openxmlformats.org/officeDocument/2006/relationships/oleObject" Target="../embeddings/oleObject47.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9.bin"/></Relationships>
</file>

<file path=ppt/slides/_rels/slide8.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55.bin"/><Relationship Id="rId18" Type="http://schemas.openxmlformats.org/officeDocument/2006/relationships/image" Target="../media/image49.wmf"/><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46.wmf"/><Relationship Id="rId17" Type="http://schemas.openxmlformats.org/officeDocument/2006/relationships/oleObject" Target="../embeddings/oleObject57.bin"/><Relationship Id="rId2" Type="http://schemas.openxmlformats.org/officeDocument/2006/relationships/slideLayout" Target="../slideLayouts/slideLayout2.xml"/><Relationship Id="rId16"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3.wmf"/><Relationship Id="rId11" Type="http://schemas.openxmlformats.org/officeDocument/2006/relationships/oleObject" Target="../embeddings/oleObject54.bin"/><Relationship Id="rId5" Type="http://schemas.openxmlformats.org/officeDocument/2006/relationships/oleObject" Target="../embeddings/oleObject51.bin"/><Relationship Id="rId15" Type="http://schemas.openxmlformats.org/officeDocument/2006/relationships/oleObject" Target="../embeddings/oleObject56.bin"/><Relationship Id="rId10" Type="http://schemas.openxmlformats.org/officeDocument/2006/relationships/image" Target="../media/image45.wmf"/><Relationship Id="rId19" Type="http://schemas.openxmlformats.org/officeDocument/2006/relationships/image" Target="../media/image50.png"/><Relationship Id="rId4" Type="http://schemas.openxmlformats.org/officeDocument/2006/relationships/image" Target="../media/image42.wmf"/><Relationship Id="rId9" Type="http://schemas.openxmlformats.org/officeDocument/2006/relationships/oleObject" Target="../embeddings/oleObject53.bin"/><Relationship Id="rId14" Type="http://schemas.openxmlformats.org/officeDocument/2006/relationships/image" Target="../media/image47.wmf"/></Relationships>
</file>

<file path=ppt/slides/_rels/slide9.xml.rels><?xml version="1.0" encoding="UTF-8" standalone="yes"?>
<Relationships xmlns="http://schemas.openxmlformats.org/package/2006/relationships"><Relationship Id="rId13" Type="http://schemas.openxmlformats.org/officeDocument/2006/relationships/oleObject" Target="../embeddings/oleObject63.bin"/><Relationship Id="rId18" Type="http://schemas.openxmlformats.org/officeDocument/2006/relationships/image" Target="../media/image57.wmf"/><Relationship Id="rId26" Type="http://schemas.openxmlformats.org/officeDocument/2006/relationships/oleObject" Target="../embeddings/oleObject69.bin"/><Relationship Id="rId39" Type="http://schemas.openxmlformats.org/officeDocument/2006/relationships/image" Target="../media/image67.wmf"/><Relationship Id="rId21" Type="http://schemas.openxmlformats.org/officeDocument/2006/relationships/image" Target="../media/image58.wmf"/><Relationship Id="rId34" Type="http://schemas.openxmlformats.org/officeDocument/2006/relationships/oleObject" Target="../embeddings/oleObject73.bin"/><Relationship Id="rId7" Type="http://schemas.openxmlformats.org/officeDocument/2006/relationships/oleObject" Target="../embeddings/oleObject60.bin"/><Relationship Id="rId12" Type="http://schemas.openxmlformats.org/officeDocument/2006/relationships/image" Target="../media/image55.wmf"/><Relationship Id="rId17" Type="http://schemas.openxmlformats.org/officeDocument/2006/relationships/oleObject" Target="../embeddings/oleObject65.bin"/><Relationship Id="rId25" Type="http://schemas.openxmlformats.org/officeDocument/2006/relationships/image" Target="../media/image60.wmf"/><Relationship Id="rId33" Type="http://schemas.openxmlformats.org/officeDocument/2006/relationships/image" Target="../media/image64.wmf"/><Relationship Id="rId38"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oleObject" Target="../embeddings/oleObject66.bin"/><Relationship Id="rId29" Type="http://schemas.openxmlformats.org/officeDocument/2006/relationships/image" Target="../media/image62.wmf"/><Relationship Id="rId1" Type="http://schemas.openxmlformats.org/officeDocument/2006/relationships/vmlDrawing" Target="../drawings/vmlDrawing7.vml"/><Relationship Id="rId6" Type="http://schemas.openxmlformats.org/officeDocument/2006/relationships/image" Target="../media/image52.wmf"/><Relationship Id="rId11" Type="http://schemas.openxmlformats.org/officeDocument/2006/relationships/oleObject" Target="../embeddings/oleObject62.bin"/><Relationship Id="rId24" Type="http://schemas.openxmlformats.org/officeDocument/2006/relationships/oleObject" Target="../embeddings/oleObject68.bin"/><Relationship Id="rId32" Type="http://schemas.openxmlformats.org/officeDocument/2006/relationships/oleObject" Target="../embeddings/oleObject72.bin"/><Relationship Id="rId37" Type="http://schemas.openxmlformats.org/officeDocument/2006/relationships/image" Target="../media/image66.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image" Target="../media/image59.wmf"/><Relationship Id="rId28" Type="http://schemas.openxmlformats.org/officeDocument/2006/relationships/oleObject" Target="../embeddings/oleObject70.bin"/><Relationship Id="rId36" Type="http://schemas.openxmlformats.org/officeDocument/2006/relationships/oleObject" Target="../embeddings/oleObject74.bin"/><Relationship Id="rId10" Type="http://schemas.openxmlformats.org/officeDocument/2006/relationships/image" Target="../media/image54.wmf"/><Relationship Id="rId19" Type="http://schemas.openxmlformats.org/officeDocument/2006/relationships/image" Target="../media/image68.png"/><Relationship Id="rId31" Type="http://schemas.openxmlformats.org/officeDocument/2006/relationships/image" Target="../media/image63.wmf"/><Relationship Id="rId4" Type="http://schemas.openxmlformats.org/officeDocument/2006/relationships/image" Target="../media/image51.wmf"/><Relationship Id="rId9" Type="http://schemas.openxmlformats.org/officeDocument/2006/relationships/oleObject" Target="../embeddings/oleObject61.bin"/><Relationship Id="rId14" Type="http://schemas.openxmlformats.org/officeDocument/2006/relationships/image" Target="../media/image56.wmf"/><Relationship Id="rId22" Type="http://schemas.openxmlformats.org/officeDocument/2006/relationships/oleObject" Target="../embeddings/oleObject67.bin"/><Relationship Id="rId27" Type="http://schemas.openxmlformats.org/officeDocument/2006/relationships/image" Target="../media/image61.wmf"/><Relationship Id="rId30" Type="http://schemas.openxmlformats.org/officeDocument/2006/relationships/oleObject" Target="../embeddings/oleObject71.bin"/><Relationship Id="rId35" Type="http://schemas.openxmlformats.org/officeDocument/2006/relationships/image" Target="../media/image65.wmf"/><Relationship Id="rId8" Type="http://schemas.openxmlformats.org/officeDocument/2006/relationships/image" Target="../media/image53.wmf"/><Relationship Id="rId3" Type="http://schemas.openxmlformats.org/officeDocument/2006/relationships/oleObject" Target="../embeddings/oleObject5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2.R.5</a:t>
            </a: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a:t>
            </a:r>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$15,000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$1093.33</a:t>
            </a:r>
            <a:r>
              <a:rPr lang="en-US" dirty="0"/>
              <a:t> each month for 12 months. How much can you save by</a:t>
            </a:r>
          </a:p>
          <a:p>
            <a:r>
              <a:rPr lang="en-US" dirty="0"/>
              <a:t>paying cash?</a:t>
            </a:r>
          </a:p>
          <a:p>
            <a:r>
              <a:rPr lang="en-US" b="1" dirty="0"/>
              <a:t>Solution</a:t>
            </a:r>
          </a:p>
          <a:p>
            <a:r>
              <a:rPr lang="en-US" b="1" dirty="0"/>
              <a:t>Step 1: </a:t>
            </a:r>
            <a:r>
              <a:rPr lang="en-US" dirty="0"/>
              <a:t>Find the amount paid in monthly payments by multiplying the amount of each payment by 12. In this case, judgment dictates that we use 12 and do not round to 10, since we do not want to lose two full monthly payments in our 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Estimate</a:t>
            </a:r>
            <a:endParaRPr lang="en-US" dirty="0"/>
          </a:p>
        </p:txBody>
      </p:sp>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graphicFrame>
        <p:nvGraphicFramePr>
          <p:cNvPr id="40964" name="Object 4"/>
          <p:cNvGraphicFramePr>
            <a:graphicFrameLocks noChangeAspect="1"/>
          </p:cNvGraphicFramePr>
          <p:nvPr/>
        </p:nvGraphicFramePr>
        <p:xfrm>
          <a:off x="738147" y="1835204"/>
          <a:ext cx="1079500" cy="863600"/>
        </p:xfrm>
        <a:graphic>
          <a:graphicData uri="http://schemas.openxmlformats.org/presentationml/2006/ole">
            <mc:AlternateContent xmlns:mc="http://schemas.openxmlformats.org/markup-compatibility/2006">
              <mc:Choice xmlns:v="urn:schemas-microsoft-com:vml" Requires="v">
                <p:oleObj spid="_x0000_s41034" name="Equation" r:id="rId3" imgW="1079280" imgH="863280" progId="Equation.DSMT4">
                  <p:embed/>
                </p:oleObj>
              </mc:Choice>
              <mc:Fallback>
                <p:oleObj name="Equation" r:id="rId3" imgW="1079280" imgH="8632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147" y="1835204"/>
                        <a:ext cx="1079500" cy="86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8" name="Object 8"/>
          <p:cNvGraphicFramePr>
            <a:graphicFrameLocks noChangeAspect="1"/>
          </p:cNvGraphicFramePr>
          <p:nvPr/>
        </p:nvGraphicFramePr>
        <p:xfrm>
          <a:off x="609600" y="3786147"/>
          <a:ext cx="1219200" cy="368300"/>
        </p:xfrm>
        <a:graphic>
          <a:graphicData uri="http://schemas.openxmlformats.org/presentationml/2006/ole">
            <mc:AlternateContent xmlns:mc="http://schemas.openxmlformats.org/markup-compatibility/2006">
              <mc:Choice xmlns:v="urn:schemas-microsoft-com:vml" Requires="v">
                <p:oleObj spid="_x0000_s41035" name="Equation" r:id="rId5" imgW="1218960" imgH="368280" progId="Equation.DSMT4">
                  <p:embed/>
                </p:oleObj>
              </mc:Choice>
              <mc:Fallback>
                <p:oleObj name="Equation" r:id="rId5" imgW="1218960" imgH="3682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786147"/>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1909642" y="3741751"/>
            <a:ext cx="2133600" cy="707886"/>
          </a:xfrm>
          <a:prstGeom prst="rect">
            <a:avLst/>
          </a:prstGeom>
        </p:spPr>
        <p:txBody>
          <a:bodyPr wrap="square">
            <a:spAutoFit/>
          </a:bodyPr>
          <a:lstStyle/>
          <a:p>
            <a:r>
              <a:rPr lang="en-US" sz="2000" dirty="0">
                <a:solidFill>
                  <a:srgbClr val="007E7E"/>
                </a:solidFill>
              </a:rPr>
              <a:t>Estimated monthly payments</a:t>
            </a:r>
          </a:p>
        </p:txBody>
      </p:sp>
      <p:sp>
        <p:nvSpPr>
          <p:cNvPr id="14" name="Rectangle 13"/>
          <p:cNvSpPr/>
          <p:nvPr/>
        </p:nvSpPr>
        <p:spPr>
          <a:xfrm>
            <a:off x="6938841" y="3725849"/>
            <a:ext cx="1828800" cy="707886"/>
          </a:xfrm>
          <a:prstGeom prst="rect">
            <a:avLst/>
          </a:prstGeom>
        </p:spPr>
        <p:txBody>
          <a:bodyPr wrap="square">
            <a:spAutoFit/>
          </a:bodyPr>
          <a:lstStyle/>
          <a:p>
            <a:r>
              <a:rPr lang="en-US" sz="2000" dirty="0">
                <a:solidFill>
                  <a:srgbClr val="007E7E"/>
                </a:solidFill>
              </a:rPr>
              <a:t>Paid in monthly payments</a:t>
            </a:r>
          </a:p>
        </p:txBody>
      </p:sp>
      <p:graphicFrame>
        <p:nvGraphicFramePr>
          <p:cNvPr id="40970" name="Object 10"/>
          <p:cNvGraphicFramePr>
            <a:graphicFrameLocks noChangeAspect="1"/>
          </p:cNvGraphicFramePr>
          <p:nvPr/>
        </p:nvGraphicFramePr>
        <p:xfrm>
          <a:off x="5310147" y="1824159"/>
          <a:ext cx="1524000" cy="863600"/>
        </p:xfrm>
        <a:graphic>
          <a:graphicData uri="http://schemas.openxmlformats.org/presentationml/2006/ole">
            <mc:AlternateContent xmlns:mc="http://schemas.openxmlformats.org/markup-compatibility/2006">
              <mc:Choice xmlns:v="urn:schemas-microsoft-com:vml" Requires="v">
                <p:oleObj spid="_x0000_s41036" name="Equation" r:id="rId7" imgW="1523880" imgH="863280" progId="Equation.DSMT4">
                  <p:embed/>
                </p:oleObj>
              </mc:Choice>
              <mc:Fallback>
                <p:oleObj name="Equation" r:id="rId7" imgW="1523880" imgH="8632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0147" y="1824159"/>
                        <a:ext cx="1524000" cy="86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nvGraphicFramePr>
        <p:xfrm>
          <a:off x="5730902" y="2827351"/>
          <a:ext cx="1092200" cy="292100"/>
        </p:xfrm>
        <a:graphic>
          <a:graphicData uri="http://schemas.openxmlformats.org/presentationml/2006/ole">
            <mc:AlternateContent xmlns:mc="http://schemas.openxmlformats.org/markup-compatibility/2006">
              <mc:Choice xmlns:v="urn:schemas-microsoft-com:vml" Requires="v">
                <p:oleObj spid="_x0000_s41037" name="Equation" r:id="rId9" imgW="1091880" imgH="291960" progId="Equation.DSMT4">
                  <p:embed/>
                </p:oleObj>
              </mc:Choice>
              <mc:Fallback>
                <p:oleObj name="Equation" r:id="rId9" imgW="109188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30902" y="2827351"/>
                        <a:ext cx="1092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12"/>
          <p:cNvGraphicFramePr>
            <a:graphicFrameLocks noChangeAspect="1"/>
          </p:cNvGraphicFramePr>
          <p:nvPr/>
        </p:nvGraphicFramePr>
        <p:xfrm>
          <a:off x="5562600" y="3276600"/>
          <a:ext cx="1257300" cy="406400"/>
        </p:xfrm>
        <a:graphic>
          <a:graphicData uri="http://schemas.openxmlformats.org/presentationml/2006/ole">
            <mc:AlternateContent xmlns:mc="http://schemas.openxmlformats.org/markup-compatibility/2006">
              <mc:Choice xmlns:v="urn:schemas-microsoft-com:vml" Requires="v">
                <p:oleObj spid="_x0000_s41038" name="Equation" r:id="rId11" imgW="1257120" imgH="406080" progId="Equation.DSMT4">
                  <p:embed/>
                </p:oleObj>
              </mc:Choice>
              <mc:Fallback>
                <p:oleObj name="Equation" r:id="rId11" imgW="1257120" imgH="40608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3276600"/>
                        <a:ext cx="12573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nvGraphicFramePr>
        <p:xfrm>
          <a:off x="5181600" y="3733800"/>
          <a:ext cx="1638300" cy="368300"/>
        </p:xfrm>
        <a:graphic>
          <a:graphicData uri="http://schemas.openxmlformats.org/presentationml/2006/ole">
            <mc:AlternateContent xmlns:mc="http://schemas.openxmlformats.org/markup-compatibility/2006">
              <mc:Choice xmlns:v="urn:schemas-microsoft-com:vml" Requires="v">
                <p:oleObj spid="_x0000_s41039" name="Equation" r:id="rId13" imgW="1638000" imgH="368280" progId="Equation.DSMT4">
                  <p:embed/>
                </p:oleObj>
              </mc:Choice>
              <mc:Fallback>
                <p:oleObj name="Equation" r:id="rId13" imgW="1638000" imgH="36828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1600" y="3733800"/>
                        <a:ext cx="16383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nvGraphicFramePr>
        <p:xfrm>
          <a:off x="1066800" y="2819400"/>
          <a:ext cx="736600" cy="292100"/>
        </p:xfrm>
        <a:graphic>
          <a:graphicData uri="http://schemas.openxmlformats.org/presentationml/2006/ole">
            <mc:AlternateContent xmlns:mc="http://schemas.openxmlformats.org/markup-compatibility/2006">
              <mc:Choice xmlns:v="urn:schemas-microsoft-com:vml" Requires="v">
                <p:oleObj spid="_x0000_s41040" name="Equation" r:id="rId15" imgW="736560" imgH="291960" progId="Equation.DSMT4">
                  <p:embed/>
                </p:oleObj>
              </mc:Choice>
              <mc:Fallback>
                <p:oleObj name="Equation" r:id="rId15" imgW="736560" imgH="29196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2819400"/>
                        <a:ext cx="736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nvGraphicFramePr>
        <p:xfrm>
          <a:off x="770626" y="3234904"/>
          <a:ext cx="1028700" cy="444500"/>
        </p:xfrm>
        <a:graphic>
          <a:graphicData uri="http://schemas.openxmlformats.org/presentationml/2006/ole">
            <mc:AlternateContent xmlns:mc="http://schemas.openxmlformats.org/markup-compatibility/2006">
              <mc:Choice xmlns:v="urn:schemas-microsoft-com:vml" Requires="v">
                <p:oleObj spid="_x0000_s41041" name="Equation" r:id="rId17" imgW="1028520" imgH="444240" progId="Equation.DSMT4">
                  <p:embed/>
                </p:oleObj>
              </mc:Choice>
              <mc:Fallback>
                <p:oleObj name="Equation" r:id="rId17" imgW="1028520" imgH="44424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70626" y="3234904"/>
                        <a:ext cx="1028700" cy="44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09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09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4" name="Rectangle 3"/>
          <p:cNvSpPr/>
          <p:nvPr/>
        </p:nvSpPr>
        <p:spPr>
          <a:xfrm>
            <a:off x="990600" y="220980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648200" y="220980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22351" y="2846388"/>
          <a:ext cx="1320800" cy="914400"/>
        </p:xfrm>
        <a:graphic>
          <a:graphicData uri="http://schemas.openxmlformats.org/presentationml/2006/ole">
            <mc:AlternateContent xmlns:mc="http://schemas.openxmlformats.org/markup-compatibility/2006">
              <mc:Choice xmlns:v="urn:schemas-microsoft-com:vml" Requires="v">
                <p:oleObj spid="_x0000_s42021" name="Equation" r:id="rId3" imgW="1320480" imgH="914400" progId="Equation.DSMT4">
                  <p:embed/>
                </p:oleObj>
              </mc:Choice>
              <mc:Fallback>
                <p:oleObj name="Equation" r:id="rId3" imgW="13204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2351" y="2846388"/>
                        <a:ext cx="13208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nvGraphicFramePr>
        <p:xfrm>
          <a:off x="1071576" y="3810000"/>
          <a:ext cx="1219200" cy="368300"/>
        </p:xfrm>
        <a:graphic>
          <a:graphicData uri="http://schemas.openxmlformats.org/presentationml/2006/ole">
            <mc:AlternateContent xmlns:mc="http://schemas.openxmlformats.org/markup-compatibility/2006">
              <mc:Choice xmlns:v="urn:schemas-microsoft-com:vml" Requires="v">
                <p:oleObj spid="_x0000_s42022" name="Equation" r:id="rId5" imgW="1218960" imgH="368280" progId="Equation.DSMT4">
                  <p:embed/>
                </p:oleObj>
              </mc:Choice>
              <mc:Fallback>
                <p:oleObj name="Equation" r:id="rId5" imgW="121896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1576" y="38100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1828800" cy="400110"/>
          </a:xfrm>
          <a:prstGeom prst="rect">
            <a:avLst/>
          </a:prstGeom>
        </p:spPr>
        <p:txBody>
          <a:bodyPr wrap="square">
            <a:spAutoFit/>
          </a:bodyPr>
          <a:lstStyle/>
          <a:p>
            <a:r>
              <a:rPr lang="en-US" sz="2000" dirty="0">
                <a:solidFill>
                  <a:srgbClr val="007E7E"/>
                </a:solidFill>
              </a:rPr>
              <a:t>Estimated total</a:t>
            </a:r>
          </a:p>
        </p:txBody>
      </p:sp>
      <p:sp>
        <p:nvSpPr>
          <p:cNvPr id="9" name="Rectangle 8"/>
          <p:cNvSpPr/>
          <p:nvPr/>
        </p:nvSpPr>
        <p:spPr>
          <a:xfrm>
            <a:off x="2330396" y="2819400"/>
            <a:ext cx="1771511" cy="400110"/>
          </a:xfrm>
          <a:prstGeom prst="rect">
            <a:avLst/>
          </a:prstGeom>
        </p:spPr>
        <p:txBody>
          <a:bodyPr wrap="none">
            <a:spAutoFit/>
          </a:bodyPr>
          <a:lstStyle/>
          <a:p>
            <a:r>
              <a:rPr lang="en-US" sz="2000" dirty="0">
                <a:solidFill>
                  <a:srgbClr val="007E7E"/>
                </a:solidFill>
              </a:rPr>
              <a:t>Down payment</a:t>
            </a:r>
          </a:p>
        </p:txBody>
      </p:sp>
      <p:sp>
        <p:nvSpPr>
          <p:cNvPr id="10" name="Rectangle 9"/>
          <p:cNvSpPr/>
          <p:nvPr/>
        </p:nvSpPr>
        <p:spPr>
          <a:xfrm>
            <a:off x="2330396" y="3292502"/>
            <a:ext cx="2146870" cy="400110"/>
          </a:xfrm>
          <a:prstGeom prst="rect">
            <a:avLst/>
          </a:prstGeom>
        </p:spPr>
        <p:txBody>
          <a:bodyPr wrap="none">
            <a:spAutoFit/>
          </a:bodyPr>
          <a:lstStyle/>
          <a:p>
            <a:r>
              <a:rPr lang="en-US" sz="2000" dirty="0">
                <a:solidFill>
                  <a:srgbClr val="007E7E"/>
                </a:solidFill>
              </a:rPr>
              <a:t>Monthly payments</a:t>
            </a:r>
          </a:p>
        </p:txBody>
      </p:sp>
      <p:sp>
        <p:nvSpPr>
          <p:cNvPr id="11" name="Rectangle 10"/>
          <p:cNvSpPr/>
          <p:nvPr/>
        </p:nvSpPr>
        <p:spPr>
          <a:xfrm>
            <a:off x="6463730" y="3759678"/>
            <a:ext cx="1389291" cy="400110"/>
          </a:xfrm>
          <a:prstGeom prst="rect">
            <a:avLst/>
          </a:prstGeom>
        </p:spPr>
        <p:txBody>
          <a:bodyPr wrap="none">
            <a:spAutoFit/>
          </a:bodyPr>
          <a:lstStyle/>
          <a:p>
            <a:r>
              <a:rPr lang="en-US" sz="2000" dirty="0">
                <a:solidFill>
                  <a:srgbClr val="007E7E"/>
                </a:solidFill>
              </a:rPr>
              <a:t>Actual total</a:t>
            </a:r>
          </a:p>
        </p:txBody>
      </p:sp>
      <p:graphicFrame>
        <p:nvGraphicFramePr>
          <p:cNvPr id="13" name="Object 8"/>
          <p:cNvGraphicFramePr>
            <a:graphicFrameLocks noChangeAspect="1"/>
          </p:cNvGraphicFramePr>
          <p:nvPr/>
        </p:nvGraphicFramePr>
        <p:xfrm>
          <a:off x="4783097" y="3767629"/>
          <a:ext cx="1663700" cy="368300"/>
        </p:xfrm>
        <a:graphic>
          <a:graphicData uri="http://schemas.openxmlformats.org/presentationml/2006/ole">
            <mc:AlternateContent xmlns:mc="http://schemas.openxmlformats.org/markup-compatibility/2006">
              <mc:Choice xmlns:v="urn:schemas-microsoft-com:vml" Requires="v">
                <p:oleObj spid="_x0000_s42023" name="Equation" r:id="rId7" imgW="1663560" imgH="368280" progId="Equation.DSMT4">
                  <p:embed/>
                </p:oleObj>
              </mc:Choice>
              <mc:Fallback>
                <p:oleObj name="Equation" r:id="rId7" imgW="166356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097" y="3767629"/>
                        <a:ext cx="16637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6463730" y="2819400"/>
            <a:ext cx="1771511" cy="400110"/>
          </a:xfrm>
          <a:prstGeom prst="rect">
            <a:avLst/>
          </a:prstGeom>
        </p:spPr>
        <p:txBody>
          <a:bodyPr wrap="none">
            <a:spAutoFit/>
          </a:bodyPr>
          <a:lstStyle/>
          <a:p>
            <a:r>
              <a:rPr lang="en-US" sz="2000" dirty="0">
                <a:solidFill>
                  <a:srgbClr val="007E7E"/>
                </a:solidFill>
              </a:rPr>
              <a:t>Down payment</a:t>
            </a:r>
          </a:p>
        </p:txBody>
      </p:sp>
      <p:sp>
        <p:nvSpPr>
          <p:cNvPr id="16" name="Rectangle 15"/>
          <p:cNvSpPr/>
          <p:nvPr/>
        </p:nvSpPr>
        <p:spPr>
          <a:xfrm>
            <a:off x="6463730" y="3292502"/>
            <a:ext cx="2146870" cy="400110"/>
          </a:xfrm>
          <a:prstGeom prst="rect">
            <a:avLst/>
          </a:prstGeom>
        </p:spPr>
        <p:txBody>
          <a:bodyPr wrap="none">
            <a:spAutoFit/>
          </a:bodyPr>
          <a:lstStyle/>
          <a:p>
            <a:r>
              <a:rPr lang="en-US" sz="2000" dirty="0">
                <a:solidFill>
                  <a:srgbClr val="007E7E"/>
                </a:solidFill>
              </a:rPr>
              <a:t>Monthly payments</a:t>
            </a:r>
          </a:p>
        </p:txBody>
      </p:sp>
      <p:graphicFrame>
        <p:nvGraphicFramePr>
          <p:cNvPr id="18" name="Object 4"/>
          <p:cNvGraphicFramePr>
            <a:graphicFrameLocks noChangeAspect="1"/>
          </p:cNvGraphicFramePr>
          <p:nvPr/>
        </p:nvGraphicFramePr>
        <p:xfrm>
          <a:off x="4698946" y="2843253"/>
          <a:ext cx="1739900" cy="914400"/>
        </p:xfrm>
        <a:graphic>
          <a:graphicData uri="http://schemas.openxmlformats.org/presentationml/2006/ole">
            <mc:AlternateContent xmlns:mc="http://schemas.openxmlformats.org/markup-compatibility/2006">
              <mc:Choice xmlns:v="urn:schemas-microsoft-com:vml" Requires="v">
                <p:oleObj spid="_x0000_s42024"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8946" y="2843253"/>
                        <a:ext cx="17399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3: </a:t>
            </a:r>
            <a:r>
              <a:rPr lang="en-US" dirty="0"/>
              <a:t>Find the savings by subtracting $15,000 (the cash price) from the answer to Step 2.</a:t>
            </a:r>
          </a:p>
        </p:txBody>
      </p:sp>
      <p:sp>
        <p:nvSpPr>
          <p:cNvPr id="4" name="Rectangle 3"/>
          <p:cNvSpPr/>
          <p:nvPr/>
        </p:nvSpPr>
        <p:spPr>
          <a:xfrm>
            <a:off x="990600" y="226689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532245" y="226689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35038" y="2903538"/>
          <a:ext cx="1295400" cy="914400"/>
        </p:xfrm>
        <a:graphic>
          <a:graphicData uri="http://schemas.openxmlformats.org/presentationml/2006/ole">
            <mc:AlternateContent xmlns:mc="http://schemas.openxmlformats.org/markup-compatibility/2006">
              <mc:Choice xmlns:v="urn:schemas-microsoft-com:vml" Requires="v">
                <p:oleObj spid="_x0000_s43045" name="Equation" r:id="rId3" imgW="1295280" imgH="914400" progId="Equation.DSMT4">
                  <p:embed/>
                </p:oleObj>
              </mc:Choice>
              <mc:Fallback>
                <p:oleObj name="Equation" r:id="rId3" imgW="12952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5038" y="2903538"/>
                        <a:ext cx="12954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2322619690"/>
              </p:ext>
            </p:extLst>
          </p:nvPr>
        </p:nvGraphicFramePr>
        <p:xfrm>
          <a:off x="1260502" y="3841750"/>
          <a:ext cx="965200" cy="419100"/>
        </p:xfrm>
        <a:graphic>
          <a:graphicData uri="http://schemas.openxmlformats.org/presentationml/2006/ole">
            <mc:AlternateContent xmlns:mc="http://schemas.openxmlformats.org/markup-compatibility/2006">
              <mc:Choice xmlns:v="urn:schemas-microsoft-com:vml" Requires="v">
                <p:oleObj spid="_x0000_s43046" name="Equation" r:id="rId5" imgW="965160" imgH="419040" progId="Equation.DSMT4">
                  <p:embed/>
                </p:oleObj>
              </mc:Choice>
              <mc:Fallback>
                <p:oleObj name="Equation" r:id="rId5" imgW="965160" imgH="4190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0502" y="3841750"/>
                        <a:ext cx="965200" cy="419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2089204" cy="400110"/>
          </a:xfrm>
          <a:prstGeom prst="rect">
            <a:avLst/>
          </a:prstGeom>
        </p:spPr>
        <p:txBody>
          <a:bodyPr wrap="square">
            <a:spAutoFit/>
          </a:bodyPr>
          <a:lstStyle/>
          <a:p>
            <a:r>
              <a:rPr lang="en-US" sz="2000" dirty="0">
                <a:solidFill>
                  <a:srgbClr val="007E7E"/>
                </a:solidFill>
              </a:rPr>
              <a:t>Estimated savings</a:t>
            </a:r>
          </a:p>
        </p:txBody>
      </p:sp>
      <p:sp>
        <p:nvSpPr>
          <p:cNvPr id="10" name="Rectangle 9"/>
          <p:cNvSpPr/>
          <p:nvPr/>
        </p:nvSpPr>
        <p:spPr>
          <a:xfrm>
            <a:off x="2330396" y="3349592"/>
            <a:ext cx="1258678" cy="400110"/>
          </a:xfrm>
          <a:prstGeom prst="rect">
            <a:avLst/>
          </a:prstGeom>
        </p:spPr>
        <p:txBody>
          <a:bodyPr wrap="none">
            <a:spAutoFit/>
          </a:bodyPr>
          <a:lstStyle/>
          <a:p>
            <a:r>
              <a:rPr lang="en-US" sz="2000" dirty="0">
                <a:solidFill>
                  <a:srgbClr val="007E7E"/>
                </a:solidFill>
              </a:rPr>
              <a:t>Cash price</a:t>
            </a:r>
          </a:p>
        </p:txBody>
      </p:sp>
      <p:sp>
        <p:nvSpPr>
          <p:cNvPr id="11" name="Rectangle 10"/>
          <p:cNvSpPr/>
          <p:nvPr/>
        </p:nvSpPr>
        <p:spPr>
          <a:xfrm>
            <a:off x="6463730" y="3816768"/>
            <a:ext cx="2523896" cy="400110"/>
          </a:xfrm>
          <a:prstGeom prst="rect">
            <a:avLst/>
          </a:prstGeom>
        </p:spPr>
        <p:txBody>
          <a:bodyPr wrap="none">
            <a:spAutoFit/>
          </a:bodyPr>
          <a:lstStyle/>
          <a:p>
            <a:r>
              <a:rPr lang="en-US" sz="2000" dirty="0">
                <a:solidFill>
                  <a:srgbClr val="007E7E"/>
                </a:solidFill>
              </a:rPr>
              <a:t>Savings by paying cash</a:t>
            </a:r>
          </a:p>
        </p:txBody>
      </p:sp>
      <p:graphicFrame>
        <p:nvGraphicFramePr>
          <p:cNvPr id="13" name="Object 8"/>
          <p:cNvGraphicFramePr>
            <a:graphicFrameLocks noChangeAspect="1"/>
          </p:cNvGraphicFramePr>
          <p:nvPr/>
        </p:nvGraphicFramePr>
        <p:xfrm>
          <a:off x="5005455" y="3867150"/>
          <a:ext cx="1358900" cy="368300"/>
        </p:xfrm>
        <a:graphic>
          <a:graphicData uri="http://schemas.openxmlformats.org/presentationml/2006/ole">
            <mc:AlternateContent xmlns:mc="http://schemas.openxmlformats.org/markup-compatibility/2006">
              <mc:Choice xmlns:v="urn:schemas-microsoft-com:vml" Requires="v">
                <p:oleObj spid="_x0000_s43047" name="Equation" r:id="rId7" imgW="1358640" imgH="368280" progId="Equation.DSMT4">
                  <p:embed/>
                </p:oleObj>
              </mc:Choice>
              <mc:Fallback>
                <p:oleObj name="Equation" r:id="rId7" imgW="135864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5455" y="3867150"/>
                        <a:ext cx="13589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463730" y="2876490"/>
            <a:ext cx="1197507" cy="400110"/>
          </a:xfrm>
          <a:prstGeom prst="rect">
            <a:avLst/>
          </a:prstGeom>
        </p:spPr>
        <p:txBody>
          <a:bodyPr wrap="none">
            <a:spAutoFit/>
          </a:bodyPr>
          <a:lstStyle/>
          <a:p>
            <a:r>
              <a:rPr lang="en-US" sz="2000" dirty="0">
                <a:solidFill>
                  <a:srgbClr val="007E7E"/>
                </a:solidFill>
              </a:rPr>
              <a:t>Total paid</a:t>
            </a:r>
          </a:p>
        </p:txBody>
      </p:sp>
      <p:sp>
        <p:nvSpPr>
          <p:cNvPr id="15" name="Rectangle 14"/>
          <p:cNvSpPr/>
          <p:nvPr/>
        </p:nvSpPr>
        <p:spPr>
          <a:xfrm>
            <a:off x="6463730" y="3349592"/>
            <a:ext cx="1258678" cy="400110"/>
          </a:xfrm>
          <a:prstGeom prst="rect">
            <a:avLst/>
          </a:prstGeom>
        </p:spPr>
        <p:txBody>
          <a:bodyPr wrap="none">
            <a:spAutoFit/>
          </a:bodyPr>
          <a:lstStyle/>
          <a:p>
            <a:r>
              <a:rPr lang="en-US" sz="2000" dirty="0">
                <a:solidFill>
                  <a:srgbClr val="007E7E"/>
                </a:solidFill>
              </a:rPr>
              <a:t>Cash price</a:t>
            </a:r>
          </a:p>
        </p:txBody>
      </p:sp>
      <p:sp>
        <p:nvSpPr>
          <p:cNvPr id="16" name="Rectangle 15"/>
          <p:cNvSpPr/>
          <p:nvPr/>
        </p:nvSpPr>
        <p:spPr>
          <a:xfrm>
            <a:off x="2330396" y="2876490"/>
            <a:ext cx="1828800" cy="400110"/>
          </a:xfrm>
          <a:prstGeom prst="rect">
            <a:avLst/>
          </a:prstGeom>
        </p:spPr>
        <p:txBody>
          <a:bodyPr wrap="square">
            <a:spAutoFit/>
          </a:bodyPr>
          <a:lstStyle/>
          <a:p>
            <a:r>
              <a:rPr lang="en-US" sz="2000" dirty="0">
                <a:solidFill>
                  <a:srgbClr val="007E7E"/>
                </a:solidFill>
              </a:rPr>
              <a:t>Estimated total</a:t>
            </a:r>
          </a:p>
        </p:txBody>
      </p:sp>
      <p:graphicFrame>
        <p:nvGraphicFramePr>
          <p:cNvPr id="43014" name="Object 6"/>
          <p:cNvGraphicFramePr>
            <a:graphicFrameLocks noChangeAspect="1"/>
          </p:cNvGraphicFramePr>
          <p:nvPr/>
        </p:nvGraphicFramePr>
        <p:xfrm>
          <a:off x="4624455" y="2927404"/>
          <a:ext cx="1739900" cy="914400"/>
        </p:xfrm>
        <a:graphic>
          <a:graphicData uri="http://schemas.openxmlformats.org/presentationml/2006/ole">
            <mc:AlternateContent xmlns:mc="http://schemas.openxmlformats.org/markup-compatibility/2006">
              <mc:Choice xmlns:v="urn:schemas-microsoft-com:vml" Requires="v">
                <p:oleObj spid="_x0000_s43048"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4455" y="2927404"/>
                        <a:ext cx="17399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343400"/>
            <a:ext cx="6647204" cy="523220"/>
          </a:xfrm>
          <a:prstGeom prst="rect">
            <a:avLst/>
          </a:prstGeom>
        </p:spPr>
        <p:txBody>
          <a:bodyPr wrap="none">
            <a:spAutoFit/>
          </a:bodyPr>
          <a:lstStyle/>
          <a:p>
            <a:r>
              <a:rPr lang="en-US" sz="2800" dirty="0"/>
              <a:t>Thus, you can save </a:t>
            </a:r>
            <a:r>
              <a:rPr lang="en-US" sz="2800" dirty="0">
                <a:solidFill>
                  <a:srgbClr val="FF0000"/>
                </a:solidFill>
              </a:rPr>
              <a:t>$1869.96</a:t>
            </a:r>
            <a:r>
              <a:rPr lang="en-US" sz="2800" dirty="0"/>
              <a:t> by paying cash.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4" grpId="0"/>
      <p:bldP spid="15" grpId="0"/>
      <p:bldP spid="16"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Check</a:t>
            </a:r>
          </a:p>
          <a:p>
            <a:r>
              <a:rPr lang="en-US" dirty="0"/>
              <a:t>The estimated </a:t>
            </a:r>
            <a:r>
              <a:rPr lang="en-US" dirty="0">
                <a:solidFill>
                  <a:srgbClr val="FF00FF"/>
                </a:solidFill>
              </a:rPr>
              <a:t>$1000 </a:t>
            </a:r>
            <a:r>
              <a:rPr lang="en-US" dirty="0"/>
              <a:t>saved by paying cash is reasonably close to the actual savings of </a:t>
            </a:r>
            <a:r>
              <a:rPr lang="en-US" dirty="0">
                <a:solidFill>
                  <a:srgbClr val="FF0000"/>
                </a:solidFill>
              </a:rPr>
              <a:t>$1869.96</a:t>
            </a:r>
            <a:r>
              <a:rPr lang="en-US" dirty="0"/>
              <a:t>, so we can be confident in the accuracy of our calculations. The amount saved by paying cash is also a reasonable portion of the total price of the car.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r>
              <a:rPr lang="en-US" sz="2000" dirty="0">
                <a:solidFill>
                  <a:srgbClr val="007E7E"/>
                </a:solidFill>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r>
              <a:rPr lang="en-US" sz="2000" dirty="0">
                <a:solidFill>
                  <a:srgbClr val="007E7E"/>
                </a:solidFill>
              </a:rPr>
              <a:t>Divide.</a:t>
            </a:r>
          </a:p>
        </p:txBody>
      </p:sp>
      <p:sp>
        <p:nvSpPr>
          <p:cNvPr id="7" name="Rectangle 6"/>
          <p:cNvSpPr/>
          <p:nvPr/>
        </p:nvSpPr>
        <p:spPr>
          <a:xfrm>
            <a:off x="4158718" y="4162913"/>
            <a:ext cx="667170" cy="400110"/>
          </a:xfrm>
          <a:prstGeom prst="rect">
            <a:avLst/>
          </a:prstGeom>
        </p:spPr>
        <p:txBody>
          <a:bodyPr wrap="none">
            <a:spAutoFit/>
          </a:bodyPr>
          <a:lstStyle/>
          <a:p>
            <a:r>
              <a:rPr lang="en-US" sz="2000" dirty="0">
                <a:solidFill>
                  <a:srgbClr val="007E7E"/>
                </a:solidFill>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spid="_x0000_s44069" name="Equation" r:id="rId3" imgW="2260440" imgH="380880" progId="Equation.DSMT4">
                  <p:embed/>
                </p:oleObj>
              </mc:Choice>
              <mc:Fallback>
                <p:oleObj name="Equation" r:id="rId3" imgW="22604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spid="_x0000_s44070" name="Equation" r:id="rId5" imgW="2577960" imgH="291960" progId="Equation.DSMT4">
                  <p:embed/>
                </p:oleObj>
              </mc:Choice>
              <mc:Fallback>
                <p:oleObj name="Equation" r:id="rId5" imgW="2577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spid="_x0000_s44071" name="Equation" r:id="rId7" imgW="1676160" imgH="291960" progId="Equation.DSMT4">
                  <p:embed/>
                </p:oleObj>
              </mc:Choice>
              <mc:Fallback>
                <p:oleObj name="Equation" r:id="rId7" imgW="16761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spid="_x0000_s44072" name="Equation" r:id="rId9" imgW="1079280" imgH="291960" progId="Equation.DSMT4">
                  <p:embed/>
                </p:oleObj>
              </mc:Choice>
              <mc:Fallback>
                <p:oleObj name="Equation" r:id="rId9" imgW="10792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2.1(45.2 −10.8)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r>
              <a:rPr lang="en-US" sz="2000" dirty="0">
                <a:solidFill>
                  <a:srgbClr val="007E7E"/>
                </a:solidFill>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r>
              <a:rPr lang="en-US" sz="2000" dirty="0">
                <a:solidFill>
                  <a:srgbClr val="007E7E"/>
                </a:solidFill>
              </a:rPr>
              <a:t>Multiply.</a:t>
            </a:r>
          </a:p>
        </p:txBody>
      </p:sp>
      <p:sp>
        <p:nvSpPr>
          <p:cNvPr id="7" name="Rectangle 6"/>
          <p:cNvSpPr/>
          <p:nvPr/>
        </p:nvSpPr>
        <p:spPr>
          <a:xfrm>
            <a:off x="4158718" y="4162913"/>
            <a:ext cx="1125629" cy="400110"/>
          </a:xfrm>
          <a:prstGeom prst="rect">
            <a:avLst/>
          </a:prstGeom>
        </p:spPr>
        <p:txBody>
          <a:bodyPr wrap="none">
            <a:spAutoFit/>
          </a:bodyPr>
          <a:lstStyle/>
          <a:p>
            <a:r>
              <a:rPr lang="en-US" sz="2000" dirty="0">
                <a:solidFill>
                  <a:srgbClr val="007E7E"/>
                </a:solidFill>
              </a:rPr>
              <a:t>Subtract.</a:t>
            </a:r>
          </a:p>
        </p:txBody>
      </p:sp>
      <p:graphicFrame>
        <p:nvGraphicFramePr>
          <p:cNvPr id="45063" name="Object 7"/>
          <p:cNvGraphicFramePr>
            <a:graphicFrameLocks noChangeAspect="1"/>
          </p:cNvGraphicFramePr>
          <p:nvPr/>
        </p:nvGraphicFramePr>
        <p:xfrm>
          <a:off x="914400" y="2514600"/>
          <a:ext cx="3378200" cy="469900"/>
        </p:xfrm>
        <a:graphic>
          <a:graphicData uri="http://schemas.openxmlformats.org/presentationml/2006/ole">
            <mc:AlternateContent xmlns:mc="http://schemas.openxmlformats.org/markup-compatibility/2006">
              <mc:Choice xmlns:v="urn:schemas-microsoft-com:vml" Requires="v">
                <p:oleObj spid="_x0000_s45097" name="Equation" r:id="rId3" imgW="3377880" imgH="469800" progId="Equation.DSMT4">
                  <p:embed/>
                </p:oleObj>
              </mc:Choice>
              <mc:Fallback>
                <p:oleObj name="Equation" r:id="rId3" imgW="3377880" imgH="469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514600"/>
                        <a:ext cx="33782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227151" y="3103657"/>
          <a:ext cx="2730500" cy="469900"/>
        </p:xfrm>
        <a:graphic>
          <a:graphicData uri="http://schemas.openxmlformats.org/presentationml/2006/ole">
            <mc:AlternateContent xmlns:mc="http://schemas.openxmlformats.org/markup-compatibility/2006">
              <mc:Choice xmlns:v="urn:schemas-microsoft-com:vml" Requires="v">
                <p:oleObj spid="_x0000_s45098" name="Equation" r:id="rId5" imgW="2730240" imgH="469800" progId="Equation.DSMT4">
                  <p:embed/>
                </p:oleObj>
              </mc:Choice>
              <mc:Fallback>
                <p:oleObj name="Equation" r:id="rId5" imgW="2730240" imgH="469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7151" y="3103657"/>
                        <a:ext cx="27305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219200" y="3733800"/>
          <a:ext cx="2209800" cy="292100"/>
        </p:xfrm>
        <a:graphic>
          <a:graphicData uri="http://schemas.openxmlformats.org/presentationml/2006/ole">
            <mc:AlternateContent xmlns:mc="http://schemas.openxmlformats.org/markup-compatibility/2006">
              <mc:Choice xmlns:v="urn:schemas-microsoft-com:vml" Requires="v">
                <p:oleObj spid="_x0000_s45099" name="Equation" r:id="rId7" imgW="2209680" imgH="291960" progId="Equation.DSMT4">
                  <p:embed/>
                </p:oleObj>
              </mc:Choice>
              <mc:Fallback>
                <p:oleObj name="Equation" r:id="rId7" imgW="220968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3733800"/>
                        <a:ext cx="2209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219200" y="4267200"/>
          <a:ext cx="1104900" cy="292100"/>
        </p:xfrm>
        <a:graphic>
          <a:graphicData uri="http://schemas.openxmlformats.org/presentationml/2006/ole">
            <mc:AlternateContent xmlns:mc="http://schemas.openxmlformats.org/markup-compatibility/2006">
              <mc:Choice xmlns:v="urn:schemas-microsoft-com:vml" Requires="v">
                <p:oleObj spid="_x0000_s45100" name="Equation" r:id="rId9" imgW="1104840" imgH="291960" progId="Equation.DSMT4">
                  <p:embed/>
                </p:oleObj>
              </mc:Choice>
              <mc:Fallback>
                <p:oleObj name="Equation" r:id="rId9" imgW="110484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4267200"/>
                        <a:ext cx="1104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xfrm>
            <a:off x="457200" y="1280160"/>
            <a:ext cx="8229600" cy="4572000"/>
          </a:xfrm>
          <a:prstGeom prst="rect">
            <a:avLst/>
          </a:prstGeom>
        </p:spPr>
        <p:txBody>
          <a:bodyPr>
            <a:normAutofit/>
          </a:bodyPr>
          <a:lstStyle/>
          <a:p>
            <a:pPr marL="457200" lvl="1" indent="-457200">
              <a:buFont typeface="Courier New" pitchFamily="49" charset="0"/>
              <a:buChar char="o"/>
            </a:pPr>
            <a:r>
              <a:rPr lang="en-US" dirty="0"/>
              <a:t>Estimate products and quotients with rounded      decimal numbers.</a:t>
            </a:r>
          </a:p>
          <a:p>
            <a:pPr marL="457200" lvl="1" indent="-457200">
              <a:buFont typeface="Courier New" pitchFamily="49" charset="0"/>
              <a:buChar char="o"/>
            </a:pPr>
            <a:r>
              <a:rPr lang="en-US" dirty="0"/>
              <a:t>Estimate sums and differences with rounded decimal  numbers.</a:t>
            </a:r>
          </a:p>
          <a:p>
            <a:pPr marL="457200" lvl="1" indent="-457200">
              <a:buFont typeface="Courier New" pitchFamily="49" charset="0"/>
              <a:buChar char="o"/>
            </a:pPr>
            <a:r>
              <a:rPr lang="en-US" dirty="0"/>
              <a:t>Use the order of operations to simplify expressions containing decimal numbers.</a:t>
            </a:r>
          </a:p>
          <a:p>
            <a:pPr marL="457200" lvl="1" indent="-457200">
              <a:buFont typeface="Courier New" pitchFamily="49" charset="0"/>
              <a:buChar char="o"/>
            </a:pPr>
            <a:r>
              <a:rPr lang="en-US" dirty="0"/>
              <a:t>Use the order of operations to simplify expressions containing decimal numbers.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a:t>
            </a:r>
            <a:endParaRPr lang="en-US" sz="3200" dirty="0">
              <a:solidFill>
                <a:schemeClr val="accent1"/>
              </a:solidFill>
            </a:endParaRPr>
          </a:p>
        </p:txBody>
      </p:sp>
      <p:sp>
        <p:nvSpPr>
          <p:cNvPr id="16" name="TextBox 15"/>
          <p:cNvSpPr txBox="1"/>
          <p:nvPr/>
        </p:nvSpPr>
        <p:spPr>
          <a:xfrm>
            <a:off x="457200" y="1143000"/>
            <a:ext cx="8153400" cy="3816429"/>
          </a:xfrm>
          <a:prstGeom prst="rect">
            <a:avLst/>
          </a:prstGeom>
          <a:noFill/>
        </p:spPr>
        <p:txBody>
          <a:bodyPr wrap="square" rtlCol="0">
            <a:spAutoFit/>
          </a:bodyPr>
          <a:lstStyle/>
          <a:p>
            <a:r>
              <a:rPr lang="en-US" sz="2800" dirty="0"/>
              <a:t>Estimate the sum; then find the actual sum.</a:t>
            </a:r>
          </a:p>
          <a:p>
            <a:endParaRPr lang="en-US" sz="2800" dirty="0"/>
          </a:p>
          <a:p>
            <a:endParaRPr lang="en-US" dirty="0"/>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graphicFrame>
        <p:nvGraphicFramePr>
          <p:cNvPr id="23565" name="Object 13"/>
          <p:cNvGraphicFramePr>
            <a:graphicFrameLocks noChangeAspect="1"/>
          </p:cNvGraphicFramePr>
          <p:nvPr/>
        </p:nvGraphicFramePr>
        <p:xfrm>
          <a:off x="3302000" y="1828800"/>
          <a:ext cx="2540000" cy="317500"/>
        </p:xfrm>
        <a:graphic>
          <a:graphicData uri="http://schemas.openxmlformats.org/presentationml/2006/ole">
            <mc:AlternateContent xmlns:mc="http://schemas.openxmlformats.org/markup-compatibility/2006">
              <mc:Choice xmlns:v="urn:schemas-microsoft-com:vml" Requires="v">
                <p:oleObj spid="_x0000_s23656" name="Equation" r:id="rId3" imgW="2539800" imgH="317160" progId="Equation.DSMT4">
                  <p:embed/>
                </p:oleObj>
              </mc:Choice>
              <mc:Fallback>
                <p:oleObj name="Equation" r:id="rId3" imgW="2539800" imgH="31716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2000" y="1828800"/>
                        <a:ext cx="2540000" cy="317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685800" y="3378200"/>
          <a:ext cx="393700" cy="279400"/>
        </p:xfrm>
        <a:graphic>
          <a:graphicData uri="http://schemas.openxmlformats.org/presentationml/2006/ole">
            <mc:AlternateContent xmlns:mc="http://schemas.openxmlformats.org/markup-compatibility/2006">
              <mc:Choice xmlns:v="urn:schemas-microsoft-com:vml" Requires="v">
                <p:oleObj spid="_x0000_s23657" name="Equation" r:id="rId5" imgW="393480" imgH="279360" progId="Equation.DSMT4">
                  <p:embed/>
                </p:oleObj>
              </mc:Choice>
              <mc:Fallback>
                <p:oleObj name="Equation" r:id="rId5" imgW="393480" imgH="2793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378200"/>
                        <a:ext cx="393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85800" y="3810000"/>
          <a:ext cx="825500" cy="292100"/>
        </p:xfrm>
        <a:graphic>
          <a:graphicData uri="http://schemas.openxmlformats.org/presentationml/2006/ole">
            <mc:AlternateContent xmlns:mc="http://schemas.openxmlformats.org/markup-compatibility/2006">
              <mc:Choice xmlns:v="urn:schemas-microsoft-com:vml" Requires="v">
                <p:oleObj spid="_x0000_s23658" name="Equation" r:id="rId7" imgW="825480" imgH="291960" progId="Equation.DSMT4">
                  <p:embed/>
                </p:oleObj>
              </mc:Choice>
              <mc:Fallback>
                <p:oleObj name="Equation" r:id="rId7" imgW="825480" imgH="29196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810000"/>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85800" y="4267200"/>
          <a:ext cx="825500" cy="292100"/>
        </p:xfrm>
        <a:graphic>
          <a:graphicData uri="http://schemas.openxmlformats.org/presentationml/2006/ole">
            <mc:AlternateContent xmlns:mc="http://schemas.openxmlformats.org/markup-compatibility/2006">
              <mc:Choice xmlns:v="urn:schemas-microsoft-com:vml" Requires="v">
                <p:oleObj spid="_x0000_s23659" name="Equation" r:id="rId9" imgW="825480" imgH="291960" progId="Equation.DSMT4">
                  <p:embed/>
                </p:oleObj>
              </mc:Choice>
              <mc:Fallback>
                <p:oleObj name="Equation" r:id="rId9" imgW="825480" imgH="29196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4267200"/>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1676400" y="3340100"/>
          <a:ext cx="1371600" cy="393700"/>
        </p:xfrm>
        <a:graphic>
          <a:graphicData uri="http://schemas.openxmlformats.org/presentationml/2006/ole">
            <mc:AlternateContent xmlns:mc="http://schemas.openxmlformats.org/markup-compatibility/2006">
              <mc:Choice xmlns:v="urn:schemas-microsoft-com:vml" Requires="v">
                <p:oleObj spid="_x0000_s23660" name="Equation" r:id="rId11" imgW="1371600" imgH="393480" progId="Equation.DSMT4">
                  <p:embed/>
                </p:oleObj>
              </mc:Choice>
              <mc:Fallback>
                <p:oleObj name="Equation" r:id="rId11" imgW="1371600" imgH="39348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3401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1676400" y="3797300"/>
          <a:ext cx="1371600" cy="393700"/>
        </p:xfrm>
        <a:graphic>
          <a:graphicData uri="http://schemas.openxmlformats.org/presentationml/2006/ole">
            <mc:AlternateContent xmlns:mc="http://schemas.openxmlformats.org/markup-compatibility/2006">
              <mc:Choice xmlns:v="urn:schemas-microsoft-com:vml" Requires="v">
                <p:oleObj spid="_x0000_s23661" name="Equation" r:id="rId13" imgW="1371600" imgH="393480" progId="Equation.DSMT4">
                  <p:embed/>
                </p:oleObj>
              </mc:Choice>
              <mc:Fallback>
                <p:oleObj name="Equation" r:id="rId13" imgW="1371600" imgH="39348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7973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76400" y="4254500"/>
          <a:ext cx="1371600" cy="393700"/>
        </p:xfrm>
        <a:graphic>
          <a:graphicData uri="http://schemas.openxmlformats.org/presentationml/2006/ole">
            <mc:AlternateContent xmlns:mc="http://schemas.openxmlformats.org/markup-compatibility/2006">
              <mc:Choice xmlns:v="urn:schemas-microsoft-com:vml" Requires="v">
                <p:oleObj spid="_x0000_s23662" name="Equation" r:id="rId14" imgW="1371600" imgH="393480" progId="Equation.DSMT4">
                  <p:embed/>
                </p:oleObj>
              </mc:Choice>
              <mc:Fallback>
                <p:oleObj name="Equation" r:id="rId14" imgW="1371600" imgH="39348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42545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2" name="Straight Arrow Connector 21"/>
          <p:cNvCxnSpPr/>
          <p:nvPr/>
        </p:nvCxnSpPr>
        <p:spPr>
          <a:xfrm>
            <a:off x="3200400" y="35052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200400" y="39624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200400" y="44196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3" name="Object 21"/>
          <p:cNvGraphicFramePr>
            <a:graphicFrameLocks noChangeAspect="1"/>
          </p:cNvGraphicFramePr>
          <p:nvPr/>
        </p:nvGraphicFramePr>
        <p:xfrm>
          <a:off x="4413250" y="3346450"/>
          <a:ext cx="381000" cy="292100"/>
        </p:xfrm>
        <a:graphic>
          <a:graphicData uri="http://schemas.openxmlformats.org/presentationml/2006/ole">
            <mc:AlternateContent xmlns:mc="http://schemas.openxmlformats.org/markup-compatibility/2006">
              <mc:Choice xmlns:v="urn:schemas-microsoft-com:vml" Requires="v">
                <p:oleObj spid="_x0000_s23663" name="Equation" r:id="rId15" imgW="380880" imgH="291960" progId="Equation.DSMT4">
                  <p:embed/>
                </p:oleObj>
              </mc:Choice>
              <mc:Fallback>
                <p:oleObj name="Equation" r:id="rId15" imgW="38088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3250" y="3346450"/>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4470400" y="3776452"/>
          <a:ext cx="330200" cy="381000"/>
        </p:xfrm>
        <a:graphic>
          <a:graphicData uri="http://schemas.openxmlformats.org/presentationml/2006/ole">
            <mc:AlternateContent xmlns:mc="http://schemas.openxmlformats.org/markup-compatibility/2006">
              <mc:Choice xmlns:v="urn:schemas-microsoft-com:vml" Requires="v">
                <p:oleObj spid="_x0000_s23664" name="Equation" r:id="rId17" imgW="330120" imgH="380880" progId="Equation.DSMT4">
                  <p:embed/>
                </p:oleObj>
              </mc:Choice>
              <mc:Fallback>
                <p:oleObj name="Equation" r:id="rId17" imgW="330120" imgH="38088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70400" y="3776452"/>
                        <a:ext cx="3302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4140200" y="4216400"/>
          <a:ext cx="660400" cy="431800"/>
        </p:xfrm>
        <a:graphic>
          <a:graphicData uri="http://schemas.openxmlformats.org/presentationml/2006/ole">
            <mc:AlternateContent xmlns:mc="http://schemas.openxmlformats.org/markup-compatibility/2006">
              <mc:Choice xmlns:v="urn:schemas-microsoft-com:vml" Requires="v">
                <p:oleObj spid="_x0000_s23665" name="Equation" r:id="rId19" imgW="660240" imgH="431640" progId="Equation.DSMT4">
                  <p:embed/>
                </p:oleObj>
              </mc:Choice>
              <mc:Fallback>
                <p:oleObj name="Equation" r:id="rId19" imgW="660240" imgH="43164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40200" y="4216400"/>
                        <a:ext cx="660400" cy="43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42" name="Straight Arrow Connector 41"/>
          <p:cNvCxnSpPr/>
          <p:nvPr/>
        </p:nvCxnSpPr>
        <p:spPr>
          <a:xfrm flipH="1">
            <a:off x="4953000" y="48175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6" name="Object 24"/>
          <p:cNvGraphicFramePr>
            <a:graphicFrameLocks noChangeAspect="1"/>
          </p:cNvGraphicFramePr>
          <p:nvPr/>
        </p:nvGraphicFramePr>
        <p:xfrm>
          <a:off x="4267200" y="4690534"/>
          <a:ext cx="558800" cy="279400"/>
        </p:xfrm>
        <a:graphic>
          <a:graphicData uri="http://schemas.openxmlformats.org/presentationml/2006/ole">
            <mc:AlternateContent xmlns:mc="http://schemas.openxmlformats.org/markup-compatibility/2006">
              <mc:Choice xmlns:v="urn:schemas-microsoft-com:vml" Requires="v">
                <p:oleObj spid="_x0000_s23666" name="Equation" r:id="rId21" imgW="558720" imgH="279360" progId="Equation.DSMT4">
                  <p:embed/>
                </p:oleObj>
              </mc:Choice>
              <mc:Fallback>
                <p:oleObj name="Equation" r:id="rId21" imgW="55872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67200" y="4690534"/>
                        <a:ext cx="5588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6" name="TextBox 45"/>
          <p:cNvSpPr txBox="1"/>
          <p:nvPr/>
        </p:nvSpPr>
        <p:spPr>
          <a:xfrm>
            <a:off x="5486400" y="4634470"/>
            <a:ext cx="1066800" cy="369332"/>
          </a:xfrm>
          <a:prstGeom prst="rect">
            <a:avLst/>
          </a:prstGeom>
          <a:noFill/>
        </p:spPr>
        <p:txBody>
          <a:bodyPr wrap="square" rtlCol="0">
            <a:spAutoFit/>
          </a:bodyPr>
          <a:lstStyle/>
          <a:p>
            <a:r>
              <a:rPr lang="en-US" dirty="0">
                <a:solidFill>
                  <a:srgbClr val="007E7E"/>
                </a:solidFill>
              </a:rPr>
              <a:t>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5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2" name="Object 16"/>
          <p:cNvGraphicFramePr>
            <a:graphicFrameLocks noChangeAspect="1"/>
          </p:cNvGraphicFramePr>
          <p:nvPr/>
        </p:nvGraphicFramePr>
        <p:xfrm>
          <a:off x="2971800" y="1828800"/>
          <a:ext cx="1054100" cy="546100"/>
        </p:xfrm>
        <a:graphic>
          <a:graphicData uri="http://schemas.openxmlformats.org/presentationml/2006/ole">
            <mc:AlternateContent xmlns:mc="http://schemas.openxmlformats.org/markup-compatibility/2006">
              <mc:Choice xmlns:v="urn:schemas-microsoft-com:vml" Requires="v">
                <p:oleObj spid="_x0000_s34920" name="Equation" r:id="rId3" imgW="1054080" imgH="545760" progId="Equation.DSMT4">
                  <p:embed/>
                </p:oleObj>
              </mc:Choice>
              <mc:Fallback>
                <p:oleObj name="Equation" r:id="rId3" imgW="1054080" imgH="5457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828800"/>
                        <a:ext cx="1054100" cy="546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 (cont.)</a:t>
            </a:r>
            <a:endParaRPr lang="en-US" sz="3200" dirty="0">
              <a:solidFill>
                <a:schemeClr val="accent1"/>
              </a:solidFill>
            </a:endParaRPr>
          </a:p>
        </p:txBody>
      </p:sp>
      <p:sp>
        <p:nvSpPr>
          <p:cNvPr id="16" name="TextBox 15"/>
          <p:cNvSpPr txBox="1"/>
          <p:nvPr/>
        </p:nvSpPr>
        <p:spPr>
          <a:xfrm>
            <a:off x="457200" y="1143000"/>
            <a:ext cx="8153400" cy="2954655"/>
          </a:xfrm>
          <a:prstGeom prst="rect">
            <a:avLst/>
          </a:prstGeom>
          <a:noFill/>
        </p:spPr>
        <p:txBody>
          <a:bodyPr wrap="square" rtlCol="0">
            <a:spAutoFit/>
          </a:bodyPr>
          <a:lstStyle/>
          <a:p>
            <a:r>
              <a:rPr lang="en-US" sz="2800" dirty="0"/>
              <a:t>Now, find the actual sum.</a:t>
            </a:r>
          </a:p>
          <a:p>
            <a:endParaRPr lang="en-US" sz="2800" dirty="0"/>
          </a:p>
          <a:p>
            <a:endParaRPr lang="en-US" sz="2800" dirty="0"/>
          </a:p>
          <a:p>
            <a:endParaRPr lang="en-US" sz="2800" dirty="0"/>
          </a:p>
          <a:p>
            <a:endParaRPr lang="en-US" sz="2800" dirty="0"/>
          </a:p>
          <a:p>
            <a:endParaRPr lang="en-US" sz="2800" dirty="0"/>
          </a:p>
          <a:p>
            <a:endParaRPr lang="en-US" dirty="0"/>
          </a:p>
        </p:txBody>
      </p:sp>
      <p:graphicFrame>
        <p:nvGraphicFramePr>
          <p:cNvPr id="34829" name="Object 13"/>
          <p:cNvGraphicFramePr>
            <a:graphicFrameLocks noChangeAspect="1"/>
          </p:cNvGraphicFramePr>
          <p:nvPr/>
        </p:nvGraphicFramePr>
        <p:xfrm>
          <a:off x="2764367" y="2954868"/>
          <a:ext cx="1282700" cy="431800"/>
        </p:xfrm>
        <a:graphic>
          <a:graphicData uri="http://schemas.openxmlformats.org/presentationml/2006/ole">
            <mc:AlternateContent xmlns:mc="http://schemas.openxmlformats.org/markup-compatibility/2006">
              <mc:Choice xmlns:v="urn:schemas-microsoft-com:vml" Requires="v">
                <p:oleObj spid="_x0000_s34921" name="Equation" r:id="rId5" imgW="1282680" imgH="431640" progId="Equation.DSMT4">
                  <p:embed/>
                </p:oleObj>
              </mc:Choice>
              <mc:Fallback>
                <p:oleObj name="Equation" r:id="rId5" imgW="1282680" imgH="43164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4367" y="2954868"/>
                        <a:ext cx="1282700" cy="43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Arrow Connector 20"/>
          <p:cNvCxnSpPr/>
          <p:nvPr/>
        </p:nvCxnSpPr>
        <p:spPr>
          <a:xfrm flipH="1">
            <a:off x="4114800" y="3645932"/>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48200" y="3429000"/>
            <a:ext cx="1371600" cy="369332"/>
          </a:xfrm>
          <a:prstGeom prst="rect">
            <a:avLst/>
          </a:prstGeom>
          <a:noFill/>
        </p:spPr>
        <p:txBody>
          <a:bodyPr wrap="square" rtlCol="0">
            <a:spAutoFit/>
          </a:bodyPr>
          <a:lstStyle/>
          <a:p>
            <a:r>
              <a:rPr lang="en-US" dirty="0">
                <a:solidFill>
                  <a:srgbClr val="007E7E"/>
                </a:solidFill>
              </a:rPr>
              <a:t>Actual Sum</a:t>
            </a:r>
          </a:p>
        </p:txBody>
      </p:sp>
      <p:graphicFrame>
        <p:nvGraphicFramePr>
          <p:cNvPr id="34830" name="Object 14"/>
          <p:cNvGraphicFramePr>
            <a:graphicFrameLocks noChangeAspect="1"/>
          </p:cNvGraphicFramePr>
          <p:nvPr/>
        </p:nvGraphicFramePr>
        <p:xfrm>
          <a:off x="3217334" y="1845734"/>
          <a:ext cx="127000" cy="190500"/>
        </p:xfrm>
        <a:graphic>
          <a:graphicData uri="http://schemas.openxmlformats.org/presentationml/2006/ole">
            <mc:AlternateContent xmlns:mc="http://schemas.openxmlformats.org/markup-compatibility/2006">
              <mc:Choice xmlns:v="urn:schemas-microsoft-com:vml" Requires="v">
                <p:oleObj spid="_x0000_s34922" name="Equation" r:id="rId7" imgW="126720" imgH="190440" progId="Equation.DSMT4">
                  <p:embed/>
                </p:oleObj>
              </mc:Choice>
              <mc:Fallback>
                <p:oleObj name="Equation" r:id="rId7" imgW="126720" imgH="19044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17334" y="1845734"/>
                        <a:ext cx="127000" cy="190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3022599" y="1845734"/>
          <a:ext cx="127000" cy="190500"/>
        </p:xfrm>
        <a:graphic>
          <a:graphicData uri="http://schemas.openxmlformats.org/presentationml/2006/ole">
            <mc:AlternateContent xmlns:mc="http://schemas.openxmlformats.org/markup-compatibility/2006">
              <mc:Choice xmlns:v="urn:schemas-microsoft-com:vml" Requires="v">
                <p:oleObj spid="_x0000_s34923" name="Equation" r:id="rId9" imgW="126720" imgH="190440" progId="Equation.DSMT4">
                  <p:embed/>
                </p:oleObj>
              </mc:Choice>
              <mc:Fallback>
                <p:oleObj name="Equation" r:id="rId9" imgW="126720" imgH="19044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2599" y="1845734"/>
                        <a:ext cx="127000" cy="190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3" name="Object 17"/>
          <p:cNvGraphicFramePr>
            <a:graphicFrameLocks noChangeAspect="1"/>
          </p:cNvGraphicFramePr>
          <p:nvPr/>
        </p:nvGraphicFramePr>
        <p:xfrm>
          <a:off x="3200400" y="2556935"/>
          <a:ext cx="825500" cy="292100"/>
        </p:xfrm>
        <a:graphic>
          <a:graphicData uri="http://schemas.openxmlformats.org/presentationml/2006/ole">
            <mc:AlternateContent xmlns:mc="http://schemas.openxmlformats.org/markup-compatibility/2006">
              <mc:Choice xmlns:v="urn:schemas-microsoft-com:vml" Requires="v">
                <p:oleObj spid="_x0000_s34924" name="Equation" r:id="rId10" imgW="825480" imgH="291960" progId="Equation.DSMT4">
                  <p:embed/>
                </p:oleObj>
              </mc:Choice>
              <mc:Fallback>
                <p:oleObj name="Equation" r:id="rId10" imgW="825480" imgH="29196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2556935"/>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5" name="Object 19"/>
          <p:cNvGraphicFramePr>
            <a:graphicFrameLocks noChangeAspect="1"/>
          </p:cNvGraphicFramePr>
          <p:nvPr/>
        </p:nvGraphicFramePr>
        <p:xfrm>
          <a:off x="3878249" y="3505200"/>
          <a:ext cx="203200" cy="292100"/>
        </p:xfrm>
        <a:graphic>
          <a:graphicData uri="http://schemas.openxmlformats.org/presentationml/2006/ole">
            <mc:AlternateContent xmlns:mc="http://schemas.openxmlformats.org/markup-compatibility/2006">
              <mc:Choice xmlns:v="urn:schemas-microsoft-com:vml" Requires="v">
                <p:oleObj spid="_x0000_s34925" name="Equation" r:id="rId12" imgW="203040" imgH="291960" progId="Equation.DSMT4">
                  <p:embed/>
                </p:oleObj>
              </mc:Choice>
              <mc:Fallback>
                <p:oleObj name="Equation" r:id="rId12" imgW="203040" imgH="29196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78249" y="3505200"/>
                        <a:ext cx="203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6" name="Object 20"/>
          <p:cNvGraphicFramePr>
            <a:graphicFrameLocks noChangeAspect="1"/>
          </p:cNvGraphicFramePr>
          <p:nvPr/>
        </p:nvGraphicFramePr>
        <p:xfrm>
          <a:off x="3665551" y="3505200"/>
          <a:ext cx="190500" cy="292100"/>
        </p:xfrm>
        <a:graphic>
          <a:graphicData uri="http://schemas.openxmlformats.org/presentationml/2006/ole">
            <mc:AlternateContent xmlns:mc="http://schemas.openxmlformats.org/markup-compatibility/2006">
              <mc:Choice xmlns:v="urn:schemas-microsoft-com:vml" Requires="v">
                <p:oleObj spid="_x0000_s34926" name="Equation" r:id="rId14" imgW="190440" imgH="291960" progId="Equation.DSMT4">
                  <p:embed/>
                </p:oleObj>
              </mc:Choice>
              <mc:Fallback>
                <p:oleObj name="Equation" r:id="rId14" imgW="190440" imgH="2919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65551" y="3505200"/>
                        <a:ext cx="190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7" name="Object 21"/>
          <p:cNvGraphicFramePr>
            <a:graphicFrameLocks noChangeAspect="1"/>
          </p:cNvGraphicFramePr>
          <p:nvPr/>
        </p:nvGraphicFramePr>
        <p:xfrm>
          <a:off x="3505200" y="3505200"/>
          <a:ext cx="190500" cy="279400"/>
        </p:xfrm>
        <a:graphic>
          <a:graphicData uri="http://schemas.openxmlformats.org/presentationml/2006/ole">
            <mc:AlternateContent xmlns:mc="http://schemas.openxmlformats.org/markup-compatibility/2006">
              <mc:Choice xmlns:v="urn:schemas-microsoft-com:vml" Requires="v">
                <p:oleObj spid="_x0000_s34927" name="Equation" r:id="rId16" imgW="190440" imgH="279360" progId="Equation.DSMT4">
                  <p:embed/>
                </p:oleObj>
              </mc:Choice>
              <mc:Fallback>
                <p:oleObj name="Equation" r:id="rId16" imgW="190440" imgH="2793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5200" y="3505200"/>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8" name="Object 22"/>
          <p:cNvGraphicFramePr>
            <a:graphicFrameLocks noChangeAspect="1"/>
          </p:cNvGraphicFramePr>
          <p:nvPr/>
        </p:nvGraphicFramePr>
        <p:xfrm>
          <a:off x="3216302" y="3505200"/>
          <a:ext cx="292100" cy="292100"/>
        </p:xfrm>
        <a:graphic>
          <a:graphicData uri="http://schemas.openxmlformats.org/presentationml/2006/ole">
            <mc:AlternateContent xmlns:mc="http://schemas.openxmlformats.org/markup-compatibility/2006">
              <mc:Choice xmlns:v="urn:schemas-microsoft-com:vml" Requires="v">
                <p:oleObj spid="_x0000_s34928" name="Equation" r:id="rId18" imgW="291960" imgH="291960" progId="Equation.DSMT4">
                  <p:embed/>
                </p:oleObj>
              </mc:Choice>
              <mc:Fallback>
                <p:oleObj name="Equation" r:id="rId18" imgW="291960" imgH="29196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6302" y="3505200"/>
                        <a:ext cx="292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9" name="Object 23"/>
          <p:cNvGraphicFramePr>
            <a:graphicFrameLocks noChangeAspect="1"/>
          </p:cNvGraphicFramePr>
          <p:nvPr/>
        </p:nvGraphicFramePr>
        <p:xfrm>
          <a:off x="3048000" y="3505200"/>
          <a:ext cx="190500" cy="292100"/>
        </p:xfrm>
        <a:graphic>
          <a:graphicData uri="http://schemas.openxmlformats.org/presentationml/2006/ole">
            <mc:AlternateContent xmlns:mc="http://schemas.openxmlformats.org/markup-compatibility/2006">
              <mc:Choice xmlns:v="urn:schemas-microsoft-com:vml" Requires="v">
                <p:oleObj spid="_x0000_s34929" name="Equation" r:id="rId20" imgW="190440" imgH="291960" progId="Equation.DSMT4">
                  <p:embed/>
                </p:oleObj>
              </mc:Choice>
              <mc:Fallback>
                <p:oleObj name="Equation" r:id="rId20" imgW="190440" imgH="29196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8000" y="3505200"/>
                        <a:ext cx="190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40" name="Object 24"/>
          <p:cNvGraphicFramePr>
            <a:graphicFrameLocks noChangeAspect="1"/>
          </p:cNvGraphicFramePr>
          <p:nvPr/>
        </p:nvGraphicFramePr>
        <p:xfrm>
          <a:off x="2895600" y="3505200"/>
          <a:ext cx="190500" cy="279400"/>
        </p:xfrm>
        <a:graphic>
          <a:graphicData uri="http://schemas.openxmlformats.org/presentationml/2006/ole">
            <mc:AlternateContent xmlns:mc="http://schemas.openxmlformats.org/markup-compatibility/2006">
              <mc:Choice xmlns:v="urn:schemas-microsoft-com:vml" Requires="v">
                <p:oleObj spid="_x0000_s34930" name="Equation" r:id="rId22" imgW="190440" imgH="279360" progId="Equation.DSMT4">
                  <p:embed/>
                </p:oleObj>
              </mc:Choice>
              <mc:Fallback>
                <p:oleObj name="Equation" r:id="rId22" imgW="190440" imgH="27936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95600" y="3505200"/>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8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83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dirty="0"/>
              <a:t>Completion Example 2: Estimating Differences of Decimal Numbers</a:t>
            </a:r>
            <a:endParaRPr lang="en-US" sz="3200" dirty="0">
              <a:solidFill>
                <a:schemeClr val="accent1"/>
              </a:solidFill>
            </a:endParaRPr>
          </a:p>
        </p:txBody>
      </p:sp>
      <p:sp>
        <p:nvSpPr>
          <p:cNvPr id="13" name="TextBox 12"/>
          <p:cNvSpPr txBox="1"/>
          <p:nvPr/>
        </p:nvSpPr>
        <p:spPr>
          <a:xfrm>
            <a:off x="457200" y="1066800"/>
            <a:ext cx="8153400" cy="4955203"/>
          </a:xfrm>
          <a:prstGeom prst="rect">
            <a:avLst/>
          </a:prstGeom>
          <a:noFill/>
        </p:spPr>
        <p:txBody>
          <a:bodyPr wrap="square" rtlCol="0">
            <a:spAutoFit/>
          </a:bodyPr>
          <a:lstStyle/>
          <a:p>
            <a:r>
              <a:rPr lang="en-US" sz="2800" dirty="0"/>
              <a:t>Estimate the difference; then find the actual difference.</a:t>
            </a:r>
          </a:p>
          <a:p>
            <a:endParaRPr lang="en-US" sz="1200" dirty="0"/>
          </a:p>
          <a:p>
            <a:r>
              <a:rPr lang="en-US" sz="2800" b="1" dirty="0"/>
              <a:t>Solution</a:t>
            </a:r>
          </a:p>
          <a:p>
            <a:r>
              <a:rPr lang="en-US" sz="2800" dirty="0"/>
              <a:t>First, estimate by subtracting rounded numbers.</a:t>
            </a:r>
          </a:p>
          <a:p>
            <a:endParaRPr lang="en-US" dirty="0"/>
          </a:p>
          <a:p>
            <a:endParaRPr lang="en-US" dirty="0"/>
          </a:p>
          <a:p>
            <a:endParaRPr lang="en-US" sz="2800" dirty="0"/>
          </a:p>
          <a:p>
            <a:endParaRPr lang="en-US" dirty="0"/>
          </a:p>
          <a:p>
            <a:r>
              <a:rPr lang="en-US" sz="2800" dirty="0"/>
              <a:t>Now, find the actual difference.</a:t>
            </a:r>
          </a:p>
          <a:p>
            <a:endParaRPr lang="en-US" sz="2800" dirty="0"/>
          </a:p>
          <a:p>
            <a:endParaRPr lang="en-US" dirty="0"/>
          </a:p>
          <a:p>
            <a:endParaRPr lang="en-US" dirty="0"/>
          </a:p>
          <a:p>
            <a:endParaRPr lang="en-US" dirty="0"/>
          </a:p>
        </p:txBody>
      </p:sp>
      <p:graphicFrame>
        <p:nvGraphicFramePr>
          <p:cNvPr id="21517" name="Object 13"/>
          <p:cNvGraphicFramePr>
            <a:graphicFrameLocks noChangeAspect="1"/>
          </p:cNvGraphicFramePr>
          <p:nvPr/>
        </p:nvGraphicFramePr>
        <p:xfrm>
          <a:off x="3333750" y="1828800"/>
          <a:ext cx="2476500" cy="292100"/>
        </p:xfrm>
        <a:graphic>
          <a:graphicData uri="http://schemas.openxmlformats.org/presentationml/2006/ole">
            <mc:AlternateContent xmlns:mc="http://schemas.openxmlformats.org/markup-compatibility/2006">
              <mc:Choice xmlns:v="urn:schemas-microsoft-com:vml" Requires="v">
                <p:oleObj spid="_x0000_s21640" name="Equation" r:id="rId3" imgW="2476440" imgH="291960" progId="Equation.DSMT4">
                  <p:embed/>
                </p:oleObj>
              </mc:Choice>
              <mc:Fallback>
                <p:oleObj name="Equation" r:id="rId3" imgW="2476440" imgH="29196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50" y="1828800"/>
                        <a:ext cx="2476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4"/>
          <p:cNvGraphicFramePr>
            <a:graphicFrameLocks noChangeAspect="1"/>
          </p:cNvGraphicFramePr>
          <p:nvPr/>
        </p:nvGraphicFramePr>
        <p:xfrm>
          <a:off x="603250" y="3155950"/>
          <a:ext cx="1168400" cy="292100"/>
        </p:xfrm>
        <a:graphic>
          <a:graphicData uri="http://schemas.openxmlformats.org/presentationml/2006/ole">
            <mc:AlternateContent xmlns:mc="http://schemas.openxmlformats.org/markup-compatibility/2006">
              <mc:Choice xmlns:v="urn:schemas-microsoft-com:vml" Requires="v">
                <p:oleObj spid="_x0000_s21641" name="Equation" r:id="rId5" imgW="1168200" imgH="291960" progId="Equation.DSMT4">
                  <p:embed/>
                </p:oleObj>
              </mc:Choice>
              <mc:Fallback>
                <p:oleObj name="Equation" r:id="rId5" imgW="1168200" imgH="2919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3155950"/>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1981200" y="3124200"/>
          <a:ext cx="1371600" cy="393700"/>
        </p:xfrm>
        <a:graphic>
          <a:graphicData uri="http://schemas.openxmlformats.org/presentationml/2006/ole">
            <mc:AlternateContent xmlns:mc="http://schemas.openxmlformats.org/markup-compatibility/2006">
              <mc:Choice xmlns:v="urn:schemas-microsoft-com:vml" Requires="v">
                <p:oleObj spid="_x0000_s21642" name="Equation" r:id="rId7" imgW="1371600" imgH="393480" progId="Equation.DSMT4">
                  <p:embed/>
                </p:oleObj>
              </mc:Choice>
              <mc:Fallback>
                <p:oleObj name="Equation" r:id="rId7" imgW="1371600" imgH="39348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1242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505200" y="32893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7" name="Object 14"/>
          <p:cNvGraphicFramePr>
            <a:graphicFrameLocks noChangeAspect="1"/>
          </p:cNvGraphicFramePr>
          <p:nvPr/>
        </p:nvGraphicFramePr>
        <p:xfrm>
          <a:off x="609600" y="3606800"/>
          <a:ext cx="990600" cy="292100"/>
        </p:xfrm>
        <a:graphic>
          <a:graphicData uri="http://schemas.openxmlformats.org/presentationml/2006/ole">
            <mc:AlternateContent xmlns:mc="http://schemas.openxmlformats.org/markup-compatibility/2006">
              <mc:Choice xmlns:v="urn:schemas-microsoft-com:vml" Requires="v">
                <p:oleObj spid="_x0000_s21643" name="Equation" r:id="rId9" imgW="990360" imgH="291960" progId="Equation.DSMT4">
                  <p:embed/>
                </p:oleObj>
              </mc:Choice>
              <mc:Fallback>
                <p:oleObj name="Equation" r:id="rId9" imgW="990360" imgH="29196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3606800"/>
                        <a:ext cx="990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8"/>
          <p:cNvGraphicFramePr>
            <a:graphicFrameLocks noChangeAspect="1"/>
          </p:cNvGraphicFramePr>
          <p:nvPr/>
        </p:nvGraphicFramePr>
        <p:xfrm>
          <a:off x="1987550" y="3581400"/>
          <a:ext cx="1371600" cy="393700"/>
        </p:xfrm>
        <a:graphic>
          <a:graphicData uri="http://schemas.openxmlformats.org/presentationml/2006/ole">
            <mc:AlternateContent xmlns:mc="http://schemas.openxmlformats.org/markup-compatibility/2006">
              <mc:Choice xmlns:v="urn:schemas-microsoft-com:vml" Requires="v">
                <p:oleObj spid="_x0000_s21644" name="Equation" r:id="rId11" imgW="1371600" imgH="393480" progId="Equation.DSMT4">
                  <p:embed/>
                </p:oleObj>
              </mc:Choice>
              <mc:Fallback>
                <p:oleObj name="Equation" r:id="rId11" imgW="1371600" imgH="3934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7550" y="3581400"/>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a:off x="3511550" y="37465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22" name="Object 18"/>
          <p:cNvGraphicFramePr>
            <a:graphicFrameLocks noChangeAspect="1"/>
          </p:cNvGraphicFramePr>
          <p:nvPr/>
        </p:nvGraphicFramePr>
        <p:xfrm>
          <a:off x="4292600" y="3289300"/>
          <a:ext cx="508000" cy="152400"/>
        </p:xfrm>
        <a:graphic>
          <a:graphicData uri="http://schemas.openxmlformats.org/presentationml/2006/ole">
            <mc:AlternateContent xmlns:mc="http://schemas.openxmlformats.org/markup-compatibility/2006">
              <mc:Choice xmlns:v="urn:schemas-microsoft-com:vml" Requires="v">
                <p:oleObj spid="_x0000_s21645" name="Equation" r:id="rId12" imgW="507960" imgH="495000" progId="Equation.DSMT4">
                  <p:embed/>
                </p:oleObj>
              </mc:Choice>
              <mc:Fallback>
                <p:oleObj name="Equation" r:id="rId12" imgW="507960" imgH="4950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2600" y="3289300"/>
                        <a:ext cx="508000" cy="152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3" name="Object 19"/>
          <p:cNvGraphicFramePr>
            <a:graphicFrameLocks noChangeAspect="1"/>
          </p:cNvGraphicFramePr>
          <p:nvPr/>
        </p:nvGraphicFramePr>
        <p:xfrm>
          <a:off x="4260850" y="3822700"/>
          <a:ext cx="571500" cy="76200"/>
        </p:xfrm>
        <a:graphic>
          <a:graphicData uri="http://schemas.openxmlformats.org/presentationml/2006/ole">
            <mc:AlternateContent xmlns:mc="http://schemas.openxmlformats.org/markup-compatibility/2006">
              <mc:Choice xmlns:v="urn:schemas-microsoft-com:vml" Requires="v">
                <p:oleObj spid="_x0000_s21646" name="Equation" r:id="rId14" imgW="571320" imgH="495000" progId="Equation.DSMT4">
                  <p:embed/>
                </p:oleObj>
              </mc:Choice>
              <mc:Fallback>
                <p:oleObj name="Equation" r:id="rId14" imgW="571320" imgH="4950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0850" y="3822700"/>
                        <a:ext cx="5715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4" name="Object 20"/>
          <p:cNvGraphicFramePr>
            <a:graphicFrameLocks noChangeAspect="1"/>
          </p:cNvGraphicFramePr>
          <p:nvPr/>
        </p:nvGraphicFramePr>
        <p:xfrm>
          <a:off x="4191000" y="3594100"/>
          <a:ext cx="228600" cy="152400"/>
        </p:xfrm>
        <a:graphic>
          <a:graphicData uri="http://schemas.openxmlformats.org/presentationml/2006/ole">
            <mc:AlternateContent xmlns:mc="http://schemas.openxmlformats.org/markup-compatibility/2006">
              <mc:Choice xmlns:v="urn:schemas-microsoft-com:vml" Requires="v">
                <p:oleObj spid="_x0000_s21647" name="Equation" r:id="rId16" imgW="507960" imgH="495000" progId="Equation.DSMT4">
                  <p:embed/>
                </p:oleObj>
              </mc:Choice>
              <mc:Fallback>
                <p:oleObj name="Equation" r:id="rId16" imgW="507960" imgH="495000"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91000" y="3594100"/>
                        <a:ext cx="228600" cy="152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5" name="Object 21"/>
          <p:cNvGraphicFramePr>
            <a:graphicFrameLocks noChangeAspect="1"/>
          </p:cNvGraphicFramePr>
          <p:nvPr/>
        </p:nvGraphicFramePr>
        <p:xfrm>
          <a:off x="4267200" y="4127500"/>
          <a:ext cx="571500" cy="76200"/>
        </p:xfrm>
        <a:graphic>
          <a:graphicData uri="http://schemas.openxmlformats.org/presentationml/2006/ole">
            <mc:AlternateContent xmlns:mc="http://schemas.openxmlformats.org/markup-compatibility/2006">
              <mc:Choice xmlns:v="urn:schemas-microsoft-com:vml" Requires="v">
                <p:oleObj spid="_x0000_s21648" name="Equation" r:id="rId17" imgW="571320" imgH="495000" progId="Equation.DSMT4">
                  <p:embed/>
                </p:oleObj>
              </mc:Choice>
              <mc:Fallback>
                <p:oleObj name="Equation" r:id="rId17" imgW="571320" imgH="495000"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7200" y="4127500"/>
                        <a:ext cx="5715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Arrow Connector 22"/>
          <p:cNvCxnSpPr/>
          <p:nvPr/>
        </p:nvCxnSpPr>
        <p:spPr>
          <a:xfrm flipH="1">
            <a:off x="5029200" y="40513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562600" y="38343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1526" name="Object 22"/>
          <p:cNvGraphicFramePr>
            <a:graphicFrameLocks noChangeAspect="1"/>
          </p:cNvGraphicFramePr>
          <p:nvPr/>
        </p:nvGraphicFramePr>
        <p:xfrm>
          <a:off x="533400" y="4800600"/>
          <a:ext cx="1270000" cy="838200"/>
        </p:xfrm>
        <a:graphic>
          <a:graphicData uri="http://schemas.openxmlformats.org/presentationml/2006/ole">
            <mc:AlternateContent xmlns:mc="http://schemas.openxmlformats.org/markup-compatibility/2006">
              <mc:Choice xmlns:v="urn:schemas-microsoft-com:vml" Requires="v">
                <p:oleObj spid="_x0000_s21649" name="Equation" r:id="rId18" imgW="1269720" imgH="838080" progId="Equation.DSMT4">
                  <p:embed/>
                </p:oleObj>
              </mc:Choice>
              <mc:Fallback>
                <p:oleObj name="Equation" r:id="rId18" imgW="1269720" imgH="83808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 y="4800600"/>
                        <a:ext cx="12700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7" name="Object 23"/>
          <p:cNvGraphicFramePr>
            <a:graphicFrameLocks noChangeAspect="1"/>
          </p:cNvGraphicFramePr>
          <p:nvPr/>
        </p:nvGraphicFramePr>
        <p:xfrm>
          <a:off x="584200" y="5867400"/>
          <a:ext cx="1295400" cy="76200"/>
        </p:xfrm>
        <a:graphic>
          <a:graphicData uri="http://schemas.openxmlformats.org/presentationml/2006/ole">
            <mc:AlternateContent xmlns:mc="http://schemas.openxmlformats.org/markup-compatibility/2006">
              <mc:Choice xmlns:v="urn:schemas-microsoft-com:vml" Requires="v">
                <p:oleObj spid="_x0000_s21650" name="Equation" r:id="rId20" imgW="1143000" imgH="495000" progId="Equation.DSMT4">
                  <p:embed/>
                </p:oleObj>
              </mc:Choice>
              <mc:Fallback>
                <p:oleObj name="Equation" r:id="rId20" imgW="1143000" imgH="4950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4200" y="5867400"/>
                        <a:ext cx="12954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1" name="Straight Arrow Connector 30"/>
          <p:cNvCxnSpPr/>
          <p:nvPr/>
        </p:nvCxnSpPr>
        <p:spPr>
          <a:xfrm flipH="1">
            <a:off x="1803400" y="57150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36800" y="5498068"/>
            <a:ext cx="1854200" cy="369332"/>
          </a:xfrm>
          <a:prstGeom prst="rect">
            <a:avLst/>
          </a:prstGeom>
          <a:noFill/>
        </p:spPr>
        <p:txBody>
          <a:bodyPr wrap="square" rtlCol="0">
            <a:spAutoFit/>
          </a:bodyPr>
          <a:lstStyle/>
          <a:p>
            <a:r>
              <a:rPr lang="en-US" dirty="0"/>
              <a:t>Actual difference</a:t>
            </a:r>
            <a:endParaRPr lang="en-US" dirty="0">
              <a:solidFill>
                <a:srgbClr val="007E7E"/>
              </a:solidFill>
            </a:endParaRPr>
          </a:p>
        </p:txBody>
      </p:sp>
      <p:graphicFrame>
        <p:nvGraphicFramePr>
          <p:cNvPr id="21529" name="Object 25"/>
          <p:cNvGraphicFramePr>
            <a:graphicFrameLocks noChangeAspect="1"/>
          </p:cNvGraphicFramePr>
          <p:nvPr/>
        </p:nvGraphicFramePr>
        <p:xfrm>
          <a:off x="4258733" y="3132667"/>
          <a:ext cx="546100" cy="292100"/>
        </p:xfrm>
        <a:graphic>
          <a:graphicData uri="http://schemas.openxmlformats.org/presentationml/2006/ole">
            <mc:AlternateContent xmlns:mc="http://schemas.openxmlformats.org/markup-compatibility/2006">
              <mc:Choice xmlns:v="urn:schemas-microsoft-com:vml" Requires="v">
                <p:oleObj spid="_x0000_s21651" name="Equation" r:id="rId22" imgW="545760" imgH="291960" progId="Equation.DSMT4">
                  <p:embed/>
                </p:oleObj>
              </mc:Choice>
              <mc:Fallback>
                <p:oleObj name="Equation" r:id="rId22" imgW="545760" imgH="291960"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58733" y="3132667"/>
                        <a:ext cx="546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0" name="Object 26"/>
          <p:cNvGraphicFramePr>
            <a:graphicFrameLocks noChangeAspect="1"/>
          </p:cNvGraphicFramePr>
          <p:nvPr/>
        </p:nvGraphicFramePr>
        <p:xfrm>
          <a:off x="4419600" y="3564466"/>
          <a:ext cx="381000" cy="292100"/>
        </p:xfrm>
        <a:graphic>
          <a:graphicData uri="http://schemas.openxmlformats.org/presentationml/2006/ole">
            <mc:AlternateContent xmlns:mc="http://schemas.openxmlformats.org/markup-compatibility/2006">
              <mc:Choice xmlns:v="urn:schemas-microsoft-com:vml" Requires="v">
                <p:oleObj spid="_x0000_s21652" name="Equation" r:id="rId24" imgW="380880" imgH="291960" progId="Equation.DSMT4">
                  <p:embed/>
                </p:oleObj>
              </mc:Choice>
              <mc:Fallback>
                <p:oleObj name="Equation" r:id="rId24" imgW="380880" imgH="291960" progId="Equation.DSMT4">
                  <p:embed/>
                  <p:pic>
                    <p:nvPicPr>
                      <p:cNvPr id="0" name="Picture 2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419600" y="3564466"/>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1" name="Object 27"/>
          <p:cNvGraphicFramePr>
            <a:graphicFrameLocks noChangeAspect="1"/>
          </p:cNvGraphicFramePr>
          <p:nvPr/>
        </p:nvGraphicFramePr>
        <p:xfrm>
          <a:off x="4415368" y="3907367"/>
          <a:ext cx="381000" cy="292100"/>
        </p:xfrm>
        <a:graphic>
          <a:graphicData uri="http://schemas.openxmlformats.org/presentationml/2006/ole">
            <mc:AlternateContent xmlns:mc="http://schemas.openxmlformats.org/markup-compatibility/2006">
              <mc:Choice xmlns:v="urn:schemas-microsoft-com:vml" Requires="v">
                <p:oleObj spid="_x0000_s21653" name="Equation" r:id="rId26" imgW="380880" imgH="291960" progId="Equation.DSMT4">
                  <p:embed/>
                </p:oleObj>
              </mc:Choice>
              <mc:Fallback>
                <p:oleObj name="Equation" r:id="rId26" imgW="380880" imgH="291960" progId="Equation.DSMT4">
                  <p:embed/>
                  <p:pic>
                    <p:nvPicPr>
                      <p:cNvPr id="0" name="Picture 2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415368" y="3907367"/>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2" name="Object 28"/>
          <p:cNvGraphicFramePr>
            <a:graphicFrameLocks noChangeAspect="1"/>
          </p:cNvGraphicFramePr>
          <p:nvPr/>
        </p:nvGraphicFramePr>
        <p:xfrm>
          <a:off x="626531" y="5621866"/>
          <a:ext cx="1168400" cy="292100"/>
        </p:xfrm>
        <a:graphic>
          <a:graphicData uri="http://schemas.openxmlformats.org/presentationml/2006/ole">
            <mc:AlternateContent xmlns:mc="http://schemas.openxmlformats.org/markup-compatibility/2006">
              <mc:Choice xmlns:v="urn:schemas-microsoft-com:vml" Requires="v">
                <p:oleObj spid="_x0000_s21654" name="Equation" r:id="rId28" imgW="1168200" imgH="291960" progId="Equation.DSMT4">
                  <p:embed/>
                </p:oleObj>
              </mc:Choice>
              <mc:Fallback>
                <p:oleObj name="Equation" r:id="rId28" imgW="1168200" imgH="291960" progId="Equation.DSMT4">
                  <p:embed/>
                  <p:pic>
                    <p:nvPicPr>
                      <p:cNvPr id="0" name="Picture 2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26531" y="5621866"/>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a:t>
            </a:r>
            <a:endParaRPr lang="en-US" sz="3200" dirty="0">
              <a:solidFill>
                <a:schemeClr val="accent1"/>
              </a:solidFill>
            </a:endParaRPr>
          </a:p>
        </p:txBody>
      </p:sp>
      <p:sp>
        <p:nvSpPr>
          <p:cNvPr id="10" name="TextBox 9"/>
          <p:cNvSpPr txBox="1"/>
          <p:nvPr/>
        </p:nvSpPr>
        <p:spPr>
          <a:xfrm>
            <a:off x="457200" y="1146750"/>
            <a:ext cx="8153400" cy="4339650"/>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r>
              <a:rPr lang="en-US" sz="2800" b="1" dirty="0"/>
              <a:t>Solution</a:t>
            </a:r>
          </a:p>
          <a:p>
            <a:r>
              <a:rPr lang="en-US" sz="2800" dirty="0"/>
              <a:t>First, estimate by multiplying rounded numbers.</a:t>
            </a:r>
          </a:p>
          <a:p>
            <a:endParaRPr lang="en-US" dirty="0"/>
          </a:p>
          <a:p>
            <a:endParaRPr lang="en-US" dirty="0"/>
          </a:p>
          <a:p>
            <a:endParaRPr lang="en-US" sz="2800" dirty="0"/>
          </a:p>
          <a:p>
            <a:endParaRPr lang="en-US" dirty="0"/>
          </a:p>
          <a:p>
            <a:endParaRPr lang="en-US" dirty="0"/>
          </a:p>
          <a:p>
            <a:endParaRPr lang="en-US" dirty="0"/>
          </a:p>
          <a:p>
            <a:endParaRPr lang="en-US" dirty="0"/>
          </a:p>
        </p:txBody>
      </p:sp>
      <p:graphicFrame>
        <p:nvGraphicFramePr>
          <p:cNvPr id="20488" name="Object 8"/>
          <p:cNvGraphicFramePr>
            <a:graphicFrameLocks noChangeAspect="1"/>
          </p:cNvGraphicFramePr>
          <p:nvPr/>
        </p:nvGraphicFramePr>
        <p:xfrm>
          <a:off x="3683000" y="1803400"/>
          <a:ext cx="1778000" cy="482600"/>
        </p:xfrm>
        <a:graphic>
          <a:graphicData uri="http://schemas.openxmlformats.org/presentationml/2006/ole">
            <mc:AlternateContent xmlns:mc="http://schemas.openxmlformats.org/markup-compatibility/2006">
              <mc:Choice xmlns:v="urn:schemas-microsoft-com:vml" Requires="v">
                <p:oleObj spid="_x0000_s20554" name="Equation" r:id="rId3" imgW="1777680" imgH="482400" progId="Equation.DSMT4">
                  <p:embed/>
                </p:oleObj>
              </mc:Choice>
              <mc:Fallback>
                <p:oleObj name="Equation" r:id="rId3" imgW="1777680" imgH="4824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3000" y="1803400"/>
                        <a:ext cx="177800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4"/>
          <p:cNvGraphicFramePr>
            <a:graphicFrameLocks noChangeAspect="1"/>
          </p:cNvGraphicFramePr>
          <p:nvPr/>
        </p:nvGraphicFramePr>
        <p:xfrm>
          <a:off x="990600" y="3643868"/>
          <a:ext cx="838200" cy="292100"/>
        </p:xfrm>
        <a:graphic>
          <a:graphicData uri="http://schemas.openxmlformats.org/presentationml/2006/ole">
            <mc:AlternateContent xmlns:mc="http://schemas.openxmlformats.org/markup-compatibility/2006">
              <mc:Choice xmlns:v="urn:schemas-microsoft-com:vml" Requires="v">
                <p:oleObj spid="_x0000_s20555" name="Equation" r:id="rId5" imgW="838080" imgH="291960" progId="Equation.DSMT4">
                  <p:embed/>
                </p:oleObj>
              </mc:Choice>
              <mc:Fallback>
                <p:oleObj name="Equation" r:id="rId5" imgW="838080" imgH="2919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643868"/>
                        <a:ext cx="838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8"/>
          <p:cNvGraphicFramePr>
            <a:graphicFrameLocks noChangeAspect="1"/>
          </p:cNvGraphicFramePr>
          <p:nvPr/>
        </p:nvGraphicFramePr>
        <p:xfrm>
          <a:off x="2203450" y="3593068"/>
          <a:ext cx="1371600" cy="393700"/>
        </p:xfrm>
        <a:graphic>
          <a:graphicData uri="http://schemas.openxmlformats.org/presentationml/2006/ole">
            <mc:AlternateContent xmlns:mc="http://schemas.openxmlformats.org/markup-compatibility/2006">
              <mc:Choice xmlns:v="urn:schemas-microsoft-com:vml" Requires="v">
                <p:oleObj spid="_x0000_s20556" name="Equation" r:id="rId7" imgW="1371600" imgH="393480" progId="Equation.DSMT4">
                  <p:embed/>
                </p:oleObj>
              </mc:Choice>
              <mc:Fallback>
                <p:oleObj name="Equation" r:id="rId7" imgW="1371600" imgH="3934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3450" y="3593068"/>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Arrow Connector 12"/>
          <p:cNvCxnSpPr/>
          <p:nvPr/>
        </p:nvCxnSpPr>
        <p:spPr>
          <a:xfrm>
            <a:off x="3727450" y="3789918"/>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14"/>
          <p:cNvGraphicFramePr>
            <a:graphicFrameLocks noChangeAspect="1"/>
          </p:cNvGraphicFramePr>
          <p:nvPr/>
        </p:nvGraphicFramePr>
        <p:xfrm>
          <a:off x="990600" y="4065085"/>
          <a:ext cx="457200" cy="292100"/>
        </p:xfrm>
        <a:graphic>
          <a:graphicData uri="http://schemas.openxmlformats.org/presentationml/2006/ole">
            <mc:AlternateContent xmlns:mc="http://schemas.openxmlformats.org/markup-compatibility/2006">
              <mc:Choice xmlns:v="urn:schemas-microsoft-com:vml" Requires="v">
                <p:oleObj spid="_x0000_s20557" name="Equation" r:id="rId9" imgW="457200" imgH="291960" progId="Equation.DSMT4">
                  <p:embed/>
                </p:oleObj>
              </mc:Choice>
              <mc:Fallback>
                <p:oleObj name="Equation" r:id="rId9" imgW="45720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4065085"/>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2209800" y="4014285"/>
          <a:ext cx="1371600" cy="393700"/>
        </p:xfrm>
        <a:graphic>
          <a:graphicData uri="http://schemas.openxmlformats.org/presentationml/2006/ole">
            <mc:AlternateContent xmlns:mc="http://schemas.openxmlformats.org/markup-compatibility/2006">
              <mc:Choice xmlns:v="urn:schemas-microsoft-com:vml" Requires="v">
                <p:oleObj spid="_x0000_s20558" name="Equation" r:id="rId11" imgW="1371600" imgH="393480" progId="Equation.DSMT4">
                  <p:embed/>
                </p:oleObj>
              </mc:Choice>
              <mc:Fallback>
                <p:oleObj name="Equation" r:id="rId11" imgW="1371600" imgH="3934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14285"/>
                        <a:ext cx="13716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733800" y="4211135"/>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93" name="Object 13"/>
          <p:cNvGraphicFramePr>
            <a:graphicFrameLocks noChangeAspect="1"/>
          </p:cNvGraphicFramePr>
          <p:nvPr/>
        </p:nvGraphicFramePr>
        <p:xfrm>
          <a:off x="4699000" y="3643868"/>
          <a:ext cx="482600" cy="292100"/>
        </p:xfrm>
        <a:graphic>
          <a:graphicData uri="http://schemas.openxmlformats.org/presentationml/2006/ole">
            <mc:AlternateContent xmlns:mc="http://schemas.openxmlformats.org/markup-compatibility/2006">
              <mc:Choice xmlns:v="urn:schemas-microsoft-com:vml" Requires="v">
                <p:oleObj spid="_x0000_s20559" name="Equation" r:id="rId12" imgW="482400" imgH="291960" progId="Equation.DSMT4">
                  <p:embed/>
                </p:oleObj>
              </mc:Choice>
              <mc:Fallback>
                <p:oleObj name="Equation" r:id="rId12" imgW="482400" imgH="29196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9000" y="3643868"/>
                        <a:ext cx="482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4" name="Object 14"/>
          <p:cNvGraphicFramePr>
            <a:graphicFrameLocks noChangeAspect="1"/>
          </p:cNvGraphicFramePr>
          <p:nvPr/>
        </p:nvGraphicFramePr>
        <p:xfrm>
          <a:off x="4483100" y="4007935"/>
          <a:ext cx="698500" cy="406400"/>
        </p:xfrm>
        <a:graphic>
          <a:graphicData uri="http://schemas.openxmlformats.org/presentationml/2006/ole">
            <mc:AlternateContent xmlns:mc="http://schemas.openxmlformats.org/markup-compatibility/2006">
              <mc:Choice xmlns:v="urn:schemas-microsoft-com:vml" Requires="v">
                <p:oleObj spid="_x0000_s20560" name="Equation" r:id="rId14" imgW="698400" imgH="406080" progId="Equation.DSMT4">
                  <p:embed/>
                </p:oleObj>
              </mc:Choice>
              <mc:Fallback>
                <p:oleObj name="Equation" r:id="rId14" imgW="698400" imgH="40608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83100" y="4007935"/>
                        <a:ext cx="6985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Arrow Connector 16"/>
          <p:cNvCxnSpPr/>
          <p:nvPr/>
        </p:nvCxnSpPr>
        <p:spPr>
          <a:xfrm flipH="1">
            <a:off x="5257800" y="46159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791200" y="44312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0495" name="Object 15"/>
          <p:cNvGraphicFramePr>
            <a:graphicFrameLocks noChangeAspect="1"/>
          </p:cNvGraphicFramePr>
          <p:nvPr/>
        </p:nvGraphicFramePr>
        <p:xfrm>
          <a:off x="4724400" y="4476234"/>
          <a:ext cx="469900" cy="279400"/>
        </p:xfrm>
        <a:graphic>
          <a:graphicData uri="http://schemas.openxmlformats.org/presentationml/2006/ole">
            <mc:AlternateContent xmlns:mc="http://schemas.openxmlformats.org/markup-compatibility/2006">
              <mc:Choice xmlns:v="urn:schemas-microsoft-com:vml" Requires="v">
                <p:oleObj spid="_x0000_s20561" name="Equation" r:id="rId16" imgW="469800" imgH="279360" progId="Equation.DSMT4">
                  <p:embed/>
                </p:oleObj>
              </mc:Choice>
              <mc:Fallback>
                <p:oleObj name="Equation" r:id="rId16" imgW="469800" imgH="279360" progId="Equation.DSMT4">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24400" y="4476234"/>
                        <a:ext cx="4699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4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9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 (cont.)</a:t>
            </a:r>
            <a:endParaRPr lang="en-US" sz="3200" dirty="0">
              <a:solidFill>
                <a:schemeClr val="accent1"/>
              </a:solidFill>
            </a:endParaRPr>
          </a:p>
        </p:txBody>
      </p:sp>
      <p:sp>
        <p:nvSpPr>
          <p:cNvPr id="10" name="TextBox 9"/>
          <p:cNvSpPr txBox="1"/>
          <p:nvPr/>
        </p:nvSpPr>
        <p:spPr>
          <a:xfrm>
            <a:off x="457200" y="128016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cxnSp>
        <p:nvCxnSpPr>
          <p:cNvPr id="20" name="Straight Arrow Connector 19"/>
          <p:cNvCxnSpPr/>
          <p:nvPr/>
        </p:nvCxnSpPr>
        <p:spPr>
          <a:xfrm flipH="1">
            <a:off x="4038600" y="44196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72000" y="4202668"/>
            <a:ext cx="1600200" cy="369332"/>
          </a:xfrm>
          <a:prstGeom prst="rect">
            <a:avLst/>
          </a:prstGeom>
          <a:noFill/>
        </p:spPr>
        <p:txBody>
          <a:bodyPr wrap="square" rtlCol="0">
            <a:spAutoFit/>
          </a:bodyPr>
          <a:lstStyle/>
          <a:p>
            <a:r>
              <a:rPr lang="en-US" dirty="0">
                <a:solidFill>
                  <a:srgbClr val="007E7E"/>
                </a:solidFill>
              </a:rPr>
              <a:t>Actual product</a:t>
            </a:r>
          </a:p>
        </p:txBody>
      </p:sp>
      <p:sp>
        <p:nvSpPr>
          <p:cNvPr id="7" name="Rectangle 6"/>
          <p:cNvSpPr/>
          <p:nvPr/>
        </p:nvSpPr>
        <p:spPr>
          <a:xfrm>
            <a:off x="457200" y="4648200"/>
            <a:ext cx="8229600" cy="1384995"/>
          </a:xfrm>
          <a:prstGeom prst="rect">
            <a:avLst/>
          </a:prstGeom>
        </p:spPr>
        <p:txBody>
          <a:bodyPr>
            <a:spAutoFit/>
          </a:bodyPr>
          <a:lstStyle/>
          <a:p>
            <a:r>
              <a:rPr lang="en-US" sz="2800" dirty="0"/>
              <a:t>The estimated product, </a:t>
            </a:r>
            <a:r>
              <a:rPr lang="en-US" sz="2800" dirty="0">
                <a:solidFill>
                  <a:srgbClr val="FF0000"/>
                </a:solidFill>
              </a:rPr>
              <a:t>2.4</a:t>
            </a:r>
            <a:r>
              <a:rPr lang="en-US" sz="2800" dirty="0"/>
              <a:t>, helps verify that we placed the decimal point correctly in the product, </a:t>
            </a:r>
            <a:r>
              <a:rPr lang="en-US" sz="2800" dirty="0">
                <a:solidFill>
                  <a:srgbClr val="FF0000"/>
                </a:solidFill>
              </a:rPr>
              <a:t>2.1716</a:t>
            </a:r>
            <a:r>
              <a:rPr lang="en-US" sz="2800" dirty="0"/>
              <a:t> since both numbers are close to 2.</a:t>
            </a:r>
          </a:p>
        </p:txBody>
      </p:sp>
      <p:graphicFrame>
        <p:nvGraphicFramePr>
          <p:cNvPr id="35850" name="Object 10"/>
          <p:cNvGraphicFramePr>
            <a:graphicFrameLocks noChangeAspect="1"/>
          </p:cNvGraphicFramePr>
          <p:nvPr/>
        </p:nvGraphicFramePr>
        <p:xfrm>
          <a:off x="2955898" y="2246245"/>
          <a:ext cx="952500" cy="977900"/>
        </p:xfrm>
        <a:graphic>
          <a:graphicData uri="http://schemas.openxmlformats.org/presentationml/2006/ole">
            <mc:AlternateContent xmlns:mc="http://schemas.openxmlformats.org/markup-compatibility/2006">
              <mc:Choice xmlns:v="urn:schemas-microsoft-com:vml" Requires="v">
                <p:oleObj spid="_x0000_s35884" name="Equation" r:id="rId3" imgW="952200" imgH="977760" progId="Equation.DSMT4">
                  <p:embed/>
                </p:oleObj>
              </mc:Choice>
              <mc:Fallback>
                <p:oleObj name="Equation" r:id="rId3" imgW="952200" imgH="97776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898" y="2246245"/>
                        <a:ext cx="952500" cy="977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3344849" y="3344849"/>
          <a:ext cx="558800" cy="292100"/>
        </p:xfrm>
        <a:graphic>
          <a:graphicData uri="http://schemas.openxmlformats.org/presentationml/2006/ole">
            <mc:AlternateContent xmlns:mc="http://schemas.openxmlformats.org/markup-compatibility/2006">
              <mc:Choice xmlns:v="urn:schemas-microsoft-com:vml" Requires="v">
                <p:oleObj spid="_x0000_s35885" name="Equation" r:id="rId5" imgW="558720" imgH="291960" progId="Equation.DSMT4">
                  <p:embed/>
                </p:oleObj>
              </mc:Choice>
              <mc:Fallback>
                <p:oleObj name="Equation" r:id="rId5" imgW="558720" imgH="2919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4849" y="3344849"/>
                        <a:ext cx="558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2" name="Object 12"/>
          <p:cNvGraphicFramePr>
            <a:graphicFrameLocks noChangeAspect="1"/>
          </p:cNvGraphicFramePr>
          <p:nvPr/>
        </p:nvGraphicFramePr>
        <p:xfrm>
          <a:off x="2971800" y="3757653"/>
          <a:ext cx="914400" cy="406400"/>
        </p:xfrm>
        <a:graphic>
          <a:graphicData uri="http://schemas.openxmlformats.org/presentationml/2006/ole">
            <mc:AlternateContent xmlns:mc="http://schemas.openxmlformats.org/markup-compatibility/2006">
              <mc:Choice xmlns:v="urn:schemas-microsoft-com:vml" Requires="v">
                <p:oleObj spid="_x0000_s35886" name="Equation" r:id="rId7" imgW="914400" imgH="406080" progId="Equation.DSMT4">
                  <p:embed/>
                </p:oleObj>
              </mc:Choice>
              <mc:Fallback>
                <p:oleObj name="Equation" r:id="rId7" imgW="914400" imgH="4060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3757653"/>
                        <a:ext cx="9144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3" name="Object 13"/>
          <p:cNvGraphicFramePr>
            <a:graphicFrameLocks noChangeAspect="1"/>
          </p:cNvGraphicFramePr>
          <p:nvPr/>
        </p:nvGraphicFramePr>
        <p:xfrm>
          <a:off x="2903551" y="4275151"/>
          <a:ext cx="1003300" cy="292100"/>
        </p:xfrm>
        <a:graphic>
          <a:graphicData uri="http://schemas.openxmlformats.org/presentationml/2006/ole">
            <mc:AlternateContent xmlns:mc="http://schemas.openxmlformats.org/markup-compatibility/2006">
              <mc:Choice xmlns:v="urn:schemas-microsoft-com:vml" Requires="v">
                <p:oleObj spid="_x0000_s35887" name="Equation" r:id="rId9" imgW="1002960" imgH="291960" progId="Equation.DSMT4">
                  <p:embed/>
                </p:oleObj>
              </mc:Choice>
              <mc:Fallback>
                <p:oleObj name="Equation" r:id="rId9" imgW="1002960" imgH="29196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03551" y="4275151"/>
                        <a:ext cx="1003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a:t>
            </a:r>
          </a:p>
        </p:txBody>
      </p:sp>
      <p:sp>
        <p:nvSpPr>
          <p:cNvPr id="3" name="Content Placeholder 2"/>
          <p:cNvSpPr>
            <a:spLocks noGrp="1"/>
          </p:cNvSpPr>
          <p:nvPr>
            <p:ph idx="1"/>
          </p:nvPr>
        </p:nvSpPr>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sp>
        <p:nvSpPr>
          <p:cNvPr id="4" name="Rectangle 3"/>
          <p:cNvSpPr/>
          <p:nvPr/>
        </p:nvSpPr>
        <p:spPr>
          <a:xfrm>
            <a:off x="5088860" y="3854396"/>
            <a:ext cx="1091966" cy="400110"/>
          </a:xfrm>
          <a:prstGeom prst="rect">
            <a:avLst/>
          </a:prstGeom>
        </p:spPr>
        <p:txBody>
          <a:bodyPr wrap="none">
            <a:spAutoFit/>
          </a:bodyPr>
          <a:lstStyle/>
          <a:p>
            <a:r>
              <a:rPr lang="en-US" sz="2000" dirty="0">
                <a:solidFill>
                  <a:srgbClr val="007E7E"/>
                </a:solidFill>
              </a:rPr>
              <a:t>Estimate</a:t>
            </a:r>
          </a:p>
        </p:txBody>
      </p:sp>
      <p:graphicFrame>
        <p:nvGraphicFramePr>
          <p:cNvPr id="5" name="Object 2"/>
          <p:cNvGraphicFramePr>
            <a:graphicFrameLocks noChangeAspect="1"/>
          </p:cNvGraphicFramePr>
          <p:nvPr/>
        </p:nvGraphicFramePr>
        <p:xfrm>
          <a:off x="3908004" y="5105203"/>
          <a:ext cx="457200" cy="381000"/>
        </p:xfrm>
        <a:graphic>
          <a:graphicData uri="http://schemas.openxmlformats.org/presentationml/2006/ole">
            <mc:AlternateContent xmlns:mc="http://schemas.openxmlformats.org/markup-compatibility/2006">
              <mc:Choice xmlns:v="urn:schemas-microsoft-com:vml" Requires="v">
                <p:oleObj spid="_x0000_s40003" name="Equation" r:id="rId3" imgW="457200" imgH="380880" progId="Equation.DSMT4">
                  <p:embed/>
                </p:oleObj>
              </mc:Choice>
              <mc:Fallback>
                <p:oleObj name="Equation" r:id="rId3" imgW="457200" imgH="3808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8004" y="5105203"/>
                        <a:ext cx="4572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33156" y="4692399"/>
          <a:ext cx="469900" cy="406400"/>
        </p:xfrm>
        <a:graphic>
          <a:graphicData uri="http://schemas.openxmlformats.org/presentationml/2006/ole">
            <mc:AlternateContent xmlns:mc="http://schemas.openxmlformats.org/markup-compatibility/2006">
              <mc:Choice xmlns:v="urn:schemas-microsoft-com:vml" Requires="v">
                <p:oleObj spid="_x0000_s40004" name="Equation" r:id="rId5" imgW="469800" imgH="406080" progId="Equation.DSMT4">
                  <p:embed/>
                </p:oleObj>
              </mc:Choice>
              <mc:Fallback>
                <p:oleObj name="Equation" r:id="rId5" imgW="469800" imgH="406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3156" y="4692399"/>
                        <a:ext cx="4699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895304" y="5346395"/>
          <a:ext cx="469900" cy="406400"/>
        </p:xfrm>
        <a:graphic>
          <a:graphicData uri="http://schemas.openxmlformats.org/presentationml/2006/ole">
            <mc:AlternateContent xmlns:mc="http://schemas.openxmlformats.org/markup-compatibility/2006">
              <mc:Choice xmlns:v="urn:schemas-microsoft-com:vml" Requires="v">
                <p:oleObj spid="_x0000_s40005" name="Equation" r:id="rId7" imgW="469800" imgH="406080" progId="Equation.DSMT4">
                  <p:embed/>
                </p:oleObj>
              </mc:Choice>
              <mc:Fallback>
                <p:oleObj name="Equation" r:id="rId7" imgW="469800" imgH="406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5304" y="5346395"/>
                        <a:ext cx="4699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200400" y="4191000"/>
          <a:ext cx="1270000" cy="584200"/>
        </p:xfrm>
        <a:graphic>
          <a:graphicData uri="http://schemas.openxmlformats.org/presentationml/2006/ole">
            <mc:AlternateContent xmlns:mc="http://schemas.openxmlformats.org/markup-compatibility/2006">
              <mc:Choice xmlns:v="urn:schemas-microsoft-com:vml" Requires="v">
                <p:oleObj spid="_x0000_s40006" name="Equation" r:id="rId9" imgW="1269720" imgH="583920" progId="Equation.DSMT4">
                  <p:embed/>
                </p:oleObj>
              </mc:Choice>
              <mc:Fallback>
                <p:oleObj name="Equation" r:id="rId9" imgW="1269720" imgH="58392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4191000"/>
                        <a:ext cx="1270000" cy="584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3886200" y="3926044"/>
          <a:ext cx="190500" cy="279400"/>
        </p:xfrm>
        <a:graphic>
          <a:graphicData uri="http://schemas.openxmlformats.org/presentationml/2006/ole">
            <mc:AlternateContent xmlns:mc="http://schemas.openxmlformats.org/markup-compatibility/2006">
              <mc:Choice xmlns:v="urn:schemas-microsoft-com:vml" Requires="v">
                <p:oleObj spid="_x0000_s40007" name="Equation" r:id="rId11" imgW="190440" imgH="279360" progId="Equation.DSMT4">
                  <p:embed/>
                </p:oleObj>
              </mc:Choice>
              <mc:Fallback>
                <p:oleObj name="Equation" r:id="rId11" imgW="190440" imgH="27936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6200" y="3926044"/>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114800" y="3913344"/>
          <a:ext cx="215900" cy="292100"/>
        </p:xfrm>
        <a:graphic>
          <a:graphicData uri="http://schemas.openxmlformats.org/presentationml/2006/ole">
            <mc:AlternateContent xmlns:mc="http://schemas.openxmlformats.org/markup-compatibility/2006">
              <mc:Choice xmlns:v="urn:schemas-microsoft-com:vml" Requires="v">
                <p:oleObj spid="_x0000_s40008" name="Equation" r:id="rId13" imgW="215640" imgH="291960" progId="Equation.DSMT4">
                  <p:embed/>
                </p:oleObj>
              </mc:Choice>
              <mc:Fallback>
                <p:oleObj name="Equation" r:id="rId13" imgW="21564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14800" y="3913344"/>
                        <a:ext cx="215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4343400" y="4086592"/>
          <a:ext cx="101600" cy="101600"/>
        </p:xfrm>
        <a:graphic>
          <a:graphicData uri="http://schemas.openxmlformats.org/presentationml/2006/ole">
            <mc:AlternateContent xmlns:mc="http://schemas.openxmlformats.org/markup-compatibility/2006">
              <mc:Choice xmlns:v="urn:schemas-microsoft-com:vml" Requires="v">
                <p:oleObj spid="_x0000_s40009" name="Equation" r:id="rId15" imgW="101520" imgH="101520" progId="Equation.DSMT4">
                  <p:embed/>
                </p:oleObj>
              </mc:Choice>
              <mc:Fallback>
                <p:oleObj name="Equation" r:id="rId15" imgW="101520" imgH="10152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086592"/>
                        <a:ext cx="101600" cy="10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4149304" y="5746804"/>
          <a:ext cx="215900" cy="292100"/>
        </p:xfrm>
        <a:graphic>
          <a:graphicData uri="http://schemas.openxmlformats.org/presentationml/2006/ole">
            <mc:AlternateContent xmlns:mc="http://schemas.openxmlformats.org/markup-compatibility/2006">
              <mc:Choice xmlns:v="urn:schemas-microsoft-com:vml" Requires="v">
                <p:oleObj spid="_x0000_s40010" name="Equation" r:id="rId17" imgW="215640" imgH="291960" progId="Equation.DSMT4">
                  <p:embed/>
                </p:oleObj>
              </mc:Choice>
              <mc:Fallback>
                <p:oleObj name="Equation" r:id="rId17" imgW="21564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149304" y="5746804"/>
                        <a:ext cx="215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3" name="Picture 10"/>
          <p:cNvPicPr>
            <a:picLocks noChangeAspect="1"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402982" y="4563357"/>
            <a:ext cx="365760" cy="296092"/>
          </a:xfrm>
          <a:prstGeom prst="rect">
            <a:avLst/>
          </a:prstGeom>
          <a:noFill/>
          <a:ln w="9525">
            <a:noFill/>
            <a:miter lim="800000"/>
            <a:headEnd/>
            <a:tailEnd/>
          </a:ln>
        </p:spPr>
      </p:pic>
      <p:pic>
        <p:nvPicPr>
          <p:cNvPr id="14"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076280" y="4563852"/>
            <a:ext cx="365760" cy="283464"/>
          </a:xfrm>
          <a:prstGeom prst="rect">
            <a:avLst/>
          </a:prstGeom>
          <a:noFill/>
          <a:ln w="9525">
            <a:noFill/>
            <a:miter lim="800000"/>
            <a:headEnd/>
            <a:tailEnd/>
          </a:ln>
        </p:spPr>
      </p:pic>
      <p:cxnSp>
        <p:nvCxnSpPr>
          <p:cNvPr id="15" name="Straight Arrow Connector 14"/>
          <p:cNvCxnSpPr/>
          <p:nvPr/>
        </p:nvCxnSpPr>
        <p:spPr>
          <a:xfrm flipH="1">
            <a:off x="4572000" y="4062453"/>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 (cont.)</a:t>
            </a:r>
          </a:p>
        </p:txBody>
      </p:sp>
      <p:sp>
        <p:nvSpPr>
          <p:cNvPr id="4" name="Rectangle 3"/>
          <p:cNvSpPr/>
          <p:nvPr/>
        </p:nvSpPr>
        <p:spPr>
          <a:xfrm>
            <a:off x="7069677" y="1066800"/>
            <a:ext cx="1801327" cy="400110"/>
          </a:xfrm>
          <a:prstGeom prst="rect">
            <a:avLst/>
          </a:prstGeom>
        </p:spPr>
        <p:txBody>
          <a:bodyPr wrap="none">
            <a:spAutoFit/>
          </a:bodyPr>
          <a:lstStyle/>
          <a:p>
            <a:r>
              <a:rPr lang="en-US" sz="2000" dirty="0">
                <a:solidFill>
                  <a:srgbClr val="007E7E"/>
                </a:solidFill>
              </a:rPr>
              <a:t>Actual quotient</a:t>
            </a:r>
          </a:p>
        </p:txBody>
      </p:sp>
      <p:graphicFrame>
        <p:nvGraphicFramePr>
          <p:cNvPr id="37890" name="Object 2"/>
          <p:cNvGraphicFramePr>
            <a:graphicFrameLocks noChangeAspect="1"/>
          </p:cNvGraphicFramePr>
          <p:nvPr/>
        </p:nvGraphicFramePr>
        <p:xfrm>
          <a:off x="4660212" y="2218426"/>
          <a:ext cx="482600" cy="266700"/>
        </p:xfrm>
        <a:graphic>
          <a:graphicData uri="http://schemas.openxmlformats.org/presentationml/2006/ole">
            <mc:AlternateContent xmlns:mc="http://schemas.openxmlformats.org/markup-compatibility/2006">
              <mc:Choice xmlns:v="urn:schemas-microsoft-com:vml" Requires="v">
                <p:oleObj spid="_x0000_s39060" name="Equation" r:id="rId3" imgW="482400" imgH="266400" progId="Equation.DSMT4">
                  <p:embed/>
                </p:oleObj>
              </mc:Choice>
              <mc:Fallback>
                <p:oleObj name="Equation" r:id="rId3" imgW="482400" imgH="266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0212" y="2218426"/>
                        <a:ext cx="4826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4147660" y="1866422"/>
          <a:ext cx="825500" cy="355600"/>
        </p:xfrm>
        <a:graphic>
          <a:graphicData uri="http://schemas.openxmlformats.org/presentationml/2006/ole">
            <mc:AlternateContent xmlns:mc="http://schemas.openxmlformats.org/markup-compatibility/2006">
              <mc:Choice xmlns:v="urn:schemas-microsoft-com:vml" Requires="v">
                <p:oleObj spid="_x0000_s39061" name="Equation" r:id="rId5" imgW="825480" imgH="355320" progId="Equation.DSMT4">
                  <p:embed/>
                </p:oleObj>
              </mc:Choice>
              <mc:Fallback>
                <p:oleObj name="Equation" r:id="rId5" imgW="825480" imgH="3553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7660" y="1866422"/>
                        <a:ext cx="8255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85530" y="2478031"/>
          <a:ext cx="673100" cy="355600"/>
        </p:xfrm>
        <a:graphic>
          <a:graphicData uri="http://schemas.openxmlformats.org/presentationml/2006/ole">
            <mc:AlternateContent xmlns:mc="http://schemas.openxmlformats.org/markup-compatibility/2006">
              <mc:Choice xmlns:v="urn:schemas-microsoft-com:vml" Requires="v">
                <p:oleObj spid="_x0000_s39062" name="Equation" r:id="rId7" imgW="672840" imgH="355320" progId="Equation.DSMT4">
                  <p:embed/>
                </p:oleObj>
              </mc:Choice>
              <mc:Fallback>
                <p:oleObj name="Equation" r:id="rId7" imgW="672840" imgH="35532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85530" y="2478031"/>
                        <a:ext cx="6731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3455510" y="1388852"/>
          <a:ext cx="2171700" cy="508000"/>
        </p:xfrm>
        <a:graphic>
          <a:graphicData uri="http://schemas.openxmlformats.org/presentationml/2006/ole">
            <mc:AlternateContent xmlns:mc="http://schemas.openxmlformats.org/markup-compatibility/2006">
              <mc:Choice xmlns:v="urn:schemas-microsoft-com:vml" Requires="v">
                <p:oleObj spid="_x0000_s39063" name="Equation" r:id="rId9" imgW="2171520" imgH="507960" progId="Equation.DSMT4">
                  <p:embed/>
                </p:oleObj>
              </mc:Choice>
              <mc:Fallback>
                <p:oleObj name="Equation" r:id="rId9" imgW="2171520" imgH="50796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5510" y="1388852"/>
                        <a:ext cx="2171700" cy="50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nvGraphicFramePr>
        <p:xfrm>
          <a:off x="4598510" y="1143824"/>
          <a:ext cx="177800" cy="254000"/>
        </p:xfrm>
        <a:graphic>
          <a:graphicData uri="http://schemas.openxmlformats.org/presentationml/2006/ole">
            <mc:AlternateContent xmlns:mc="http://schemas.openxmlformats.org/markup-compatibility/2006">
              <mc:Choice xmlns:v="urn:schemas-microsoft-com:vml" Requires="v">
                <p:oleObj spid="_x0000_s39064" name="Equation" r:id="rId11" imgW="177480" imgH="253800" progId="Equation.DSMT4">
                  <p:embed/>
                </p:oleObj>
              </mc:Choice>
              <mc:Fallback>
                <p:oleObj name="Equation" r:id="rId11" imgW="177480" imgH="25380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98510" y="1143824"/>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3185479242"/>
              </p:ext>
            </p:extLst>
          </p:nvPr>
        </p:nvGraphicFramePr>
        <p:xfrm>
          <a:off x="4744891" y="1144021"/>
          <a:ext cx="190500" cy="266700"/>
        </p:xfrm>
        <a:graphic>
          <a:graphicData uri="http://schemas.openxmlformats.org/presentationml/2006/ole">
            <mc:AlternateContent xmlns:mc="http://schemas.openxmlformats.org/markup-compatibility/2006">
              <mc:Choice xmlns:v="urn:schemas-microsoft-com:vml" Requires="v">
                <p:oleObj spid="_x0000_s39065" name="Equation" r:id="rId13" imgW="190440" imgH="266400" progId="Equation.DSMT4">
                  <p:embed/>
                </p:oleObj>
              </mc:Choice>
              <mc:Fallback>
                <p:oleObj name="Equation" r:id="rId13" imgW="190440" imgH="26640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44891" y="1144021"/>
                        <a:ext cx="1905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4999038" y="1296224"/>
          <a:ext cx="101600" cy="101600"/>
        </p:xfrm>
        <a:graphic>
          <a:graphicData uri="http://schemas.openxmlformats.org/presentationml/2006/ole">
            <mc:AlternateContent xmlns:mc="http://schemas.openxmlformats.org/markup-compatibility/2006">
              <mc:Choice xmlns:v="urn:schemas-microsoft-com:vml" Requires="v">
                <p:oleObj spid="_x0000_s39066" name="Equation" r:id="rId15" imgW="101520" imgH="101520" progId="Equation.DSMT4">
                  <p:embed/>
                </p:oleObj>
              </mc:Choice>
              <mc:Fallback>
                <p:oleObj name="Equation" r:id="rId15" imgW="101520" imgH="10152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99038" y="1296224"/>
                        <a:ext cx="101600" cy="10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906064" y="4019914"/>
          <a:ext cx="635000" cy="266700"/>
        </p:xfrm>
        <a:graphic>
          <a:graphicData uri="http://schemas.openxmlformats.org/presentationml/2006/ole">
            <mc:AlternateContent xmlns:mc="http://schemas.openxmlformats.org/markup-compatibility/2006">
              <mc:Choice xmlns:v="urn:schemas-microsoft-com:vml" Requires="v">
                <p:oleObj spid="_x0000_s39067" name="Equation" r:id="rId17" imgW="634680" imgH="266400" progId="Equation.DSMT4">
                  <p:embed/>
                </p:oleObj>
              </mc:Choice>
              <mc:Fallback>
                <p:oleObj name="Equation" r:id="rId17" imgW="634680" imgH="26640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06064" y="4019914"/>
                        <a:ext cx="635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flipH="1">
            <a:off x="6657511" y="1278148"/>
            <a:ext cx="4572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8922"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638654" y="1711664"/>
            <a:ext cx="594360" cy="228600"/>
          </a:xfrm>
          <a:prstGeom prst="rect">
            <a:avLst/>
          </a:prstGeom>
          <a:noFill/>
          <a:ln w="9525">
            <a:noFill/>
            <a:miter lim="800000"/>
            <a:headEnd/>
            <a:tailEnd/>
          </a:ln>
        </p:spPr>
      </p:pic>
      <p:pic>
        <p:nvPicPr>
          <p:cNvPr id="16"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541260" y="1700928"/>
            <a:ext cx="594360" cy="228600"/>
          </a:xfrm>
          <a:prstGeom prst="rect">
            <a:avLst/>
          </a:prstGeom>
          <a:noFill/>
          <a:ln w="9525">
            <a:noFill/>
            <a:miter lim="800000"/>
            <a:headEnd/>
            <a:tailEnd/>
          </a:ln>
        </p:spPr>
      </p:pic>
      <p:graphicFrame>
        <p:nvGraphicFramePr>
          <p:cNvPr id="5" name="Object 10"/>
          <p:cNvGraphicFramePr>
            <a:graphicFrameLocks noChangeAspect="1"/>
          </p:cNvGraphicFramePr>
          <p:nvPr/>
        </p:nvGraphicFramePr>
        <p:xfrm>
          <a:off x="4669794" y="2810774"/>
          <a:ext cx="635000" cy="266700"/>
        </p:xfrm>
        <a:graphic>
          <a:graphicData uri="http://schemas.openxmlformats.org/presentationml/2006/ole">
            <mc:AlternateContent xmlns:mc="http://schemas.openxmlformats.org/markup-compatibility/2006">
              <mc:Choice xmlns:v="urn:schemas-microsoft-com:vml" Requires="v">
                <p:oleObj spid="_x0000_s39068" name="Equation" r:id="rId20" imgW="634680" imgH="266400" progId="Equation.DSMT4">
                  <p:embed/>
                </p:oleObj>
              </mc:Choice>
              <mc:Fallback>
                <p:oleObj name="Equation" r:id="rId20" imgW="634680" imgH="266400"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669794" y="2810774"/>
                        <a:ext cx="635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4"/>
          <p:cNvGraphicFramePr>
            <a:graphicFrameLocks noChangeAspect="1"/>
          </p:cNvGraphicFramePr>
          <p:nvPr/>
        </p:nvGraphicFramePr>
        <p:xfrm>
          <a:off x="4457012" y="3081070"/>
          <a:ext cx="876300" cy="355600"/>
        </p:xfrm>
        <a:graphic>
          <a:graphicData uri="http://schemas.openxmlformats.org/presentationml/2006/ole">
            <mc:AlternateContent xmlns:mc="http://schemas.openxmlformats.org/markup-compatibility/2006">
              <mc:Choice xmlns:v="urn:schemas-microsoft-com:vml" Requires="v">
                <p:oleObj spid="_x0000_s39069" name="Equation" r:id="rId22" imgW="876240" imgH="355320" progId="Equation.DSMT4">
                  <p:embed/>
                </p:oleObj>
              </mc:Choice>
              <mc:Fallback>
                <p:oleObj name="Equation" r:id="rId22" imgW="876240" imgH="355320" progId="Equation.DSMT4">
                  <p:embed/>
                  <p:pic>
                    <p:nvPicPr>
                      <p:cNvPr id="0" name="Picture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457012" y="3081070"/>
                        <a:ext cx="8763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9"/>
          <p:cNvGraphicFramePr>
            <a:graphicFrameLocks noChangeAspect="1"/>
          </p:cNvGraphicFramePr>
          <p:nvPr/>
        </p:nvGraphicFramePr>
        <p:xfrm>
          <a:off x="4863890" y="3429000"/>
          <a:ext cx="495300" cy="266700"/>
        </p:xfrm>
        <a:graphic>
          <a:graphicData uri="http://schemas.openxmlformats.org/presentationml/2006/ole">
            <mc:AlternateContent xmlns:mc="http://schemas.openxmlformats.org/markup-compatibility/2006">
              <mc:Choice xmlns:v="urn:schemas-microsoft-com:vml" Requires="v">
                <p:oleObj spid="_x0000_s39070" name="Equation" r:id="rId24" imgW="495000" imgH="266400" progId="Equation.DSMT4">
                  <p:embed/>
                </p:oleObj>
              </mc:Choice>
              <mc:Fallback>
                <p:oleObj name="Equation" r:id="rId24" imgW="495000" imgH="266400"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863890" y="3429000"/>
                        <a:ext cx="4953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4"/>
          <p:cNvGraphicFramePr>
            <a:graphicFrameLocks noChangeAspect="1"/>
          </p:cNvGraphicFramePr>
          <p:nvPr/>
        </p:nvGraphicFramePr>
        <p:xfrm>
          <a:off x="4651108" y="3656166"/>
          <a:ext cx="723900" cy="355600"/>
        </p:xfrm>
        <a:graphic>
          <a:graphicData uri="http://schemas.openxmlformats.org/presentationml/2006/ole">
            <mc:AlternateContent xmlns:mc="http://schemas.openxmlformats.org/markup-compatibility/2006">
              <mc:Choice xmlns:v="urn:schemas-microsoft-com:vml" Requires="v">
                <p:oleObj spid="_x0000_s39071" name="Equation" r:id="rId26" imgW="723600" imgH="355320" progId="Equation.DSMT4">
                  <p:embed/>
                </p:oleObj>
              </mc:Choice>
              <mc:Fallback>
                <p:oleObj name="Equation" r:id="rId26" imgW="723600" imgH="355320" progId="Equation.DSMT4">
                  <p:embed/>
                  <p:pic>
                    <p:nvPicPr>
                      <p:cNvPr id="0" name="Picture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651108" y="3656166"/>
                        <a:ext cx="7239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1" name="Content Placeholder 20"/>
          <p:cNvSpPr>
            <a:spLocks noGrp="1"/>
          </p:cNvSpPr>
          <p:nvPr>
            <p:ph idx="1"/>
          </p:nvPr>
        </p:nvSpPr>
        <p:spPr>
          <a:xfrm>
            <a:off x="457200" y="4953000"/>
            <a:ext cx="8229600" cy="838200"/>
          </a:xfrm>
        </p:spPr>
        <p:txBody>
          <a:bodyPr>
            <a:noAutofit/>
          </a:bodyPr>
          <a:lstStyle/>
          <a:p>
            <a:r>
              <a:rPr lang="en-US" sz="2400" dirty="0"/>
              <a:t>The estimated value, </a:t>
            </a:r>
            <a:r>
              <a:rPr lang="en-US" sz="2400" dirty="0">
                <a:solidFill>
                  <a:srgbClr val="FF0000"/>
                </a:solidFill>
              </a:rPr>
              <a:t>20</a:t>
            </a:r>
            <a:r>
              <a:rPr lang="en-US" sz="2400" dirty="0"/>
              <a:t>, is very close to the rounded quotient, </a:t>
            </a:r>
            <a:r>
              <a:rPr lang="en-US" sz="2400" dirty="0">
                <a:solidFill>
                  <a:srgbClr val="FF0000"/>
                </a:solidFill>
              </a:rPr>
              <a:t>20.53</a:t>
            </a:r>
            <a:r>
              <a:rPr lang="en-US" sz="2400" dirty="0"/>
              <a:t>, so we can be confident in the accuracy of our calculations.</a:t>
            </a:r>
          </a:p>
        </p:txBody>
      </p:sp>
      <p:graphicFrame>
        <p:nvGraphicFramePr>
          <p:cNvPr id="38926" name="Object 4"/>
          <p:cNvGraphicFramePr>
            <a:graphicFrameLocks noChangeAspect="1"/>
          </p:cNvGraphicFramePr>
          <p:nvPr/>
        </p:nvGraphicFramePr>
        <p:xfrm>
          <a:off x="4685612" y="4258574"/>
          <a:ext cx="876300" cy="355600"/>
        </p:xfrm>
        <a:graphic>
          <a:graphicData uri="http://schemas.openxmlformats.org/presentationml/2006/ole">
            <mc:AlternateContent xmlns:mc="http://schemas.openxmlformats.org/markup-compatibility/2006">
              <mc:Choice xmlns:v="urn:schemas-microsoft-com:vml" Requires="v">
                <p:oleObj spid="_x0000_s39072" name="Equation" r:id="rId28" imgW="876240" imgH="355320" progId="Equation.DSMT4">
                  <p:embed/>
                </p:oleObj>
              </mc:Choice>
              <mc:Fallback>
                <p:oleObj name="Equation" r:id="rId28" imgW="876240" imgH="355320" progId="Equation.DSMT4">
                  <p:embed/>
                  <p:pic>
                    <p:nvPicPr>
                      <p:cNvPr id="0" name="Picture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685612" y="4258574"/>
                        <a:ext cx="8763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9"/>
          <p:cNvGraphicFramePr>
            <a:graphicFrameLocks noChangeAspect="1"/>
          </p:cNvGraphicFramePr>
          <p:nvPr/>
        </p:nvGraphicFramePr>
        <p:xfrm>
          <a:off x="5075238" y="4613696"/>
          <a:ext cx="482600" cy="254000"/>
        </p:xfrm>
        <a:graphic>
          <a:graphicData uri="http://schemas.openxmlformats.org/presentationml/2006/ole">
            <mc:AlternateContent xmlns:mc="http://schemas.openxmlformats.org/markup-compatibility/2006">
              <mc:Choice xmlns:v="urn:schemas-microsoft-com:vml" Requires="v">
                <p:oleObj spid="_x0000_s39073" name="Equation" r:id="rId30" imgW="482400" imgH="253800" progId="Equation.DSMT4">
                  <p:embed/>
                </p:oleObj>
              </mc:Choice>
              <mc:Fallback>
                <p:oleObj name="Equation" r:id="rId30" imgW="482400" imgH="253800" progId="Equation.DSMT4">
                  <p:embed/>
                  <p:pic>
                    <p:nvPicPr>
                      <p:cNvPr id="0" name="Picture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075238" y="4613696"/>
                        <a:ext cx="4826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7"/>
          <p:cNvGraphicFramePr>
            <a:graphicFrameLocks noChangeAspect="1"/>
          </p:cNvGraphicFramePr>
          <p:nvPr/>
        </p:nvGraphicFramePr>
        <p:xfrm>
          <a:off x="5608638" y="1131124"/>
          <a:ext cx="990600" cy="266700"/>
        </p:xfrm>
        <a:graphic>
          <a:graphicData uri="http://schemas.openxmlformats.org/presentationml/2006/ole">
            <mc:AlternateContent xmlns:mc="http://schemas.openxmlformats.org/markup-compatibility/2006">
              <mc:Choice xmlns:v="urn:schemas-microsoft-com:vml" Requires="v">
                <p:oleObj spid="_x0000_s39074" name="Equation" r:id="rId32" imgW="990360" imgH="266400" progId="Equation.DSMT4">
                  <p:embed/>
                </p:oleObj>
              </mc:Choice>
              <mc:Fallback>
                <p:oleObj name="Equation" r:id="rId32" imgW="990360" imgH="266400" progId="Equation.DSMT4">
                  <p:embed/>
                  <p:pic>
                    <p:nvPicPr>
                      <p:cNvPr id="0" name="Picture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608638" y="1131124"/>
                        <a:ext cx="9906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9" name="Object 17"/>
          <p:cNvGraphicFramePr>
            <a:graphicFrameLocks noChangeAspect="1"/>
          </p:cNvGraphicFramePr>
          <p:nvPr>
            <p:extLst>
              <p:ext uri="{D42A27DB-BD31-4B8C-83A1-F6EECF244321}">
                <p14:modId xmlns:p14="http://schemas.microsoft.com/office/powerpoint/2010/main" val="1651372177"/>
              </p:ext>
            </p:extLst>
          </p:nvPr>
        </p:nvGraphicFramePr>
        <p:xfrm>
          <a:off x="5099576" y="1150192"/>
          <a:ext cx="177800" cy="254000"/>
        </p:xfrm>
        <a:graphic>
          <a:graphicData uri="http://schemas.openxmlformats.org/presentationml/2006/ole">
            <mc:AlternateContent xmlns:mc="http://schemas.openxmlformats.org/markup-compatibility/2006">
              <mc:Choice xmlns:v="urn:schemas-microsoft-com:vml" Requires="v">
                <p:oleObj spid="_x0000_s39075" name="Equation" r:id="rId34" imgW="177480" imgH="253800" progId="Equation.DSMT4">
                  <p:embed/>
                </p:oleObj>
              </mc:Choice>
              <mc:Fallback>
                <p:oleObj name="Equation" r:id="rId34" imgW="177480" imgH="253800" progId="Equation.DSMT4">
                  <p:embed/>
                  <p:pic>
                    <p:nvPicPr>
                      <p:cNvPr id="0" name="Picture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099576" y="1150192"/>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0" name="Object 18"/>
          <p:cNvGraphicFramePr>
            <a:graphicFrameLocks noChangeAspect="1"/>
          </p:cNvGraphicFramePr>
          <p:nvPr/>
        </p:nvGraphicFramePr>
        <p:xfrm>
          <a:off x="5277960" y="1135198"/>
          <a:ext cx="177800" cy="254000"/>
        </p:xfrm>
        <a:graphic>
          <a:graphicData uri="http://schemas.openxmlformats.org/presentationml/2006/ole">
            <mc:AlternateContent xmlns:mc="http://schemas.openxmlformats.org/markup-compatibility/2006">
              <mc:Choice xmlns:v="urn:schemas-microsoft-com:vml" Requires="v">
                <p:oleObj spid="_x0000_s39076" name="Equation" r:id="rId36" imgW="177480" imgH="253800" progId="Equation.DSMT4">
                  <p:embed/>
                </p:oleObj>
              </mc:Choice>
              <mc:Fallback>
                <p:oleObj name="Equation" r:id="rId36" imgW="177480" imgH="253800" progId="Equation.DSMT4">
                  <p:embed/>
                  <p:pic>
                    <p:nvPicPr>
                      <p:cNvPr id="0" name="Picture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277960" y="1135198"/>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1" name="Object 19"/>
          <p:cNvGraphicFramePr>
            <a:graphicFrameLocks noChangeAspect="1"/>
          </p:cNvGraphicFramePr>
          <p:nvPr>
            <p:extLst>
              <p:ext uri="{D42A27DB-BD31-4B8C-83A1-F6EECF244321}">
                <p14:modId xmlns:p14="http://schemas.microsoft.com/office/powerpoint/2010/main" val="2800432554"/>
              </p:ext>
            </p:extLst>
          </p:nvPr>
        </p:nvGraphicFramePr>
        <p:xfrm>
          <a:off x="5430254" y="1137474"/>
          <a:ext cx="190500" cy="266700"/>
        </p:xfrm>
        <a:graphic>
          <a:graphicData uri="http://schemas.openxmlformats.org/presentationml/2006/ole">
            <mc:AlternateContent xmlns:mc="http://schemas.openxmlformats.org/markup-compatibility/2006">
              <mc:Choice xmlns:v="urn:schemas-microsoft-com:vml" Requires="v">
                <p:oleObj spid="_x0000_s39077" name="Equation" r:id="rId38" imgW="190440" imgH="266400" progId="Equation.DSMT4">
                  <p:embed/>
                </p:oleObj>
              </mc:Choice>
              <mc:Fallback>
                <p:oleObj name="Equation" r:id="rId38" imgW="190440" imgH="266400" progId="Equation.DSMT4">
                  <p:embed/>
                  <p:pic>
                    <p:nvPicPr>
                      <p:cNvPr id="0" name="Picture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5430254" y="1137474"/>
                        <a:ext cx="1905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9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9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89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9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89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89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9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1"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1077</TotalTime>
  <Words>664</Words>
  <Application>Microsoft Office PowerPoint</Application>
  <PresentationFormat>On-screen Show (4:3)</PresentationFormat>
  <Paragraphs>118</Paragraphs>
  <Slides>16</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Courier New</vt:lpstr>
      <vt:lpstr>Calibri</vt:lpstr>
      <vt:lpstr>Office Theme</vt:lpstr>
      <vt:lpstr>Equation</vt:lpstr>
      <vt:lpstr>Section 2.R.5</vt:lpstr>
      <vt:lpstr>Objectives</vt:lpstr>
      <vt:lpstr>Example 1:  Estimating Sums of Decimal Numbers</vt:lpstr>
      <vt:lpstr>Example 1:  Estimating Sums of Decimal Numbers (cont.)</vt:lpstr>
      <vt:lpstr>Completion Example 2: Estimating Differences of Decimal Numbers</vt:lpstr>
      <vt:lpstr>Example 3: Estimating Products of Decimal Numbers</vt:lpstr>
      <vt:lpstr>Example 3: Estimating Products of Decimal Numbers (cont.)</vt:lpstr>
      <vt:lpstr>Example 4: Estimating Quotients of Decimal Numbers</vt:lpstr>
      <vt:lpstr>Example 4: Estimating Quotients of Decimal Numbers (cont.)</vt:lpstr>
      <vt:lpstr>Example 5 Application: Estimating with Decimal Numbers</vt:lpstr>
      <vt:lpstr>Example 5 Application: Estimating with Decimal Numbers (cont.)</vt:lpstr>
      <vt:lpstr>Example 5 Application: Estimating with Decimal Numbers (cont.)</vt:lpstr>
      <vt:lpstr>Example 5 Application: Estimating with Decimal Numbers (cont.)</vt:lpstr>
      <vt:lpstr>Example 5 Application: Estimating with Decimal Numbers (cont.)</vt:lpstr>
      <vt:lpstr>Example 6: Using the Order of Operations with Decimal Numbers</vt:lpstr>
      <vt:lpstr>Example 7: Using the Order of Operations with Decimal Numbers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jeevan</cp:lastModifiedBy>
  <cp:revision>218</cp:revision>
  <dcterms:created xsi:type="dcterms:W3CDTF">2013-04-26T14:43:13Z</dcterms:created>
  <dcterms:modified xsi:type="dcterms:W3CDTF">2018-10-16T06:35:32Z</dcterms:modified>
</cp:coreProperties>
</file>