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81" r:id="rId4"/>
    <p:sldId id="260" r:id="rId5"/>
    <p:sldId id="261" r:id="rId6"/>
    <p:sldId id="262" r:id="rId7"/>
    <p:sldId id="279" r:id="rId8"/>
    <p:sldId id="282" r:id="rId9"/>
    <p:sldId id="283" r:id="rId10"/>
    <p:sldId id="284" r:id="rId11"/>
    <p:sldId id="285" r:id="rId12"/>
    <p:sldId id="286" r:id="rId13"/>
    <p:sldId id="263" r:id="rId14"/>
    <p:sldId id="287" r:id="rId15"/>
    <p:sldId id="289" r:id="rId16"/>
    <p:sldId id="290" r:id="rId17"/>
    <p:sldId id="291" r:id="rId18"/>
    <p:sldId id="292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D7D9F"/>
    <a:srgbClr val="007F7C"/>
    <a:srgbClr val="000099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12" d="100"/>
          <a:sy n="112" d="100"/>
        </p:scale>
        <p:origin x="150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28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20.wmf"/><Relationship Id="rId16" Type="http://schemas.openxmlformats.org/officeDocument/2006/relationships/image" Target="../media/image31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6.wmf"/><Relationship Id="rId5" Type="http://schemas.openxmlformats.org/officeDocument/2006/relationships/image" Target="../media/image22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6.wmf"/><Relationship Id="rId9" Type="http://schemas.openxmlformats.org/officeDocument/2006/relationships/image" Target="../media/image15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4.wmf"/><Relationship Id="rId7" Type="http://schemas.openxmlformats.org/officeDocument/2006/relationships/image" Target="../media/image15.wmf"/><Relationship Id="rId12" Type="http://schemas.openxmlformats.org/officeDocument/2006/relationships/image" Target="../media/image51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12.wmf"/><Relationship Id="rId11" Type="http://schemas.openxmlformats.org/officeDocument/2006/relationships/image" Target="../media/image50.wmf"/><Relationship Id="rId5" Type="http://schemas.openxmlformats.org/officeDocument/2006/relationships/image" Target="../media/image46.wmf"/><Relationship Id="rId15" Type="http://schemas.openxmlformats.org/officeDocument/2006/relationships/image" Target="../media/image54.wmf"/><Relationship Id="rId10" Type="http://schemas.openxmlformats.org/officeDocument/2006/relationships/image" Target="../media/image49.wmf"/><Relationship Id="rId4" Type="http://schemas.openxmlformats.org/officeDocument/2006/relationships/image" Target="../media/image45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18" Type="http://schemas.openxmlformats.org/officeDocument/2006/relationships/image" Target="../media/image70.wmf"/><Relationship Id="rId3" Type="http://schemas.openxmlformats.org/officeDocument/2006/relationships/image" Target="../media/image58.wmf"/><Relationship Id="rId21" Type="http://schemas.openxmlformats.org/officeDocument/2006/relationships/image" Target="../media/image73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69.wmf"/><Relationship Id="rId2" Type="http://schemas.openxmlformats.org/officeDocument/2006/relationships/image" Target="../media/image57.wmf"/><Relationship Id="rId16" Type="http://schemas.openxmlformats.org/officeDocument/2006/relationships/image" Target="../media/image68.wmf"/><Relationship Id="rId20" Type="http://schemas.openxmlformats.org/officeDocument/2006/relationships/image" Target="../media/image72.wmf"/><Relationship Id="rId1" Type="http://schemas.openxmlformats.org/officeDocument/2006/relationships/image" Target="../media/image56.wmf"/><Relationship Id="rId6" Type="http://schemas.openxmlformats.org/officeDocument/2006/relationships/image" Target="../media/image15.wmf"/><Relationship Id="rId11" Type="http://schemas.openxmlformats.org/officeDocument/2006/relationships/image" Target="../media/image64.wmf"/><Relationship Id="rId5" Type="http://schemas.openxmlformats.org/officeDocument/2006/relationships/image" Target="../media/image12.wmf"/><Relationship Id="rId15" Type="http://schemas.openxmlformats.org/officeDocument/2006/relationships/image" Target="../media/image67.wmf"/><Relationship Id="rId10" Type="http://schemas.openxmlformats.org/officeDocument/2006/relationships/image" Target="../media/image63.wmf"/><Relationship Id="rId19" Type="http://schemas.openxmlformats.org/officeDocument/2006/relationships/image" Target="../media/image71.wmf"/><Relationship Id="rId4" Type="http://schemas.openxmlformats.org/officeDocument/2006/relationships/image" Target="../media/image59.wmf"/><Relationship Id="rId9" Type="http://schemas.openxmlformats.org/officeDocument/2006/relationships/image" Target="../media/image62.wmf"/><Relationship Id="rId14" Type="http://schemas.openxmlformats.org/officeDocument/2006/relationships/image" Target="../media/image52.wmf"/><Relationship Id="rId22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3CE09-50F6-4F5D-9D6B-D0A44D4271B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FC5BB-E14C-4D7C-B924-AC23D2707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830474F1-98C0-4A34-BE4F-B60169ECCDEF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8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1.bin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71.wmf"/><Relationship Id="rId47" Type="http://schemas.openxmlformats.org/officeDocument/2006/relationships/oleObject" Target="../embeddings/oleObject95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70.wmf"/><Relationship Id="rId45" Type="http://schemas.openxmlformats.org/officeDocument/2006/relationships/oleObject" Target="../embeddings/oleObject94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66.wmf"/><Relationship Id="rId36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80.bin"/><Relationship Id="rId31" Type="http://schemas.openxmlformats.org/officeDocument/2006/relationships/oleObject" Target="../embeddings/oleObject86.bin"/><Relationship Id="rId44" Type="http://schemas.openxmlformats.org/officeDocument/2006/relationships/image" Target="../media/image72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15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84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74.wmf"/><Relationship Id="rId8" Type="http://schemas.openxmlformats.org/officeDocument/2006/relationships/image" Target="../media/image58.wmf"/><Relationship Id="rId3" Type="http://schemas.openxmlformats.org/officeDocument/2006/relationships/oleObject" Target="../embeddings/oleObject72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33" Type="http://schemas.openxmlformats.org/officeDocument/2006/relationships/oleObject" Target="../embeddings/oleObject87.bin"/><Relationship Id="rId38" Type="http://schemas.openxmlformats.org/officeDocument/2006/relationships/image" Target="../media/image69.wmf"/><Relationship Id="rId46" Type="http://schemas.openxmlformats.org/officeDocument/2006/relationships/image" Target="../media/image73.wmf"/><Relationship Id="rId20" Type="http://schemas.openxmlformats.org/officeDocument/2006/relationships/image" Target="../media/image62.wmf"/><Relationship Id="rId41" Type="http://schemas.openxmlformats.org/officeDocument/2006/relationships/oleObject" Target="../embeddings/oleObject9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8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oleObject" Target="../embeddings/oleObject117.bin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19.bin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8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10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2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4.bin"/><Relationship Id="rId8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9" Type="http://schemas.openxmlformats.org/officeDocument/2006/relationships/oleObject" Target="../embeddings/oleObject67.bin"/><Relationship Id="rId21" Type="http://schemas.openxmlformats.org/officeDocument/2006/relationships/oleObject" Target="../embeddings/oleObject55.bin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70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60.bin"/><Relationship Id="rId41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0.wmf"/><Relationship Id="rId32" Type="http://schemas.openxmlformats.org/officeDocument/2006/relationships/oleObject" Target="../embeddings/oleObject62.bin"/><Relationship Id="rId37" Type="http://schemas.openxmlformats.org/officeDocument/2006/relationships/oleObject" Target="../embeddings/oleObject66.bin"/><Relationship Id="rId40" Type="http://schemas.openxmlformats.org/officeDocument/2006/relationships/oleObject" Target="../embeddings/oleObject68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oleObject" Target="../embeddings/oleObject59.bin"/><Relationship Id="rId36" Type="http://schemas.openxmlformats.org/officeDocument/2006/relationships/image" Target="../media/image53.wmf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12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65.bin"/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the years 1921 to 2012, the Los Angeles Dodgers baseball team played in 18 World Series Championships and won 6 of them. What percent of these championships did the Dodgers win (rounded to the nearest tenth of a percent)?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200" y="3949005"/>
            <a:ext cx="8077199" cy="1950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The percent won can be found by changing the fraction      to decimal form and then changing the decimal number to a percent.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47035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1708727" y="4564063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5" name="Equation" r:id="rId3" imgW="393480" imgH="825480" progId="Equation.DSMT4">
                  <p:embed/>
                </p:oleObj>
              </mc:Choice>
              <mc:Fallback>
                <p:oleObj name="Equation" r:id="rId3" imgW="393480" imgH="825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27" y="4564063"/>
                        <a:ext cx="393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946564" y="1574800"/>
          <a:ext cx="1689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2" name="Equation" r:id="rId3" imgW="1688760" imgH="583920" progId="Equation.DSMT4">
                  <p:embed/>
                </p:oleObj>
              </mc:Choice>
              <mc:Fallback>
                <p:oleObj name="Equation" r:id="rId3" imgW="1688760" imgH="583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564" y="1574800"/>
                        <a:ext cx="1689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378200" y="484606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3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84606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690524" y="2611582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4" name="Equation" r:id="rId7" imgW="444240" imgH="291960" progId="Equation.DSMT4">
                  <p:embed/>
                </p:oleObj>
              </mc:Choice>
              <mc:Fallback>
                <p:oleObj name="Equation" r:id="rId7" imgW="4442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524" y="2611582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254250" y="212725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5" name="Equation" r:id="rId9" imgW="634680" imgH="406080" progId="Equation.DSMT4">
                  <p:embed/>
                </p:oleObj>
              </mc:Choice>
              <mc:Fallback>
                <p:oleObj name="Equation" r:id="rId9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127250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423968" y="13017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6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968" y="130175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614468" y="14668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7" name="Equation" r:id="rId13" imgW="101512" imgH="101512" progId="Equation.DSMT4">
                  <p:embed/>
                </p:oleObj>
              </mc:Choice>
              <mc:Fallback>
                <p:oleObj name="Equation" r:id="rId1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468" y="14668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709863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8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293846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9"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341813" y="4191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0" name="Equation" r:id="rId19" imgW="1257120" imgH="838080" progId="Equation.DSMT4">
                  <p:embed/>
                </p:oleObj>
              </mc:Choice>
              <mc:Fallback>
                <p:oleObj name="Equation" r:id="rId19" imgW="12571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4191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658427" y="4470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1" name="Equation" r:id="rId21" imgW="1091880" imgH="291960" progId="Equation.DSMT4">
                  <p:embed/>
                </p:oleObj>
              </mc:Choice>
              <mc:Fallback>
                <p:oleObj name="Equation" r:id="rId21" imgW="10918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427" y="4470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1427" y="44640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2" name="Equation" r:id="rId23" imgW="1244520" imgH="304560" progId="Equation.DSMT4">
                  <p:embed/>
                </p:oleObj>
              </mc:Choice>
              <mc:Fallback>
                <p:oleObj name="Equation" r:id="rId23" imgW="12445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427" y="44640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318611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3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342265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4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3650096" y="1350818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5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096" y="1350818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4179888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6" name="Equation" r:id="rId31" imgW="190440" imgH="291960" progId="Equation.DSMT4">
                  <p:embed/>
                </p:oleObj>
              </mc:Choice>
              <mc:Fallback>
                <p:oleObj name="Equation" r:id="rId31" imgW="19044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3891396" y="13081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7" name="Equation" r:id="rId33" imgW="215713" imgH="291847" progId="Equation.DSMT4">
                  <p:embed/>
                </p:oleObj>
              </mc:Choice>
              <mc:Fallback>
                <p:oleObj name="Equation" r:id="rId33" imgW="215713" imgH="29184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396" y="13081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4086514" y="1458191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8" name="Equation" r:id="rId34" imgW="101512" imgH="101512" progId="Equation.DSMT4">
                  <p:embed/>
                </p:oleObj>
              </mc:Choice>
              <mc:Fallback>
                <p:oleObj name="Equation" r:id="rId34" imgW="101512" imgH="1015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514" y="1458191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378325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9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575175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0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2499013" y="29013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1" name="Equation" r:id="rId39" imgW="634680" imgH="406080" progId="Equation.DSMT4">
                  <p:embed/>
                </p:oleObj>
              </mc:Choice>
              <mc:Fallback>
                <p:oleObj name="Equation" r:id="rId39" imgW="6346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013" y="29013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2908300" y="3338946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2" name="Equation" r:id="rId41" imgW="444240" imgH="291960" progId="Equation.DSMT4">
                  <p:embed/>
                </p:oleObj>
              </mc:Choice>
              <mc:Fallback>
                <p:oleObj name="Equation" r:id="rId41" imgW="444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338946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2717800" y="361372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3" name="Equation" r:id="rId43" imgW="634680" imgH="406080" progId="Equation.DSMT4">
                  <p:embed/>
                </p:oleObj>
              </mc:Choice>
              <mc:Fallback>
                <p:oleObj name="Equation" r:id="rId43" imgW="634680" imgH="406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1372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3136900" y="4069773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4" name="Equation" r:id="rId45" imgW="444240" imgH="291960" progId="Equation.DSMT4">
                  <p:embed/>
                </p:oleObj>
              </mc:Choice>
              <mc:Fallback>
                <p:oleObj name="Equation" r:id="rId45" imgW="44424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69773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2946400" y="43745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5" name="Equation" r:id="rId47" imgW="634680" imgH="406080" progId="Equation.DSMT4">
                  <p:embed/>
                </p:oleObj>
              </mc:Choice>
              <mc:Fallback>
                <p:oleObj name="Equation" r:id="rId47" imgW="634680" imgH="406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3745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4876800" y="1219200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30382" y="5344180"/>
            <a:ext cx="739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percent as a fraction with 100 as the 	   denominator and delete the % sign.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Reduce the fraction, if possible.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Fraction or a Mixed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Changing Percents to Fractions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731818" y="3086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3" imgW="634680" imgH="304560" progId="Equation.DSMT4">
                  <p:embed/>
                </p:oleObj>
              </mc:Choice>
              <mc:Fallback>
                <p:oleObj name="Equation" r:id="rId3" imgW="634680" imgH="304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818" y="3086100"/>
                        <a:ext cx="63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413000" y="2825750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5" imgW="1930320" imgH="825480" progId="Equation.DSMT4">
                  <p:embed/>
                </p:oleObj>
              </mc:Choice>
              <mc:Fallback>
                <p:oleObj name="Equation" r:id="rId5" imgW="1930320" imgH="825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825750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387850" y="2825750"/>
          <a:ext cx="508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7" imgW="507960" imgH="825480" progId="Equation.DSMT4">
                  <p:embed/>
                </p:oleObj>
              </mc:Choice>
              <mc:Fallback>
                <p:oleObj name="Equation" r:id="rId7" imgW="50796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2825750"/>
                        <a:ext cx="508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896591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896591" y="333201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726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to a fraction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8: Changing Percents to Mixed Numbers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478973" y="308610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73" y="3086100"/>
                        <a:ext cx="80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330450" y="2825750"/>
          <a:ext cx="209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7" name="Equation" r:id="rId5" imgW="2095200" imgH="825480" progId="Equation.DSMT4">
                  <p:embed/>
                </p:oleObj>
              </mc:Choice>
              <mc:Fallback>
                <p:oleObj name="Equation" r:id="rId5" imgW="2095200" imgH="825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825750"/>
                        <a:ext cx="209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5257800" y="2825750"/>
          <a:ext cx="863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8" name="Equation" r:id="rId7" imgW="863280" imgH="825480" progId="Equation.DSMT4">
                  <p:embed/>
                </p:oleObj>
              </mc:Choice>
              <mc:Fallback>
                <p:oleObj name="Equation" r:id="rId7" imgW="863280" imgH="825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25750"/>
                        <a:ext cx="863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017818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4007427" y="33285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130%</a:t>
            </a:r>
            <a:r>
              <a:rPr lang="en-US" sz="2800" dirty="0"/>
              <a:t> to a mixed number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8500" y="2821709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9" name="Equation" r:id="rId9" imgW="672840" imgH="825480" progId="Equation.DSMT4">
                  <p:embed/>
                </p:oleObj>
              </mc:Choice>
              <mc:Fallback>
                <p:oleObj name="Equation" r:id="rId9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821709"/>
                        <a:ext cx="673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280160"/>
            <a:ext cx="8229600" cy="42657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The fractions    and     are often confused with the </a:t>
            </a: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percents        and          The differences can be clarified </a:t>
            </a:r>
          </a:p>
          <a:p>
            <a:pPr marL="533400" indent="-533400" algn="just"/>
            <a:endParaRPr lang="en-US" sz="15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by using decimal numbers.</a:t>
            </a:r>
          </a:p>
          <a:p>
            <a:pPr marL="533400" indent="-533400" algn="just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 algn="just">
              <a:lnSpc>
                <a:spcPct val="175000"/>
              </a:lnSpc>
            </a:pPr>
            <a:r>
              <a:rPr lang="en-US" sz="2800" dirty="0"/>
              <a:t>				        </a:t>
            </a:r>
            <a:r>
              <a:rPr lang="en-US" sz="2800" dirty="0">
                <a:solidFill>
                  <a:srgbClr val="000000"/>
                </a:solidFill>
              </a:rPr>
              <a:t>0.0025</a:t>
            </a:r>
            <a:r>
              <a:rPr lang="en-US" sz="2800" dirty="0"/>
              <a:t>               </a:t>
            </a: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463800" y="1571625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8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571625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3365500" y="156845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9" name="Equation" r:id="rId5" imgW="215806" imgH="825142" progId="Equation.DSMT4">
                  <p:embed/>
                </p:oleObj>
              </mc:Choice>
              <mc:Fallback>
                <p:oleObj name="Equation" r:id="rId5" imgW="215806" imgH="825142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56845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66900" y="2387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0" name="Equation" r:id="rId7" imgW="520700" imgH="825500" progId="Equation.DSMT4">
                  <p:embed/>
                </p:oleObj>
              </mc:Choice>
              <mc:Fallback>
                <p:oleObj name="Equation" r:id="rId7" imgW="5207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387600"/>
                        <a:ext cx="52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3048000" y="2387600"/>
          <a:ext cx="584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1" name="Equation" r:id="rId9" imgW="583947" imgH="812447" progId="Equation.DSMT4">
                  <p:embed/>
                </p:oleObj>
              </mc:Choice>
              <mc:Fallback>
                <p:oleObj name="Equation" r:id="rId9" imgW="583947" imgH="81244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87600"/>
                        <a:ext cx="584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685800" y="4322762"/>
          <a:ext cx="207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2" name="Equation" r:id="rId11" imgW="2070100" imgH="825500" progId="Equation.DSMT4">
                  <p:embed/>
                </p:oleObj>
              </mc:Choice>
              <mc:Fallback>
                <p:oleObj name="Equation" r:id="rId11" imgW="20701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2762"/>
                        <a:ext cx="2070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7327900" y="424815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3" name="Equation" r:id="rId13" imgW="596900" imgH="838200" progId="Equation.DSMT4">
                  <p:embed/>
                </p:oleObj>
              </mc:Choice>
              <mc:Fallback>
                <p:oleObj name="Equation" r:id="rId13" imgW="5969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4248150"/>
                        <a:ext cx="59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1502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/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150000"/>
              </a:lnSpc>
            </a:pPr>
            <a:r>
              <a:rPr lang="en-US" sz="2800" dirty="0"/>
              <a:t>				           </a:t>
            </a:r>
            <a:r>
              <a:rPr lang="en-US" sz="2800" dirty="0">
                <a:solidFill>
                  <a:srgbClr val="000000"/>
                </a:solidFill>
              </a:rPr>
              <a:t>0.005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27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25%               	            0.25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50%		            0.50</a:t>
            </a:r>
            <a:r>
              <a:rPr lang="en-US" sz="2800" dirty="0"/>
              <a:t>		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88975" y="2136775"/>
          <a:ext cx="195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0" name="Equation" r:id="rId3" imgW="1955800" imgH="825500" progId="Equation.DSMT4">
                  <p:embed/>
                </p:oleObj>
              </mc:Choice>
              <mc:Fallback>
                <p:oleObj name="Equation" r:id="rId3" imgW="19558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136775"/>
                        <a:ext cx="1955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7264400" y="210502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1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210502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7443788" y="31242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2" name="Equation" r:id="rId7" imgW="241300" imgH="825500" progId="Equation.DSMT4">
                  <p:embed/>
                </p:oleObj>
              </mc:Choice>
              <mc:Fallback>
                <p:oleObj name="Equation" r:id="rId7" imgW="2413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31242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7469188" y="443230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3" name="Equation" r:id="rId9" imgW="215806" imgH="825142" progId="Equation.DSMT4">
                  <p:embed/>
                </p:oleObj>
              </mc:Choice>
              <mc:Fallback>
                <p:oleObj name="Equation" r:id="rId9" imgW="215806" imgH="825142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9188" y="443230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7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Thus </a:t>
            </a: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3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Similarly, 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/>
              <a:t>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6500" y="2286000"/>
          <a:ext cx="417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4" name="Equation" r:id="rId3" imgW="4178300" imgH="825500" progId="Equation.DSMT4">
                  <p:embed/>
                </p:oleObj>
              </mc:Choice>
              <mc:Fallback>
                <p:oleObj name="Equation" r:id="rId3" imgW="4178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286000"/>
                        <a:ext cx="417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581400" y="3340100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5" name="Equation" r:id="rId5" imgW="1968480" imgH="291960" progId="Equation.DSMT4">
                  <p:embed/>
                </p:oleObj>
              </mc:Choice>
              <mc:Fallback>
                <p:oleObj name="Equation" r:id="rId5" imgW="1968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40100"/>
                        <a:ext cx="196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578100" y="4203700"/>
          <a:ext cx="397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6" name="Equation" r:id="rId7" imgW="3975100" imgH="825500" progId="Equation.DSMT4">
                  <p:embed/>
                </p:oleObj>
              </mc:Choice>
              <mc:Fallback>
                <p:oleObj name="Equation" r:id="rId7" imgW="39751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03700"/>
                        <a:ext cx="397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676650" y="51689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7" name="Equation" r:id="rId9" imgW="1790640" imgH="291960" progId="Equation.DSMT4">
                  <p:embed/>
                </p:oleObj>
              </mc:Choice>
              <mc:Fallback>
                <p:oleObj name="Equation" r:id="rId9" imgW="1790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51689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85746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>
              <a:lnSpc>
                <a:spcPts val="6500"/>
              </a:lnSpc>
            </a:pPr>
            <a:r>
              <a:rPr lang="en-US" sz="2800" dirty="0">
                <a:solidFill>
                  <a:srgbClr val="000000"/>
                </a:solidFill>
              </a:rPr>
              <a:t>You can think of     as being one-fourth of a dollar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(a quarter) and    % as being one-fourth of a penny. Similarly,     can be thought of as one-half of a dollar and    % as one-half of a penny.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916238" y="18288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8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8288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6"/>
          <p:cNvGraphicFramePr>
            <a:graphicFrameLocks noChangeAspect="1"/>
          </p:cNvGraphicFramePr>
          <p:nvPr/>
        </p:nvGraphicFramePr>
        <p:xfrm>
          <a:off x="2767013" y="2655887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9" name="Equation" r:id="rId5" imgW="241300" imgH="825500" progId="Equation.DSMT4">
                  <p:embed/>
                </p:oleObj>
              </mc:Choice>
              <mc:Fallback>
                <p:oleObj name="Equation" r:id="rId5" imgW="2413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2655887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919288" y="3508375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0" name="Equation" r:id="rId6" imgW="215640" imgH="825480" progId="Equation.DSMT4">
                  <p:embed/>
                </p:oleObj>
              </mc:Choice>
              <mc:Fallback>
                <p:oleObj name="Equation" r:id="rId6" imgW="2156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508375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1144588" y="4313237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1" name="Equation" r:id="rId8" imgW="215640" imgH="825480" progId="Equation.DSMT4">
                  <p:embed/>
                </p:oleObj>
              </mc:Choice>
              <mc:Fallback>
                <p:oleObj name="Equation" r:id="rId8" imgW="2156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4313237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Common Equivalent Percent, Decimal</a:t>
            </a:r>
            <a:br>
              <a:rPr lang="en-US" dirty="0"/>
            </a:br>
            <a:r>
              <a:rPr lang="en-US" dirty="0"/>
              <a:t>Number, and Fraction Values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58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3400" y="19812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6" name="Equation" r:id="rId3" imgW="2260600" imgH="838200" progId="Equation.DSMT4">
                  <p:embed/>
                </p:oleObj>
              </mc:Choice>
              <mc:Fallback>
                <p:oleObj name="Equation" r:id="rId3" imgW="22606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26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124200" y="19812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7" name="Equation" r:id="rId5" imgW="2501900" imgH="838200" progId="Equation.DSMT4">
                  <p:embed/>
                </p:oleObj>
              </mc:Choice>
              <mc:Fallback>
                <p:oleObj name="Equation" r:id="rId5" imgW="25019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057900" y="198120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8" name="Equation" r:id="rId7" imgW="2514600" imgH="838200" progId="Equation.DSMT4">
                  <p:embed/>
                </p:oleObj>
              </mc:Choice>
              <mc:Fallback>
                <p:oleObj name="Equation" r:id="rId7" imgW="25146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198120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33400" y="31750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9" name="Equation" r:id="rId9" imgW="2108200" imgH="825500" progId="Equation.DSMT4">
                  <p:embed/>
                </p:oleObj>
              </mc:Choice>
              <mc:Fallback>
                <p:oleObj name="Equation" r:id="rId9" imgW="2108200" imgH="825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750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124200" y="316865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0" name="Equation" r:id="rId11" imgW="2540000" imgH="838200" progId="Equation.DSMT4">
                  <p:embed/>
                </p:oleObj>
              </mc:Choice>
              <mc:Fallback>
                <p:oleObj name="Equation" r:id="rId11" imgW="25400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68650"/>
                        <a:ext cx="254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6057900" y="31686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1" name="Equation" r:id="rId13" imgW="2527300" imgH="838200" progId="Equation.DSMT4">
                  <p:embed/>
                </p:oleObj>
              </mc:Choice>
              <mc:Fallback>
                <p:oleObj name="Equation" r:id="rId13" imgW="25273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1686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400" y="43942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Equation" r:id="rId15" imgW="2108200" imgH="825500" progId="Equation.DSMT4">
                  <p:embed/>
                </p:oleObj>
              </mc:Choice>
              <mc:Fallback>
                <p:oleObj name="Equation" r:id="rId15" imgW="2108200" imgH="825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942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6057900" y="43878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Equation" r:id="rId17" imgW="2527300" imgH="838200" progId="Equation.DSMT4">
                  <p:embed/>
                </p:oleObj>
              </mc:Choice>
              <mc:Fallback>
                <p:oleObj name="Equation" r:id="rId17" imgW="25273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3878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fractions.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Understand </a:t>
            </a:r>
            <a:r>
              <a:rPr lang="en-US" dirty="0" err="1"/>
              <a:t>percents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Changing Percents to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marL="533400" indent="-533400"/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2063750"/>
          <a:ext cx="212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3" imgW="2120900" imgH="825500" progId="Equation.DSMT4">
                  <p:embed/>
                </p:oleObj>
              </mc:Choice>
              <mc:Fallback>
                <p:oleObj name="Equation" r:id="rId3" imgW="2120900" imgH="825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63750"/>
                        <a:ext cx="2120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943600" y="20574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5" imgW="2527300" imgH="838200" progId="Equation.DSMT4">
                  <p:embed/>
                </p:oleObj>
              </mc:Choice>
              <mc:Fallback>
                <p:oleObj name="Equation" r:id="rId5" imgW="25273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5740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09600" y="3276600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7" imgW="2222500" imgH="304800" progId="Equation.DSMT4">
                  <p:embed/>
                </p:oleObj>
              </mc:Choice>
              <mc:Fallback>
                <p:oleObj name="Equation" r:id="rId7" imgW="2222500" imgH="304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222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fraction to a decimal number.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(Divide the numerator by the denominator.)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decimal number to a percent.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Change a Fraction to a Percent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432560"/>
            <a:ext cx="8229600" cy="70104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to a percent.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30992" y="125445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1254456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438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048000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Note that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dirty="0"/>
              <a:t> is not a factor of </a:t>
            </a:r>
            <a:r>
              <a:rPr lang="en-US" sz="2800" dirty="0">
                <a:solidFill>
                  <a:srgbClr val="1F497D"/>
                </a:solidFill>
              </a:rPr>
              <a:t>100,</a:t>
            </a:r>
            <a:r>
              <a:rPr lang="en-US" sz="2800" dirty="0"/>
              <a:t> so we divide using long division (or using a calculator).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08200" y="151674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3" imgW="1180588" imgH="571252" progId="Equation.DSMT4">
                  <p:embed/>
                </p:oleObj>
              </mc:Choice>
              <mc:Fallback>
                <p:oleObj name="Equation" r:id="rId3" imgW="1180588" imgH="571252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51674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121564" y="486388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564" y="4863882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1574800"/>
            <a:ext cx="3758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This can be done with a calculator.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91000" y="3048000"/>
            <a:ext cx="4371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Now change </a:t>
            </a:r>
            <a:r>
              <a:rPr lang="en-US" sz="2800" dirty="0">
                <a:solidFill>
                  <a:srgbClr val="0000FF"/>
                </a:solidFill>
              </a:rPr>
              <a:t>0.625</a:t>
            </a:r>
            <a:r>
              <a:rPr lang="en-US" sz="2800" dirty="0"/>
              <a:t> to a percent. Move the decimal point two places to the right</a:t>
            </a:r>
          </a:p>
          <a:p>
            <a:r>
              <a:rPr lang="en-US" sz="2800" dirty="0"/>
              <a:t>and write the % sign.</a:t>
            </a:r>
            <a:endParaRPr lang="en-US" sz="2800" dirty="0">
              <a:solidFill>
                <a:srgbClr val="007F7C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35300" y="4419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419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656609" y="38989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4" name="Equation" r:id="rId9" imgW="583920" imgH="406080" progId="Equation.DSMT4">
                  <p:embed/>
                </p:oleObj>
              </mc:Choice>
              <mc:Fallback>
                <p:oleObj name="Equation" r:id="rId9" imgW="583920" imgH="406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609" y="38989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57500" y="34975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" name="Equation" r:id="rId11" imgW="393529" imgH="291973" progId="Equation.DSMT4">
                  <p:embed/>
                </p:oleObj>
              </mc:Choice>
              <mc:Fallback>
                <p:oleObj name="Equation" r:id="rId11" imgW="393529" imgH="291973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49758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14600" y="29718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Equation" r:id="rId13" imgW="583920" imgH="406080" progId="Equation.DSMT4">
                  <p:embed/>
                </p:oleObj>
              </mc:Choice>
              <mc:Fallback>
                <p:oleObj name="Equation" r:id="rId13" imgW="583920" imgH="406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718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05100" y="25755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15" imgW="380835" imgH="291973" progId="Equation.DSMT4">
                  <p:embed/>
                </p:oleObj>
              </mc:Choice>
              <mc:Fallback>
                <p:oleObj name="Equation" r:id="rId15" imgW="380835" imgH="29197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5755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09800" y="2057400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17" imgW="685800" imgH="406080" progId="Equation.DSMT4">
                  <p:embed/>
                </p:oleObj>
              </mc:Choice>
              <mc:Fallback>
                <p:oleObj name="Equation" r:id="rId17" imgW="685800" imgH="406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425700" y="1231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19" imgW="215713" imgH="291847" progId="Equation.DSMT4">
                  <p:embed/>
                </p:oleObj>
              </mc:Choice>
              <mc:Fallback>
                <p:oleObj name="Equation" r:id="rId19" imgW="215713" imgH="291847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231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429250" y="5143282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21" imgW="1054100" imgH="292100" progId="Equation.DSMT4">
                  <p:embed/>
                </p:oleObj>
              </mc:Choice>
              <mc:Fallback>
                <p:oleObj name="Equation" r:id="rId21" imgW="1054100" imgH="2921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5143282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6565900" y="5136932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23" imgW="1129810" imgH="304668" progId="Equation.DSMT4">
                  <p:embed/>
                </p:oleObj>
              </mc:Choice>
              <mc:Fallback>
                <p:oleObj name="Equation" r:id="rId23" imgW="1129810" imgH="304668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5136932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616200" y="13970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70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7051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908300" y="1231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29" imgW="190500" imgH="279400" progId="Equation.DSMT4">
                  <p:embed/>
                </p:oleObj>
              </mc:Choice>
              <mc:Fallback>
                <p:oleObj name="Equation" r:id="rId29" imgW="190500" imgH="2794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231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0607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31" imgW="203112" imgH="291973" progId="Equation.DSMT4">
                  <p:embed/>
                </p:oleObj>
              </mc:Choice>
              <mc:Fallback>
                <p:oleObj name="Equation" r:id="rId31" imgW="203112" imgH="291973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to a percent.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20850" y="11430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143000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2025650" y="271145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Equation" r:id="rId5" imgW="1346040" imgH="583920" progId="Equation.DSMT4">
                  <p:embed/>
                </p:oleObj>
              </mc:Choice>
              <mc:Fallback>
                <p:oleObj name="Equation" r:id="rId5" imgW="1346040" imgH="5839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711450"/>
                        <a:ext cx="134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549275" y="28321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8321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187700" y="460317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0317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2527300" y="41783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11" imgW="863280" imgH="406080" progId="Equation.DSMT4">
                  <p:embed/>
                </p:oleObj>
              </mc:Choice>
              <mc:Fallback>
                <p:oleObj name="Equation" r:id="rId11" imgW="86328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783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743200" y="3771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771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306782" y="3263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Equation" r:id="rId15" imgW="863280" imgH="406080" progId="Equation.DSMT4">
                  <p:embed/>
                </p:oleObj>
              </mc:Choice>
              <mc:Fallback>
                <p:oleObj name="Equation" r:id="rId15" imgW="86328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782" y="32639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673350" y="2438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" name="Equation" r:id="rId17" imgW="215713" imgH="291847" progId="Equation.DSMT4">
                  <p:embed/>
                </p:oleObj>
              </mc:Choice>
              <mc:Fallback>
                <p:oleObj name="Equation" r:id="rId17" imgW="215713" imgH="2918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863850" y="26035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Equation" r:id="rId19" imgW="101512" imgH="101512" progId="Equation.DSMT4">
                  <p:embed/>
                </p:oleObj>
              </mc:Choice>
              <mc:Fallback>
                <p:oleObj name="Equation" r:id="rId19" imgW="101512" imgH="1015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26035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952750" y="2438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438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3149600" y="2432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32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572000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25" imgW="1257120" imgH="838080" progId="Equation.DSMT4">
                  <p:embed/>
                </p:oleObj>
              </mc:Choice>
              <mc:Fallback>
                <p:oleObj name="Equation" r:id="rId25" imgW="125712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857009" y="26416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27" imgW="876240" imgH="291960" progId="Equation.DSMT4">
                  <p:embed/>
                </p:oleObj>
              </mc:Choice>
              <mc:Fallback>
                <p:oleObj name="Equation" r:id="rId27" imgW="87624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009" y="26416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9509" y="263525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Equation" r:id="rId29" imgW="952200" imgH="304560" progId="Equation.DSMT4">
                  <p:embed/>
                </p:oleObj>
              </mc:Choice>
              <mc:Fallback>
                <p:oleObj name="Equation" r:id="rId29" imgW="9522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509" y="263525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475018" y="3352800"/>
            <a:ext cx="4059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note that </a:t>
            </a:r>
            <a:r>
              <a:rPr lang="en-US" sz="2800" dirty="0">
                <a:solidFill>
                  <a:srgbClr val="0000FF"/>
                </a:solidFill>
              </a:rPr>
              <a:t>20</a:t>
            </a:r>
            <a:r>
              <a:rPr lang="en-US" sz="2800" dirty="0"/>
              <a:t> is a factor of 100 and write</a:t>
            </a:r>
          </a:p>
        </p:txBody>
      </p:sp>
      <p:graphicFrame>
        <p:nvGraphicFramePr>
          <p:cNvPr id="26" name="Object 36"/>
          <p:cNvGraphicFramePr>
            <a:graphicFrameLocks noChangeAspect="1"/>
          </p:cNvGraphicFramePr>
          <p:nvPr/>
        </p:nvGraphicFramePr>
        <p:xfrm>
          <a:off x="4540250" y="448945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Equation" r:id="rId31" imgW="1625400" imgH="838080" progId="Equation.DSMT4">
                  <p:embed/>
                </p:oleObj>
              </mc:Choice>
              <mc:Fallback>
                <p:oleObj name="Equation" r:id="rId31" imgW="1625400" imgH="838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48945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7"/>
          <p:cNvGraphicFramePr>
            <a:graphicFrameLocks noChangeAspect="1"/>
          </p:cNvGraphicFramePr>
          <p:nvPr/>
        </p:nvGraphicFramePr>
        <p:xfrm>
          <a:off x="6210300" y="4495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33" imgW="876240" imgH="838080" progId="Equation.DSMT4">
                  <p:embed/>
                </p:oleObj>
              </mc:Choice>
              <mc:Fallback>
                <p:oleObj name="Equation" r:id="rId33" imgW="87624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495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8"/>
          <p:cNvGraphicFramePr>
            <a:graphicFrameLocks noChangeAspect="1"/>
          </p:cNvGraphicFramePr>
          <p:nvPr/>
        </p:nvGraphicFramePr>
        <p:xfrm>
          <a:off x="7142018" y="4762500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Equation" r:id="rId35" imgW="990360" imgH="304560" progId="Equation.DSMT4">
                  <p:embed/>
                </p:oleObj>
              </mc:Choice>
              <mc:Fallback>
                <p:oleObj name="Equation" r:id="rId35" imgW="990360" imgH="3045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018" y="4762500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" y="19354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76400" y="11430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1" name="Equation" r:id="rId3" imgW="444307" imgH="825142" progId="Equation.DSMT4">
                  <p:embed/>
                </p:oleObj>
              </mc:Choice>
              <mc:Fallback>
                <p:oleObj name="Equation" r:id="rId3" imgW="444307" imgH="82514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57682" y="41148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2" name="Equation" r:id="rId5" imgW="444307" imgH="825142" progId="Equation.DSMT4">
                  <p:embed/>
                </p:oleObj>
              </mc:Choice>
              <mc:Fallback>
                <p:oleObj name="Equation" r:id="rId5" imgW="444307" imgH="82514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682" y="41148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56013" y="43815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3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3815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635500" y="437515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4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375150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09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 as follows.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76400" y="25146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5" name="Equation" r:id="rId11" imgW="444307" imgH="825142" progId="Equation.DSMT4">
                  <p:embed/>
                </p:oleObj>
              </mc:Choice>
              <mc:Fallback>
                <p:oleObj name="Equation" r:id="rId11" imgW="444307" imgH="82514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Changing Mixed Numbers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89100" y="11430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2" name="Equation" r:id="rId3" imgW="419040" imgH="825480" progId="Equation.DSMT4">
                  <p:embed/>
                </p:oleObj>
              </mc:Choice>
              <mc:Fallback>
                <p:oleObj name="Equation" r:id="rId3" imgW="419040" imgH="825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70238" y="51181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Equation" r:id="rId5" imgW="419040" imgH="825480" progId="Equation.DSMT4">
                  <p:embed/>
                </p:oleObj>
              </mc:Choice>
              <mc:Fallback>
                <p:oleObj name="Equation" r:id="rId5" imgW="419040" imgH="825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51181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26427" y="5382491"/>
          <a:ext cx="77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4" name="Equation" r:id="rId7" imgW="774360" imgH="317160" progId="Equation.DSMT4">
                  <p:embed/>
                </p:oleObj>
              </mc:Choice>
              <mc:Fallback>
                <p:oleObj name="Equation" r:id="rId7" imgW="774360" imgH="3171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27" y="5382491"/>
                        <a:ext cx="77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445722" y="5346700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5" name="Equation" r:id="rId9" imgW="1091880" imgH="368280" progId="Equation.DSMT4">
                  <p:embed/>
                </p:oleObj>
              </mc:Choice>
              <mc:Fallback>
                <p:oleObj name="Equation" r:id="rId9" imgW="1091880" imgH="3682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722" y="5346700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Since       is larger than 1, the percent will be more than 100%.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384300" y="25146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6" name="Equation" r:id="rId11" imgW="419040" imgH="825480" progId="Equation.DSMT4">
                  <p:embed/>
                </p:oleObj>
              </mc:Choice>
              <mc:Fallback>
                <p:oleObj name="Equation" r:id="rId11" imgW="4190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5146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872805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percent.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683327" y="3878118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7" name="Equation" r:id="rId13" imgW="419040" imgH="825480" progId="Equation.DSMT4">
                  <p:embed/>
                </p:oleObj>
              </mc:Choice>
              <mc:Fallback>
                <p:oleObj name="Equation" r:id="rId13" imgW="419040" imgH="825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27" y="3878118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000"/>
              </a:lnSpc>
            </a:pPr>
            <a:r>
              <a:rPr lang="en-US" i="0" dirty="0">
                <a:solidFill>
                  <a:schemeClr val="tx1"/>
                </a:solidFill>
              </a:rPr>
              <a:t>Change    to a percent </a:t>
            </a:r>
            <a:r>
              <a:rPr lang="en-US" dirty="0"/>
              <a:t>(rounded to the nearest tenth of a percent)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76400" y="109474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5" name="Equation" r:id="rId3" imgW="215640" imgH="825480" progId="Equation.DSMT4">
                  <p:embed/>
                </p:oleObj>
              </mc:Choice>
              <mc:Fallback>
                <p:oleObj name="Equation" r:id="rId3" imgW="21564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09474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4800600" y="2417618"/>
          <a:ext cx="1511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6" name="Equation" r:id="rId5" imgW="1511280" imgH="583920" progId="Equation.DSMT4">
                  <p:embed/>
                </p:oleObj>
              </mc:Choice>
              <mc:Fallback>
                <p:oleObj name="Equation" r:id="rId5" imgW="15112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17618"/>
                        <a:ext cx="1511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6134100" y="569468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7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69468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5406159" y="34336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8" name="Equation" r:id="rId9" imgW="431640" imgH="291960" progId="Equation.DSMT4">
                  <p:embed/>
                </p:oleObj>
              </mc:Choice>
              <mc:Fallback>
                <p:oleObj name="Equation" r:id="rId9" imgW="431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159" y="34336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4883150" y="2970068"/>
          <a:ext cx="71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9" name="Equation" r:id="rId11" imgW="711000" imgH="406080" progId="Equation.DSMT4">
                  <p:embed/>
                </p:oleObj>
              </mc:Choice>
              <mc:Fallback>
                <p:oleObj name="Equation" r:id="rId11" imgW="711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2970068"/>
                        <a:ext cx="71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090968" y="214456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0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968" y="214456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5281468" y="230966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1" name="Equation" r:id="rId15" imgW="101512" imgH="101512" progId="Equation.DSMT4">
                  <p:embed/>
                </p:oleObj>
              </mc:Choice>
              <mc:Fallback>
                <p:oleObj name="Equation" r:id="rId15" imgW="101512" imgH="10151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468" y="230966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5370368" y="214456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2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68" y="214456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5598391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3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91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862013" y="51054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4" name="Equation" r:id="rId21" imgW="1079280" imgH="838080" progId="Equation.DSMT4">
                  <p:embed/>
                </p:oleObj>
              </mc:Choice>
              <mc:Fallback>
                <p:oleObj name="Equation" r:id="rId21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51054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1990725" y="53848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5" name="Equation" r:id="rId23" imgW="1091880" imgH="291960" progId="Equation.DSMT4">
                  <p:embed/>
                </p:oleObj>
              </mc:Choice>
              <mc:Fallback>
                <p:oleObj name="Equation" r:id="rId23" imgW="1091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53848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111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6" name="Equation" r:id="rId25" imgW="1244520" imgH="304560" progId="Equation.DSMT4">
                  <p:embed/>
                </p:oleObj>
              </mc:Choice>
              <mc:Fallback>
                <p:oleObj name="Equation" r:id="rId25" imgW="124452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1" y="2895600"/>
            <a:ext cx="40732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Divide. To find the solution to the nearest tenth of a percent, we must round the decimal quotient to the nearest thousandth.</a:t>
            </a:r>
          </a:p>
        </p:txBody>
      </p:sp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5847196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7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96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6082723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8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2723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6317096" y="2193636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9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096" y="2193636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6840105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0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105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6558396" y="213821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1" name="Equation" r:id="rId32" imgW="215713" imgH="291847" progId="Equation.DSMT4">
                  <p:embed/>
                </p:oleObj>
              </mc:Choice>
              <mc:Fallback>
                <p:oleObj name="Equation" r:id="rId32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8396" y="213821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6753514" y="2301009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2" name="Equation" r:id="rId33" imgW="101512" imgH="101512" progId="Equation.DSMT4">
                  <p:embed/>
                </p:oleObj>
              </mc:Choice>
              <mc:Fallback>
                <p:oleObj name="Equation" r:id="rId3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514" y="2301009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038687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3" name="Equation" r:id="rId34" imgW="203040" imgH="291960" progId="Equation.DSMT4">
                  <p:embed/>
                </p:oleObj>
              </mc:Choice>
              <mc:Fallback>
                <p:oleObj name="Equation" r:id="rId34" imgW="20304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687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7236114" y="213821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4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114" y="213821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5217968" y="3729874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5" name="Equation" r:id="rId37" imgW="634680" imgH="406080" progId="Equation.DSMT4">
                  <p:embed/>
                </p:oleObj>
              </mc:Choice>
              <mc:Fallback>
                <p:oleObj name="Equation" r:id="rId37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968" y="3729874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5664200" y="4208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6" name="Equation" r:id="rId39" imgW="431640" imgH="291960" progId="Equation.DSMT4">
                  <p:embed/>
                </p:oleObj>
              </mc:Choice>
              <mc:Fallback>
                <p:oleObj name="Equation" r:id="rId39" imgW="4316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208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5461000" y="451681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7" name="Equation" r:id="rId40" imgW="634680" imgH="406080" progId="Equation.DSMT4">
                  <p:embed/>
                </p:oleObj>
              </mc:Choice>
              <mc:Fallback>
                <p:oleObj name="Equation" r:id="rId40" imgW="634680" imgH="406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51681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5892800" y="4970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8" name="Equation" r:id="rId41" imgW="431640" imgH="291960" progId="Equation.DSMT4">
                  <p:embed/>
                </p:oleObj>
              </mc:Choice>
              <mc:Fallback>
                <p:oleObj name="Equation" r:id="rId41" imgW="4316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970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5689600" y="527511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9" name="Equation" r:id="rId42" imgW="634680" imgH="406080" progId="Equation.DSMT4">
                  <p:embed/>
                </p:oleObj>
              </mc:Choice>
              <mc:Fallback>
                <p:oleObj name="Equation" r:id="rId42" imgW="634680" imgH="406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527511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7467600" y="2057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467</Words>
  <Application>Microsoft Office PowerPoint</Application>
  <PresentationFormat>On-screen Show (4:3)</PresentationFormat>
  <Paragraphs>97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2.R.6</vt:lpstr>
      <vt:lpstr>Objectives</vt:lpstr>
      <vt:lpstr>To Change a Fraction to a Percent</vt:lpstr>
      <vt:lpstr>Example 1: Changing Fractions to Percents</vt:lpstr>
      <vt:lpstr>Example 1: Changing Fractions to Percents (cont.)</vt:lpstr>
      <vt:lpstr>Example 2: Changing Fractions to Percents</vt:lpstr>
      <vt:lpstr>Example 3: Changing Mixed Numbers  to Percents</vt:lpstr>
      <vt:lpstr>Completion Example 4: Changing Mixed Numbers to Percents</vt:lpstr>
      <vt:lpstr>Example 5: Changing Fractions to Percents</vt:lpstr>
      <vt:lpstr>Example 6: Application: Changing Fractions  to Percents</vt:lpstr>
      <vt:lpstr>Example 6: Application: Changing Fractions  to Percents (cont.)</vt:lpstr>
      <vt:lpstr>To Change a Percent to a Fraction or a Mixed Number</vt:lpstr>
      <vt:lpstr>Example 7: Changing Percents to Fractions</vt:lpstr>
      <vt:lpstr>Example 8: Changing Percents to Mixed Numbers</vt:lpstr>
      <vt:lpstr>Common Misunderstanding Concerning Percents</vt:lpstr>
      <vt:lpstr>Common Misunderstanding Concerning Percents</vt:lpstr>
      <vt:lpstr>Common Misunderstanding Concerning Percents</vt:lpstr>
      <vt:lpstr>Common Misunderstanding Concerning Percents</vt:lpstr>
      <vt:lpstr>Common Equivalent Percent, Decimal Number, and Fraction Values</vt:lpstr>
      <vt:lpstr>Changing Percents to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151</cp:revision>
  <dcterms:created xsi:type="dcterms:W3CDTF">2013-04-26T14:43:13Z</dcterms:created>
  <dcterms:modified xsi:type="dcterms:W3CDTF">2018-10-16T06:36:14Z</dcterms:modified>
</cp:coreProperties>
</file>