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21"/>
  </p:notesMasterIdLst>
  <p:handoutMasterIdLst>
    <p:handoutMasterId r:id="rId22"/>
  </p:handoutMasterIdLst>
  <p:sldIdLst>
    <p:sldId id="256" r:id="rId2"/>
    <p:sldId id="259" r:id="rId3"/>
    <p:sldId id="260" r:id="rId4"/>
    <p:sldId id="283" r:id="rId5"/>
    <p:sldId id="261" r:id="rId6"/>
    <p:sldId id="262" r:id="rId7"/>
    <p:sldId id="263" r:id="rId8"/>
    <p:sldId id="266" r:id="rId9"/>
    <p:sldId id="284" r:id="rId10"/>
    <p:sldId id="267" r:id="rId11"/>
    <p:sldId id="268" r:id="rId12"/>
    <p:sldId id="269" r:id="rId13"/>
    <p:sldId id="270" r:id="rId14"/>
    <p:sldId id="271" r:id="rId15"/>
    <p:sldId id="282" r:id="rId16"/>
    <p:sldId id="272" r:id="rId17"/>
    <p:sldId id="275" r:id="rId18"/>
    <p:sldId id="276" r:id="rId19"/>
    <p:sldId id="278" r:id="rId20"/>
  </p:sldIdLst>
  <p:sldSz cx="9144000" cy="6858000" type="screen4x3"/>
  <p:notesSz cx="6858000" cy="9144000"/>
  <p:embeddedFontLst>
    <p:embeddedFont>
      <p:font typeface="Calibri" panose="020F0502020204030204" pitchFamily="34" charset="0"/>
      <p:regular r:id="rId23"/>
      <p:bold r:id="rId24"/>
      <p:italic r:id="rId25"/>
      <p:boldItalic r:id="rId26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nna Tavormina" initials="AT" lastIdx="4" clrIdx="0">
    <p:extLst>
      <p:ext uri="{19B8F6BF-5375-455C-9EA6-DF929625EA0E}">
        <p15:presenceInfo xmlns:p15="http://schemas.microsoft.com/office/powerpoint/2012/main" userId="S-1-5-21-1482476501-413027322-842925246-27430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F497D"/>
    <a:srgbClr val="000000"/>
    <a:srgbClr val="36608C"/>
    <a:srgbClr val="C00000"/>
    <a:srgbClr val="2D7D9F"/>
    <a:srgbClr val="0000FF"/>
    <a:srgbClr val="000099"/>
    <a:srgbClr val="9900FF"/>
    <a:srgbClr val="FF00FF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330" autoAdjust="0"/>
    <p:restoredTop sz="94660"/>
  </p:normalViewPr>
  <p:slideViewPr>
    <p:cSldViewPr>
      <p:cViewPr varScale="1">
        <p:scale>
          <a:sx n="112" d="100"/>
          <a:sy n="112" d="100"/>
        </p:scale>
        <p:origin x="1692" y="108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95" d="100"/>
        <a:sy n="95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font" Target="fonts/font4.fntdata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font" Target="fonts/font3.fntdata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font" Target="fonts/font2.fntdata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font" Target="fonts/font1.fntdata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Relationship Id="rId27" Type="http://schemas.openxmlformats.org/officeDocument/2006/relationships/commentAuthors" Target="commentAuthors.xml"/><Relationship Id="rId30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7" Type="http://schemas.openxmlformats.org/officeDocument/2006/relationships/image" Target="../media/image11.wmf"/><Relationship Id="rId2" Type="http://schemas.openxmlformats.org/officeDocument/2006/relationships/image" Target="../media/image6.wmf"/><Relationship Id="rId1" Type="http://schemas.openxmlformats.org/officeDocument/2006/relationships/image" Target="../media/image5.wmf"/><Relationship Id="rId6" Type="http://schemas.openxmlformats.org/officeDocument/2006/relationships/image" Target="../media/image10.emf"/><Relationship Id="rId5" Type="http://schemas.openxmlformats.org/officeDocument/2006/relationships/image" Target="../media/image9.wmf"/><Relationship Id="rId4" Type="http://schemas.openxmlformats.org/officeDocument/2006/relationships/image" Target="../media/image8.wmf"/></Relationships>
</file>

<file path=ppt/drawings/_rels/vmlDrawing3.vml.rels><?xml version="1.0" encoding="UTF-8" standalone="yes"?>
<Relationships xmlns="http://schemas.openxmlformats.org/package/2006/relationships"><Relationship Id="rId8" Type="http://schemas.openxmlformats.org/officeDocument/2006/relationships/image" Target="../media/image19.wmf"/><Relationship Id="rId3" Type="http://schemas.openxmlformats.org/officeDocument/2006/relationships/image" Target="../media/image15.emf"/><Relationship Id="rId7" Type="http://schemas.openxmlformats.org/officeDocument/2006/relationships/image" Target="../media/image18.wmf"/><Relationship Id="rId2" Type="http://schemas.openxmlformats.org/officeDocument/2006/relationships/image" Target="../media/image14.emf"/><Relationship Id="rId1" Type="http://schemas.openxmlformats.org/officeDocument/2006/relationships/image" Target="../media/image13.wmf"/><Relationship Id="rId6" Type="http://schemas.openxmlformats.org/officeDocument/2006/relationships/image" Target="../media/image8.wmf"/><Relationship Id="rId5" Type="http://schemas.openxmlformats.org/officeDocument/2006/relationships/image" Target="../media/image17.wmf"/><Relationship Id="rId4" Type="http://schemas.openxmlformats.org/officeDocument/2006/relationships/image" Target="../media/image16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23.emf"/><Relationship Id="rId7" Type="http://schemas.openxmlformats.org/officeDocument/2006/relationships/image" Target="../media/image27.wmf"/><Relationship Id="rId2" Type="http://schemas.openxmlformats.org/officeDocument/2006/relationships/image" Target="../media/image22.emf"/><Relationship Id="rId1" Type="http://schemas.openxmlformats.org/officeDocument/2006/relationships/image" Target="../media/image21.wmf"/><Relationship Id="rId6" Type="http://schemas.openxmlformats.org/officeDocument/2006/relationships/image" Target="../media/image26.wmf"/><Relationship Id="rId5" Type="http://schemas.openxmlformats.org/officeDocument/2006/relationships/image" Target="../media/image25.wmf"/><Relationship Id="rId4" Type="http://schemas.openxmlformats.org/officeDocument/2006/relationships/image" Target="../media/image24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33.wmf"/><Relationship Id="rId2" Type="http://schemas.openxmlformats.org/officeDocument/2006/relationships/image" Target="../media/image32.emf"/><Relationship Id="rId1" Type="http://schemas.openxmlformats.org/officeDocument/2006/relationships/image" Target="../media/image31.wmf"/><Relationship Id="rId4" Type="http://schemas.openxmlformats.org/officeDocument/2006/relationships/image" Target="../media/image34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35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40.emf"/><Relationship Id="rId2" Type="http://schemas.openxmlformats.org/officeDocument/2006/relationships/image" Target="../media/image39.emf"/><Relationship Id="rId1" Type="http://schemas.openxmlformats.org/officeDocument/2006/relationships/image" Target="../media/image38.emf"/><Relationship Id="rId4" Type="http://schemas.openxmlformats.org/officeDocument/2006/relationships/image" Target="../media/image41.e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45.wmf"/><Relationship Id="rId2" Type="http://schemas.openxmlformats.org/officeDocument/2006/relationships/image" Target="../media/image44.wmf"/><Relationship Id="rId1" Type="http://schemas.openxmlformats.org/officeDocument/2006/relationships/image" Target="../media/image43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48.wmf"/><Relationship Id="rId2" Type="http://schemas.openxmlformats.org/officeDocument/2006/relationships/image" Target="../media/image47.wmf"/><Relationship Id="rId1" Type="http://schemas.openxmlformats.org/officeDocument/2006/relationships/image" Target="../media/image46.wmf"/><Relationship Id="rId4" Type="http://schemas.openxmlformats.org/officeDocument/2006/relationships/image" Target="../media/image49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10/16/2018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701949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4A06C8C-854D-4A7C-A3FE-3DBBAFE00FA9}" type="datetimeFigureOut">
              <a:rPr lang="en-US" smtClean="0"/>
              <a:pPr/>
              <a:t>10/16/2018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B80441D-D731-4991-A4A8-BAD1DA53562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53935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55399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endParaRPr lang="en-US" dirty="0"/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55399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endParaRPr lang="en-US" dirty="0"/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33.wmf"/><Relationship Id="rId3" Type="http://schemas.openxmlformats.org/officeDocument/2006/relationships/oleObject" Target="../embeddings/oleObject26.bin"/><Relationship Id="rId7" Type="http://schemas.openxmlformats.org/officeDocument/2006/relationships/oleObject" Target="../embeddings/oleObject2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32.emf"/><Relationship Id="rId5" Type="http://schemas.openxmlformats.org/officeDocument/2006/relationships/oleObject" Target="../embeddings/oleObject27.bin"/><Relationship Id="rId10" Type="http://schemas.openxmlformats.org/officeDocument/2006/relationships/image" Target="../media/image34.wmf"/><Relationship Id="rId4" Type="http://schemas.openxmlformats.org/officeDocument/2006/relationships/image" Target="../media/image31.wmf"/><Relationship Id="rId9" Type="http://schemas.openxmlformats.org/officeDocument/2006/relationships/oleObject" Target="../embeddings/oleObject29.bin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5" Type="http://schemas.openxmlformats.org/officeDocument/2006/relationships/image" Target="../media/image36.png"/><Relationship Id="rId4" Type="http://schemas.openxmlformats.org/officeDocument/2006/relationships/image" Target="../media/image35.wmf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7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40.emf"/><Relationship Id="rId3" Type="http://schemas.openxmlformats.org/officeDocument/2006/relationships/oleObject" Target="../embeddings/oleObject31.bin"/><Relationship Id="rId7" Type="http://schemas.openxmlformats.org/officeDocument/2006/relationships/oleObject" Target="../embeddings/oleObject3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39.emf"/><Relationship Id="rId11" Type="http://schemas.openxmlformats.org/officeDocument/2006/relationships/image" Target="../media/image42.png"/><Relationship Id="rId5" Type="http://schemas.openxmlformats.org/officeDocument/2006/relationships/oleObject" Target="../embeddings/oleObject32.bin"/><Relationship Id="rId10" Type="http://schemas.openxmlformats.org/officeDocument/2006/relationships/image" Target="../media/image41.emf"/><Relationship Id="rId4" Type="http://schemas.openxmlformats.org/officeDocument/2006/relationships/image" Target="../media/image38.emf"/><Relationship Id="rId9" Type="http://schemas.openxmlformats.org/officeDocument/2006/relationships/oleObject" Target="../embeddings/oleObject34.bin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45.wmf"/><Relationship Id="rId3" Type="http://schemas.openxmlformats.org/officeDocument/2006/relationships/oleObject" Target="../embeddings/oleObject35.bin"/><Relationship Id="rId7" Type="http://schemas.openxmlformats.org/officeDocument/2006/relationships/oleObject" Target="../embeddings/oleObject3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44.wmf"/><Relationship Id="rId5" Type="http://schemas.openxmlformats.org/officeDocument/2006/relationships/oleObject" Target="../embeddings/oleObject36.bin"/><Relationship Id="rId4" Type="http://schemas.openxmlformats.org/officeDocument/2006/relationships/image" Target="../media/image43.wmf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48.wmf"/><Relationship Id="rId3" Type="http://schemas.openxmlformats.org/officeDocument/2006/relationships/oleObject" Target="../embeddings/oleObject38.bin"/><Relationship Id="rId7" Type="http://schemas.openxmlformats.org/officeDocument/2006/relationships/oleObject" Target="../embeddings/oleObject4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47.wmf"/><Relationship Id="rId5" Type="http://schemas.openxmlformats.org/officeDocument/2006/relationships/oleObject" Target="../embeddings/oleObject39.bin"/><Relationship Id="rId10" Type="http://schemas.openxmlformats.org/officeDocument/2006/relationships/image" Target="../media/image49.wmf"/><Relationship Id="rId4" Type="http://schemas.openxmlformats.org/officeDocument/2006/relationships/image" Target="../media/image46.wmf"/><Relationship Id="rId9" Type="http://schemas.openxmlformats.org/officeDocument/2006/relationships/oleObject" Target="../embeddings/oleObject41.bin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e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2.wm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wmf"/><Relationship Id="rId13" Type="http://schemas.openxmlformats.org/officeDocument/2006/relationships/oleObject" Target="../embeddings/oleObject9.bin"/><Relationship Id="rId3" Type="http://schemas.openxmlformats.org/officeDocument/2006/relationships/oleObject" Target="../embeddings/oleObject4.bin"/><Relationship Id="rId7" Type="http://schemas.openxmlformats.org/officeDocument/2006/relationships/oleObject" Target="../embeddings/oleObject6.bin"/><Relationship Id="rId12" Type="http://schemas.openxmlformats.org/officeDocument/2006/relationships/image" Target="../media/image9.wmf"/><Relationship Id="rId17" Type="http://schemas.openxmlformats.org/officeDocument/2006/relationships/image" Target="../media/image11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10.bin"/><Relationship Id="rId1" Type="http://schemas.openxmlformats.org/officeDocument/2006/relationships/vmlDrawing" Target="../drawings/vmlDrawing2.vml"/><Relationship Id="rId6" Type="http://schemas.openxmlformats.org/officeDocument/2006/relationships/image" Target="../media/image6.wmf"/><Relationship Id="rId11" Type="http://schemas.openxmlformats.org/officeDocument/2006/relationships/oleObject" Target="../embeddings/oleObject8.bin"/><Relationship Id="rId5" Type="http://schemas.openxmlformats.org/officeDocument/2006/relationships/oleObject" Target="../embeddings/oleObject5.bin"/><Relationship Id="rId15" Type="http://schemas.openxmlformats.org/officeDocument/2006/relationships/image" Target="../media/image12.png"/><Relationship Id="rId10" Type="http://schemas.openxmlformats.org/officeDocument/2006/relationships/image" Target="../media/image8.wmf"/><Relationship Id="rId4" Type="http://schemas.openxmlformats.org/officeDocument/2006/relationships/image" Target="../media/image5.wmf"/><Relationship Id="rId9" Type="http://schemas.openxmlformats.org/officeDocument/2006/relationships/oleObject" Target="../embeddings/oleObject7.bin"/><Relationship Id="rId14" Type="http://schemas.openxmlformats.org/officeDocument/2006/relationships/image" Target="../media/image10.e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emf"/><Relationship Id="rId13" Type="http://schemas.openxmlformats.org/officeDocument/2006/relationships/image" Target="../media/image17.wmf"/><Relationship Id="rId18" Type="http://schemas.openxmlformats.org/officeDocument/2006/relationships/oleObject" Target="../embeddings/oleObject18.bin"/><Relationship Id="rId3" Type="http://schemas.openxmlformats.org/officeDocument/2006/relationships/oleObject" Target="../embeddings/oleObject11.bin"/><Relationship Id="rId7" Type="http://schemas.openxmlformats.org/officeDocument/2006/relationships/oleObject" Target="../embeddings/oleObject13.bin"/><Relationship Id="rId12" Type="http://schemas.openxmlformats.org/officeDocument/2006/relationships/oleObject" Target="../embeddings/oleObject15.bin"/><Relationship Id="rId17" Type="http://schemas.openxmlformats.org/officeDocument/2006/relationships/image" Target="../media/image18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17.bin"/><Relationship Id="rId1" Type="http://schemas.openxmlformats.org/officeDocument/2006/relationships/vmlDrawing" Target="../drawings/vmlDrawing3.vml"/><Relationship Id="rId6" Type="http://schemas.openxmlformats.org/officeDocument/2006/relationships/image" Target="../media/image14.emf"/><Relationship Id="rId11" Type="http://schemas.openxmlformats.org/officeDocument/2006/relationships/image" Target="../media/image20.png"/><Relationship Id="rId5" Type="http://schemas.openxmlformats.org/officeDocument/2006/relationships/oleObject" Target="../embeddings/oleObject12.bin"/><Relationship Id="rId15" Type="http://schemas.openxmlformats.org/officeDocument/2006/relationships/image" Target="../media/image8.wmf"/><Relationship Id="rId10" Type="http://schemas.openxmlformats.org/officeDocument/2006/relationships/image" Target="../media/image16.wmf"/><Relationship Id="rId19" Type="http://schemas.openxmlformats.org/officeDocument/2006/relationships/image" Target="../media/image19.wmf"/><Relationship Id="rId4" Type="http://schemas.openxmlformats.org/officeDocument/2006/relationships/image" Target="../media/image13.wmf"/><Relationship Id="rId9" Type="http://schemas.openxmlformats.org/officeDocument/2006/relationships/oleObject" Target="../embeddings/oleObject14.bin"/><Relationship Id="rId14" Type="http://schemas.openxmlformats.org/officeDocument/2006/relationships/oleObject" Target="../embeddings/oleObject16.bin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emf"/><Relationship Id="rId13" Type="http://schemas.openxmlformats.org/officeDocument/2006/relationships/oleObject" Target="../embeddings/oleObject24.bin"/><Relationship Id="rId3" Type="http://schemas.openxmlformats.org/officeDocument/2006/relationships/oleObject" Target="../embeddings/oleObject19.bin"/><Relationship Id="rId7" Type="http://schemas.openxmlformats.org/officeDocument/2006/relationships/oleObject" Target="../embeddings/oleObject21.bin"/><Relationship Id="rId12" Type="http://schemas.openxmlformats.org/officeDocument/2006/relationships/image" Target="../media/image25.wmf"/><Relationship Id="rId17" Type="http://schemas.openxmlformats.org/officeDocument/2006/relationships/image" Target="../media/image28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7.wmf"/><Relationship Id="rId1" Type="http://schemas.openxmlformats.org/officeDocument/2006/relationships/vmlDrawing" Target="../drawings/vmlDrawing4.vml"/><Relationship Id="rId6" Type="http://schemas.openxmlformats.org/officeDocument/2006/relationships/image" Target="../media/image22.emf"/><Relationship Id="rId11" Type="http://schemas.openxmlformats.org/officeDocument/2006/relationships/oleObject" Target="../embeddings/oleObject23.bin"/><Relationship Id="rId5" Type="http://schemas.openxmlformats.org/officeDocument/2006/relationships/oleObject" Target="../embeddings/oleObject20.bin"/><Relationship Id="rId15" Type="http://schemas.openxmlformats.org/officeDocument/2006/relationships/oleObject" Target="../embeddings/oleObject25.bin"/><Relationship Id="rId10" Type="http://schemas.openxmlformats.org/officeDocument/2006/relationships/image" Target="../media/image24.wmf"/><Relationship Id="rId4" Type="http://schemas.openxmlformats.org/officeDocument/2006/relationships/image" Target="../media/image21.wmf"/><Relationship Id="rId9" Type="http://schemas.openxmlformats.org/officeDocument/2006/relationships/oleObject" Target="../embeddings/oleObject22.bin"/><Relationship Id="rId14" Type="http://schemas.openxmlformats.org/officeDocument/2006/relationships/image" Target="../media/image26.wmf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5.R.3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marL="0" indent="0" algn="ctr">
              <a:lnSpc>
                <a:spcPct val="90000"/>
              </a:lnSpc>
              <a:buNone/>
            </a:pPr>
            <a:r>
              <a:rPr lang="en-US" b="1" i="1" dirty="0">
                <a:solidFill>
                  <a:srgbClr val="1F497D"/>
                </a:solidFill>
              </a:rPr>
              <a:t>Slope-Intercept Form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3: </a:t>
            </a:r>
            <a:r>
              <a:rPr lang="en-US" dirty="0"/>
              <a:t>Finding the Slope of a Horizontal Line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22531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spcBef>
                <a:spcPct val="0"/>
              </a:spcBef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Find the equation and slope of the horizontal line through the point  </a:t>
            </a:r>
            <a:r>
              <a:rPr lang="en-US" i="0" dirty="0">
                <a:solidFill>
                  <a:srgbClr val="0000FF"/>
                </a:solidFill>
              </a:rPr>
              <a:t>(</a:t>
            </a:r>
            <a:r>
              <a:rPr lang="en-US" i="0" dirty="0">
                <a:solidFill>
                  <a:srgbClr val="0000FF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rgbClr val="0000FF"/>
                </a:solidFill>
              </a:rPr>
              <a:t>2, 5)</a:t>
            </a:r>
            <a:r>
              <a:rPr lang="en-US" i="0" dirty="0">
                <a:solidFill>
                  <a:schemeClr val="tx1"/>
                </a:solidFill>
              </a:rPr>
              <a:t>.</a:t>
            </a:r>
          </a:p>
          <a:p>
            <a:pPr marL="533400" indent="-533400" algn="just">
              <a:spcBef>
                <a:spcPct val="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533400" indent="-533400" algn="just">
              <a:spcBef>
                <a:spcPts val="600"/>
              </a:spcBef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The equation is </a:t>
            </a:r>
            <a:r>
              <a:rPr lang="en-US" i="1" dirty="0">
                <a:solidFill>
                  <a:srgbClr val="FF0000"/>
                </a:solidFill>
              </a:rPr>
              <a:t>y</a:t>
            </a:r>
            <a:r>
              <a:rPr lang="en-US" i="0" dirty="0">
                <a:solidFill>
                  <a:srgbClr val="FF0000"/>
                </a:solidFill>
              </a:rPr>
              <a:t> </a:t>
            </a:r>
            <a:r>
              <a:rPr lang="en-US" i="0" dirty="0">
                <a:solidFill>
                  <a:srgbClr val="FF0000"/>
                </a:solidFill>
                <a:latin typeface="Symbol" pitchFamily="18" charset="2"/>
              </a:rPr>
              <a:t>=</a:t>
            </a:r>
            <a:r>
              <a:rPr lang="en-US" i="0" dirty="0">
                <a:solidFill>
                  <a:srgbClr val="FF0000"/>
                </a:solidFill>
              </a:rPr>
              <a:t> 5</a:t>
            </a:r>
            <a:r>
              <a:rPr lang="en-US" i="0" dirty="0">
                <a:solidFill>
                  <a:schemeClr val="tx1"/>
                </a:solidFill>
              </a:rPr>
              <a:t> and </a:t>
            </a:r>
          </a:p>
          <a:p>
            <a:pPr marL="533400" indent="-533400" algn="just">
              <a:spcBef>
                <a:spcPct val="0"/>
              </a:spcBef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the </a:t>
            </a:r>
            <a:r>
              <a:rPr lang="en-US" i="0" dirty="0">
                <a:solidFill>
                  <a:srgbClr val="FF0000"/>
                </a:solidFill>
              </a:rPr>
              <a:t>slope is 0</a:t>
            </a:r>
            <a:r>
              <a:rPr lang="en-US" i="0" dirty="0">
                <a:solidFill>
                  <a:schemeClr val="tx1"/>
                </a:solidFill>
              </a:rPr>
              <a:t>. </a:t>
            </a:r>
          </a:p>
          <a:p>
            <a:pPr marL="533400" indent="-533400" algn="just">
              <a:spcBef>
                <a:spcPct val="0"/>
              </a:spcBef>
            </a:pPr>
            <a:endParaRPr lang="en-US" i="0" dirty="0">
              <a:solidFill>
                <a:schemeClr val="tx1"/>
              </a:solidFill>
            </a:endParaRPr>
          </a:p>
          <a:p>
            <a:pPr marL="533400" indent="-533400"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</p:txBody>
      </p:sp>
      <p:pic>
        <p:nvPicPr>
          <p:cNvPr id="39937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953000" y="2133600"/>
            <a:ext cx="3264408" cy="32495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4: </a:t>
            </a:r>
            <a:r>
              <a:rPr lang="en-US" dirty="0"/>
              <a:t>Finding the Slope of a Vertical Line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23555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Find the equation and slope of the vertical line through the point </a:t>
            </a:r>
            <a:r>
              <a:rPr lang="en-US" i="0" dirty="0">
                <a:solidFill>
                  <a:srgbClr val="0000FF"/>
                </a:solidFill>
              </a:rPr>
              <a:t>(3, 2)</a:t>
            </a:r>
            <a:r>
              <a:rPr lang="en-US" i="0" dirty="0">
                <a:solidFill>
                  <a:schemeClr val="tx1"/>
                </a:solidFill>
              </a:rPr>
              <a:t>.</a:t>
            </a:r>
          </a:p>
          <a:p>
            <a:pPr marL="533400" indent="-533400"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533400" indent="-533400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The equation is </a:t>
            </a:r>
            <a:r>
              <a:rPr lang="en-US" i="1" dirty="0">
                <a:solidFill>
                  <a:srgbClr val="FF0000"/>
                </a:solidFill>
              </a:rPr>
              <a:t>x</a:t>
            </a:r>
            <a:r>
              <a:rPr lang="en-US" i="0" dirty="0">
                <a:solidFill>
                  <a:srgbClr val="FF0000"/>
                </a:solidFill>
              </a:rPr>
              <a:t> = 3</a:t>
            </a:r>
            <a:r>
              <a:rPr lang="en-US" i="0" dirty="0">
                <a:solidFill>
                  <a:schemeClr val="tx1"/>
                </a:solidFill>
              </a:rPr>
              <a:t> and </a:t>
            </a:r>
          </a:p>
          <a:p>
            <a:pPr marL="533400" indent="-533400">
              <a:spcBef>
                <a:spcPts val="0"/>
              </a:spcBef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the </a:t>
            </a:r>
            <a:r>
              <a:rPr lang="en-US" i="0" dirty="0">
                <a:solidFill>
                  <a:srgbClr val="FF0000"/>
                </a:solidFill>
              </a:rPr>
              <a:t>slope is undefined</a:t>
            </a:r>
            <a:r>
              <a:rPr lang="en-US" i="0" dirty="0">
                <a:solidFill>
                  <a:schemeClr val="tx1"/>
                </a:solidFill>
              </a:rPr>
              <a:t>. </a:t>
            </a:r>
          </a:p>
          <a:p>
            <a:pPr marL="533400" indent="-533400"/>
            <a:endParaRPr lang="en-US" i="0" dirty="0">
              <a:solidFill>
                <a:schemeClr val="tx1"/>
              </a:solidFill>
            </a:endParaRPr>
          </a:p>
          <a:p>
            <a:pPr marL="533400" indent="-533400"/>
            <a:endParaRPr lang="en-US" i="0" dirty="0">
              <a:solidFill>
                <a:schemeClr val="tx1"/>
              </a:solidFill>
            </a:endParaRPr>
          </a:p>
        </p:txBody>
      </p:sp>
      <p:pic>
        <p:nvPicPr>
          <p:cNvPr id="38913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953000" y="2133600"/>
            <a:ext cx="3291840" cy="32843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The Slope </a:t>
            </a:r>
            <a:r>
              <a:rPr lang="en-US" i="1" dirty="0"/>
              <a:t>m</a:t>
            </a:r>
            <a:endParaRPr lang="en-US" sz="3200" i="1" dirty="0">
              <a:solidFill>
                <a:schemeClr val="accent1"/>
              </a:solidFill>
            </a:endParaRPr>
          </a:p>
        </p:txBody>
      </p:sp>
      <p:sp>
        <p:nvSpPr>
          <p:cNvPr id="15363" name="TextBox 3"/>
          <p:cNvSpPr>
            <a:spLocks noGrp="1" noChangeArrowheads="1"/>
          </p:cNvSpPr>
          <p:nvPr>
            <p:ph idx="1"/>
          </p:nvPr>
        </p:nvSpPr>
        <p:spPr>
          <a:xfrm>
            <a:off x="457200" y="1280160"/>
            <a:ext cx="8229600" cy="1471172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15875" indent="-15875" algn="ctr">
              <a:tabLst>
                <a:tab pos="342900" algn="l"/>
                <a:tab pos="977900" algn="l"/>
                <a:tab pos="7150100" algn="l"/>
              </a:tabLst>
            </a:pPr>
            <a:r>
              <a:rPr lang="en-US" b="1" dirty="0">
                <a:solidFill>
                  <a:srgbClr val="000000"/>
                </a:solidFill>
              </a:rPr>
              <a:t>Definition</a:t>
            </a:r>
            <a:endParaRPr lang="en-US" b="1" i="0" dirty="0">
              <a:solidFill>
                <a:srgbClr val="000000"/>
              </a:solidFill>
            </a:endParaRPr>
          </a:p>
          <a:p>
            <a:pPr marL="15875" indent="-15875">
              <a:buFont typeface="Courier New" pitchFamily="49" charset="0"/>
              <a:buNone/>
              <a:tabLst>
                <a:tab pos="342900" algn="l"/>
                <a:tab pos="977900" algn="l"/>
                <a:tab pos="7150100" algn="l"/>
              </a:tabLst>
            </a:pPr>
            <a:r>
              <a:rPr lang="en-US" i="0" dirty="0">
                <a:solidFill>
                  <a:srgbClr val="000000"/>
                </a:solidFill>
              </a:rPr>
              <a:t>For an equation in the form </a:t>
            </a:r>
            <a:r>
              <a:rPr lang="en-US" i="1" dirty="0">
                <a:solidFill>
                  <a:srgbClr val="0000FF"/>
                </a:solidFill>
              </a:rPr>
              <a:t>y</a:t>
            </a:r>
            <a:r>
              <a:rPr lang="en-US" i="0" dirty="0">
                <a:solidFill>
                  <a:srgbClr val="0000FF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  <a:latin typeface="Symbol" pitchFamily="18" charset="2"/>
              </a:rPr>
              <a:t>=</a:t>
            </a:r>
            <a:r>
              <a:rPr lang="en-US" i="0" dirty="0">
                <a:solidFill>
                  <a:srgbClr val="0000FF"/>
                </a:solidFill>
              </a:rPr>
              <a:t> </a:t>
            </a:r>
            <a:r>
              <a:rPr lang="en-US" i="1" dirty="0" err="1">
                <a:solidFill>
                  <a:srgbClr val="0000FF"/>
                </a:solidFill>
              </a:rPr>
              <a:t>mx</a:t>
            </a:r>
            <a:r>
              <a:rPr lang="en-US" i="0" dirty="0">
                <a:solidFill>
                  <a:srgbClr val="0000FF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  <a:latin typeface="Symbol" pitchFamily="18" charset="2"/>
              </a:rPr>
              <a:t>+</a:t>
            </a:r>
            <a:r>
              <a:rPr lang="en-US" i="0" dirty="0">
                <a:solidFill>
                  <a:srgbClr val="0000FF"/>
                </a:solidFill>
              </a:rPr>
              <a:t> </a:t>
            </a:r>
            <a:r>
              <a:rPr lang="en-US" i="1" dirty="0">
                <a:solidFill>
                  <a:srgbClr val="0000FF"/>
                </a:solidFill>
              </a:rPr>
              <a:t>b</a:t>
            </a:r>
            <a:r>
              <a:rPr lang="en-US" i="0" dirty="0">
                <a:solidFill>
                  <a:srgbClr val="000000"/>
                </a:solidFill>
              </a:rPr>
              <a:t>, the slope of the line is </a:t>
            </a:r>
            <a:r>
              <a:rPr lang="en-US" i="1" dirty="0">
                <a:solidFill>
                  <a:srgbClr val="0000FF"/>
                </a:solidFill>
              </a:rPr>
              <a:t>m</a:t>
            </a:r>
            <a:r>
              <a:rPr lang="en-US" i="0" dirty="0">
                <a:solidFill>
                  <a:srgbClr val="000000"/>
                </a:solidFill>
              </a:rPr>
              <a:t>. 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Slope-Intercept Form</a:t>
            </a:r>
            <a:endParaRPr lang="en-US" sz="3200" i="1" dirty="0">
              <a:solidFill>
                <a:schemeClr val="accent1"/>
              </a:solidFill>
            </a:endParaRPr>
          </a:p>
        </p:txBody>
      </p:sp>
      <p:sp>
        <p:nvSpPr>
          <p:cNvPr id="16387" name="TextBox 3"/>
          <p:cNvSpPr>
            <a:spLocks noGrp="1" noChangeArrowheads="1"/>
          </p:cNvSpPr>
          <p:nvPr>
            <p:ph idx="1"/>
          </p:nvPr>
        </p:nvSpPr>
        <p:spPr>
          <a:xfrm>
            <a:off x="457200" y="1280160"/>
            <a:ext cx="8229600" cy="1902059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15875" indent="-15875" algn="ctr">
              <a:buFont typeface="Courier New" pitchFamily="49" charset="0"/>
              <a:buNone/>
              <a:tabLst>
                <a:tab pos="342900" algn="l"/>
                <a:tab pos="977900" algn="l"/>
                <a:tab pos="7150100" algn="l"/>
              </a:tabLst>
            </a:pPr>
            <a:r>
              <a:rPr lang="en-US" b="1" i="0" dirty="0">
                <a:solidFill>
                  <a:srgbClr val="000000"/>
                </a:solidFill>
              </a:rPr>
              <a:t>Definition</a:t>
            </a:r>
          </a:p>
          <a:p>
            <a:pPr marL="15875" indent="-15875">
              <a:buFont typeface="Courier New" pitchFamily="49" charset="0"/>
              <a:buNone/>
              <a:tabLst>
                <a:tab pos="342900" algn="l"/>
                <a:tab pos="977900" algn="l"/>
                <a:tab pos="7150100" algn="l"/>
              </a:tabLst>
            </a:pPr>
            <a:r>
              <a:rPr lang="en-US" i="1" dirty="0">
                <a:solidFill>
                  <a:srgbClr val="0000FF"/>
                </a:solidFill>
              </a:rPr>
              <a:t>y</a:t>
            </a:r>
            <a:r>
              <a:rPr lang="en-US" i="0" dirty="0">
                <a:solidFill>
                  <a:srgbClr val="0000FF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  <a:latin typeface="Symbol" pitchFamily="18" charset="2"/>
              </a:rPr>
              <a:t>=</a:t>
            </a:r>
            <a:r>
              <a:rPr lang="en-US" i="0" dirty="0">
                <a:solidFill>
                  <a:srgbClr val="0000FF"/>
                </a:solidFill>
              </a:rPr>
              <a:t> </a:t>
            </a:r>
            <a:r>
              <a:rPr lang="en-US" i="1" dirty="0" err="1">
                <a:solidFill>
                  <a:srgbClr val="0000FF"/>
                </a:solidFill>
              </a:rPr>
              <a:t>mx</a:t>
            </a:r>
            <a:r>
              <a:rPr lang="en-US" i="0" dirty="0">
                <a:solidFill>
                  <a:srgbClr val="0000FF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  <a:latin typeface="Symbol" pitchFamily="18" charset="2"/>
              </a:rPr>
              <a:t>+</a:t>
            </a:r>
            <a:r>
              <a:rPr lang="en-US" i="0" dirty="0">
                <a:solidFill>
                  <a:srgbClr val="0000FF"/>
                </a:solidFill>
              </a:rPr>
              <a:t> </a:t>
            </a:r>
            <a:r>
              <a:rPr lang="en-US" i="1" dirty="0">
                <a:solidFill>
                  <a:srgbClr val="0000FF"/>
                </a:solidFill>
              </a:rPr>
              <a:t>b</a:t>
            </a:r>
            <a:r>
              <a:rPr lang="en-US" i="0" dirty="0">
                <a:solidFill>
                  <a:srgbClr val="000000"/>
                </a:solidFill>
              </a:rPr>
              <a:t> is called the </a:t>
            </a:r>
            <a:r>
              <a:rPr lang="en-US" b="1" i="0" dirty="0">
                <a:solidFill>
                  <a:srgbClr val="C00000"/>
                </a:solidFill>
              </a:rPr>
              <a:t>slope-intercept </a:t>
            </a:r>
            <a:r>
              <a:rPr lang="en-US" i="0" dirty="0">
                <a:solidFill>
                  <a:srgbClr val="000000"/>
                </a:solidFill>
              </a:rPr>
              <a:t>form for the equation of a line, where </a:t>
            </a:r>
            <a:r>
              <a:rPr lang="en-US" i="1" dirty="0">
                <a:solidFill>
                  <a:srgbClr val="0000FF"/>
                </a:solidFill>
              </a:rPr>
              <a:t>m</a:t>
            </a:r>
            <a:r>
              <a:rPr lang="en-US" i="0" dirty="0">
                <a:solidFill>
                  <a:srgbClr val="000000"/>
                </a:solidFill>
              </a:rPr>
              <a:t> is the </a:t>
            </a:r>
            <a:r>
              <a:rPr lang="en-US" b="1" i="0" dirty="0">
                <a:solidFill>
                  <a:srgbClr val="C00000"/>
                </a:solidFill>
              </a:rPr>
              <a:t>slope</a:t>
            </a:r>
            <a:r>
              <a:rPr lang="en-US" i="0" dirty="0">
                <a:solidFill>
                  <a:srgbClr val="000000"/>
                </a:solidFill>
              </a:rPr>
              <a:t> and </a:t>
            </a:r>
            <a:r>
              <a:rPr lang="en-US" i="0" dirty="0">
                <a:solidFill>
                  <a:srgbClr val="0000FF"/>
                </a:solidFill>
              </a:rPr>
              <a:t>(0,</a:t>
            </a:r>
            <a:r>
              <a:rPr lang="en-US" i="0" dirty="0">
                <a:solidFill>
                  <a:srgbClr val="0000FF"/>
                </a:solidFill>
                <a:latin typeface="Symbol" pitchFamily="18" charset="2"/>
              </a:rPr>
              <a:t> </a:t>
            </a:r>
            <a:r>
              <a:rPr lang="en-US" i="1" dirty="0">
                <a:solidFill>
                  <a:srgbClr val="0000FF"/>
                </a:solidFill>
              </a:rPr>
              <a:t>b</a:t>
            </a:r>
            <a:r>
              <a:rPr lang="en-US" i="0" dirty="0">
                <a:solidFill>
                  <a:srgbClr val="0000FF"/>
                </a:solidFill>
              </a:rPr>
              <a:t>)</a:t>
            </a:r>
            <a:r>
              <a:rPr lang="en-US" i="0" dirty="0">
                <a:solidFill>
                  <a:srgbClr val="000000"/>
                </a:solidFill>
              </a:rPr>
              <a:t> is the </a:t>
            </a:r>
            <a:r>
              <a:rPr lang="en-US" b="1" i="1" dirty="0">
                <a:solidFill>
                  <a:srgbClr val="C00000"/>
                </a:solidFill>
              </a:rPr>
              <a:t>y</a:t>
            </a:r>
            <a:r>
              <a:rPr lang="en-US" b="1" i="0" dirty="0">
                <a:solidFill>
                  <a:srgbClr val="C00000"/>
                </a:solidFill>
              </a:rPr>
              <a:t>-intercept</a:t>
            </a:r>
            <a:r>
              <a:rPr lang="en-US" i="0" dirty="0">
                <a:solidFill>
                  <a:srgbClr val="000000"/>
                </a:solidFill>
              </a:rPr>
              <a:t>. 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2"/>
          <p:cNvSpPr txBox="1">
            <a:spLocks/>
          </p:cNvSpPr>
          <p:nvPr/>
        </p:nvSpPr>
        <p:spPr>
          <a:xfrm>
            <a:off x="457200" y="1280160"/>
            <a:ext cx="8229600" cy="1969770"/>
          </a:xfrm>
          <a:prstGeom prst="rect">
            <a:avLst/>
          </a:prstGeom>
        </p:spPr>
        <p:txBody>
          <a:bodyPr>
            <a:spAutoFit/>
          </a:bodyPr>
          <a:lstStyle/>
          <a:p>
            <a:pPr lvl="0">
              <a:spcBef>
                <a:spcPts val="600"/>
              </a:spcBef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Find the slope and </a:t>
            </a:r>
            <a:r>
              <a:rPr kumimoji="0" lang="en-US" sz="2800" b="0" i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y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-intercept of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Symbol" pitchFamily="18" charset="2"/>
                <a:ea typeface="+mn-ea"/>
                <a:cs typeface="+mn-cs"/>
              </a:rPr>
              <a:t>-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</a:t>
            </a:r>
            <a:r>
              <a:rPr kumimoji="0" lang="en-US" sz="2800" b="0" i="1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x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Symbol" pitchFamily="18" charset="2"/>
                <a:ea typeface="+mn-ea"/>
                <a:cs typeface="+mn-cs"/>
              </a:rPr>
              <a:t>+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3</a:t>
            </a:r>
            <a:r>
              <a:rPr kumimoji="0" lang="en-US" sz="2800" b="0" i="1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y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Symbol" pitchFamily="18" charset="2"/>
                <a:ea typeface="+mn-ea"/>
                <a:cs typeface="+mn-cs"/>
              </a:rPr>
              <a:t>=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6</a:t>
            </a:r>
            <a:r>
              <a:rPr lang="en-US" sz="2800" dirty="0"/>
              <a:t>,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and graph the line.</a:t>
            </a:r>
          </a:p>
          <a:p>
            <a:pPr marL="533400" marR="0" lvl="0" indent="-533400" algn="just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Solution   </a:t>
            </a:r>
          </a:p>
          <a:p>
            <a:pPr marL="533400" marR="0" lvl="0" indent="-533400" algn="just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Solve for </a:t>
            </a:r>
            <a:r>
              <a:rPr kumimoji="0" lang="en-US" sz="2800" b="0" i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y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36609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741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5: </a:t>
            </a:r>
            <a:r>
              <a:rPr lang="en-US" dirty="0"/>
              <a:t>Using Slope and the </a:t>
            </a:r>
            <a:r>
              <a:rPr lang="en-US" i="1" dirty="0"/>
              <a:t>y</a:t>
            </a:r>
            <a:r>
              <a:rPr lang="en-US" dirty="0"/>
              <a:t>-Intercept </a:t>
            </a:r>
            <a:br>
              <a:rPr lang="en-US" dirty="0"/>
            </a:br>
            <a:r>
              <a:rPr lang="en-US" dirty="0"/>
              <a:t>to Graph a Line</a:t>
            </a:r>
            <a:endParaRPr lang="en-US" sz="3200" i="1" dirty="0">
              <a:solidFill>
                <a:schemeClr val="accent1"/>
              </a:solidFill>
            </a:endParaRPr>
          </a:p>
        </p:txBody>
      </p:sp>
      <p:graphicFrame>
        <p:nvGraphicFramePr>
          <p:cNvPr id="8194" name="Object 4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73805571"/>
              </p:ext>
            </p:extLst>
          </p:nvPr>
        </p:nvGraphicFramePr>
        <p:xfrm>
          <a:off x="558800" y="3276600"/>
          <a:ext cx="1833563" cy="3667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905" name="Equation" r:id="rId3" imgW="1777541" imgH="355508" progId="Equation.DSMT4">
                  <p:embed/>
                </p:oleObj>
              </mc:Choice>
              <mc:Fallback>
                <p:oleObj name="Equation" r:id="rId3" imgW="1777541" imgH="355508" progId="Equation.DSMT4">
                  <p:embed/>
                  <p:pic>
                    <p:nvPicPr>
                      <p:cNvPr id="0" name="Picture 729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8800" y="3276600"/>
                        <a:ext cx="1833563" cy="3667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7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82305507"/>
              </p:ext>
            </p:extLst>
          </p:nvPr>
        </p:nvGraphicFramePr>
        <p:xfrm>
          <a:off x="1708150" y="5100482"/>
          <a:ext cx="14224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906" name="Equation" r:id="rId5" imgW="1407960" imgH="886680" progId="Equation.DSMT4">
                  <p:embed/>
                </p:oleObj>
              </mc:Choice>
              <mc:Fallback>
                <p:oleObj name="Equation" r:id="rId5" imgW="1407960" imgH="886680" progId="Equation.DSMT4">
                  <p:embed/>
                  <p:pic>
                    <p:nvPicPr>
                      <p:cNvPr id="0" name="Picture 7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08150" y="5100482"/>
                        <a:ext cx="14224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72407663"/>
              </p:ext>
            </p:extLst>
          </p:nvPr>
        </p:nvGraphicFramePr>
        <p:xfrm>
          <a:off x="1473200" y="4249788"/>
          <a:ext cx="1727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907" name="Equation" r:id="rId7" imgW="1727874" imgH="838292" progId="Equation.DSMT4">
                  <p:embed/>
                </p:oleObj>
              </mc:Choice>
              <mc:Fallback>
                <p:oleObj name="Equation" r:id="rId7" imgW="1727874" imgH="838292" progId="Equation.DSMT4">
                  <p:embed/>
                  <p:pic>
                    <p:nvPicPr>
                      <p:cNvPr id="0" name="Picture 7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73200" y="4249788"/>
                        <a:ext cx="1727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9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2281094"/>
              </p:ext>
            </p:extLst>
          </p:nvPr>
        </p:nvGraphicFramePr>
        <p:xfrm>
          <a:off x="1511300" y="3768144"/>
          <a:ext cx="15621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908" name="Equation" r:id="rId9" imgW="1562031" imgH="355508" progId="Equation.DSMT4">
                  <p:embed/>
                </p:oleObj>
              </mc:Choice>
              <mc:Fallback>
                <p:oleObj name="Equation" r:id="rId9" imgW="1562031" imgH="355508" progId="Equation.DSMT4">
                  <p:embed/>
                  <p:pic>
                    <p:nvPicPr>
                      <p:cNvPr id="0" name="Picture 7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11300" y="3768144"/>
                        <a:ext cx="15621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5: </a:t>
            </a:r>
            <a:r>
              <a:rPr lang="en-US" dirty="0"/>
              <a:t>Using Slope and the </a:t>
            </a:r>
            <a:r>
              <a:rPr lang="en-US" i="1" dirty="0"/>
              <a:t>y</a:t>
            </a:r>
            <a:r>
              <a:rPr lang="en-US" dirty="0"/>
              <a:t>-Intercept </a:t>
            </a:r>
            <a:br>
              <a:rPr lang="en-US" dirty="0"/>
            </a:br>
            <a:r>
              <a:rPr lang="en-US" dirty="0"/>
              <a:t>to Graph a Line </a:t>
            </a:r>
            <a:r>
              <a:rPr lang="en-US" dirty="0">
                <a:solidFill>
                  <a:schemeClr val="accent1"/>
                </a:solidFill>
                <a:latin typeface="Symbol" pitchFamily="18" charset="2"/>
              </a:rPr>
              <a:t>(</a:t>
            </a:r>
            <a:r>
              <a:rPr lang="en-US" dirty="0">
                <a:solidFill>
                  <a:schemeClr val="accent1"/>
                </a:solidFill>
              </a:rPr>
              <a:t>cont.</a:t>
            </a:r>
            <a:r>
              <a:rPr lang="en-US" dirty="0">
                <a:solidFill>
                  <a:schemeClr val="accent1"/>
                </a:solidFill>
                <a:latin typeface="Symbol" pitchFamily="18" charset="2"/>
              </a:rPr>
              <a:t>)</a:t>
            </a:r>
            <a:endParaRPr lang="en-US" sz="3200" i="1" dirty="0">
              <a:solidFill>
                <a:schemeClr val="accent1"/>
              </a:solidFill>
            </a:endParaRPr>
          </a:p>
        </p:txBody>
      </p:sp>
      <p:sp>
        <p:nvSpPr>
          <p:cNvPr id="11" name="Content Placeholder 10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lnSpc>
                <a:spcPct val="150000"/>
              </a:lnSpc>
            </a:pPr>
            <a:r>
              <a:rPr lang="en-US" dirty="0"/>
              <a:t>Thus              which is the slope, and </a:t>
            </a:r>
            <a:r>
              <a:rPr lang="en-US" i="1" dirty="0"/>
              <a:t>b</a:t>
            </a:r>
            <a:r>
              <a:rPr lang="en-US" dirty="0"/>
              <a:t> is </a:t>
            </a:r>
            <a:r>
              <a:rPr lang="en-US" dirty="0">
                <a:solidFill>
                  <a:srgbClr val="9900FF"/>
                </a:solidFill>
              </a:rPr>
              <a:t>2</a:t>
            </a:r>
            <a:r>
              <a:rPr lang="en-US" dirty="0"/>
              <a:t>, making the </a:t>
            </a:r>
            <a:r>
              <a:rPr lang="en-US" i="1" dirty="0"/>
              <a:t>y</a:t>
            </a:r>
            <a:r>
              <a:rPr lang="en-US" dirty="0"/>
              <a:t>-intercept </a:t>
            </a:r>
            <a:r>
              <a:rPr lang="en-US" dirty="0">
                <a:solidFill>
                  <a:srgbClr val="FF0000"/>
                </a:solidFill>
              </a:rPr>
              <a:t>(0, 2)</a:t>
            </a:r>
            <a:r>
              <a:rPr lang="en-US" dirty="0"/>
              <a:t>.</a:t>
            </a:r>
          </a:p>
          <a:p>
            <a:endParaRPr lang="en-US" dirty="0"/>
          </a:p>
        </p:txBody>
      </p:sp>
      <p:graphicFrame>
        <p:nvGraphicFramePr>
          <p:cNvPr id="28679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06403211"/>
              </p:ext>
            </p:extLst>
          </p:nvPr>
        </p:nvGraphicFramePr>
        <p:xfrm>
          <a:off x="1320800" y="1262296"/>
          <a:ext cx="989013" cy="8461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871" name="Equation" r:id="rId3" imgW="990360" imgH="838080" progId="Equation.DSMT4">
                  <p:embed/>
                </p:oleObj>
              </mc:Choice>
              <mc:Fallback>
                <p:oleObj name="Equation" r:id="rId3" imgW="990360" imgH="838080" progId="Equation.DSMT4">
                  <p:embed/>
                  <p:pic>
                    <p:nvPicPr>
                      <p:cNvPr id="0" name="Picture 19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20800" y="1262296"/>
                        <a:ext cx="989013" cy="8461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28864" name="Picture 192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200400" y="2514600"/>
            <a:ext cx="3282696" cy="33050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5: </a:t>
            </a:r>
            <a:r>
              <a:rPr lang="en-US" dirty="0"/>
              <a:t>Using Slope and the </a:t>
            </a:r>
            <a:r>
              <a:rPr lang="en-US" i="1" dirty="0"/>
              <a:t>y</a:t>
            </a:r>
            <a:r>
              <a:rPr lang="en-US" dirty="0"/>
              <a:t>-Intercept </a:t>
            </a:r>
            <a:br>
              <a:rPr lang="en-US" dirty="0"/>
            </a:br>
            <a:r>
              <a:rPr lang="en-US" dirty="0"/>
              <a:t>to Graph a Line</a:t>
            </a:r>
            <a:r>
              <a:rPr lang="en-US" sz="3200" i="1" dirty="0">
                <a:solidFill>
                  <a:schemeClr val="accent1"/>
                </a:solidFill>
              </a:rPr>
              <a:t> </a:t>
            </a:r>
            <a:r>
              <a:rPr lang="en-US" sz="3200" dirty="0">
                <a:solidFill>
                  <a:schemeClr val="accent1"/>
                </a:solidFill>
                <a:latin typeface="Symbol" pitchFamily="18" charset="2"/>
              </a:rPr>
              <a:t>(</a:t>
            </a:r>
            <a:r>
              <a:rPr lang="en-US" sz="3200" dirty="0">
                <a:solidFill>
                  <a:schemeClr val="accent1"/>
                </a:solidFill>
              </a:rPr>
              <a:t>cont.</a:t>
            </a:r>
            <a:r>
              <a:rPr lang="en-US" sz="3200" dirty="0">
                <a:solidFill>
                  <a:schemeClr val="accent1"/>
                </a:solidFill>
                <a:latin typeface="Symbol" pitchFamily="18" charset="2"/>
              </a:rPr>
              <a:t>)</a:t>
            </a:r>
          </a:p>
        </p:txBody>
      </p:sp>
      <p:sp>
        <p:nvSpPr>
          <p:cNvPr id="12" name="Content Placeholder 11"/>
          <p:cNvSpPr>
            <a:spLocks noGrp="1"/>
          </p:cNvSpPr>
          <p:nvPr>
            <p:ph idx="1"/>
          </p:nvPr>
        </p:nvSpPr>
        <p:spPr>
          <a:xfrm>
            <a:off x="457200" y="1280160"/>
            <a:ext cx="4846320" cy="3108543"/>
          </a:xfrm>
        </p:spPr>
        <p:txBody>
          <a:bodyPr>
            <a:spAutoFit/>
          </a:bodyPr>
          <a:lstStyle/>
          <a:p>
            <a:pPr>
              <a:spcBef>
                <a:spcPts val="1200"/>
              </a:spcBef>
            </a:pPr>
            <a:r>
              <a:rPr lang="en-US" dirty="0"/>
              <a:t>As shown in the graph, if we “rise” 2 units up and “run” 3 units to the right</a:t>
            </a:r>
            <a:r>
              <a:rPr lang="en-US" b="1" dirty="0"/>
              <a:t> from the </a:t>
            </a:r>
            <a:br>
              <a:rPr lang="en-US" b="1" dirty="0"/>
            </a:br>
            <a:r>
              <a:rPr lang="en-US" b="1" i="1" dirty="0"/>
              <a:t>y­-</a:t>
            </a:r>
            <a:r>
              <a:rPr lang="en-US" b="1" dirty="0"/>
              <a:t>intercept</a:t>
            </a:r>
            <a:r>
              <a:rPr lang="en-US" dirty="0"/>
              <a:t> </a:t>
            </a:r>
            <a:r>
              <a:rPr lang="en-US" dirty="0">
                <a:solidFill>
                  <a:srgbClr val="000099"/>
                </a:solidFill>
              </a:rPr>
              <a:t>(</a:t>
            </a:r>
            <a:r>
              <a:rPr lang="en-US" b="1" dirty="0">
                <a:solidFill>
                  <a:srgbClr val="000099"/>
                </a:solidFill>
              </a:rPr>
              <a:t>0</a:t>
            </a:r>
            <a:r>
              <a:rPr lang="en-US" dirty="0">
                <a:solidFill>
                  <a:srgbClr val="000099"/>
                </a:solidFill>
              </a:rPr>
              <a:t>, </a:t>
            </a:r>
            <a:r>
              <a:rPr lang="en-US" b="1" dirty="0">
                <a:solidFill>
                  <a:srgbClr val="000099"/>
                </a:solidFill>
              </a:rPr>
              <a:t>2</a:t>
            </a:r>
            <a:r>
              <a:rPr lang="en-US" dirty="0">
                <a:solidFill>
                  <a:srgbClr val="000099"/>
                </a:solidFill>
              </a:rPr>
              <a:t>)</a:t>
            </a:r>
            <a:r>
              <a:rPr lang="en-US" dirty="0"/>
              <a:t>, we locate another point </a:t>
            </a:r>
            <a:r>
              <a:rPr lang="en-US" dirty="0">
                <a:solidFill>
                  <a:srgbClr val="000099"/>
                </a:solidFill>
              </a:rPr>
              <a:t>(3, 4)</a:t>
            </a:r>
            <a:r>
              <a:rPr lang="en-US" dirty="0"/>
              <a:t>.  The line can be drawn through these two points.</a:t>
            </a:r>
          </a:p>
        </p:txBody>
      </p:sp>
      <p:sp>
        <p:nvSpPr>
          <p:cNvPr id="14" name="Rectangle 3"/>
          <p:cNvSpPr txBox="1">
            <a:spLocks/>
          </p:cNvSpPr>
          <p:nvPr/>
        </p:nvSpPr>
        <p:spPr>
          <a:xfrm>
            <a:off x="457200" y="4566565"/>
            <a:ext cx="8229600" cy="138499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lvl="0">
              <a:spcBef>
                <a:spcPct val="50000"/>
              </a:spcBef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Note: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As shown in the </a:t>
            </a:r>
            <a:r>
              <a:rPr lang="en-US" sz="2800" dirty="0"/>
              <a:t>second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graph, we could also </a:t>
            </a:r>
            <a:b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first “run”  3 units right and “rise” 2 units up from the </a:t>
            </a:r>
            <a:r>
              <a:rPr kumimoji="0" lang="en-US" sz="2800" b="0" i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y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-intercept to locate the point (3, 4) on the graph.</a:t>
            </a:r>
          </a:p>
        </p:txBody>
      </p:sp>
      <p:pic>
        <p:nvPicPr>
          <p:cNvPr id="44033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29200" y="1295400"/>
            <a:ext cx="3273552" cy="3280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2"/>
          <p:cNvSpPr txBox="1">
            <a:spLocks/>
          </p:cNvSpPr>
          <p:nvPr/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>
              <a:spcBef>
                <a:spcPts val="600"/>
              </a:spcBef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Find the slope and </a:t>
            </a:r>
            <a:r>
              <a:rPr kumimoji="0" lang="en-US" sz="2800" b="0" i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y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-intercept of </a:t>
            </a:r>
            <a:r>
              <a:rPr kumimoji="0" lang="en-US" sz="2800" b="0" i="1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x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+ 2</a:t>
            </a:r>
            <a:r>
              <a:rPr kumimoji="0" lang="en-US" sz="2800" b="0" i="1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y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=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Symbol" pitchFamily="18" charset="2"/>
                <a:ea typeface="+mn-ea"/>
                <a:cs typeface="+mn-cs"/>
              </a:rPr>
              <a:t>-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6</a:t>
            </a:r>
            <a:r>
              <a:rPr lang="en-US" sz="2800" dirty="0"/>
              <a:t>,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and graph the line.</a:t>
            </a:r>
          </a:p>
          <a:p>
            <a:pPr marL="533400" marR="0" lvl="0" indent="-533400" algn="just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Solution</a:t>
            </a:r>
          </a:p>
          <a:p>
            <a:pPr marL="533400" marR="0" lvl="0" indent="-533400" algn="just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Solve for </a:t>
            </a:r>
            <a:r>
              <a:rPr kumimoji="0" lang="en-US" sz="2800" b="0" i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y.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33400" marR="0" lvl="0" indent="-533400" algn="just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36609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150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6: </a:t>
            </a:r>
            <a:r>
              <a:rPr lang="en-US" dirty="0"/>
              <a:t>Using Slope and the </a:t>
            </a:r>
            <a:r>
              <a:rPr lang="en-US" i="1" dirty="0"/>
              <a:t>y</a:t>
            </a:r>
            <a:r>
              <a:rPr lang="en-US" dirty="0"/>
              <a:t>-Intercept </a:t>
            </a:r>
            <a:br>
              <a:rPr lang="en-US" dirty="0"/>
            </a:br>
            <a:r>
              <a:rPr lang="en-US" dirty="0"/>
              <a:t>to Graph a Line</a:t>
            </a:r>
            <a:endParaRPr lang="en-US" sz="3200" dirty="0">
              <a:solidFill>
                <a:schemeClr val="accent1"/>
              </a:solidFill>
              <a:latin typeface="Symbol" pitchFamily="18" charset="2"/>
            </a:endParaRPr>
          </a:p>
        </p:txBody>
      </p:sp>
      <p:graphicFrame>
        <p:nvGraphicFramePr>
          <p:cNvPr id="819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26290943"/>
              </p:ext>
            </p:extLst>
          </p:nvPr>
        </p:nvGraphicFramePr>
        <p:xfrm>
          <a:off x="476250" y="3282950"/>
          <a:ext cx="17145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955" name="Equation" r:id="rId3" imgW="1700280" imgH="329040" progId="Equation.DSMT4">
                  <p:embed/>
                </p:oleObj>
              </mc:Choice>
              <mc:Fallback>
                <p:oleObj name="Equation" r:id="rId3" imgW="1700280" imgH="329040" progId="Equation.DSMT4">
                  <p:embed/>
                  <p:pic>
                    <p:nvPicPr>
                      <p:cNvPr id="0" name="Picture 7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6250" y="3282950"/>
                        <a:ext cx="1714500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7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35316767"/>
              </p:ext>
            </p:extLst>
          </p:nvPr>
        </p:nvGraphicFramePr>
        <p:xfrm>
          <a:off x="1020763" y="3740150"/>
          <a:ext cx="16764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956" name="Equation" r:id="rId5" imgW="1663920" imgH="329040" progId="Equation.DSMT4">
                  <p:embed/>
                </p:oleObj>
              </mc:Choice>
              <mc:Fallback>
                <p:oleObj name="Equation" r:id="rId5" imgW="1663920" imgH="329040" progId="Equation.DSMT4">
                  <p:embed/>
                  <p:pic>
                    <p:nvPicPr>
                      <p:cNvPr id="0" name="Picture 7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20763" y="3740150"/>
                        <a:ext cx="1676400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8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00272627"/>
              </p:ext>
            </p:extLst>
          </p:nvPr>
        </p:nvGraphicFramePr>
        <p:xfrm>
          <a:off x="976313" y="4159250"/>
          <a:ext cx="18415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957" name="Equation" r:id="rId7" imgW="1828440" imgH="886680" progId="Equation.DSMT4">
                  <p:embed/>
                </p:oleObj>
              </mc:Choice>
              <mc:Fallback>
                <p:oleObj name="Equation" r:id="rId7" imgW="1828440" imgH="886680" progId="Equation.DSMT4">
                  <p:embed/>
                  <p:pic>
                    <p:nvPicPr>
                      <p:cNvPr id="0" name="Picture 7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6313" y="4159250"/>
                        <a:ext cx="18415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9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8683562"/>
              </p:ext>
            </p:extLst>
          </p:nvPr>
        </p:nvGraphicFramePr>
        <p:xfrm>
          <a:off x="1290638" y="5073650"/>
          <a:ext cx="16510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958" name="Equation" r:id="rId9" imgW="1636560" imgH="886680" progId="Equation.DSMT4">
                  <p:embed/>
                </p:oleObj>
              </mc:Choice>
              <mc:Fallback>
                <p:oleObj name="Equation" r:id="rId9" imgW="1636560" imgH="886680" progId="Equation.DSMT4">
                  <p:embed/>
                  <p:pic>
                    <p:nvPicPr>
                      <p:cNvPr id="0" name="Picture 7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0638" y="5073650"/>
                        <a:ext cx="16510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8927" name="Picture 735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4495800" y="2209800"/>
            <a:ext cx="3310128" cy="331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457200" y="2362200"/>
            <a:ext cx="8153400" cy="19697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defTabSz="800100">
              <a:spcBef>
                <a:spcPts val="1200"/>
              </a:spcBef>
              <a:defRPr/>
            </a:pPr>
            <a:r>
              <a:rPr lang="en-US" sz="2800" dirty="0"/>
              <a:t>We can treat 	        as    	       and the “rise” as </a:t>
            </a:r>
            <a:r>
              <a:rPr lang="en-US" sz="2800" dirty="0">
                <a:latin typeface="Symbol" pitchFamily="18" charset="2"/>
              </a:rPr>
              <a:t>-</a:t>
            </a:r>
            <a:r>
              <a:rPr lang="en-US" sz="2800" dirty="0"/>
              <a:t>1 </a:t>
            </a:r>
          </a:p>
          <a:p>
            <a:pPr lvl="0" defTabSz="800100">
              <a:spcBef>
                <a:spcPts val="1200"/>
              </a:spcBef>
              <a:defRPr/>
            </a:pPr>
            <a:r>
              <a:rPr lang="en-US" sz="2800" dirty="0"/>
              <a:t>and the “run” as 2.  Moving from (0, </a:t>
            </a:r>
            <a:r>
              <a:rPr lang="en-US" sz="2800" dirty="0">
                <a:latin typeface="Symbol" pitchFamily="18" charset="2"/>
              </a:rPr>
              <a:t>-</a:t>
            </a:r>
            <a:r>
              <a:rPr lang="en-US" sz="2800" dirty="0"/>
              <a:t>3) as shown in the graph, we locate another point </a:t>
            </a:r>
            <a:r>
              <a:rPr lang="en-US" sz="2800" dirty="0">
                <a:solidFill>
                  <a:srgbClr val="000099"/>
                </a:solidFill>
              </a:rPr>
              <a:t>(2,</a:t>
            </a:r>
            <a:r>
              <a:rPr lang="en-US" sz="2800" dirty="0">
                <a:solidFill>
                  <a:srgbClr val="000099"/>
                </a:solidFill>
                <a:latin typeface="Symbol" pitchFamily="18" charset="2"/>
              </a:rPr>
              <a:t> -</a:t>
            </a:r>
            <a:r>
              <a:rPr lang="en-US" sz="2800" dirty="0">
                <a:solidFill>
                  <a:srgbClr val="000099"/>
                </a:solidFill>
              </a:rPr>
              <a:t>4)</a:t>
            </a:r>
            <a:r>
              <a:rPr lang="en-US" sz="2800" dirty="0"/>
              <a:t> on the graph and draw the line.</a:t>
            </a: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457200" y="1280160"/>
            <a:ext cx="8229600" cy="1158240"/>
          </a:xfrm>
          <a:prstGeom prst="rect">
            <a:avLst/>
          </a:prstGeom>
        </p:spPr>
        <p:txBody>
          <a:bodyPr>
            <a:normAutofit fontScale="92500" lnSpcReduction="10000"/>
          </a:bodyPr>
          <a:lstStyle/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Thus,                 which is the slope, and </a:t>
            </a:r>
            <a:r>
              <a:rPr kumimoji="0" lang="en-US" sz="2800" b="0" i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is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Symbol" pitchFamily="18" charset="2"/>
                <a:ea typeface="+mn-ea"/>
                <a:cs typeface="+mn-cs"/>
              </a:rPr>
              <a:t>-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3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making the </a:t>
            </a:r>
            <a:r>
              <a:rPr kumimoji="0" lang="en-US" sz="2800" b="0" i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y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-intercept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(0,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Symbol" pitchFamily="18" charset="2"/>
                <a:ea typeface="+mn-ea"/>
                <a:cs typeface="+mn-cs"/>
              </a:rPr>
              <a:t>-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3)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</a:t>
            </a:r>
          </a:p>
        </p:txBody>
      </p:sp>
      <p:sp>
        <p:nvSpPr>
          <p:cNvPr id="2253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6: </a:t>
            </a:r>
            <a:r>
              <a:rPr lang="en-US" dirty="0"/>
              <a:t>Using Slope and the </a:t>
            </a:r>
            <a:r>
              <a:rPr lang="en-US" i="1" dirty="0"/>
              <a:t>y</a:t>
            </a:r>
            <a:r>
              <a:rPr lang="en-US" dirty="0"/>
              <a:t>-Intercept </a:t>
            </a:r>
            <a:br>
              <a:rPr lang="en-US" dirty="0"/>
            </a:br>
            <a:r>
              <a:rPr lang="en-US" dirty="0"/>
              <a:t>to Graph a Line</a:t>
            </a:r>
            <a:r>
              <a:rPr lang="en-US" sz="3200" i="1" dirty="0">
                <a:solidFill>
                  <a:schemeClr val="accent1"/>
                </a:solidFill>
              </a:rPr>
              <a:t> </a:t>
            </a:r>
            <a:r>
              <a:rPr lang="en-US" sz="3200" dirty="0">
                <a:solidFill>
                  <a:schemeClr val="accent1"/>
                </a:solidFill>
                <a:latin typeface="Symbol" pitchFamily="18" charset="2"/>
              </a:rPr>
              <a:t>(</a:t>
            </a:r>
            <a:r>
              <a:rPr lang="en-US" sz="3200" dirty="0">
                <a:solidFill>
                  <a:schemeClr val="accent1"/>
                </a:solidFill>
              </a:rPr>
              <a:t>cont.</a:t>
            </a:r>
            <a:r>
              <a:rPr lang="en-US" sz="3200" dirty="0">
                <a:solidFill>
                  <a:schemeClr val="accent1"/>
                </a:solidFill>
                <a:latin typeface="Symbol" pitchFamily="18" charset="2"/>
              </a:rPr>
              <a:t>)</a:t>
            </a:r>
          </a:p>
        </p:txBody>
      </p:sp>
      <p:graphicFrame>
        <p:nvGraphicFramePr>
          <p:cNvPr id="9764" name="Object 54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74765772"/>
              </p:ext>
            </p:extLst>
          </p:nvPr>
        </p:nvGraphicFramePr>
        <p:xfrm>
          <a:off x="1295400" y="1211262"/>
          <a:ext cx="1230313" cy="846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788" name="Equation" r:id="rId3" imgW="1231560" imgH="838080" progId="Equation.DSMT4">
                  <p:embed/>
                </p:oleObj>
              </mc:Choice>
              <mc:Fallback>
                <p:oleObj name="Equation" r:id="rId3" imgW="1231560" imgH="838080" progId="Equation.DSMT4">
                  <p:embed/>
                  <p:pic>
                    <p:nvPicPr>
                      <p:cNvPr id="0" name="Picture 54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1211262"/>
                        <a:ext cx="1230313" cy="8461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765" name="Object 549"/>
          <p:cNvGraphicFramePr>
            <a:graphicFrameLocks noChangeAspect="1"/>
          </p:cNvGraphicFramePr>
          <p:nvPr/>
        </p:nvGraphicFramePr>
        <p:xfrm>
          <a:off x="2438400" y="2193022"/>
          <a:ext cx="1116013" cy="846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789" name="Equation" r:id="rId5" imgW="1117440" imgH="838080" progId="Equation.DSMT4">
                  <p:embed/>
                </p:oleObj>
              </mc:Choice>
              <mc:Fallback>
                <p:oleObj name="Equation" r:id="rId5" imgW="1117440" imgH="838080" progId="Equation.DSMT4">
                  <p:embed/>
                  <p:pic>
                    <p:nvPicPr>
                      <p:cNvPr id="0" name="Picture 54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8400" y="2193022"/>
                        <a:ext cx="1116013" cy="8461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766" name="Object 550"/>
          <p:cNvGraphicFramePr>
            <a:graphicFrameLocks noChangeAspect="1"/>
          </p:cNvGraphicFramePr>
          <p:nvPr/>
        </p:nvGraphicFramePr>
        <p:xfrm>
          <a:off x="3970789" y="2193022"/>
          <a:ext cx="1077913" cy="846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790" name="Equation" r:id="rId7" imgW="1079280" imgH="838080" progId="Equation.DSMT4">
                  <p:embed/>
                </p:oleObj>
              </mc:Choice>
              <mc:Fallback>
                <p:oleObj name="Equation" r:id="rId7" imgW="1079280" imgH="838080" progId="Equation.DSMT4">
                  <p:embed/>
                  <p:pic>
                    <p:nvPicPr>
                      <p:cNvPr id="0" name="Picture 55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70789" y="2193022"/>
                        <a:ext cx="1077913" cy="8461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2"/>
          <p:cNvSpPr txBox="1">
            <a:spLocks/>
          </p:cNvSpPr>
          <p:nvPr/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defTabSz="406400">
              <a:spcBef>
                <a:spcPct val="20000"/>
              </a:spcBef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Find the equation of the line through the point </a:t>
            </a:r>
            <a:r>
              <a:rPr lang="en-US" sz="2800" dirty="0">
                <a:solidFill>
                  <a:srgbClr val="0000FF"/>
                </a:solidFill>
              </a:rPr>
              <a:t>(0,</a:t>
            </a:r>
            <a:r>
              <a:rPr lang="en-US" sz="2800" dirty="0">
                <a:solidFill>
                  <a:srgbClr val="0000FF"/>
                </a:solidFill>
                <a:latin typeface="Symbol" pitchFamily="18" charset="2"/>
              </a:rPr>
              <a:t> -</a:t>
            </a:r>
            <a:r>
              <a:rPr lang="en-US" sz="2800" dirty="0">
                <a:solidFill>
                  <a:srgbClr val="0000FF"/>
                </a:solidFill>
              </a:rPr>
              <a:t>2)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lvl="0" defTabSz="406400">
              <a:spcBef>
                <a:spcPts val="1800"/>
              </a:spcBef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with slope </a:t>
            </a:r>
          </a:p>
          <a:p>
            <a:pPr marL="0" marR="0" lvl="0" indent="0" algn="l" defTabSz="406400" rtl="0" eaLnBrk="1" fontAlgn="auto" latinLnBrk="0" hangingPunct="1">
              <a:lnSpc>
                <a:spcPct val="100000"/>
              </a:lnSpc>
              <a:spcBef>
                <a:spcPts val="2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Solution</a:t>
            </a:r>
          </a:p>
          <a:p>
            <a:pPr marL="0" marR="0" lvl="0" indent="0" algn="l" defTabSz="406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Because the </a:t>
            </a:r>
            <a:r>
              <a:rPr kumimoji="0" lang="en-US" sz="2800" b="0" i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x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-coordinate is 0, we know that the point </a:t>
            </a:r>
          </a:p>
          <a:p>
            <a:pPr marL="0" marR="0" lvl="0" indent="0" algn="l" defTabSz="406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ea typeface="+mn-ea"/>
                <a:cs typeface="+mn-cs"/>
              </a:rPr>
              <a:t>(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0,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Symbol" pitchFamily="18" charset="2"/>
                <a:ea typeface="+mn-ea"/>
                <a:cs typeface="+mn-cs"/>
              </a:rPr>
              <a:t>-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2)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is the </a:t>
            </a:r>
            <a:r>
              <a:rPr kumimoji="0" lang="en-US" sz="2800" b="0" i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y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-intercept. So </a:t>
            </a:r>
            <a:r>
              <a:rPr kumimoji="0" lang="en-US" sz="2800" b="0" i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=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Symbol" pitchFamily="18" charset="2"/>
                <a:ea typeface="+mn-ea"/>
                <a:cs typeface="+mn-cs"/>
              </a:rPr>
              <a:t>-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2. The slope is        So </a:t>
            </a:r>
          </a:p>
          <a:p>
            <a:pPr marL="0" marR="0" lvl="0" indent="0" algn="l" defTabSz="406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406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        Substituting in slope-intercept form, </a:t>
            </a:r>
            <a:r>
              <a:rPr kumimoji="0" lang="en-US" sz="2800" b="0" i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y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Symbol" pitchFamily="18" charset="2"/>
                <a:ea typeface="+mn-ea"/>
                <a:cs typeface="+mn-cs"/>
              </a:rPr>
              <a:t>=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mx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Symbol" pitchFamily="18" charset="2"/>
                <a:ea typeface="+mn-ea"/>
                <a:cs typeface="+mn-cs"/>
              </a:rPr>
              <a:t>+ </a:t>
            </a:r>
            <a:r>
              <a:rPr kumimoji="0" lang="en-US" sz="2800" b="0" i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b, </a:t>
            </a:r>
          </a:p>
          <a:p>
            <a:pPr marL="0" marR="0" lvl="0" indent="0" algn="l" defTabSz="406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gives the result: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</a:p>
        </p:txBody>
      </p:sp>
      <p:sp>
        <p:nvSpPr>
          <p:cNvPr id="2457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7: </a:t>
            </a:r>
            <a:r>
              <a:rPr lang="en-US" dirty="0"/>
              <a:t>Finding Equations Given the Slope and the </a:t>
            </a:r>
            <a:r>
              <a:rPr lang="en-US" i="1" dirty="0"/>
              <a:t>y</a:t>
            </a:r>
            <a:r>
              <a:rPr lang="en-US" dirty="0"/>
              <a:t>-Intercept</a:t>
            </a:r>
            <a:endParaRPr lang="en-US" sz="3200" dirty="0">
              <a:solidFill>
                <a:schemeClr val="accent1"/>
              </a:solidFill>
              <a:latin typeface="Symbol" pitchFamily="18" charset="2"/>
            </a:endParaRPr>
          </a:p>
        </p:txBody>
      </p:sp>
      <p:graphicFrame>
        <p:nvGraphicFramePr>
          <p:cNvPr id="24580" name="Object 4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16945776"/>
              </p:ext>
            </p:extLst>
          </p:nvPr>
        </p:nvGraphicFramePr>
        <p:xfrm>
          <a:off x="2130420" y="1792743"/>
          <a:ext cx="338138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027" name="Equation" r:id="rId3" imgW="342831" imgH="837787" progId="Equation.DSMT4">
                  <p:embed/>
                </p:oleObj>
              </mc:Choice>
              <mc:Fallback>
                <p:oleObj name="Equation" r:id="rId3" imgW="342831" imgH="837787" progId="Equation.DSMT4">
                  <p:embed/>
                  <p:pic>
                    <p:nvPicPr>
                      <p:cNvPr id="0" name="Picture 729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0420" y="1792743"/>
                        <a:ext cx="338138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7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5444556"/>
              </p:ext>
            </p:extLst>
          </p:nvPr>
        </p:nvGraphicFramePr>
        <p:xfrm>
          <a:off x="2855913" y="4751388"/>
          <a:ext cx="1558925" cy="857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028" name="Equation" r:id="rId5" imgW="1549080" imgH="838080" progId="Equation.DSMT4">
                  <p:embed/>
                </p:oleObj>
              </mc:Choice>
              <mc:Fallback>
                <p:oleObj name="Equation" r:id="rId5" imgW="1549080" imgH="838080" progId="Equation.DSMT4">
                  <p:embed/>
                  <p:pic>
                    <p:nvPicPr>
                      <p:cNvPr id="0" name="Picture 7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55913" y="4751388"/>
                        <a:ext cx="1558925" cy="857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997" name="Object 733"/>
          <p:cNvGraphicFramePr>
            <a:graphicFrameLocks noChangeAspect="1"/>
          </p:cNvGraphicFramePr>
          <p:nvPr/>
        </p:nvGraphicFramePr>
        <p:xfrm>
          <a:off x="473978" y="4207778"/>
          <a:ext cx="963613" cy="846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029" name="Equation" r:id="rId7" imgW="965160" imgH="838080" progId="Equation.DSMT4">
                  <p:embed/>
                </p:oleObj>
              </mc:Choice>
              <mc:Fallback>
                <p:oleObj name="Equation" r:id="rId7" imgW="965160" imgH="838080" progId="Equation.DSMT4">
                  <p:embed/>
                  <p:pic>
                    <p:nvPicPr>
                      <p:cNvPr id="0" name="Picture 7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3978" y="4207778"/>
                        <a:ext cx="963613" cy="8461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998" name="Object 734"/>
          <p:cNvGraphicFramePr>
            <a:graphicFrameLocks noChangeAspect="1"/>
          </p:cNvGraphicFramePr>
          <p:nvPr/>
        </p:nvGraphicFramePr>
        <p:xfrm>
          <a:off x="7458512" y="3573462"/>
          <a:ext cx="342900" cy="846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030" name="Equation" r:id="rId9" imgW="342720" imgH="838080" progId="Equation.DSMT4">
                  <p:embed/>
                </p:oleObj>
              </mc:Choice>
              <mc:Fallback>
                <p:oleObj name="Equation" r:id="rId9" imgW="342720" imgH="838080" progId="Equation.DSMT4">
                  <p:embed/>
                  <p:pic>
                    <p:nvPicPr>
                      <p:cNvPr id="0" name="Picture 7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58512" y="3573462"/>
                        <a:ext cx="342900" cy="8461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Objectives</a:t>
            </a:r>
          </a:p>
        </p:txBody>
      </p:sp>
      <p:sp>
        <p:nvSpPr>
          <p:cNvPr id="5123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  <a:noFill/>
        </p:spPr>
        <p:txBody>
          <a:bodyPr/>
          <a:lstStyle/>
          <a:p>
            <a:pPr marL="457200" indent="-457200" defTabSz="406400">
              <a:buFont typeface="Courier New" pitchFamily="49" charset="0"/>
              <a:buChar char="o"/>
            </a:pPr>
            <a:r>
              <a:rPr lang="en-US" dirty="0"/>
              <a:t>Discuss concepts and vocabulary taught in the lesson.</a:t>
            </a:r>
            <a:endParaRPr lang="en-US" i="0" dirty="0">
              <a:solidFill>
                <a:schemeClr val="tx1"/>
              </a:solidFill>
            </a:endParaRPr>
          </a:p>
          <a:p>
            <a:pPr marL="457200" indent="-457200" defTabSz="406400">
              <a:buFont typeface="Courier New" pitchFamily="49" charset="0"/>
              <a:buChar char="o"/>
            </a:pPr>
            <a:r>
              <a:rPr lang="en-US" i="0" dirty="0">
                <a:solidFill>
                  <a:schemeClr val="tx1"/>
                </a:solidFill>
              </a:rPr>
              <a:t>Interpret the slope of a line as a rate of change.</a:t>
            </a:r>
          </a:p>
          <a:p>
            <a:pPr marL="457200" indent="-457200" defTabSz="406400">
              <a:buFont typeface="Courier New" pitchFamily="49" charset="0"/>
              <a:buChar char="o"/>
            </a:pPr>
            <a:r>
              <a:rPr lang="en-US" dirty="0"/>
              <a:t>Find the slope of a line given two points on the line.</a:t>
            </a:r>
            <a:endParaRPr lang="en-US" i="0" dirty="0">
              <a:solidFill>
                <a:schemeClr val="tx1"/>
              </a:solidFill>
            </a:endParaRPr>
          </a:p>
          <a:p>
            <a:pPr marL="457200" indent="-457200" defTabSz="406400">
              <a:buFont typeface="Courier New" pitchFamily="49" charset="0"/>
              <a:buChar char="o"/>
            </a:pPr>
            <a:r>
              <a:rPr lang="en-US" dirty="0"/>
              <a:t>Find the slopes of horizontal and vertical lines.</a:t>
            </a:r>
            <a:endParaRPr lang="en-US" i="0" dirty="0">
              <a:solidFill>
                <a:schemeClr val="tx1"/>
              </a:solidFill>
            </a:endParaRPr>
          </a:p>
          <a:p>
            <a:pPr marL="457200" indent="-457200" defTabSz="406400">
              <a:buFont typeface="Courier New" pitchFamily="49" charset="0"/>
              <a:buChar char="o"/>
            </a:pPr>
            <a:r>
              <a:rPr lang="en-US" dirty="0"/>
              <a:t>Graph a linear equation by finding the slope and </a:t>
            </a:r>
            <a:r>
              <a:rPr lang="en-US" i="1" dirty="0"/>
              <a:t>y</a:t>
            </a:r>
            <a:r>
              <a:rPr lang="en-US" dirty="0"/>
              <a:t>‑intercept.</a:t>
            </a:r>
          </a:p>
          <a:p>
            <a:pPr marL="457200" indent="-457200" defTabSz="406400">
              <a:buFont typeface="Courier New" pitchFamily="49" charset="0"/>
              <a:buChar char="o"/>
            </a:pPr>
            <a:r>
              <a:rPr lang="en-US" dirty="0"/>
              <a:t>Use slope‑intercept form to write the equation of a line given its slope and </a:t>
            </a:r>
            <a:r>
              <a:rPr lang="en-US" i="1" dirty="0"/>
              <a:t>y</a:t>
            </a:r>
            <a:r>
              <a:rPr lang="en-US" dirty="0"/>
              <a:t>‑intercept.</a:t>
            </a:r>
            <a:endParaRPr lang="en-US" i="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2"/>
          <p:cNvSpPr txBox="1">
            <a:spLocks/>
          </p:cNvSpPr>
          <p:nvPr/>
        </p:nvSpPr>
        <p:spPr>
          <a:xfrm>
            <a:off x="457200" y="1280160"/>
            <a:ext cx="8229600" cy="3970318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15875" marR="0" lvl="0" indent="-15875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>
                <a:tab pos="342900" algn="l"/>
                <a:tab pos="977900" algn="l"/>
                <a:tab pos="7150100" algn="l"/>
              </a:tabLst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Formula</a:t>
            </a:r>
          </a:p>
          <a:p>
            <a:pPr marL="15875" marR="0" lvl="0" indent="-158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>
                <a:tab pos="342900" algn="l"/>
                <a:tab pos="977900" algn="l"/>
                <a:tab pos="7150100" algn="l"/>
              </a:tabLst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Let                  and                   be two points on a line.  The 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slope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can be calculated as follows: </a:t>
            </a:r>
          </a:p>
          <a:p>
            <a:pPr marL="15875" marR="0" lvl="0" indent="-158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>
                <a:tab pos="342900" algn="l"/>
                <a:tab pos="977900" algn="l"/>
                <a:tab pos="7150100" algn="l"/>
              </a:tabLst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15875" marR="0" lvl="0" indent="-158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>
                <a:tab pos="342900" algn="l"/>
                <a:tab pos="977900" algn="l"/>
                <a:tab pos="7150100" algn="l"/>
              </a:tabLst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15875" marR="0" lvl="0" indent="-158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>
                <a:tab pos="342900" algn="l"/>
                <a:tab pos="977900" algn="l"/>
                <a:tab pos="7150100" algn="l"/>
              </a:tabLst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15875" marR="0" lvl="0" indent="-158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>
                <a:tab pos="342900" algn="l"/>
                <a:tab pos="977900" algn="l"/>
                <a:tab pos="7150100" algn="l"/>
              </a:tabLst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Note: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The letter </a:t>
            </a:r>
            <a:r>
              <a:rPr kumimoji="0" lang="en-US" sz="28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is standard notation for representing the slope of a line.</a:t>
            </a:r>
          </a:p>
        </p:txBody>
      </p:sp>
      <p:sp>
        <p:nvSpPr>
          <p:cNvPr id="614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Slope</a:t>
            </a:r>
          </a:p>
        </p:txBody>
      </p:sp>
      <p:graphicFrame>
        <p:nvGraphicFramePr>
          <p:cNvPr id="6149" name="Object 5"/>
          <p:cNvGraphicFramePr>
            <a:graphicFrameLocks noGrp="1" noChangeAspect="1"/>
          </p:cNvGraphicFramePr>
          <p:nvPr>
            <p:ph sz="quarter" idx="4294967295"/>
          </p:nvPr>
        </p:nvGraphicFramePr>
        <p:xfrm>
          <a:off x="1096296" y="1836023"/>
          <a:ext cx="1295400" cy="4778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94" name="Equation" r:id="rId3" imgW="1307939" imgH="482278" progId="Equation.DSMT4">
                  <p:embed/>
                </p:oleObj>
              </mc:Choice>
              <mc:Fallback>
                <p:oleObj name="Equation" r:id="rId3" imgW="1307939" imgH="482278" progId="Equation.DSMT4">
                  <p:embed/>
                  <p:pic>
                    <p:nvPicPr>
                      <p:cNvPr id="0" name="Picture 546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96296" y="1836023"/>
                        <a:ext cx="1295400" cy="4778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0" name="Object 6"/>
          <p:cNvGraphicFramePr>
            <a:graphicFrameLocks noChangeAspect="1"/>
          </p:cNvGraphicFramePr>
          <p:nvPr/>
        </p:nvGraphicFramePr>
        <p:xfrm>
          <a:off x="3117850" y="1831260"/>
          <a:ext cx="13335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95" name="Equation" r:id="rId5" imgW="1333293" imgH="482278" progId="Equation.DSMT4">
                  <p:embed/>
                </p:oleObj>
              </mc:Choice>
              <mc:Fallback>
                <p:oleObj name="Equation" r:id="rId5" imgW="1333293" imgH="482278" progId="Equation.DSMT4">
                  <p:embed/>
                  <p:pic>
                    <p:nvPicPr>
                      <p:cNvPr id="0" name="Picture 54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17850" y="1831260"/>
                        <a:ext cx="13335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1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05853210"/>
              </p:ext>
            </p:extLst>
          </p:nvPr>
        </p:nvGraphicFramePr>
        <p:xfrm>
          <a:off x="2533650" y="2957513"/>
          <a:ext cx="3835400" cy="1066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96" name="Equation" r:id="rId7" imgW="3821400" imgH="1051200" progId="Equation.DSMT4">
                  <p:embed/>
                </p:oleObj>
              </mc:Choice>
              <mc:Fallback>
                <p:oleObj name="Equation" r:id="rId7" imgW="3821400" imgH="1051200" progId="Equation.DSMT4">
                  <p:embed/>
                  <p:pic>
                    <p:nvPicPr>
                      <p:cNvPr id="0" name="Picture 54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33650" y="2957513"/>
                        <a:ext cx="3835400" cy="1066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          Calculating the Slope</a:t>
            </a:r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457200" y="1280160"/>
            <a:ext cx="8229600" cy="1902059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>
            <a:spAutoFit/>
          </a:bodyPr>
          <a:lstStyle/>
          <a:p>
            <a:pPr marL="15875" marR="0" lvl="0" indent="-15875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>
                <a:tab pos="342900" algn="l"/>
                <a:tab pos="977900" algn="l"/>
                <a:tab pos="7150100" algn="l"/>
              </a:tabLst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Notes</a:t>
            </a:r>
          </a:p>
          <a:p>
            <a:pPr marL="15875" lvl="0" indent="-15875">
              <a:spcBef>
                <a:spcPct val="20000"/>
              </a:spcBef>
              <a:tabLst>
                <a:tab pos="342900" algn="l"/>
                <a:tab pos="977900" algn="l"/>
                <a:tab pos="7150100" algn="l"/>
              </a:tabLst>
              <a:defRPr/>
            </a:pPr>
            <a:r>
              <a:rPr lang="en-US" sz="2800" dirty="0">
                <a:solidFill>
                  <a:srgbClr val="000000"/>
                </a:solidFill>
              </a:rPr>
              <a:t>In the notation </a:t>
            </a:r>
            <a:r>
              <a:rPr lang="en-US" sz="2800" i="1" dirty="0">
                <a:solidFill>
                  <a:srgbClr val="000000"/>
                </a:solidFill>
              </a:rPr>
              <a:t>P</a:t>
            </a:r>
            <a:r>
              <a:rPr lang="en-US" sz="2800" baseline="-25000" dirty="0">
                <a:solidFill>
                  <a:srgbClr val="000000"/>
                </a:solidFill>
              </a:rPr>
              <a:t>1</a:t>
            </a:r>
            <a:r>
              <a:rPr lang="en-US" sz="2800" dirty="0">
                <a:solidFill>
                  <a:srgbClr val="000000"/>
                </a:solidFill>
              </a:rPr>
              <a:t>, 1 is called a </a:t>
            </a:r>
            <a:r>
              <a:rPr lang="en-US" sz="2800" b="1" dirty="0">
                <a:solidFill>
                  <a:srgbClr val="C00000"/>
                </a:solidFill>
              </a:rPr>
              <a:t>subscript </a:t>
            </a:r>
            <a:r>
              <a:rPr lang="en-US" sz="2800" dirty="0">
                <a:solidFill>
                  <a:srgbClr val="000000"/>
                </a:solidFill>
              </a:rPr>
              <a:t>and </a:t>
            </a:r>
            <a:r>
              <a:rPr lang="en-US" sz="2800" i="1" dirty="0">
                <a:solidFill>
                  <a:srgbClr val="000000"/>
                </a:solidFill>
              </a:rPr>
              <a:t>P</a:t>
            </a:r>
            <a:r>
              <a:rPr lang="en-US" sz="2800" baseline="-25000" dirty="0">
                <a:solidFill>
                  <a:srgbClr val="000000"/>
                </a:solidFill>
              </a:rPr>
              <a:t>1</a:t>
            </a:r>
            <a:r>
              <a:rPr lang="en-US" sz="2800" dirty="0">
                <a:solidFill>
                  <a:srgbClr val="000000"/>
                </a:solidFill>
              </a:rPr>
              <a:t> is read “</a:t>
            </a:r>
            <a:r>
              <a:rPr lang="en-US" sz="2800" i="1" dirty="0">
                <a:solidFill>
                  <a:srgbClr val="000000"/>
                </a:solidFill>
              </a:rPr>
              <a:t>P </a:t>
            </a:r>
            <a:r>
              <a:rPr lang="en-US" sz="2800" dirty="0">
                <a:solidFill>
                  <a:srgbClr val="000000"/>
                </a:solidFill>
              </a:rPr>
              <a:t>sub 1.” Similarly, </a:t>
            </a:r>
            <a:r>
              <a:rPr lang="en-US" sz="2800" i="1" dirty="0">
                <a:solidFill>
                  <a:srgbClr val="000000"/>
                </a:solidFill>
              </a:rPr>
              <a:t>P</a:t>
            </a:r>
            <a:r>
              <a:rPr lang="en-US" sz="2800" baseline="-25000" dirty="0">
                <a:solidFill>
                  <a:srgbClr val="000000"/>
                </a:solidFill>
              </a:rPr>
              <a:t>2</a:t>
            </a:r>
            <a:r>
              <a:rPr lang="en-US" sz="2800" dirty="0">
                <a:solidFill>
                  <a:srgbClr val="000000"/>
                </a:solidFill>
              </a:rPr>
              <a:t> is read “</a:t>
            </a:r>
            <a:r>
              <a:rPr lang="en-US" sz="2800" i="1" dirty="0">
                <a:solidFill>
                  <a:srgbClr val="000000"/>
                </a:solidFill>
              </a:rPr>
              <a:t>P </a:t>
            </a:r>
            <a:r>
              <a:rPr lang="en-US" sz="2800" dirty="0">
                <a:solidFill>
                  <a:srgbClr val="000000"/>
                </a:solidFill>
              </a:rPr>
              <a:t>sub 2.” Subscripts are used in labeling and are not used in calculations.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17889911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2"/>
          <p:cNvSpPr txBox="1">
            <a:spLocks/>
          </p:cNvSpPr>
          <p:nvPr/>
        </p:nvSpPr>
        <p:spPr>
          <a:xfrm>
            <a:off x="457200" y="1280160"/>
            <a:ext cx="8229600" cy="1539240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ea typeface="+mn-ea"/>
                <a:cs typeface="+mn-cs"/>
              </a:rPr>
              <a:t>Find the slope of the line that contains the points  </a:t>
            </a:r>
            <a:b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ea typeface="+mn-ea"/>
                <a:cs typeface="+mn-cs"/>
              </a:rPr>
            </a:b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ea typeface="+mn-ea"/>
                <a:cs typeface="+mn-cs"/>
              </a:rPr>
              <a:t>(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Symbol" pitchFamily="18" charset="2"/>
                <a:ea typeface="+mn-ea"/>
                <a:cs typeface="+mn-cs"/>
              </a:rPr>
              <a:t>-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ea typeface="+mn-ea"/>
                <a:cs typeface="+mn-cs"/>
              </a:rPr>
              <a:t>1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Symbol" pitchFamily="18" charset="2"/>
                <a:ea typeface="+mn-ea"/>
                <a:cs typeface="+mn-cs"/>
              </a:rPr>
              <a:t>,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ea typeface="+mn-ea"/>
                <a:cs typeface="+mn-cs"/>
              </a:rPr>
              <a:t>2)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ea typeface="+mn-ea"/>
                <a:cs typeface="+mn-cs"/>
              </a:rPr>
              <a:t>  and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ea typeface="+mn-ea"/>
                <a:cs typeface="+mn-cs"/>
              </a:rPr>
              <a:t>(3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Symbol" pitchFamily="18" charset="2"/>
                <a:ea typeface="+mn-ea"/>
                <a:cs typeface="+mn-cs"/>
              </a:rPr>
              <a:t>,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ea typeface="+mn-ea"/>
                <a:cs typeface="+mn-cs"/>
              </a:rPr>
              <a:t>5)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36608C"/>
                </a:solidFill>
                <a:effectLst/>
                <a:uLnTx/>
                <a:uFillTx/>
                <a:ea typeface="+mn-ea"/>
                <a:cs typeface="+mn-cs"/>
              </a:rPr>
              <a:t>,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ea typeface="+mn-ea"/>
                <a:cs typeface="+mn-cs"/>
              </a:rPr>
              <a:t> an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ea typeface="+mn-ea"/>
                <a:cs typeface="+mn-cs"/>
              </a:rPr>
              <a:t>d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ea typeface="+mn-ea"/>
                <a:cs typeface="+mn-cs"/>
              </a:rPr>
              <a:t> then graph the line.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ea typeface="+mn-ea"/>
                <a:cs typeface="+mn-cs"/>
              </a:rPr>
              <a:t>Solution</a:t>
            </a:r>
          </a:p>
        </p:txBody>
      </p:sp>
      <p:sp>
        <p:nvSpPr>
          <p:cNvPr id="717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Example 1: Finding the Slope of a Line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2880717"/>
            <a:ext cx="3921441" cy="153888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/>
            <a:r>
              <a:rPr lang="en-US" sz="2800" dirty="0"/>
              <a:t>For            , use             and</a:t>
            </a:r>
          </a:p>
          <a:p>
            <a:pPr lvl="0">
              <a:spcBef>
                <a:spcPts val="1200"/>
              </a:spcBef>
            </a:pPr>
            <a:r>
              <a:rPr lang="en-US" sz="2800" dirty="0"/>
              <a:t>for            , use          .</a:t>
            </a:r>
          </a:p>
          <a:p>
            <a:endParaRPr lang="en-US" sz="2800" dirty="0"/>
          </a:p>
        </p:txBody>
      </p:sp>
      <p:graphicFrame>
        <p:nvGraphicFramePr>
          <p:cNvPr id="22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96835202"/>
              </p:ext>
            </p:extLst>
          </p:nvPr>
        </p:nvGraphicFramePr>
        <p:xfrm>
          <a:off x="1082675" y="2928938"/>
          <a:ext cx="939800" cy="509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096" name="Equation" r:id="rId3" imgW="927000" imgH="495000" progId="Equation.DSMT4">
                  <p:embed/>
                </p:oleObj>
              </mc:Choice>
              <mc:Fallback>
                <p:oleObj name="Equation" r:id="rId3" imgW="927000" imgH="495000" progId="Equation.DSMT4">
                  <p:embed/>
                  <p:pic>
                    <p:nvPicPr>
                      <p:cNvPr id="0" name="Picture 24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82675" y="2928938"/>
                        <a:ext cx="939800" cy="509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64247311"/>
              </p:ext>
            </p:extLst>
          </p:nvPr>
        </p:nvGraphicFramePr>
        <p:xfrm>
          <a:off x="508000" y="3957638"/>
          <a:ext cx="2724150" cy="936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097" name="Equation" r:id="rId5" imgW="2717640" imgH="927000" progId="Equation.DSMT4">
                  <p:embed/>
                </p:oleObj>
              </mc:Choice>
              <mc:Fallback>
                <p:oleObj name="Equation" r:id="rId5" imgW="2717640" imgH="927000" progId="Equation.DSMT4">
                  <p:embed/>
                  <p:pic>
                    <p:nvPicPr>
                      <p:cNvPr id="0" name="Picture 24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8000" y="3957638"/>
                        <a:ext cx="2724150" cy="936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46786112"/>
              </p:ext>
            </p:extLst>
          </p:nvPr>
        </p:nvGraphicFramePr>
        <p:xfrm>
          <a:off x="1004888" y="3498850"/>
          <a:ext cx="955675" cy="509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098" name="Equation" r:id="rId7" imgW="939600" imgH="495000" progId="Equation.DSMT4">
                  <p:embed/>
                </p:oleObj>
              </mc:Choice>
              <mc:Fallback>
                <p:oleObj name="Equation" r:id="rId7" imgW="939600" imgH="495000" progId="Equation.DSMT4">
                  <p:embed/>
                  <p:pic>
                    <p:nvPicPr>
                      <p:cNvPr id="0" name="Picture 25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04888" y="3498850"/>
                        <a:ext cx="955675" cy="5095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0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26455796"/>
              </p:ext>
            </p:extLst>
          </p:nvPr>
        </p:nvGraphicFramePr>
        <p:xfrm>
          <a:off x="2628900" y="3489325"/>
          <a:ext cx="827088" cy="504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099" name="Equation" r:id="rId9" imgW="812520" imgH="495000" progId="Equation.DSMT4">
                  <p:embed/>
                </p:oleObj>
              </mc:Choice>
              <mc:Fallback>
                <p:oleObj name="Equation" r:id="rId9" imgW="812520" imgH="495000" progId="Equation.DSMT4">
                  <p:embed/>
                  <p:pic>
                    <p:nvPicPr>
                      <p:cNvPr id="0" name="Picture 25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28900" y="3489325"/>
                        <a:ext cx="827088" cy="504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11851435"/>
              </p:ext>
            </p:extLst>
          </p:nvPr>
        </p:nvGraphicFramePr>
        <p:xfrm>
          <a:off x="1927225" y="4992688"/>
          <a:ext cx="1462088" cy="958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100" name="Equation" r:id="rId11" imgW="1447560" imgH="952200" progId="Equation.DSMT4">
                  <p:embed/>
                </p:oleObj>
              </mc:Choice>
              <mc:Fallback>
                <p:oleObj name="Equation" r:id="rId11" imgW="1447560" imgH="952200" progId="Equation.DSMT4">
                  <p:embed/>
                  <p:pic>
                    <p:nvPicPr>
                      <p:cNvPr id="0" name="Picture 25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27225" y="4992688"/>
                        <a:ext cx="1462088" cy="958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37920144"/>
              </p:ext>
            </p:extLst>
          </p:nvPr>
        </p:nvGraphicFramePr>
        <p:xfrm>
          <a:off x="3505200" y="4941660"/>
          <a:ext cx="5461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101" name="Equation" r:id="rId13" imgW="530280" imgH="886680" progId="Equation.DSMT4">
                  <p:embed/>
                </p:oleObj>
              </mc:Choice>
              <mc:Fallback>
                <p:oleObj name="Equation" r:id="rId13" imgW="530280" imgH="886680" progId="Equation.DSMT4">
                  <p:embed/>
                  <p:pic>
                    <p:nvPicPr>
                      <p:cNvPr id="0" name="Picture 25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05200" y="4941660"/>
                        <a:ext cx="546100" cy="901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34047" name="Picture 255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5055066" y="2362200"/>
            <a:ext cx="3273552" cy="33033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3" name="Object 9">
            <a:extLst>
              <a:ext uri="{FF2B5EF4-FFF2-40B4-BE49-F238E27FC236}">
                <a16:creationId xmlns:a16="http://schemas.microsoft.com/office/drawing/2014/main" id="{1EA45991-9258-4B2B-AE49-20A7FA231A8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69381999"/>
              </p:ext>
            </p:extLst>
          </p:nvPr>
        </p:nvGraphicFramePr>
        <p:xfrm>
          <a:off x="2698900" y="2886152"/>
          <a:ext cx="923925" cy="504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102" name="Equation" r:id="rId16" imgW="914400" imgH="495000" progId="Equation.DSMT4">
                  <p:embed/>
                </p:oleObj>
              </mc:Choice>
              <mc:Fallback>
                <p:oleObj name="Equation" r:id="rId16" imgW="914400" imgH="495000" progId="Equation.DSMT4">
                  <p:embed/>
                  <p:pic>
                    <p:nvPicPr>
                      <p:cNvPr id="16" name="Object 9">
                        <a:extLst>
                          <a:ext uri="{FF2B5EF4-FFF2-40B4-BE49-F238E27FC236}">
                            <a16:creationId xmlns:a16="http://schemas.microsoft.com/office/drawing/2014/main" id="{5763D5CE-86D0-4E32-B84B-50C4722C314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98900" y="2886152"/>
                        <a:ext cx="923925" cy="504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Example 1: Finding the Slope of a Line (cont.)</a:t>
            </a:r>
          </a:p>
        </p:txBody>
      </p:sp>
      <p:graphicFrame>
        <p:nvGraphicFramePr>
          <p:cNvPr id="819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68038576"/>
              </p:ext>
            </p:extLst>
          </p:nvPr>
        </p:nvGraphicFramePr>
        <p:xfrm>
          <a:off x="511175" y="2724150"/>
          <a:ext cx="2741613" cy="938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227" name="Equation" r:id="rId3" imgW="2730240" imgH="927000" progId="Equation.DSMT4">
                  <p:embed/>
                </p:oleObj>
              </mc:Choice>
              <mc:Fallback>
                <p:oleObj name="Equation" r:id="rId3" imgW="2730240" imgH="927000" progId="Equation.DSMT4">
                  <p:embed/>
                  <p:pic>
                    <p:nvPicPr>
                      <p:cNvPr id="0" name="Picture 39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1175" y="2724150"/>
                        <a:ext cx="2741613" cy="9382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9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10599093"/>
              </p:ext>
            </p:extLst>
          </p:nvPr>
        </p:nvGraphicFramePr>
        <p:xfrm>
          <a:off x="2895600" y="4885744"/>
          <a:ext cx="5461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228" name="Equation" r:id="rId5" imgW="530280" imgH="886680" progId="Equation.DSMT4">
                  <p:embed/>
                </p:oleObj>
              </mc:Choice>
              <mc:Fallback>
                <p:oleObj name="Equation" r:id="rId5" imgW="530280" imgH="886680" progId="Equation.DSMT4">
                  <p:embed/>
                  <p:pic>
                    <p:nvPicPr>
                      <p:cNvPr id="0" name="Picture 39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95600" y="4885744"/>
                        <a:ext cx="5461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0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41420498"/>
              </p:ext>
            </p:extLst>
          </p:nvPr>
        </p:nvGraphicFramePr>
        <p:xfrm>
          <a:off x="1905000" y="4911725"/>
          <a:ext cx="8382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229" name="Equation" r:id="rId7" imgW="822600" imgH="886680" progId="Equation.DSMT4">
                  <p:embed/>
                </p:oleObj>
              </mc:Choice>
              <mc:Fallback>
                <p:oleObj name="Equation" r:id="rId7" imgW="822600" imgH="886680" progId="Equation.DSMT4">
                  <p:embed/>
                  <p:pic>
                    <p:nvPicPr>
                      <p:cNvPr id="0" name="Picture 39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4911725"/>
                        <a:ext cx="8382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1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6001121"/>
              </p:ext>
            </p:extLst>
          </p:nvPr>
        </p:nvGraphicFramePr>
        <p:xfrm>
          <a:off x="1947863" y="3865563"/>
          <a:ext cx="1223962" cy="850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230" name="Equation" r:id="rId9" imgW="1206360" imgH="838080" progId="Equation.DSMT4">
                  <p:embed/>
                </p:oleObj>
              </mc:Choice>
              <mc:Fallback>
                <p:oleObj name="Equation" r:id="rId9" imgW="1206360" imgH="838080" progId="Equation.DSMT4">
                  <p:embed/>
                  <p:pic>
                    <p:nvPicPr>
                      <p:cNvPr id="0" name="Picture 39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47863" y="3865563"/>
                        <a:ext cx="1223962" cy="850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" name="TextBox 23"/>
          <p:cNvSpPr txBox="1"/>
          <p:nvPr/>
        </p:nvSpPr>
        <p:spPr>
          <a:xfrm>
            <a:off x="479880" y="1338471"/>
            <a:ext cx="461613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2800" dirty="0"/>
              <a:t>Or, for             , use           and</a:t>
            </a:r>
          </a:p>
          <a:p>
            <a:pPr lvl="0">
              <a:spcBef>
                <a:spcPts val="1200"/>
              </a:spcBef>
            </a:pPr>
            <a:r>
              <a:rPr lang="en-US" sz="2800" dirty="0"/>
              <a:t>for             , use             .</a:t>
            </a:r>
          </a:p>
        </p:txBody>
      </p:sp>
      <p:pic>
        <p:nvPicPr>
          <p:cNvPr id="33171" name="Picture 403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5029200" y="2209800"/>
            <a:ext cx="3310128" cy="331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3" name="Object 9">
            <a:extLst>
              <a:ext uri="{FF2B5EF4-FFF2-40B4-BE49-F238E27FC236}">
                <a16:creationId xmlns:a16="http://schemas.microsoft.com/office/drawing/2014/main" id="{60851E03-F0E4-4FFA-9007-189F9E82B2C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65026930"/>
              </p:ext>
            </p:extLst>
          </p:nvPr>
        </p:nvGraphicFramePr>
        <p:xfrm>
          <a:off x="1590558" y="1314567"/>
          <a:ext cx="939800" cy="509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231" name="Equation" r:id="rId12" imgW="927000" imgH="495000" progId="Equation.DSMT4">
                  <p:embed/>
                </p:oleObj>
              </mc:Choice>
              <mc:Fallback>
                <p:oleObj name="Equation" r:id="rId12" imgW="927000" imgH="495000" progId="Equation.DSMT4">
                  <p:embed/>
                  <p:pic>
                    <p:nvPicPr>
                      <p:cNvPr id="22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90558" y="1314567"/>
                        <a:ext cx="939800" cy="509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0">
            <a:extLst>
              <a:ext uri="{FF2B5EF4-FFF2-40B4-BE49-F238E27FC236}">
                <a16:creationId xmlns:a16="http://schemas.microsoft.com/office/drawing/2014/main" id="{A10C1E0E-7886-4F96-8119-E80B3AF0B42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97282341"/>
              </p:ext>
            </p:extLst>
          </p:nvPr>
        </p:nvGraphicFramePr>
        <p:xfrm>
          <a:off x="3227492" y="1316947"/>
          <a:ext cx="827088" cy="504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232" name="Equation" r:id="rId14" imgW="812520" imgH="495000" progId="Equation.DSMT4">
                  <p:embed/>
                </p:oleObj>
              </mc:Choice>
              <mc:Fallback>
                <p:oleObj name="Equation" r:id="rId14" imgW="812520" imgH="495000" progId="Equation.DSMT4">
                  <p:embed/>
                  <p:pic>
                    <p:nvPicPr>
                      <p:cNvPr id="6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27492" y="1316947"/>
                        <a:ext cx="827088" cy="504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9">
            <a:extLst>
              <a:ext uri="{FF2B5EF4-FFF2-40B4-BE49-F238E27FC236}">
                <a16:creationId xmlns:a16="http://schemas.microsoft.com/office/drawing/2014/main" id="{3BB3694F-E79E-47B0-A052-0A51271F8C3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36121854"/>
              </p:ext>
            </p:extLst>
          </p:nvPr>
        </p:nvGraphicFramePr>
        <p:xfrm>
          <a:off x="1112720" y="1892469"/>
          <a:ext cx="955675" cy="509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233" name="Equation" r:id="rId16" imgW="939600" imgH="495000" progId="Equation.DSMT4">
                  <p:embed/>
                </p:oleObj>
              </mc:Choice>
              <mc:Fallback>
                <p:oleObj name="Equation" r:id="rId16" imgW="939600" imgH="495000" progId="Equation.DSMT4">
                  <p:embed/>
                  <p:pic>
                    <p:nvPicPr>
                      <p:cNvPr id="44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12720" y="1892469"/>
                        <a:ext cx="955675" cy="5095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9">
            <a:extLst>
              <a:ext uri="{FF2B5EF4-FFF2-40B4-BE49-F238E27FC236}">
                <a16:creationId xmlns:a16="http://schemas.microsoft.com/office/drawing/2014/main" id="{5763D5CE-86D0-4E32-B84B-50C4722C314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31709061"/>
              </p:ext>
            </p:extLst>
          </p:nvPr>
        </p:nvGraphicFramePr>
        <p:xfrm>
          <a:off x="2840038" y="1911350"/>
          <a:ext cx="923925" cy="504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234" name="Equation" r:id="rId18" imgW="914400" imgH="495000" progId="Equation.DSMT4">
                  <p:embed/>
                </p:oleObj>
              </mc:Choice>
              <mc:Fallback>
                <p:oleObj name="Equation" r:id="rId18" imgW="914400" imgH="495000" progId="Equation.DSMT4">
                  <p:embed/>
                  <p:pic>
                    <p:nvPicPr>
                      <p:cNvPr id="58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40038" y="1911350"/>
                        <a:ext cx="923925" cy="504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2"/>
          <p:cNvSpPr txBox="1">
            <a:spLocks/>
          </p:cNvSpPr>
          <p:nvPr/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algn="just">
              <a:spcBef>
                <a:spcPct val="0"/>
              </a:spcBef>
            </a:pPr>
            <a:r>
              <a:rPr lang="en-US" sz="2800" dirty="0"/>
              <a:t>Find the slope of the line that contains the points </a:t>
            </a:r>
            <a:r>
              <a:rPr lang="en-US" sz="2800" dirty="0">
                <a:solidFill>
                  <a:srgbClr val="0000FF"/>
                </a:solidFill>
              </a:rPr>
              <a:t>(1</a:t>
            </a:r>
            <a:r>
              <a:rPr lang="en-US" sz="2800" dirty="0">
                <a:solidFill>
                  <a:srgbClr val="0000FF"/>
                </a:solidFill>
                <a:latin typeface="Symbol" pitchFamily="18" charset="2"/>
              </a:rPr>
              <a:t>, </a:t>
            </a:r>
            <a:r>
              <a:rPr lang="en-US" sz="2800" dirty="0">
                <a:solidFill>
                  <a:srgbClr val="0000FF"/>
                </a:solidFill>
              </a:rPr>
              <a:t>3)</a:t>
            </a:r>
            <a:r>
              <a:rPr lang="en-US" sz="2800" dirty="0"/>
              <a:t> and </a:t>
            </a:r>
            <a:r>
              <a:rPr lang="en-US" sz="2800" dirty="0">
                <a:solidFill>
                  <a:srgbClr val="0000FF"/>
                </a:solidFill>
              </a:rPr>
              <a:t>(5,</a:t>
            </a:r>
            <a:r>
              <a:rPr lang="en-US" sz="2800" dirty="0">
                <a:solidFill>
                  <a:srgbClr val="0000FF"/>
                </a:solidFill>
                <a:latin typeface="Symbol" pitchFamily="18" charset="2"/>
              </a:rPr>
              <a:t> </a:t>
            </a:r>
            <a:r>
              <a:rPr lang="en-US" sz="2800" dirty="0">
                <a:solidFill>
                  <a:srgbClr val="0000FF"/>
                </a:solidFill>
              </a:rPr>
              <a:t>1)</a:t>
            </a:r>
            <a:r>
              <a:rPr lang="en-US" sz="2800" dirty="0"/>
              <a:t>, and then graph the line.</a:t>
            </a:r>
          </a:p>
          <a:p>
            <a:pPr algn="just">
              <a:spcBef>
                <a:spcPts val="600"/>
              </a:spcBef>
            </a:pPr>
            <a:r>
              <a:rPr lang="en-US" sz="2800" b="1" dirty="0"/>
              <a:t>Solution</a:t>
            </a:r>
          </a:p>
          <a:p>
            <a:pPr algn="just">
              <a:spcBef>
                <a:spcPts val="600"/>
              </a:spcBef>
            </a:pPr>
            <a:r>
              <a:rPr lang="en-US" sz="2800" dirty="0"/>
              <a:t>For             , use           and for</a:t>
            </a:r>
          </a:p>
          <a:p>
            <a:pPr algn="just">
              <a:spcBef>
                <a:spcPts val="600"/>
              </a:spcBef>
            </a:pPr>
            <a:r>
              <a:rPr lang="en-US" sz="2800" dirty="0"/>
              <a:t>             , use           </a:t>
            </a:r>
          </a:p>
          <a:p>
            <a:pPr algn="just">
              <a:spcBef>
                <a:spcPct val="0"/>
              </a:spcBef>
            </a:pPr>
            <a:endParaRPr lang="en-US" sz="2800" dirty="0"/>
          </a:p>
          <a:p>
            <a:pPr algn="just">
              <a:spcBef>
                <a:spcPct val="0"/>
              </a:spcBef>
            </a:pPr>
            <a:endParaRPr lang="en-US" sz="2000" dirty="0"/>
          </a:p>
        </p:txBody>
      </p:sp>
      <p:sp>
        <p:nvSpPr>
          <p:cNvPr id="921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Example 2: Finding the Slope of a Line</a:t>
            </a:r>
          </a:p>
        </p:txBody>
      </p:sp>
      <p:graphicFrame>
        <p:nvGraphicFramePr>
          <p:cNvPr id="5127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71742039"/>
              </p:ext>
            </p:extLst>
          </p:nvPr>
        </p:nvGraphicFramePr>
        <p:xfrm>
          <a:off x="490538" y="3878263"/>
          <a:ext cx="2562225" cy="850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115" name="Equation" r:id="rId3" imgW="2552400" imgH="838080" progId="Equation.DSMT4">
                  <p:embed/>
                </p:oleObj>
              </mc:Choice>
              <mc:Fallback>
                <p:oleObj name="Equation" r:id="rId3" imgW="2552400" imgH="838080" progId="Equation.DSMT4">
                  <p:embed/>
                  <p:pic>
                    <p:nvPicPr>
                      <p:cNvPr id="0" name="Picture 24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0538" y="3878263"/>
                        <a:ext cx="2562225" cy="850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1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26609384"/>
              </p:ext>
            </p:extLst>
          </p:nvPr>
        </p:nvGraphicFramePr>
        <p:xfrm>
          <a:off x="2828925" y="4768850"/>
          <a:ext cx="8382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116" name="Equation" r:id="rId5" imgW="822600" imgH="886680" progId="Equation.DSMT4">
                  <p:embed/>
                </p:oleObj>
              </mc:Choice>
              <mc:Fallback>
                <p:oleObj name="Equation" r:id="rId5" imgW="822600" imgH="886680" progId="Equation.DSMT4">
                  <p:embed/>
                  <p:pic>
                    <p:nvPicPr>
                      <p:cNvPr id="0" name="Picture 24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28925" y="4768850"/>
                        <a:ext cx="8382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2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06671639"/>
              </p:ext>
            </p:extLst>
          </p:nvPr>
        </p:nvGraphicFramePr>
        <p:xfrm>
          <a:off x="1951038" y="4768850"/>
          <a:ext cx="8382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117" name="Equation" r:id="rId7" imgW="822600" imgH="886680" progId="Equation.DSMT4">
                  <p:embed/>
                </p:oleObj>
              </mc:Choice>
              <mc:Fallback>
                <p:oleObj name="Equation" r:id="rId7" imgW="822600" imgH="886680" progId="Equation.DSMT4">
                  <p:embed/>
                  <p:pic>
                    <p:nvPicPr>
                      <p:cNvPr id="0" name="Picture 24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51038" y="4768850"/>
                        <a:ext cx="8382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3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68394888"/>
              </p:ext>
            </p:extLst>
          </p:nvPr>
        </p:nvGraphicFramePr>
        <p:xfrm>
          <a:off x="1078140" y="2761088"/>
          <a:ext cx="10160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118" name="Equation" r:id="rId9" imgW="1015920" imgH="495000" progId="Equation.DSMT4">
                  <p:embed/>
                </p:oleObj>
              </mc:Choice>
              <mc:Fallback>
                <p:oleObj name="Equation" r:id="rId9" imgW="1015920" imgH="495000" progId="Equation.DSMT4">
                  <p:embed/>
                  <p:pic>
                    <p:nvPicPr>
                      <p:cNvPr id="0" name="Picture 24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78140" y="2761088"/>
                        <a:ext cx="10160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4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08438139"/>
              </p:ext>
            </p:extLst>
          </p:nvPr>
        </p:nvGraphicFramePr>
        <p:xfrm>
          <a:off x="2819400" y="2761088"/>
          <a:ext cx="7366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119" name="Equation" r:id="rId11" imgW="736560" imgH="495000" progId="Equation.DSMT4">
                  <p:embed/>
                </p:oleObj>
              </mc:Choice>
              <mc:Fallback>
                <p:oleObj name="Equation" r:id="rId11" imgW="736560" imgH="495000" progId="Equation.DSMT4">
                  <p:embed/>
                  <p:pic>
                    <p:nvPicPr>
                      <p:cNvPr id="0" name="Picture 24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9400" y="2761088"/>
                        <a:ext cx="7366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5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1260403"/>
              </p:ext>
            </p:extLst>
          </p:nvPr>
        </p:nvGraphicFramePr>
        <p:xfrm>
          <a:off x="2346325" y="3260725"/>
          <a:ext cx="850900" cy="504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120" name="Equation" r:id="rId13" imgW="838080" imgH="495000" progId="Equation.DSMT4">
                  <p:embed/>
                </p:oleObj>
              </mc:Choice>
              <mc:Fallback>
                <p:oleObj name="Equation" r:id="rId13" imgW="838080" imgH="495000" progId="Equation.DSMT4">
                  <p:embed/>
                  <p:pic>
                    <p:nvPicPr>
                      <p:cNvPr id="0" name="Picture 24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46325" y="3260725"/>
                        <a:ext cx="850900" cy="504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6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22098206"/>
              </p:ext>
            </p:extLst>
          </p:nvPr>
        </p:nvGraphicFramePr>
        <p:xfrm>
          <a:off x="565150" y="3259138"/>
          <a:ext cx="1042988" cy="504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121" name="Equation" r:id="rId15" imgW="1028520" imgH="495000" progId="Equation.DSMT4">
                  <p:embed/>
                </p:oleObj>
              </mc:Choice>
              <mc:Fallback>
                <p:oleObj name="Equation" r:id="rId15" imgW="1028520" imgH="495000" progId="Equation.DSMT4">
                  <p:embed/>
                  <p:pic>
                    <p:nvPicPr>
                      <p:cNvPr id="0" name="Picture 24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5150" y="3259138"/>
                        <a:ext cx="1042988" cy="504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35066" name="Picture 250"/>
          <p:cNvPicPr>
            <a:picLocks noChangeAspect="1" noChangeArrowheads="1"/>
          </p:cNvPicPr>
          <p:nvPr/>
        </p:nvPicPr>
        <p:blipFill>
          <a:blip r:embed="rId17" cstate="print"/>
          <a:srcRect/>
          <a:stretch>
            <a:fillRect/>
          </a:stretch>
        </p:blipFill>
        <p:spPr bwMode="auto">
          <a:xfrm>
            <a:off x="5257800" y="2438400"/>
            <a:ext cx="3044952" cy="30229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Positive and Negative Slope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2291" name="TextBox 3"/>
          <p:cNvSpPr>
            <a:spLocks noGrp="1" noChangeArrowheads="1"/>
          </p:cNvSpPr>
          <p:nvPr>
            <p:ph idx="1"/>
          </p:nvPr>
        </p:nvSpPr>
        <p:spPr>
          <a:xfrm>
            <a:off x="457200" y="1280160"/>
            <a:ext cx="8229600" cy="2419124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15875" indent="-15875" algn="ctr">
              <a:tabLst>
                <a:tab pos="457200" algn="l"/>
                <a:tab pos="7150100" algn="l"/>
              </a:tabLst>
            </a:pPr>
            <a:r>
              <a:rPr lang="en-US" b="1" dirty="0">
                <a:solidFill>
                  <a:srgbClr val="000000"/>
                </a:solidFill>
              </a:rPr>
              <a:t>Definition</a:t>
            </a:r>
            <a:endParaRPr lang="en-US" b="1" i="0" dirty="0">
              <a:solidFill>
                <a:srgbClr val="000000"/>
              </a:solidFill>
            </a:endParaRPr>
          </a:p>
          <a:p>
            <a:pPr marL="15875" indent="-15875">
              <a:tabLst>
                <a:tab pos="457200" algn="l"/>
                <a:tab pos="7150100" algn="l"/>
              </a:tabLst>
            </a:pPr>
            <a:r>
              <a:rPr lang="en-US" dirty="0">
                <a:solidFill>
                  <a:srgbClr val="000000"/>
                </a:solidFill>
              </a:rPr>
              <a:t>Lines with </a:t>
            </a:r>
            <a:r>
              <a:rPr lang="en-US" b="1" dirty="0">
                <a:solidFill>
                  <a:srgbClr val="C00000"/>
                </a:solidFill>
              </a:rPr>
              <a:t>positive slope go up</a:t>
            </a:r>
            <a:r>
              <a:rPr lang="en-US" b="1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</a:rPr>
              <a:t>(increase) as we move along the line from left to right.</a:t>
            </a:r>
            <a:endParaRPr lang="en-US" i="0" dirty="0">
              <a:solidFill>
                <a:srgbClr val="000000"/>
              </a:solidFill>
            </a:endParaRPr>
          </a:p>
          <a:p>
            <a:pPr marL="15875" indent="-15875">
              <a:tabLst>
                <a:tab pos="457200" algn="l"/>
                <a:tab pos="7150100" algn="l"/>
              </a:tabLst>
            </a:pPr>
            <a:r>
              <a:rPr lang="en-US" dirty="0">
                <a:solidFill>
                  <a:srgbClr val="000000"/>
                </a:solidFill>
              </a:rPr>
              <a:t>Lines with </a:t>
            </a:r>
            <a:r>
              <a:rPr lang="en-US" b="1" dirty="0">
                <a:solidFill>
                  <a:srgbClr val="C00000"/>
                </a:solidFill>
              </a:rPr>
              <a:t>negative slope go down</a:t>
            </a:r>
            <a:r>
              <a:rPr lang="en-US" b="1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</a:rPr>
              <a:t>(decrease) as we move along the line from left to right.</a:t>
            </a:r>
            <a:endParaRPr lang="en-US" i="0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 </a:t>
            </a:r>
            <a:r>
              <a:rPr lang="en-US" sz="3200" dirty="0">
                <a:solidFill>
                  <a:schemeClr val="accent1"/>
                </a:solidFill>
              </a:rPr>
              <a:t>Horizontal and Vertical Lines</a:t>
            </a:r>
          </a:p>
        </p:txBody>
      </p:sp>
      <p:sp>
        <p:nvSpPr>
          <p:cNvPr id="12291" name="TextBox 3"/>
          <p:cNvSpPr>
            <a:spLocks noGrp="1" noChangeArrowheads="1"/>
          </p:cNvSpPr>
          <p:nvPr>
            <p:ph idx="1"/>
          </p:nvPr>
        </p:nvSpPr>
        <p:spPr>
          <a:xfrm>
            <a:off x="457200" y="1280160"/>
            <a:ext cx="8229600" cy="3367076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15875" indent="-15875" algn="ctr">
              <a:buFont typeface="Courier New" pitchFamily="49" charset="0"/>
              <a:buNone/>
              <a:tabLst>
                <a:tab pos="457200" algn="l"/>
                <a:tab pos="7150100" algn="l"/>
              </a:tabLst>
            </a:pPr>
            <a:r>
              <a:rPr lang="en-US" b="1" i="0" dirty="0">
                <a:solidFill>
                  <a:srgbClr val="000000"/>
                </a:solidFill>
              </a:rPr>
              <a:t>Definition</a:t>
            </a:r>
          </a:p>
          <a:p>
            <a:pPr marL="15875" indent="-15875">
              <a:buFont typeface="Courier New" pitchFamily="49" charset="0"/>
              <a:buNone/>
              <a:tabLst>
                <a:tab pos="457200" algn="l"/>
                <a:tab pos="7150100" algn="l"/>
              </a:tabLst>
            </a:pPr>
            <a:r>
              <a:rPr lang="en-US" i="0" dirty="0">
                <a:solidFill>
                  <a:srgbClr val="000000"/>
                </a:solidFill>
              </a:rPr>
              <a:t>The following two general statements are true for horizontal and vertical lines.</a:t>
            </a:r>
          </a:p>
          <a:p>
            <a:pPr marL="514350" indent="-514350">
              <a:buFont typeface="+mj-lt"/>
              <a:buAutoNum type="arabicPeriod"/>
              <a:tabLst>
                <a:tab pos="457200" algn="l"/>
                <a:tab pos="7150100" algn="l"/>
              </a:tabLst>
            </a:pPr>
            <a:r>
              <a:rPr lang="en-US" i="0" dirty="0">
                <a:solidFill>
                  <a:srgbClr val="000000"/>
                </a:solidFill>
              </a:rPr>
              <a:t>For </a:t>
            </a:r>
            <a:r>
              <a:rPr lang="en-US" b="1" i="0" dirty="0">
                <a:solidFill>
                  <a:srgbClr val="C00000"/>
                </a:solidFill>
              </a:rPr>
              <a:t>horizontal lines</a:t>
            </a:r>
            <a:r>
              <a:rPr lang="en-US" i="0" dirty="0">
                <a:solidFill>
                  <a:srgbClr val="000000"/>
                </a:solidFill>
              </a:rPr>
              <a:t> (of the form </a:t>
            </a:r>
            <a:r>
              <a:rPr lang="en-US" i="1" dirty="0">
                <a:solidFill>
                  <a:srgbClr val="000000"/>
                </a:solidFill>
              </a:rPr>
              <a:t>y</a:t>
            </a:r>
            <a:r>
              <a:rPr lang="en-US" i="0" dirty="0">
                <a:solidFill>
                  <a:srgbClr val="000000"/>
                </a:solidFill>
              </a:rPr>
              <a:t> = </a:t>
            </a:r>
            <a:r>
              <a:rPr lang="en-US" i="1" dirty="0">
                <a:solidFill>
                  <a:srgbClr val="000000"/>
                </a:solidFill>
              </a:rPr>
              <a:t>b</a:t>
            </a:r>
            <a:r>
              <a:rPr lang="en-US" i="0" dirty="0">
                <a:solidFill>
                  <a:srgbClr val="000000"/>
                </a:solidFill>
              </a:rPr>
              <a:t>), the</a:t>
            </a:r>
            <a:r>
              <a:rPr lang="en-US" b="1" i="0" dirty="0">
                <a:solidFill>
                  <a:srgbClr val="000000"/>
                </a:solidFill>
              </a:rPr>
              <a:t> </a:t>
            </a:r>
            <a:r>
              <a:rPr lang="en-US" b="1" i="0" dirty="0">
                <a:solidFill>
                  <a:srgbClr val="C00000"/>
                </a:solidFill>
              </a:rPr>
              <a:t>slope is 0</a:t>
            </a:r>
            <a:r>
              <a:rPr lang="en-US" i="0" dirty="0">
                <a:solidFill>
                  <a:srgbClr val="000000"/>
                </a:solidFill>
              </a:rPr>
              <a:t>.</a:t>
            </a:r>
          </a:p>
          <a:p>
            <a:pPr marL="514350" indent="-514350">
              <a:buFont typeface="+mj-lt"/>
              <a:buAutoNum type="arabicPeriod" startAt="2"/>
              <a:tabLst>
                <a:tab pos="457200" algn="l"/>
                <a:tab pos="7150100" algn="l"/>
              </a:tabLst>
            </a:pPr>
            <a:r>
              <a:rPr lang="en-US" i="0" dirty="0">
                <a:solidFill>
                  <a:srgbClr val="000000"/>
                </a:solidFill>
              </a:rPr>
              <a:t>For </a:t>
            </a:r>
            <a:r>
              <a:rPr lang="en-US" b="1" i="0" dirty="0">
                <a:solidFill>
                  <a:srgbClr val="C00000"/>
                </a:solidFill>
              </a:rPr>
              <a:t>vertical lines</a:t>
            </a:r>
            <a:r>
              <a:rPr lang="en-US" i="0" dirty="0">
                <a:solidFill>
                  <a:srgbClr val="C00000"/>
                </a:solidFill>
              </a:rPr>
              <a:t> </a:t>
            </a:r>
            <a:r>
              <a:rPr lang="en-US" i="0" dirty="0">
                <a:solidFill>
                  <a:srgbClr val="000000"/>
                </a:solidFill>
              </a:rPr>
              <a:t>(of the form 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i="0" dirty="0">
                <a:solidFill>
                  <a:srgbClr val="000000"/>
                </a:solidFill>
              </a:rPr>
              <a:t>= </a:t>
            </a:r>
            <a:r>
              <a:rPr lang="en-US" i="1" dirty="0">
                <a:solidFill>
                  <a:srgbClr val="000000"/>
                </a:solidFill>
              </a:rPr>
              <a:t>a</a:t>
            </a:r>
            <a:r>
              <a:rPr lang="en-US" i="0" dirty="0">
                <a:solidFill>
                  <a:srgbClr val="000000"/>
                </a:solidFill>
              </a:rPr>
              <a:t>), the</a:t>
            </a:r>
            <a:r>
              <a:rPr lang="en-US" b="1" i="0" dirty="0">
                <a:solidFill>
                  <a:srgbClr val="000000"/>
                </a:solidFill>
              </a:rPr>
              <a:t> </a:t>
            </a:r>
            <a:r>
              <a:rPr lang="en-US" b="1" i="0" dirty="0">
                <a:solidFill>
                  <a:srgbClr val="C00000"/>
                </a:solidFill>
              </a:rPr>
              <a:t>slope is undefined</a:t>
            </a:r>
            <a:r>
              <a:rPr lang="en-US" i="0" dirty="0">
                <a:solidFill>
                  <a:srgbClr val="000000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67058393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719</TotalTime>
  <Words>713</Words>
  <Application>Microsoft Office PowerPoint</Application>
  <PresentationFormat>On-screen Show (4:3)</PresentationFormat>
  <Paragraphs>83</Paragraphs>
  <Slides>19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5" baseType="lpstr">
      <vt:lpstr>Arial</vt:lpstr>
      <vt:lpstr>Courier New</vt:lpstr>
      <vt:lpstr>Calibri</vt:lpstr>
      <vt:lpstr>Symbol</vt:lpstr>
      <vt:lpstr>Office Theme</vt:lpstr>
      <vt:lpstr>Equation</vt:lpstr>
      <vt:lpstr>Section 5.R.3</vt:lpstr>
      <vt:lpstr>Objectives</vt:lpstr>
      <vt:lpstr>Slope</vt:lpstr>
      <vt:lpstr>          Calculating the Slope</vt:lpstr>
      <vt:lpstr>Example 1: Finding the Slope of a Line</vt:lpstr>
      <vt:lpstr>Example 1: Finding the Slope of a Line (cont.)</vt:lpstr>
      <vt:lpstr>Example 2: Finding the Slope of a Line</vt:lpstr>
      <vt:lpstr>Positive and Negative Slope</vt:lpstr>
      <vt:lpstr> Horizontal and Vertical Lines</vt:lpstr>
      <vt:lpstr>Example 3: Finding the Slope of a Horizontal Line</vt:lpstr>
      <vt:lpstr>Example 4: Finding the Slope of a Vertical Line</vt:lpstr>
      <vt:lpstr>The Slope m</vt:lpstr>
      <vt:lpstr>Slope-Intercept Form</vt:lpstr>
      <vt:lpstr>Example 5: Using Slope and the y-Intercept  to Graph a Line</vt:lpstr>
      <vt:lpstr>Example 5: Using Slope and the y-Intercept  to Graph a Line (cont.)</vt:lpstr>
      <vt:lpstr>Example 5: Using Slope and the y-Intercept  to Graph a Line (cont.)</vt:lpstr>
      <vt:lpstr>Example 6: Using Slope and the y-Intercept  to Graph a Line</vt:lpstr>
      <vt:lpstr>Example 6: Using Slope and the y-Intercept  to Graph a Line (cont.)</vt:lpstr>
      <vt:lpstr>Example 7: Finding Equations Given the Slope and the y-Intercept</vt:lpstr>
    </vt:vector>
  </TitlesOfParts>
  <Company>Hawkes Learning Systems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Discovering Statistics and Data Plus Integrated Review</dc:title>
  <dc:creator>Hawkes Learning</dc:creator>
  <cp:lastModifiedBy>jeevan</cp:lastModifiedBy>
  <cp:revision>175</cp:revision>
  <dcterms:created xsi:type="dcterms:W3CDTF">2013-04-26T14:43:13Z</dcterms:created>
  <dcterms:modified xsi:type="dcterms:W3CDTF">2018-10-16T12:50:14Z</dcterms:modified>
</cp:coreProperties>
</file>