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9" r:id="rId3"/>
    <p:sldId id="283" r:id="rId4"/>
    <p:sldId id="281" r:id="rId5"/>
    <p:sldId id="262" r:id="rId6"/>
    <p:sldId id="282" r:id="rId7"/>
    <p:sldId id="264" r:id="rId8"/>
    <p:sldId id="265" r:id="rId9"/>
    <p:sldId id="266" r:id="rId10"/>
    <p:sldId id="267" r:id="rId11"/>
    <p:sldId id="269" r:id="rId12"/>
    <p:sldId id="287" r:id="rId13"/>
    <p:sldId id="288" r:id="rId14"/>
    <p:sldId id="286" r:id="rId15"/>
    <p:sldId id="289"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nthi" initials="K" lastIdx="0" clrIdx="6"/>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2D7D9F"/>
    <a:srgbClr val="000000"/>
    <a:srgbClr val="0000FF"/>
    <a:srgbClr val="FFFFCC"/>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92" autoAdjust="0"/>
    <p:restoredTop sz="94660"/>
  </p:normalViewPr>
  <p:slideViewPr>
    <p:cSldViewPr>
      <p:cViewPr varScale="1">
        <p:scale>
          <a:sx n="116" d="100"/>
          <a:sy n="116" d="100"/>
        </p:scale>
        <p:origin x="150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4" Type="http://schemas.openxmlformats.org/officeDocument/2006/relationships/image" Target="../media/image62.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70.emf"/><Relationship Id="rId13" Type="http://schemas.openxmlformats.org/officeDocument/2006/relationships/image" Target="../media/image75.wmf"/><Relationship Id="rId3" Type="http://schemas.openxmlformats.org/officeDocument/2006/relationships/image" Target="../media/image65.wmf"/><Relationship Id="rId7" Type="http://schemas.openxmlformats.org/officeDocument/2006/relationships/image" Target="../media/image69.emf"/><Relationship Id="rId12" Type="http://schemas.openxmlformats.org/officeDocument/2006/relationships/image" Target="../media/image74.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11" Type="http://schemas.openxmlformats.org/officeDocument/2006/relationships/image" Target="../media/image73.wmf"/><Relationship Id="rId5" Type="http://schemas.openxmlformats.org/officeDocument/2006/relationships/image" Target="../media/image67.wmf"/><Relationship Id="rId10" Type="http://schemas.openxmlformats.org/officeDocument/2006/relationships/image" Target="../media/image72.wmf"/><Relationship Id="rId4" Type="http://schemas.openxmlformats.org/officeDocument/2006/relationships/image" Target="../media/image66.emf"/><Relationship Id="rId9" Type="http://schemas.openxmlformats.org/officeDocument/2006/relationships/image" Target="../media/image7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87.emf"/><Relationship Id="rId13" Type="http://schemas.openxmlformats.org/officeDocument/2006/relationships/image" Target="../media/image92.wmf"/><Relationship Id="rId3" Type="http://schemas.openxmlformats.org/officeDocument/2006/relationships/image" Target="../media/image82.wmf"/><Relationship Id="rId7" Type="http://schemas.openxmlformats.org/officeDocument/2006/relationships/image" Target="../media/image86.emf"/><Relationship Id="rId12" Type="http://schemas.openxmlformats.org/officeDocument/2006/relationships/image" Target="../media/image91.wmf"/><Relationship Id="rId2" Type="http://schemas.openxmlformats.org/officeDocument/2006/relationships/image" Target="../media/image81.wmf"/><Relationship Id="rId1" Type="http://schemas.openxmlformats.org/officeDocument/2006/relationships/image" Target="../media/image80.wmf"/><Relationship Id="rId6" Type="http://schemas.openxmlformats.org/officeDocument/2006/relationships/image" Target="../media/image85.wmf"/><Relationship Id="rId11" Type="http://schemas.openxmlformats.org/officeDocument/2006/relationships/image" Target="../media/image90.wmf"/><Relationship Id="rId5" Type="http://schemas.openxmlformats.org/officeDocument/2006/relationships/image" Target="../media/image84.wmf"/><Relationship Id="rId10" Type="http://schemas.openxmlformats.org/officeDocument/2006/relationships/image" Target="../media/image89.wmf"/><Relationship Id="rId4" Type="http://schemas.openxmlformats.org/officeDocument/2006/relationships/image" Target="../media/image83.emf"/><Relationship Id="rId9" Type="http://schemas.openxmlformats.org/officeDocument/2006/relationships/image" Target="../media/image88.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95.wmf"/><Relationship Id="rId1" Type="http://schemas.openxmlformats.org/officeDocument/2006/relationships/image" Target="../media/image9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e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emf"/><Relationship Id="rId4" Type="http://schemas.openxmlformats.org/officeDocument/2006/relationships/image" Target="../media/image1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image" Target="../media/image25.emf"/><Relationship Id="rId5" Type="http://schemas.openxmlformats.org/officeDocument/2006/relationships/image" Target="../media/image29.emf"/><Relationship Id="rId4" Type="http://schemas.openxmlformats.org/officeDocument/2006/relationships/image" Target="../media/image28.e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image" Target="../media/image42.wmf"/><Relationship Id="rId18" Type="http://schemas.openxmlformats.org/officeDocument/2006/relationships/image" Target="../media/image47.emf"/><Relationship Id="rId3" Type="http://schemas.openxmlformats.org/officeDocument/2006/relationships/image" Target="../media/image32.wmf"/><Relationship Id="rId21" Type="http://schemas.openxmlformats.org/officeDocument/2006/relationships/image" Target="../media/image50.emf"/><Relationship Id="rId7" Type="http://schemas.openxmlformats.org/officeDocument/2006/relationships/image" Target="../media/image36.wmf"/><Relationship Id="rId12" Type="http://schemas.openxmlformats.org/officeDocument/2006/relationships/image" Target="../media/image41.emf"/><Relationship Id="rId17" Type="http://schemas.openxmlformats.org/officeDocument/2006/relationships/image" Target="../media/image46.wmf"/><Relationship Id="rId2" Type="http://schemas.openxmlformats.org/officeDocument/2006/relationships/image" Target="../media/image31.emf"/><Relationship Id="rId16" Type="http://schemas.openxmlformats.org/officeDocument/2006/relationships/image" Target="../media/image45.wmf"/><Relationship Id="rId20" Type="http://schemas.openxmlformats.org/officeDocument/2006/relationships/image" Target="../media/image49.wmf"/><Relationship Id="rId1" Type="http://schemas.openxmlformats.org/officeDocument/2006/relationships/image" Target="../media/image30.wmf"/><Relationship Id="rId6" Type="http://schemas.openxmlformats.org/officeDocument/2006/relationships/image" Target="../media/image35.emf"/><Relationship Id="rId11" Type="http://schemas.openxmlformats.org/officeDocument/2006/relationships/image" Target="../media/image40.wmf"/><Relationship Id="rId5" Type="http://schemas.openxmlformats.org/officeDocument/2006/relationships/image" Target="../media/image34.emf"/><Relationship Id="rId15" Type="http://schemas.openxmlformats.org/officeDocument/2006/relationships/image" Target="../media/image44.wmf"/><Relationship Id="rId10" Type="http://schemas.openxmlformats.org/officeDocument/2006/relationships/image" Target="../media/image39.wmf"/><Relationship Id="rId19" Type="http://schemas.openxmlformats.org/officeDocument/2006/relationships/image" Target="../media/image48.emf"/><Relationship Id="rId4" Type="http://schemas.openxmlformats.org/officeDocument/2006/relationships/image" Target="../media/image33.emf"/><Relationship Id="rId9" Type="http://schemas.openxmlformats.org/officeDocument/2006/relationships/image" Target="../media/image38.wmf"/><Relationship Id="rId14"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4214226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3DB45B-0BFE-48B3-B743-0A229954AB6A}" type="datetimeFigureOut">
              <a:rPr lang="en-US" smtClean="0"/>
              <a:pPr/>
              <a:t>10/16/2018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9AA0B2-A3E4-49A5-A4D2-D778FCB4F253}" type="slidenum">
              <a:rPr lang="en-US" smtClean="0"/>
              <a:pPr/>
              <a:t>‹#›</a:t>
            </a:fld>
            <a:endParaRPr lang="en-US"/>
          </a:p>
        </p:txBody>
      </p:sp>
    </p:spTree>
    <p:extLst>
      <p:ext uri="{BB962C8B-B14F-4D97-AF65-F5344CB8AC3E}">
        <p14:creationId xmlns:p14="http://schemas.microsoft.com/office/powerpoint/2010/main" val="2677667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lIns="96661" tIns="48331" rIns="96661" bIns="48331"/>
          <a:lstStyle/>
          <a:p>
            <a:pPr eaLnBrk="1" hangingPunct="1">
              <a:spcBef>
                <a:spcPct val="0"/>
              </a:spcBef>
            </a:pPr>
            <a:endParaRPr lang="en-US"/>
          </a:p>
        </p:txBody>
      </p:sp>
      <p:sp>
        <p:nvSpPr>
          <p:cNvPr id="29700" name="Slide Number Placeholder 3"/>
          <p:cNvSpPr txBox="1">
            <a:spLocks noGrp="1"/>
          </p:cNvSpPr>
          <p:nvPr/>
        </p:nvSpPr>
        <p:spPr bwMode="auto">
          <a:xfrm>
            <a:off x="3884839" y="8685611"/>
            <a:ext cx="2972027" cy="456406"/>
          </a:xfrm>
          <a:prstGeom prst="rect">
            <a:avLst/>
          </a:prstGeom>
          <a:noFill/>
          <a:ln w="9525">
            <a:noFill/>
            <a:miter lim="800000"/>
            <a:headEnd/>
            <a:tailEnd/>
          </a:ln>
        </p:spPr>
        <p:txBody>
          <a:bodyPr lIns="96661" tIns="48331" rIns="96661" bIns="48331" anchor="b"/>
          <a:lstStyle/>
          <a:p>
            <a:pPr algn="r" defTabSz="966788"/>
            <a:fld id="{B3FB5A5A-2503-41B8-9A63-20E093D8742C}"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061562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9.e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6.e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8.emf"/><Relationship Id="rId4" Type="http://schemas.openxmlformats.org/officeDocument/2006/relationships/image" Target="../media/image25.emf"/><Relationship Id="rId9" Type="http://schemas.openxmlformats.org/officeDocument/2006/relationships/oleObject" Target="../embeddings/oleObject24.bin"/></Relationships>
</file>

<file path=ppt/slides/_rels/slide11.xml.rels><?xml version="1.0" encoding="UTF-8" standalone="yes"?>
<Relationships xmlns="http://schemas.openxmlformats.org/package/2006/relationships"><Relationship Id="rId13" Type="http://schemas.openxmlformats.org/officeDocument/2006/relationships/oleObject" Target="../embeddings/oleObject31.bin"/><Relationship Id="rId18" Type="http://schemas.openxmlformats.org/officeDocument/2006/relationships/image" Target="../media/image37.wmf"/><Relationship Id="rId26" Type="http://schemas.openxmlformats.org/officeDocument/2006/relationships/image" Target="../media/image41.emf"/><Relationship Id="rId39" Type="http://schemas.openxmlformats.org/officeDocument/2006/relationships/oleObject" Target="../embeddings/oleObject44.bin"/><Relationship Id="rId21" Type="http://schemas.openxmlformats.org/officeDocument/2006/relationships/oleObject" Target="../embeddings/oleObject35.bin"/><Relationship Id="rId34" Type="http://schemas.openxmlformats.org/officeDocument/2006/relationships/image" Target="../media/image45.wmf"/><Relationship Id="rId42" Type="http://schemas.openxmlformats.org/officeDocument/2006/relationships/image" Target="../media/image49.wmf"/><Relationship Id="rId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36.wmf"/><Relationship Id="rId20" Type="http://schemas.openxmlformats.org/officeDocument/2006/relationships/image" Target="../media/image38.wmf"/><Relationship Id="rId29" Type="http://schemas.openxmlformats.org/officeDocument/2006/relationships/oleObject" Target="../embeddings/oleObject39.bin"/><Relationship Id="rId41" Type="http://schemas.openxmlformats.org/officeDocument/2006/relationships/oleObject" Target="../embeddings/oleObject45.bin"/><Relationship Id="rId1" Type="http://schemas.openxmlformats.org/officeDocument/2006/relationships/vmlDrawing" Target="../drawings/vmlDrawing9.vml"/><Relationship Id="rId6" Type="http://schemas.openxmlformats.org/officeDocument/2006/relationships/image" Target="../media/image31.emf"/><Relationship Id="rId11" Type="http://schemas.openxmlformats.org/officeDocument/2006/relationships/oleObject" Target="../embeddings/oleObject30.bin"/><Relationship Id="rId24" Type="http://schemas.openxmlformats.org/officeDocument/2006/relationships/image" Target="../media/image40.wmf"/><Relationship Id="rId32" Type="http://schemas.openxmlformats.org/officeDocument/2006/relationships/image" Target="../media/image44.wmf"/><Relationship Id="rId37" Type="http://schemas.openxmlformats.org/officeDocument/2006/relationships/oleObject" Target="../embeddings/oleObject43.bin"/><Relationship Id="rId40" Type="http://schemas.openxmlformats.org/officeDocument/2006/relationships/image" Target="../media/image48.emf"/><Relationship Id="rId5" Type="http://schemas.openxmlformats.org/officeDocument/2006/relationships/oleObject" Target="../embeddings/oleObject27.bin"/><Relationship Id="rId15" Type="http://schemas.openxmlformats.org/officeDocument/2006/relationships/oleObject" Target="../embeddings/oleObject32.bin"/><Relationship Id="rId23" Type="http://schemas.openxmlformats.org/officeDocument/2006/relationships/oleObject" Target="../embeddings/oleObject36.bin"/><Relationship Id="rId28" Type="http://schemas.openxmlformats.org/officeDocument/2006/relationships/image" Target="../media/image42.wmf"/><Relationship Id="rId36" Type="http://schemas.openxmlformats.org/officeDocument/2006/relationships/image" Target="../media/image46.wmf"/><Relationship Id="rId10" Type="http://schemas.openxmlformats.org/officeDocument/2006/relationships/image" Target="../media/image33.emf"/><Relationship Id="rId19" Type="http://schemas.openxmlformats.org/officeDocument/2006/relationships/oleObject" Target="../embeddings/oleObject34.bin"/><Relationship Id="rId31" Type="http://schemas.openxmlformats.org/officeDocument/2006/relationships/oleObject" Target="../embeddings/oleObject40.bin"/><Relationship Id="rId44" Type="http://schemas.openxmlformats.org/officeDocument/2006/relationships/image" Target="../media/image50.emf"/><Relationship Id="rId4" Type="http://schemas.openxmlformats.org/officeDocument/2006/relationships/image" Target="../media/image30.wmf"/><Relationship Id="rId9" Type="http://schemas.openxmlformats.org/officeDocument/2006/relationships/oleObject" Target="../embeddings/oleObject29.bin"/><Relationship Id="rId14" Type="http://schemas.openxmlformats.org/officeDocument/2006/relationships/image" Target="../media/image35.emf"/><Relationship Id="rId22" Type="http://schemas.openxmlformats.org/officeDocument/2006/relationships/image" Target="../media/image39.wmf"/><Relationship Id="rId27" Type="http://schemas.openxmlformats.org/officeDocument/2006/relationships/oleObject" Target="../embeddings/oleObject38.bin"/><Relationship Id="rId30" Type="http://schemas.openxmlformats.org/officeDocument/2006/relationships/image" Target="../media/image43.wmf"/><Relationship Id="rId35" Type="http://schemas.openxmlformats.org/officeDocument/2006/relationships/oleObject" Target="../embeddings/oleObject42.bin"/><Relationship Id="rId43" Type="http://schemas.openxmlformats.org/officeDocument/2006/relationships/oleObject" Target="../embeddings/oleObject46.bin"/><Relationship Id="rId8" Type="http://schemas.openxmlformats.org/officeDocument/2006/relationships/image" Target="../media/image32.wmf"/><Relationship Id="rId3" Type="http://schemas.openxmlformats.org/officeDocument/2006/relationships/oleObject" Target="../embeddings/oleObject26.bin"/><Relationship Id="rId12" Type="http://schemas.openxmlformats.org/officeDocument/2006/relationships/image" Target="../media/image34.emf"/><Relationship Id="rId17" Type="http://schemas.openxmlformats.org/officeDocument/2006/relationships/oleObject" Target="../embeddings/oleObject33.bin"/><Relationship Id="rId25" Type="http://schemas.openxmlformats.org/officeDocument/2006/relationships/oleObject" Target="../embeddings/oleObject37.bin"/><Relationship Id="rId33" Type="http://schemas.openxmlformats.org/officeDocument/2006/relationships/oleObject" Target="../embeddings/oleObject41.bin"/><Relationship Id="rId38" Type="http://schemas.openxmlformats.org/officeDocument/2006/relationships/image" Target="../media/image47.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52.png"/><Relationship Id="rId4" Type="http://schemas.openxmlformats.org/officeDocument/2006/relationships/image" Target="../media/image51.wmf"/></Relationships>
</file>

<file path=ppt/slides/_rels/slide13.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4.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1.bin"/><Relationship Id="rId14" Type="http://schemas.openxmlformats.org/officeDocument/2006/relationships/image" Target="../media/image58.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60.wmf"/><Relationship Id="rId5" Type="http://schemas.openxmlformats.org/officeDocument/2006/relationships/oleObject" Target="../embeddings/oleObject55.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57.bin"/></Relationships>
</file>

<file path=ppt/slides/_rels/slide17.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3.bin"/><Relationship Id="rId18" Type="http://schemas.openxmlformats.org/officeDocument/2006/relationships/image" Target="../media/image70.emf"/><Relationship Id="rId26" Type="http://schemas.openxmlformats.org/officeDocument/2006/relationships/image" Target="../media/image74.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67.wmf"/><Relationship Id="rId17" Type="http://schemas.openxmlformats.org/officeDocument/2006/relationships/oleObject" Target="../embeddings/oleObject65.bin"/><Relationship Id="rId25" Type="http://schemas.openxmlformats.org/officeDocument/2006/relationships/oleObject" Target="../embeddings/oleObject69.bin"/><Relationship Id="rId2" Type="http://schemas.openxmlformats.org/officeDocument/2006/relationships/slideLayout" Target="../slideLayouts/slideLayout2.xml"/><Relationship Id="rId16" Type="http://schemas.openxmlformats.org/officeDocument/2006/relationships/image" Target="../media/image69.emf"/><Relationship Id="rId20" Type="http://schemas.openxmlformats.org/officeDocument/2006/relationships/image" Target="../media/image71.wmf"/><Relationship Id="rId1" Type="http://schemas.openxmlformats.org/officeDocument/2006/relationships/vmlDrawing" Target="../drawings/vmlDrawing13.vml"/><Relationship Id="rId6" Type="http://schemas.openxmlformats.org/officeDocument/2006/relationships/image" Target="../media/image64.wmf"/><Relationship Id="rId11" Type="http://schemas.openxmlformats.org/officeDocument/2006/relationships/oleObject" Target="../embeddings/oleObject62.bin"/><Relationship Id="rId24" Type="http://schemas.openxmlformats.org/officeDocument/2006/relationships/image" Target="../media/image73.wmf"/><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28" Type="http://schemas.openxmlformats.org/officeDocument/2006/relationships/image" Target="../media/image75.wmf"/><Relationship Id="rId10" Type="http://schemas.openxmlformats.org/officeDocument/2006/relationships/image" Target="../media/image66.emf"/><Relationship Id="rId19" Type="http://schemas.openxmlformats.org/officeDocument/2006/relationships/oleObject" Target="../embeddings/oleObject66.bin"/><Relationship Id="rId4" Type="http://schemas.openxmlformats.org/officeDocument/2006/relationships/image" Target="../media/image63.wmf"/><Relationship Id="rId9" Type="http://schemas.openxmlformats.org/officeDocument/2006/relationships/oleObject" Target="../embeddings/oleObject61.bin"/><Relationship Id="rId14" Type="http://schemas.openxmlformats.org/officeDocument/2006/relationships/image" Target="../media/image68.wmf"/><Relationship Id="rId22" Type="http://schemas.openxmlformats.org/officeDocument/2006/relationships/image" Target="../media/image72.wmf"/><Relationship Id="rId27" Type="http://schemas.openxmlformats.org/officeDocument/2006/relationships/oleObject" Target="../embeddings/oleObject70.bin"/></Relationships>
</file>

<file path=ppt/slides/_rels/slide18.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78.wmf"/><Relationship Id="rId5" Type="http://schemas.openxmlformats.org/officeDocument/2006/relationships/oleObject" Target="../embeddings/oleObject72.bin"/><Relationship Id="rId4"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2.wmf"/><Relationship Id="rId13" Type="http://schemas.openxmlformats.org/officeDocument/2006/relationships/oleObject" Target="../embeddings/oleObject79.bin"/><Relationship Id="rId18" Type="http://schemas.openxmlformats.org/officeDocument/2006/relationships/image" Target="../media/image87.emf"/><Relationship Id="rId26" Type="http://schemas.openxmlformats.org/officeDocument/2006/relationships/image" Target="../media/image91.wmf"/><Relationship Id="rId3" Type="http://schemas.openxmlformats.org/officeDocument/2006/relationships/oleObject" Target="../embeddings/oleObject74.bin"/><Relationship Id="rId21" Type="http://schemas.openxmlformats.org/officeDocument/2006/relationships/oleObject" Target="../embeddings/oleObject83.bin"/><Relationship Id="rId7" Type="http://schemas.openxmlformats.org/officeDocument/2006/relationships/oleObject" Target="../embeddings/oleObject76.bin"/><Relationship Id="rId12" Type="http://schemas.openxmlformats.org/officeDocument/2006/relationships/image" Target="../media/image84.wmf"/><Relationship Id="rId17" Type="http://schemas.openxmlformats.org/officeDocument/2006/relationships/oleObject" Target="../embeddings/oleObject81.bin"/><Relationship Id="rId25" Type="http://schemas.openxmlformats.org/officeDocument/2006/relationships/oleObject" Target="../embeddings/oleObject85.bin"/><Relationship Id="rId2" Type="http://schemas.openxmlformats.org/officeDocument/2006/relationships/slideLayout" Target="../slideLayouts/slideLayout2.xml"/><Relationship Id="rId16" Type="http://schemas.openxmlformats.org/officeDocument/2006/relationships/image" Target="../media/image86.emf"/><Relationship Id="rId20" Type="http://schemas.openxmlformats.org/officeDocument/2006/relationships/image" Target="../media/image88.wmf"/><Relationship Id="rId1" Type="http://schemas.openxmlformats.org/officeDocument/2006/relationships/vmlDrawing" Target="../drawings/vmlDrawing15.vml"/><Relationship Id="rId6" Type="http://schemas.openxmlformats.org/officeDocument/2006/relationships/image" Target="../media/image81.wmf"/><Relationship Id="rId11" Type="http://schemas.openxmlformats.org/officeDocument/2006/relationships/oleObject" Target="../embeddings/oleObject78.bin"/><Relationship Id="rId24" Type="http://schemas.openxmlformats.org/officeDocument/2006/relationships/image" Target="../media/image90.wmf"/><Relationship Id="rId5" Type="http://schemas.openxmlformats.org/officeDocument/2006/relationships/oleObject" Target="../embeddings/oleObject75.bin"/><Relationship Id="rId15" Type="http://schemas.openxmlformats.org/officeDocument/2006/relationships/oleObject" Target="../embeddings/oleObject80.bin"/><Relationship Id="rId23" Type="http://schemas.openxmlformats.org/officeDocument/2006/relationships/oleObject" Target="../embeddings/oleObject84.bin"/><Relationship Id="rId28" Type="http://schemas.openxmlformats.org/officeDocument/2006/relationships/image" Target="../media/image92.wmf"/><Relationship Id="rId10" Type="http://schemas.openxmlformats.org/officeDocument/2006/relationships/image" Target="../media/image83.emf"/><Relationship Id="rId19" Type="http://schemas.openxmlformats.org/officeDocument/2006/relationships/oleObject" Target="../embeddings/oleObject82.bin"/><Relationship Id="rId4" Type="http://schemas.openxmlformats.org/officeDocument/2006/relationships/image" Target="../media/image80.wmf"/><Relationship Id="rId9" Type="http://schemas.openxmlformats.org/officeDocument/2006/relationships/oleObject" Target="../embeddings/oleObject77.bin"/><Relationship Id="rId14" Type="http://schemas.openxmlformats.org/officeDocument/2006/relationships/image" Target="../media/image85.wmf"/><Relationship Id="rId22" Type="http://schemas.openxmlformats.org/officeDocument/2006/relationships/image" Target="../media/image89.wmf"/><Relationship Id="rId27" Type="http://schemas.openxmlformats.org/officeDocument/2006/relationships/oleObject" Target="../embeddings/oleObject86.bin"/></Relationships>
</file>

<file path=ppt/slides/_rels/slide21.xml.rels><?xml version="1.0" encoding="UTF-8" standalone="yes"?>
<Relationships xmlns="http://schemas.openxmlformats.org/package/2006/relationships"><Relationship Id="rId2" Type="http://schemas.openxmlformats.org/officeDocument/2006/relationships/image" Target="../media/image9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5.wmf"/><Relationship Id="rId5" Type="http://schemas.openxmlformats.org/officeDocument/2006/relationships/oleObject" Target="../embeddings/oleObject88.bin"/><Relationship Id="rId4" Type="http://schemas.openxmlformats.org/officeDocument/2006/relationships/image" Target="../media/image9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png"/><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0.bin"/><Relationship Id="rId5" Type="http://schemas.openxmlformats.org/officeDocument/2006/relationships/oleObject" Target="../embeddings/oleObject7.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8" Type="http://schemas.openxmlformats.org/officeDocument/2006/relationships/image" Target="../media/image15.emf"/><Relationship Id="rId13" Type="http://schemas.openxmlformats.org/officeDocument/2006/relationships/oleObject" Target="../embeddings/oleObject16.bin"/><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7.emf"/><Relationship Id="rId17" Type="http://schemas.openxmlformats.org/officeDocument/2006/relationships/image" Target="../media/image20.png"/><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6.emf"/><Relationship Id="rId4" Type="http://schemas.openxmlformats.org/officeDocument/2006/relationships/image" Target="../media/image13.wmf"/><Relationship Id="rId9" Type="http://schemas.openxmlformats.org/officeDocument/2006/relationships/oleObject" Target="../embeddings/oleObject14.bin"/><Relationship Id="rId14" Type="http://schemas.openxmlformats.org/officeDocument/2006/relationships/image" Target="../media/image18.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22.png"/><Relationship Id="rId4" Type="http://schemas.openxmlformats.org/officeDocument/2006/relationships/image" Target="../media/image2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4.wmf"/><Relationship Id="rId5" Type="http://schemas.openxmlformats.org/officeDocument/2006/relationships/oleObject" Target="../embeddings/oleObject20.bin"/><Relationship Id="rId4"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pPr>
            <a:r>
              <a:rPr lang="en-US" b="1" i="1" dirty="0">
                <a:solidFill>
                  <a:srgbClr val="1F497D"/>
                </a:solidFill>
              </a:rPr>
              <a:t>Point-Slope Form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solidFill>
                  <a:schemeClr val="accent1"/>
                </a:solidFill>
              </a:rPr>
              <a:t>Finding Equations of Lines Using Two Points</a:t>
            </a:r>
            <a:endParaRPr lang="en-US" sz="3200" dirty="0">
              <a:solidFill>
                <a:schemeClr val="accent1"/>
              </a:solidFill>
            </a:endParaRPr>
          </a:p>
        </p:txBody>
      </p:sp>
      <p:sp>
        <p:nvSpPr>
          <p:cNvPr id="10245" name="Rectangle 3"/>
          <p:cNvSpPr>
            <a:spLocks noGrp="1"/>
          </p:cNvSpPr>
          <p:nvPr>
            <p:ph idx="1"/>
          </p:nvPr>
        </p:nvSpPr>
        <p:spPr>
          <a:prstGeom prst="rect">
            <a:avLst/>
          </a:prstGeom>
        </p:spPr>
        <p:txBody>
          <a:bodyPr/>
          <a:lstStyle/>
          <a:p>
            <a:pPr marL="533400" indent="-533400" algn="just">
              <a:buFont typeface="Courier New" pitchFamily="49" charset="0"/>
              <a:buNone/>
            </a:pPr>
            <a:r>
              <a:rPr lang="en-US" i="0" dirty="0">
                <a:solidFill>
                  <a:schemeClr val="tx1"/>
                </a:solidFill>
              </a:rPr>
              <a:t>Find the equation of the line containing the two points </a:t>
            </a:r>
          </a:p>
          <a:p>
            <a:pPr marL="533400" indent="-533400" algn="just">
              <a:lnSpc>
                <a:spcPct val="200000"/>
              </a:lnSpc>
              <a:spcBef>
                <a:spcPts val="1800"/>
              </a:spcBef>
              <a:buFont typeface="Courier New" pitchFamily="49" charset="0"/>
              <a:buNone/>
            </a:pPr>
            <a:r>
              <a:rPr lang="en-US" b="1" i="0" dirty="0">
                <a:solidFill>
                  <a:schemeClr val="tx1"/>
                </a:solidFill>
              </a:rPr>
              <a:t>Solution </a:t>
            </a:r>
          </a:p>
          <a:p>
            <a:pPr indent="-533400" algn="just">
              <a:spcBef>
                <a:spcPts val="0"/>
              </a:spcBef>
              <a:buFont typeface="Courier New" pitchFamily="49" charset="0"/>
              <a:buNone/>
            </a:pPr>
            <a:r>
              <a:rPr lang="en-US" i="0" dirty="0">
                <a:solidFill>
                  <a:schemeClr val="tx1"/>
                </a:solidFill>
              </a:rPr>
              <a:t>First, find the slope.</a:t>
            </a:r>
            <a:r>
              <a:rPr lang="en-US" dirty="0">
                <a:solidFill>
                  <a:schemeClr val="tx1"/>
                </a:solidFill>
              </a:rPr>
              <a:t> </a:t>
            </a:r>
          </a:p>
        </p:txBody>
      </p:sp>
      <p:graphicFrame>
        <p:nvGraphicFramePr>
          <p:cNvPr id="13316" name="Object 4"/>
          <p:cNvGraphicFramePr>
            <a:graphicFrameLocks noChangeAspect="1"/>
          </p:cNvGraphicFramePr>
          <p:nvPr>
            <p:extLst>
              <p:ext uri="{D42A27DB-BD31-4B8C-83A1-F6EECF244321}">
                <p14:modId xmlns:p14="http://schemas.microsoft.com/office/powerpoint/2010/main" val="921843419"/>
              </p:ext>
            </p:extLst>
          </p:nvPr>
        </p:nvGraphicFramePr>
        <p:xfrm>
          <a:off x="539750" y="1708150"/>
          <a:ext cx="2565400" cy="533400"/>
        </p:xfrm>
        <a:graphic>
          <a:graphicData uri="http://schemas.openxmlformats.org/presentationml/2006/ole">
            <mc:AlternateContent xmlns:mc="http://schemas.openxmlformats.org/markup-compatibility/2006">
              <mc:Choice xmlns:v="urn:schemas-microsoft-com:vml" Requires="v">
                <p:oleObj spid="_x0000_s125371" name="Equation" r:id="rId3" imgW="2550600" imgH="520920" progId="Equation.DSMT4">
                  <p:embed/>
                </p:oleObj>
              </mc:Choice>
              <mc:Fallback>
                <p:oleObj name="Equation" r:id="rId3" imgW="2550600" imgH="520920" progId="Equation.DSMT4">
                  <p:embed/>
                  <p:pic>
                    <p:nvPicPr>
                      <p:cNvPr id="0" name="Picture 39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708150"/>
                        <a:ext cx="25654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3" name="Object 5"/>
          <p:cNvGraphicFramePr>
            <a:graphicFrameLocks noChangeAspect="1"/>
          </p:cNvGraphicFramePr>
          <p:nvPr>
            <p:extLst>
              <p:ext uri="{D42A27DB-BD31-4B8C-83A1-F6EECF244321}">
                <p14:modId xmlns:p14="http://schemas.microsoft.com/office/powerpoint/2010/main" val="772830020"/>
              </p:ext>
            </p:extLst>
          </p:nvPr>
        </p:nvGraphicFramePr>
        <p:xfrm>
          <a:off x="2362200" y="3263900"/>
          <a:ext cx="1587500" cy="1054100"/>
        </p:xfrm>
        <a:graphic>
          <a:graphicData uri="http://schemas.openxmlformats.org/presentationml/2006/ole">
            <mc:AlternateContent xmlns:mc="http://schemas.openxmlformats.org/markup-compatibility/2006">
              <mc:Choice xmlns:v="urn:schemas-microsoft-com:vml" Requires="v">
                <p:oleObj spid="_x0000_s125372" name="Equation" r:id="rId5" imgW="1572480" imgH="1042200" progId="Equation.DSMT4">
                  <p:embed/>
                </p:oleObj>
              </mc:Choice>
              <mc:Fallback>
                <p:oleObj name="Equation" r:id="rId5" imgW="1572480" imgH="1042200" progId="Equation.DSMT4">
                  <p:embed/>
                  <p:pic>
                    <p:nvPicPr>
                      <p:cNvPr id="0" name="Picture 3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3263900"/>
                        <a:ext cx="15875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3"/>
          <p:cNvSpPr txBox="1">
            <a:spLocks/>
          </p:cNvSpPr>
          <p:nvPr/>
        </p:nvSpPr>
        <p:spPr>
          <a:xfrm>
            <a:off x="457200" y="4371913"/>
            <a:ext cx="8229600" cy="1547090"/>
          </a:xfrm>
          <a:prstGeom prst="rect">
            <a:avLst/>
          </a:prstGeom>
        </p:spPr>
        <p:txBody>
          <a:bodyPr>
            <a:spAutoFit/>
          </a:bodyPr>
          <a:lstStyle/>
          <a:p>
            <a:pPr marR="0" lvl="0" algn="just" defTabSz="914400" rtl="0" eaLnBrk="1" fontAlgn="auto" latinLnBrk="0" hangingPunct="1">
              <a:lnSpc>
                <a:spcPts val="2500"/>
              </a:lnSpc>
              <a:spcBef>
                <a:spcPts val="6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Now use one of the given points and the point-slope </a:t>
            </a:r>
          </a:p>
          <a:p>
            <a:pPr marR="0" lvl="0" algn="just" defTabSz="914400" rtl="0" eaLnBrk="1" fontAlgn="auto" latinLnBrk="0" hangingPunct="1">
              <a:lnSpc>
                <a:spcPts val="2500"/>
              </a:lnSpc>
              <a:spcBef>
                <a:spcPts val="6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form for the equation of a line.  (</a:t>
            </a:r>
            <a:r>
              <a:rPr kumimoji="0" lang="en-US" sz="2800" b="1" i="0" u="none" strike="noStrike" kern="1200" cap="none" spc="0" normalizeH="0" baseline="0" noProof="0" dirty="0">
                <a:ln>
                  <a:noFill/>
                </a:ln>
                <a:solidFill>
                  <a:schemeClr val="tx1"/>
                </a:solidFill>
                <a:effectLst/>
                <a:uLnTx/>
                <a:uFillTx/>
                <a:latin typeface="+mn-lt"/>
                <a:ea typeface="+mn-ea"/>
                <a:cs typeface="+mn-cs"/>
              </a:rPr>
              <a:t>Note: </a:t>
            </a:r>
            <a:r>
              <a:rPr kumimoji="0" lang="en-US" sz="2800" b="0" i="0" u="none" strike="noStrike" kern="1200" cap="none" spc="0" normalizeH="0" baseline="0" noProof="0" dirty="0">
                <a:ln>
                  <a:noFill/>
                </a:ln>
                <a:solidFill>
                  <a:schemeClr val="tx1"/>
                </a:solidFill>
                <a:effectLst/>
                <a:uLnTx/>
                <a:uFillTx/>
                <a:latin typeface="+mn-lt"/>
                <a:ea typeface="+mn-ea"/>
                <a:cs typeface="+mn-cs"/>
              </a:rPr>
              <a:t>(</a:t>
            </a:r>
            <a:r>
              <a:rPr kumimoji="0" lang="en-US" sz="2800" b="0" i="0" u="none" strike="noStrike" kern="1200" cap="none" spc="0" normalizeH="0" baseline="0" noProof="0" dirty="0">
                <a:ln>
                  <a:noFill/>
                </a:ln>
                <a:solidFill>
                  <a:schemeClr val="tx1"/>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chemeClr val="tx1"/>
                </a:solidFill>
                <a:effectLst/>
                <a:uLnTx/>
                <a:uFillTx/>
                <a:latin typeface="+mn-lt"/>
                <a:ea typeface="+mn-ea"/>
                <a:cs typeface="+mn-cs"/>
              </a:rPr>
              <a:t>1, 2) and </a:t>
            </a:r>
          </a:p>
          <a:p>
            <a:pPr marR="0" lvl="0" defTabSz="914400" rtl="0" eaLnBrk="1" fontAlgn="auto" latinLnBrk="0" hangingPunct="1">
              <a:lnSpc>
                <a:spcPts val="2500"/>
              </a:lnSpc>
              <a:spcBef>
                <a:spcPts val="6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(4, </a:t>
            </a:r>
            <a:r>
              <a:rPr kumimoji="0" lang="en-US" sz="2800" b="0" i="0" u="none" strike="noStrike" kern="1200" cap="none" spc="0" normalizeH="0" baseline="0" noProof="0" dirty="0">
                <a:ln>
                  <a:noFill/>
                </a:ln>
                <a:solidFill>
                  <a:schemeClr val="tx1"/>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chemeClr val="tx1"/>
                </a:solidFill>
                <a:effectLst/>
                <a:uLnTx/>
                <a:uFillTx/>
                <a:latin typeface="+mn-lt"/>
                <a:ea typeface="+mn-ea"/>
                <a:cs typeface="+mn-cs"/>
              </a:rPr>
              <a:t>2) are used on the next page to illustrate that either point may be used.)</a:t>
            </a:r>
          </a:p>
        </p:txBody>
      </p:sp>
      <p:graphicFrame>
        <p:nvGraphicFramePr>
          <p:cNvPr id="10244" name="Object 4"/>
          <p:cNvGraphicFramePr>
            <a:graphicFrameLocks noChangeAspect="1"/>
          </p:cNvGraphicFramePr>
          <p:nvPr>
            <p:extLst>
              <p:ext uri="{D42A27DB-BD31-4B8C-83A1-F6EECF244321}">
                <p14:modId xmlns:p14="http://schemas.microsoft.com/office/powerpoint/2010/main" val="4090353482"/>
              </p:ext>
            </p:extLst>
          </p:nvPr>
        </p:nvGraphicFramePr>
        <p:xfrm>
          <a:off x="4038600" y="3244850"/>
          <a:ext cx="1435100" cy="1092200"/>
        </p:xfrm>
        <a:graphic>
          <a:graphicData uri="http://schemas.openxmlformats.org/presentationml/2006/ole">
            <mc:AlternateContent xmlns:mc="http://schemas.openxmlformats.org/markup-compatibility/2006">
              <mc:Choice xmlns:v="urn:schemas-microsoft-com:vml" Requires="v">
                <p:oleObj spid="_x0000_s125373" name="Equation" r:id="rId7" imgW="1425960" imgH="1078560" progId="Equation.DSMT4">
                  <p:embed/>
                </p:oleObj>
              </mc:Choice>
              <mc:Fallback>
                <p:oleObj name="Equation" r:id="rId7" imgW="1425960" imgH="1078560" progId="Equation.DSMT4">
                  <p:embed/>
                  <p:pic>
                    <p:nvPicPr>
                      <p:cNvPr id="0" name="Picture 4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3244850"/>
                        <a:ext cx="14351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extLst>
              <p:ext uri="{D42A27DB-BD31-4B8C-83A1-F6EECF244321}">
                <p14:modId xmlns:p14="http://schemas.microsoft.com/office/powerpoint/2010/main" val="1344012891"/>
              </p:ext>
            </p:extLst>
          </p:nvPr>
        </p:nvGraphicFramePr>
        <p:xfrm>
          <a:off x="5556250" y="3295650"/>
          <a:ext cx="723900" cy="901700"/>
        </p:xfrm>
        <a:graphic>
          <a:graphicData uri="http://schemas.openxmlformats.org/presentationml/2006/ole">
            <mc:AlternateContent xmlns:mc="http://schemas.openxmlformats.org/markup-compatibility/2006">
              <mc:Choice xmlns:v="urn:schemas-microsoft-com:vml" Requires="v">
                <p:oleObj spid="_x0000_s125374" name="Equation" r:id="rId9" imgW="712800" imgH="886680" progId="Equation.DSMT4">
                  <p:embed/>
                </p:oleObj>
              </mc:Choice>
              <mc:Fallback>
                <p:oleObj name="Equation" r:id="rId9" imgW="712800" imgH="886680" progId="Equation.DSMT4">
                  <p:embed/>
                  <p:pic>
                    <p:nvPicPr>
                      <p:cNvPr id="0" name="Picture 4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56250" y="3295650"/>
                        <a:ext cx="723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281953891"/>
              </p:ext>
            </p:extLst>
          </p:nvPr>
        </p:nvGraphicFramePr>
        <p:xfrm>
          <a:off x="6311900" y="3295650"/>
          <a:ext cx="774700" cy="901700"/>
        </p:xfrm>
        <a:graphic>
          <a:graphicData uri="http://schemas.openxmlformats.org/presentationml/2006/ole">
            <mc:AlternateContent xmlns:mc="http://schemas.openxmlformats.org/markup-compatibility/2006">
              <mc:Choice xmlns:v="urn:schemas-microsoft-com:vml" Requires="v">
                <p:oleObj spid="_x0000_s125375" name="Equation" r:id="rId11" imgW="758520" imgH="886680" progId="Equation.DSMT4">
                  <p:embed/>
                </p:oleObj>
              </mc:Choice>
              <mc:Fallback>
                <p:oleObj name="Equation" r:id="rId11" imgW="758520" imgH="886680" progId="Equation.DSMT4">
                  <p:embed/>
                  <p:pic>
                    <p:nvPicPr>
                      <p:cNvPr id="0" name="Picture 40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311900" y="3295650"/>
                        <a:ext cx="774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solidFill>
                  <a:schemeClr val="accent1"/>
                </a:solidFill>
              </a:rPr>
              <a:t>Example 3:  Finding Equations Given Two Points</a:t>
            </a:r>
            <a:r>
              <a:rPr lang="en-US" sz="3200" dirty="0">
                <a:solidFill>
                  <a:schemeClr val="accent1"/>
                </a:solidFill>
              </a:rPr>
              <a:t> (cont.)</a:t>
            </a:r>
          </a:p>
        </p:txBody>
      </p:sp>
      <p:graphicFrame>
        <p:nvGraphicFramePr>
          <p:cNvPr id="11267" name="Object 5"/>
          <p:cNvGraphicFramePr>
            <a:graphicFrameLocks noChangeAspect="1"/>
          </p:cNvGraphicFramePr>
          <p:nvPr/>
        </p:nvGraphicFramePr>
        <p:xfrm>
          <a:off x="1701800" y="3556000"/>
          <a:ext cx="990600" cy="2451100"/>
        </p:xfrm>
        <a:graphic>
          <a:graphicData uri="http://schemas.openxmlformats.org/presentationml/2006/ole">
            <mc:AlternateContent xmlns:mc="http://schemas.openxmlformats.org/markup-compatibility/2006">
              <mc:Choice xmlns:v="urn:schemas-microsoft-com:vml" Requires="v">
                <p:oleObj spid="_x0000_s136412" name="Equation" r:id="rId3" imgW="990462" imgH="2450526" progId="Equation.DSMT4">
                  <p:embed/>
                </p:oleObj>
              </mc:Choice>
              <mc:Fallback>
                <p:oleObj name="Equation" r:id="rId3" imgW="990462" imgH="2450526" progId="Equation.DSMT4">
                  <p:embed/>
                  <p:pic>
                    <p:nvPicPr>
                      <p:cNvPr id="0" name="Picture 105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1800" y="3556000"/>
                        <a:ext cx="990600" cy="2451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774029592"/>
              </p:ext>
            </p:extLst>
          </p:nvPr>
        </p:nvGraphicFramePr>
        <p:xfrm>
          <a:off x="3748966" y="1927225"/>
          <a:ext cx="1714500" cy="279400"/>
        </p:xfrm>
        <a:graphic>
          <a:graphicData uri="http://schemas.openxmlformats.org/presentationml/2006/ole">
            <mc:AlternateContent xmlns:mc="http://schemas.openxmlformats.org/markup-compatibility/2006">
              <mc:Choice xmlns:v="urn:schemas-microsoft-com:vml" Requires="v">
                <p:oleObj spid="_x0000_s136413" name="Equation" r:id="rId5" imgW="1700280" imgH="264960" progId="Equation.DSMT4">
                  <p:embed/>
                </p:oleObj>
              </mc:Choice>
              <mc:Fallback>
                <p:oleObj name="Equation" r:id="rId5" imgW="1700280" imgH="264960" progId="Equation.DSMT4">
                  <p:embed/>
                  <p:pic>
                    <p:nvPicPr>
                      <p:cNvPr id="0" name="Picture 10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48966" y="1927225"/>
                        <a:ext cx="1714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496923751"/>
              </p:ext>
            </p:extLst>
          </p:nvPr>
        </p:nvGraphicFramePr>
        <p:xfrm>
          <a:off x="3748966" y="2597150"/>
          <a:ext cx="1155700" cy="241300"/>
        </p:xfrm>
        <a:graphic>
          <a:graphicData uri="http://schemas.openxmlformats.org/presentationml/2006/ole">
            <mc:AlternateContent xmlns:mc="http://schemas.openxmlformats.org/markup-compatibility/2006">
              <mc:Choice xmlns:v="urn:schemas-microsoft-com:vml" Requires="v">
                <p:oleObj spid="_x0000_s136414" name="Equation" r:id="rId7" imgW="1155264" imgH="241415" progId="Equation.DSMT4">
                  <p:embed/>
                </p:oleObj>
              </mc:Choice>
              <mc:Fallback>
                <p:oleObj name="Equation" r:id="rId7" imgW="1155264" imgH="241415" progId="Equation.DSMT4">
                  <p:embed/>
                  <p:pic>
                    <p:nvPicPr>
                      <p:cNvPr id="0" name="Picture 105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48966" y="2597150"/>
                        <a:ext cx="1155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710217946"/>
              </p:ext>
            </p:extLst>
          </p:nvPr>
        </p:nvGraphicFramePr>
        <p:xfrm>
          <a:off x="3748966" y="3354388"/>
          <a:ext cx="2108200" cy="279400"/>
        </p:xfrm>
        <a:graphic>
          <a:graphicData uri="http://schemas.openxmlformats.org/presentationml/2006/ole">
            <mc:AlternateContent xmlns:mc="http://schemas.openxmlformats.org/markup-compatibility/2006">
              <mc:Choice xmlns:v="urn:schemas-microsoft-com:vml" Requires="v">
                <p:oleObj spid="_x0000_s136415" name="Equation" r:id="rId9" imgW="2093400" imgH="264960" progId="Equation.DSMT4">
                  <p:embed/>
                </p:oleObj>
              </mc:Choice>
              <mc:Fallback>
                <p:oleObj name="Equation" r:id="rId9" imgW="2093400" imgH="264960" progId="Equation.DSMT4">
                  <p:embed/>
                  <p:pic>
                    <p:nvPicPr>
                      <p:cNvPr id="0" name="Picture 10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48966" y="3354388"/>
                        <a:ext cx="2108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2781494309"/>
              </p:ext>
            </p:extLst>
          </p:nvPr>
        </p:nvGraphicFramePr>
        <p:xfrm>
          <a:off x="3748966" y="5010150"/>
          <a:ext cx="2146300" cy="292100"/>
        </p:xfrm>
        <a:graphic>
          <a:graphicData uri="http://schemas.openxmlformats.org/presentationml/2006/ole">
            <mc:AlternateContent xmlns:mc="http://schemas.openxmlformats.org/markup-compatibility/2006">
              <mc:Choice xmlns:v="urn:schemas-microsoft-com:vml" Requires="v">
                <p:oleObj spid="_x0000_s136416" name="Equation" r:id="rId11" imgW="2130120" imgH="283320" progId="Equation.DSMT4">
                  <p:embed/>
                </p:oleObj>
              </mc:Choice>
              <mc:Fallback>
                <p:oleObj name="Equation" r:id="rId11" imgW="2130120" imgH="283320" progId="Equation.DSMT4">
                  <p:embed/>
                  <p:pic>
                    <p:nvPicPr>
                      <p:cNvPr id="0" name="Picture 105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48966" y="50101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extLst>
              <p:ext uri="{D42A27DB-BD31-4B8C-83A1-F6EECF244321}">
                <p14:modId xmlns:p14="http://schemas.microsoft.com/office/powerpoint/2010/main" val="2048668895"/>
              </p:ext>
            </p:extLst>
          </p:nvPr>
        </p:nvGraphicFramePr>
        <p:xfrm>
          <a:off x="3748966" y="5665788"/>
          <a:ext cx="1460500" cy="228600"/>
        </p:xfrm>
        <a:graphic>
          <a:graphicData uri="http://schemas.openxmlformats.org/presentationml/2006/ole">
            <mc:AlternateContent xmlns:mc="http://schemas.openxmlformats.org/markup-compatibility/2006">
              <mc:Choice xmlns:v="urn:schemas-microsoft-com:vml" Requires="v">
                <p:oleObj spid="_x0000_s136417" name="Equation" r:id="rId13" imgW="1444320" imgH="219240" progId="Equation.DSMT4">
                  <p:embed/>
                </p:oleObj>
              </mc:Choice>
              <mc:Fallback>
                <p:oleObj name="Equation" r:id="rId13" imgW="1444320" imgH="219240" progId="Equation.DSMT4">
                  <p:embed/>
                  <p:pic>
                    <p:nvPicPr>
                      <p:cNvPr id="0" name="Picture 106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48966" y="5665788"/>
                        <a:ext cx="1460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extLst>
              <p:ext uri="{D42A27DB-BD31-4B8C-83A1-F6EECF244321}">
                <p14:modId xmlns:p14="http://schemas.microsoft.com/office/powerpoint/2010/main" val="794549084"/>
              </p:ext>
            </p:extLst>
          </p:nvPr>
        </p:nvGraphicFramePr>
        <p:xfrm>
          <a:off x="1044575" y="1844675"/>
          <a:ext cx="2187575" cy="446088"/>
        </p:xfrm>
        <a:graphic>
          <a:graphicData uri="http://schemas.openxmlformats.org/presentationml/2006/ole">
            <mc:AlternateContent xmlns:mc="http://schemas.openxmlformats.org/markup-compatibility/2006">
              <mc:Choice xmlns:v="urn:schemas-microsoft-com:vml" Requires="v">
                <p:oleObj spid="_x0000_s136418" name="Equation" r:id="rId15" imgW="2171520" imgH="431640" progId="Equation.DSMT4">
                  <p:embed/>
                </p:oleObj>
              </mc:Choice>
              <mc:Fallback>
                <p:oleObj name="Equation" r:id="rId15" imgW="2171520" imgH="431640" progId="Equation.DSMT4">
                  <p:embed/>
                  <p:pic>
                    <p:nvPicPr>
                      <p:cNvPr id="0" name="Picture 1061"/>
                      <p:cNvPicPr>
                        <a:picLocks noChangeAspect="1" noChangeArrowheads="1"/>
                      </p:cNvPicPr>
                      <p:nvPr/>
                    </p:nvPicPr>
                    <p:blipFill>
                      <a:blip r:embed="rId16"/>
                      <a:srcRect/>
                      <a:stretch>
                        <a:fillRect/>
                      </a:stretch>
                    </p:blipFill>
                    <p:spPr bwMode="auto">
                      <a:xfrm>
                        <a:off x="1044575" y="1844675"/>
                        <a:ext cx="2187575" cy="44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extLst>
              <p:ext uri="{D42A27DB-BD31-4B8C-83A1-F6EECF244321}">
                <p14:modId xmlns:p14="http://schemas.microsoft.com/office/powerpoint/2010/main" val="3221181717"/>
              </p:ext>
            </p:extLst>
          </p:nvPr>
        </p:nvGraphicFramePr>
        <p:xfrm>
          <a:off x="1130300" y="3127375"/>
          <a:ext cx="1966913" cy="733425"/>
        </p:xfrm>
        <a:graphic>
          <a:graphicData uri="http://schemas.openxmlformats.org/presentationml/2006/ole">
            <mc:AlternateContent xmlns:mc="http://schemas.openxmlformats.org/markup-compatibility/2006">
              <mc:Choice xmlns:v="urn:schemas-microsoft-com:vml" Requires="v">
                <p:oleObj spid="_x0000_s136419" name="Equation" r:id="rId17" imgW="1955520" imgH="723600" progId="Equation.DSMT4">
                  <p:embed/>
                </p:oleObj>
              </mc:Choice>
              <mc:Fallback>
                <p:oleObj name="Equation" r:id="rId17" imgW="1955520" imgH="723600" progId="Equation.DSMT4">
                  <p:embed/>
                  <p:pic>
                    <p:nvPicPr>
                      <p:cNvPr id="0" name="Picture 1062"/>
                      <p:cNvPicPr>
                        <a:picLocks noChangeAspect="1" noChangeArrowheads="1"/>
                      </p:cNvPicPr>
                      <p:nvPr/>
                    </p:nvPicPr>
                    <p:blipFill>
                      <a:blip r:embed="rId18"/>
                      <a:srcRect/>
                      <a:stretch>
                        <a:fillRect/>
                      </a:stretch>
                    </p:blipFill>
                    <p:spPr bwMode="auto">
                      <a:xfrm>
                        <a:off x="1130300" y="3127375"/>
                        <a:ext cx="1966913"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7" name="Object 13"/>
          <p:cNvGraphicFramePr>
            <a:graphicFrameLocks noChangeAspect="1"/>
          </p:cNvGraphicFramePr>
          <p:nvPr>
            <p:extLst>
              <p:ext uri="{D42A27DB-BD31-4B8C-83A1-F6EECF244321}">
                <p14:modId xmlns:p14="http://schemas.microsoft.com/office/powerpoint/2010/main" val="696178921"/>
              </p:ext>
            </p:extLst>
          </p:nvPr>
        </p:nvGraphicFramePr>
        <p:xfrm>
          <a:off x="1538288" y="3941763"/>
          <a:ext cx="1982787" cy="733425"/>
        </p:xfrm>
        <a:graphic>
          <a:graphicData uri="http://schemas.openxmlformats.org/presentationml/2006/ole">
            <mc:AlternateContent xmlns:mc="http://schemas.openxmlformats.org/markup-compatibility/2006">
              <mc:Choice xmlns:v="urn:schemas-microsoft-com:vml" Requires="v">
                <p:oleObj spid="_x0000_s136420" name="Equation" r:id="rId19" imgW="1968480" imgH="723600" progId="Equation.DSMT4">
                  <p:embed/>
                </p:oleObj>
              </mc:Choice>
              <mc:Fallback>
                <p:oleObj name="Equation" r:id="rId19" imgW="1968480" imgH="723600" progId="Equation.DSMT4">
                  <p:embed/>
                  <p:pic>
                    <p:nvPicPr>
                      <p:cNvPr id="0" name="Picture 1063"/>
                      <p:cNvPicPr>
                        <a:picLocks noChangeAspect="1" noChangeArrowheads="1"/>
                      </p:cNvPicPr>
                      <p:nvPr/>
                    </p:nvPicPr>
                    <p:blipFill>
                      <a:blip r:embed="rId20"/>
                      <a:srcRect/>
                      <a:stretch>
                        <a:fillRect/>
                      </a:stretch>
                    </p:blipFill>
                    <p:spPr bwMode="auto">
                      <a:xfrm>
                        <a:off x="1538288" y="3941763"/>
                        <a:ext cx="1982787"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8" name="Object 14"/>
          <p:cNvGraphicFramePr>
            <a:graphicFrameLocks noChangeAspect="1"/>
          </p:cNvGraphicFramePr>
          <p:nvPr>
            <p:extLst>
              <p:ext uri="{D42A27DB-BD31-4B8C-83A1-F6EECF244321}">
                <p14:modId xmlns:p14="http://schemas.microsoft.com/office/powerpoint/2010/main" val="2183440169"/>
              </p:ext>
            </p:extLst>
          </p:nvPr>
        </p:nvGraphicFramePr>
        <p:xfrm>
          <a:off x="1552575" y="4789488"/>
          <a:ext cx="1565275" cy="733425"/>
        </p:xfrm>
        <a:graphic>
          <a:graphicData uri="http://schemas.openxmlformats.org/presentationml/2006/ole">
            <mc:AlternateContent xmlns:mc="http://schemas.openxmlformats.org/markup-compatibility/2006">
              <mc:Choice xmlns:v="urn:schemas-microsoft-com:vml" Requires="v">
                <p:oleObj spid="_x0000_s136421" name="Equation" r:id="rId21" imgW="1549080" imgH="723600" progId="Equation.DSMT4">
                  <p:embed/>
                </p:oleObj>
              </mc:Choice>
              <mc:Fallback>
                <p:oleObj name="Equation" r:id="rId21" imgW="1549080" imgH="723600" progId="Equation.DSMT4">
                  <p:embed/>
                  <p:pic>
                    <p:nvPicPr>
                      <p:cNvPr id="0" name="Picture 1064"/>
                      <p:cNvPicPr>
                        <a:picLocks noChangeAspect="1" noChangeArrowheads="1"/>
                      </p:cNvPicPr>
                      <p:nvPr/>
                    </p:nvPicPr>
                    <p:blipFill>
                      <a:blip r:embed="rId22"/>
                      <a:srcRect/>
                      <a:stretch>
                        <a:fillRect/>
                      </a:stretch>
                    </p:blipFill>
                    <p:spPr bwMode="auto">
                      <a:xfrm>
                        <a:off x="1552575" y="4789488"/>
                        <a:ext cx="156527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79" name="Object 15"/>
          <p:cNvGraphicFramePr>
            <a:graphicFrameLocks noChangeAspect="1"/>
          </p:cNvGraphicFramePr>
          <p:nvPr>
            <p:extLst>
              <p:ext uri="{D42A27DB-BD31-4B8C-83A1-F6EECF244321}">
                <p14:modId xmlns:p14="http://schemas.microsoft.com/office/powerpoint/2010/main" val="3380012869"/>
              </p:ext>
            </p:extLst>
          </p:nvPr>
        </p:nvGraphicFramePr>
        <p:xfrm>
          <a:off x="458788" y="5616575"/>
          <a:ext cx="1749425" cy="327025"/>
        </p:xfrm>
        <a:graphic>
          <a:graphicData uri="http://schemas.openxmlformats.org/presentationml/2006/ole">
            <mc:AlternateContent xmlns:mc="http://schemas.openxmlformats.org/markup-compatibility/2006">
              <mc:Choice xmlns:v="urn:schemas-microsoft-com:vml" Requires="v">
                <p:oleObj spid="_x0000_s136422" name="Equation" r:id="rId23" imgW="1739880" imgH="317160" progId="Equation.DSMT4">
                  <p:embed/>
                </p:oleObj>
              </mc:Choice>
              <mc:Fallback>
                <p:oleObj name="Equation" r:id="rId23" imgW="1739880" imgH="317160" progId="Equation.DSMT4">
                  <p:embed/>
                  <p:pic>
                    <p:nvPicPr>
                      <p:cNvPr id="0" name="Picture 1065"/>
                      <p:cNvPicPr>
                        <a:picLocks noChangeAspect="1" noChangeArrowheads="1"/>
                      </p:cNvPicPr>
                      <p:nvPr/>
                    </p:nvPicPr>
                    <p:blipFill>
                      <a:blip r:embed="rId24"/>
                      <a:srcRect/>
                      <a:stretch>
                        <a:fillRect/>
                      </a:stretch>
                    </p:blipFill>
                    <p:spPr bwMode="auto">
                      <a:xfrm>
                        <a:off x="458788" y="5616575"/>
                        <a:ext cx="174942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0" name="Object 16"/>
          <p:cNvGraphicFramePr>
            <a:graphicFrameLocks noChangeAspect="1"/>
          </p:cNvGraphicFramePr>
          <p:nvPr>
            <p:extLst>
              <p:ext uri="{D42A27DB-BD31-4B8C-83A1-F6EECF244321}">
                <p14:modId xmlns:p14="http://schemas.microsoft.com/office/powerpoint/2010/main" val="4040719732"/>
              </p:ext>
            </p:extLst>
          </p:nvPr>
        </p:nvGraphicFramePr>
        <p:xfrm>
          <a:off x="6096000" y="1844675"/>
          <a:ext cx="2222500" cy="444500"/>
        </p:xfrm>
        <a:graphic>
          <a:graphicData uri="http://schemas.openxmlformats.org/presentationml/2006/ole">
            <mc:AlternateContent xmlns:mc="http://schemas.openxmlformats.org/markup-compatibility/2006">
              <mc:Choice xmlns:v="urn:schemas-microsoft-com:vml" Requires="v">
                <p:oleObj spid="_x0000_s136423" name="Equation" r:id="rId25" imgW="2212560" imgH="429480" progId="Equation.DSMT4">
                  <p:embed/>
                </p:oleObj>
              </mc:Choice>
              <mc:Fallback>
                <p:oleObj name="Equation" r:id="rId25" imgW="2212560" imgH="429480" progId="Equation.DSMT4">
                  <p:embed/>
                  <p:pic>
                    <p:nvPicPr>
                      <p:cNvPr id="0" name="Picture 106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6000" y="1844675"/>
                        <a:ext cx="2222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1" name="Object 17"/>
          <p:cNvGraphicFramePr>
            <a:graphicFrameLocks noChangeAspect="1"/>
          </p:cNvGraphicFramePr>
          <p:nvPr>
            <p:extLst>
              <p:ext uri="{D42A27DB-BD31-4B8C-83A1-F6EECF244321}">
                <p14:modId xmlns:p14="http://schemas.microsoft.com/office/powerpoint/2010/main" val="629730763"/>
              </p:ext>
            </p:extLst>
          </p:nvPr>
        </p:nvGraphicFramePr>
        <p:xfrm>
          <a:off x="5862638" y="2351088"/>
          <a:ext cx="2511425" cy="733425"/>
        </p:xfrm>
        <a:graphic>
          <a:graphicData uri="http://schemas.openxmlformats.org/presentationml/2006/ole">
            <mc:AlternateContent xmlns:mc="http://schemas.openxmlformats.org/markup-compatibility/2006">
              <mc:Choice xmlns:v="urn:schemas-microsoft-com:vml" Requires="v">
                <p:oleObj spid="_x0000_s136424" name="Equation" r:id="rId27" imgW="2501640" imgH="723600" progId="Equation.DSMT4">
                  <p:embed/>
                </p:oleObj>
              </mc:Choice>
              <mc:Fallback>
                <p:oleObj name="Equation" r:id="rId27" imgW="2501640" imgH="723600" progId="Equation.DSMT4">
                  <p:embed/>
                  <p:pic>
                    <p:nvPicPr>
                      <p:cNvPr id="0" name="Picture 1067"/>
                      <p:cNvPicPr>
                        <a:picLocks noChangeAspect="1" noChangeArrowheads="1"/>
                      </p:cNvPicPr>
                      <p:nvPr/>
                    </p:nvPicPr>
                    <p:blipFill>
                      <a:blip r:embed="rId28"/>
                      <a:srcRect/>
                      <a:stretch>
                        <a:fillRect/>
                      </a:stretch>
                    </p:blipFill>
                    <p:spPr bwMode="auto">
                      <a:xfrm>
                        <a:off x="5862638" y="2351088"/>
                        <a:ext cx="251142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2" name="Object 18"/>
          <p:cNvGraphicFramePr>
            <a:graphicFrameLocks noChangeAspect="1"/>
          </p:cNvGraphicFramePr>
          <p:nvPr>
            <p:extLst>
              <p:ext uri="{D42A27DB-BD31-4B8C-83A1-F6EECF244321}">
                <p14:modId xmlns:p14="http://schemas.microsoft.com/office/powerpoint/2010/main" val="2153464009"/>
              </p:ext>
            </p:extLst>
          </p:nvPr>
        </p:nvGraphicFramePr>
        <p:xfrm>
          <a:off x="6308725" y="3132138"/>
          <a:ext cx="2116138" cy="733425"/>
        </p:xfrm>
        <a:graphic>
          <a:graphicData uri="http://schemas.openxmlformats.org/presentationml/2006/ole">
            <mc:AlternateContent xmlns:mc="http://schemas.openxmlformats.org/markup-compatibility/2006">
              <mc:Choice xmlns:v="urn:schemas-microsoft-com:vml" Requires="v">
                <p:oleObj spid="_x0000_s136425" name="Equation" r:id="rId29" imgW="2108160" imgH="723600" progId="Equation.DSMT4">
                  <p:embed/>
                </p:oleObj>
              </mc:Choice>
              <mc:Fallback>
                <p:oleObj name="Equation" r:id="rId29" imgW="2108160" imgH="723600" progId="Equation.DSMT4">
                  <p:embed/>
                  <p:pic>
                    <p:nvPicPr>
                      <p:cNvPr id="0" name="Picture 1068"/>
                      <p:cNvPicPr>
                        <a:picLocks noChangeAspect="1" noChangeArrowheads="1"/>
                      </p:cNvPicPr>
                      <p:nvPr/>
                    </p:nvPicPr>
                    <p:blipFill>
                      <a:blip r:embed="rId30"/>
                      <a:srcRect/>
                      <a:stretch>
                        <a:fillRect/>
                      </a:stretch>
                    </p:blipFill>
                    <p:spPr bwMode="auto">
                      <a:xfrm>
                        <a:off x="6308725" y="3132138"/>
                        <a:ext cx="2116138"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3" name="Object 19"/>
          <p:cNvGraphicFramePr>
            <a:graphicFrameLocks noChangeAspect="1"/>
          </p:cNvGraphicFramePr>
          <p:nvPr>
            <p:extLst>
              <p:ext uri="{D42A27DB-BD31-4B8C-83A1-F6EECF244321}">
                <p14:modId xmlns:p14="http://schemas.microsoft.com/office/powerpoint/2010/main" val="342874215"/>
              </p:ext>
            </p:extLst>
          </p:nvPr>
        </p:nvGraphicFramePr>
        <p:xfrm>
          <a:off x="6673850" y="3941763"/>
          <a:ext cx="2108200" cy="733425"/>
        </p:xfrm>
        <a:graphic>
          <a:graphicData uri="http://schemas.openxmlformats.org/presentationml/2006/ole">
            <mc:AlternateContent xmlns:mc="http://schemas.openxmlformats.org/markup-compatibility/2006">
              <mc:Choice xmlns:v="urn:schemas-microsoft-com:vml" Requires="v">
                <p:oleObj spid="_x0000_s136426" name="Equation" r:id="rId31" imgW="2095200" imgH="723600" progId="Equation.DSMT4">
                  <p:embed/>
                </p:oleObj>
              </mc:Choice>
              <mc:Fallback>
                <p:oleObj name="Equation" r:id="rId31" imgW="2095200" imgH="723600" progId="Equation.DSMT4">
                  <p:embed/>
                  <p:pic>
                    <p:nvPicPr>
                      <p:cNvPr id="0" name="Picture 1069"/>
                      <p:cNvPicPr>
                        <a:picLocks noChangeAspect="1" noChangeArrowheads="1"/>
                      </p:cNvPicPr>
                      <p:nvPr/>
                    </p:nvPicPr>
                    <p:blipFill>
                      <a:blip r:embed="rId32"/>
                      <a:srcRect/>
                      <a:stretch>
                        <a:fillRect/>
                      </a:stretch>
                    </p:blipFill>
                    <p:spPr bwMode="auto">
                      <a:xfrm>
                        <a:off x="6673850" y="3941763"/>
                        <a:ext cx="2108200"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4" name="Object 20"/>
          <p:cNvGraphicFramePr>
            <a:graphicFrameLocks noChangeAspect="1"/>
          </p:cNvGraphicFramePr>
          <p:nvPr>
            <p:extLst>
              <p:ext uri="{D42A27DB-BD31-4B8C-83A1-F6EECF244321}">
                <p14:modId xmlns:p14="http://schemas.microsoft.com/office/powerpoint/2010/main" val="2390892903"/>
              </p:ext>
            </p:extLst>
          </p:nvPr>
        </p:nvGraphicFramePr>
        <p:xfrm>
          <a:off x="6704013" y="4789488"/>
          <a:ext cx="1565275" cy="733425"/>
        </p:xfrm>
        <a:graphic>
          <a:graphicData uri="http://schemas.openxmlformats.org/presentationml/2006/ole">
            <mc:AlternateContent xmlns:mc="http://schemas.openxmlformats.org/markup-compatibility/2006">
              <mc:Choice xmlns:v="urn:schemas-microsoft-com:vml" Requires="v">
                <p:oleObj spid="_x0000_s136427" name="Equation" r:id="rId33" imgW="1549080" imgH="723600" progId="Equation.DSMT4">
                  <p:embed/>
                </p:oleObj>
              </mc:Choice>
              <mc:Fallback>
                <p:oleObj name="Equation" r:id="rId33" imgW="1549080" imgH="723600" progId="Equation.DSMT4">
                  <p:embed/>
                  <p:pic>
                    <p:nvPicPr>
                      <p:cNvPr id="0" name="Picture 1070"/>
                      <p:cNvPicPr>
                        <a:picLocks noChangeAspect="1" noChangeArrowheads="1"/>
                      </p:cNvPicPr>
                      <p:nvPr/>
                    </p:nvPicPr>
                    <p:blipFill>
                      <a:blip r:embed="rId34"/>
                      <a:srcRect/>
                      <a:stretch>
                        <a:fillRect/>
                      </a:stretch>
                    </p:blipFill>
                    <p:spPr bwMode="auto">
                      <a:xfrm>
                        <a:off x="6704013" y="4789488"/>
                        <a:ext cx="156527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1285" name="Object 21"/>
          <p:cNvGraphicFramePr>
            <a:graphicFrameLocks noChangeAspect="1"/>
          </p:cNvGraphicFramePr>
          <p:nvPr>
            <p:extLst>
              <p:ext uri="{D42A27DB-BD31-4B8C-83A1-F6EECF244321}">
                <p14:modId xmlns:p14="http://schemas.microsoft.com/office/powerpoint/2010/main" val="3463923573"/>
              </p:ext>
            </p:extLst>
          </p:nvPr>
        </p:nvGraphicFramePr>
        <p:xfrm>
          <a:off x="5603790" y="5610225"/>
          <a:ext cx="1744662" cy="339725"/>
        </p:xfrm>
        <a:graphic>
          <a:graphicData uri="http://schemas.openxmlformats.org/presentationml/2006/ole">
            <mc:AlternateContent xmlns:mc="http://schemas.openxmlformats.org/markup-compatibility/2006">
              <mc:Choice xmlns:v="urn:schemas-microsoft-com:vml" Requires="v">
                <p:oleObj spid="_x0000_s136428" name="Equation" r:id="rId35" imgW="1714320" imgH="317160" progId="Equation.DSMT4">
                  <p:embed/>
                </p:oleObj>
              </mc:Choice>
              <mc:Fallback>
                <p:oleObj name="Equation" r:id="rId35" imgW="1714320" imgH="317160" progId="Equation.DSMT4">
                  <p:embed/>
                  <p:pic>
                    <p:nvPicPr>
                      <p:cNvPr id="0" name="Picture 1071"/>
                      <p:cNvPicPr>
                        <a:picLocks noChangeAspect="1" noChangeArrowheads="1"/>
                      </p:cNvPicPr>
                      <p:nvPr/>
                    </p:nvPicPr>
                    <p:blipFill>
                      <a:blip r:embed="rId36"/>
                      <a:srcRect/>
                      <a:stretch>
                        <a:fillRect/>
                      </a:stretch>
                    </p:blipFill>
                    <p:spPr bwMode="auto">
                      <a:xfrm>
                        <a:off x="5603790" y="5610225"/>
                        <a:ext cx="1744662"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78160586"/>
              </p:ext>
            </p:extLst>
          </p:nvPr>
        </p:nvGraphicFramePr>
        <p:xfrm>
          <a:off x="1212850" y="1270000"/>
          <a:ext cx="1803400" cy="520700"/>
        </p:xfrm>
        <a:graphic>
          <a:graphicData uri="http://schemas.openxmlformats.org/presentationml/2006/ole">
            <mc:AlternateContent xmlns:mc="http://schemas.openxmlformats.org/markup-compatibility/2006">
              <mc:Choice xmlns:v="urn:schemas-microsoft-com:vml" Requires="v">
                <p:oleObj spid="_x0000_s136429" name="Equation" r:id="rId37" imgW="1791720" imgH="511920" progId="Equation.DSMT4">
                  <p:embed/>
                </p:oleObj>
              </mc:Choice>
              <mc:Fallback>
                <p:oleObj name="Equation" r:id="rId37" imgW="1791720" imgH="511920" progId="Equation.DSMT4">
                  <p:embed/>
                  <p:pic>
                    <p:nvPicPr>
                      <p:cNvPr id="0" name="Picture 107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1212850" y="1270000"/>
                        <a:ext cx="18034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7" name="Object 23"/>
          <p:cNvGraphicFramePr>
            <a:graphicFrameLocks noChangeAspect="1"/>
          </p:cNvGraphicFramePr>
          <p:nvPr>
            <p:extLst>
              <p:ext uri="{D42A27DB-BD31-4B8C-83A1-F6EECF244321}">
                <p14:modId xmlns:p14="http://schemas.microsoft.com/office/powerpoint/2010/main" val="384982430"/>
              </p:ext>
            </p:extLst>
          </p:nvPr>
        </p:nvGraphicFramePr>
        <p:xfrm>
          <a:off x="6254750" y="1270000"/>
          <a:ext cx="1828800" cy="520700"/>
        </p:xfrm>
        <a:graphic>
          <a:graphicData uri="http://schemas.openxmlformats.org/presentationml/2006/ole">
            <mc:AlternateContent xmlns:mc="http://schemas.openxmlformats.org/markup-compatibility/2006">
              <mc:Choice xmlns:v="urn:schemas-microsoft-com:vml" Requires="v">
                <p:oleObj spid="_x0000_s136430" name="Equation" r:id="rId39" imgW="1819080" imgH="511920" progId="Equation.DSMT4">
                  <p:embed/>
                </p:oleObj>
              </mc:Choice>
              <mc:Fallback>
                <p:oleObj name="Equation" r:id="rId39" imgW="1819080" imgH="511920" progId="Equation.DSMT4">
                  <p:embed/>
                  <p:pic>
                    <p:nvPicPr>
                      <p:cNvPr id="0" name="Picture 1073"/>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254750" y="1270000"/>
                        <a:ext cx="18288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17"/>
          <p:cNvGraphicFramePr>
            <a:graphicFrameLocks noChangeAspect="1"/>
          </p:cNvGraphicFramePr>
          <p:nvPr>
            <p:extLst>
              <p:ext uri="{D42A27DB-BD31-4B8C-83A1-F6EECF244321}">
                <p14:modId xmlns:p14="http://schemas.microsoft.com/office/powerpoint/2010/main" val="812035240"/>
              </p:ext>
            </p:extLst>
          </p:nvPr>
        </p:nvGraphicFramePr>
        <p:xfrm>
          <a:off x="1100138" y="2370138"/>
          <a:ext cx="2549525" cy="733425"/>
        </p:xfrm>
        <a:graphic>
          <a:graphicData uri="http://schemas.openxmlformats.org/presentationml/2006/ole">
            <mc:AlternateContent xmlns:mc="http://schemas.openxmlformats.org/markup-compatibility/2006">
              <mc:Choice xmlns:v="urn:schemas-microsoft-com:vml" Requires="v">
                <p:oleObj spid="_x0000_s136431" name="Equation" r:id="rId41" imgW="2539800" imgH="723600" progId="Equation.DSMT4">
                  <p:embed/>
                </p:oleObj>
              </mc:Choice>
              <mc:Fallback>
                <p:oleObj name="Equation" r:id="rId41" imgW="2539800" imgH="723600" progId="Equation.DSMT4">
                  <p:embed/>
                  <p:pic>
                    <p:nvPicPr>
                      <p:cNvPr id="0" name="Picture 1074"/>
                      <p:cNvPicPr>
                        <a:picLocks noChangeAspect="1" noChangeArrowheads="1"/>
                      </p:cNvPicPr>
                      <p:nvPr/>
                    </p:nvPicPr>
                    <p:blipFill>
                      <a:blip r:embed="rId42"/>
                      <a:srcRect/>
                      <a:stretch>
                        <a:fillRect/>
                      </a:stretch>
                    </p:blipFill>
                    <p:spPr bwMode="auto">
                      <a:xfrm>
                        <a:off x="1100138" y="2370138"/>
                        <a:ext cx="2549525"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5" name="Object 7"/>
          <p:cNvGraphicFramePr>
            <a:graphicFrameLocks noChangeAspect="1"/>
          </p:cNvGraphicFramePr>
          <p:nvPr>
            <p:extLst>
              <p:ext uri="{D42A27DB-BD31-4B8C-83A1-F6EECF244321}">
                <p14:modId xmlns:p14="http://schemas.microsoft.com/office/powerpoint/2010/main" val="2111766612"/>
              </p:ext>
            </p:extLst>
          </p:nvPr>
        </p:nvGraphicFramePr>
        <p:xfrm>
          <a:off x="3748966" y="4216400"/>
          <a:ext cx="1130300" cy="279400"/>
        </p:xfrm>
        <a:graphic>
          <a:graphicData uri="http://schemas.openxmlformats.org/presentationml/2006/ole">
            <mc:AlternateContent xmlns:mc="http://schemas.openxmlformats.org/markup-compatibility/2006">
              <mc:Choice xmlns:v="urn:schemas-microsoft-com:vml" Requires="v">
                <p:oleObj spid="_x0000_s136432" name="Equation" r:id="rId43" imgW="1115280" imgH="264960" progId="Equation.DSMT4">
                  <p:embed/>
                </p:oleObj>
              </mc:Choice>
              <mc:Fallback>
                <p:oleObj name="Equation" r:id="rId43" imgW="1115280" imgH="264960" progId="Equation.DSMT4">
                  <p:embed/>
                  <p:pic>
                    <p:nvPicPr>
                      <p:cNvPr id="0" name="Picture 107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748966" y="4216400"/>
                        <a:ext cx="1130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2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2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8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128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28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128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12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solidFill>
                  <a:schemeClr val="accent1"/>
                </a:solidFill>
              </a:rPr>
              <a:t>Finding Equations of Lines Using a Graph</a:t>
            </a:r>
            <a:endParaRPr lang="en-US" sz="3200" dirty="0">
              <a:solidFill>
                <a:schemeClr val="accent1"/>
              </a:solidFill>
            </a:endParaRPr>
          </a:p>
        </p:txBody>
      </p:sp>
      <p:sp>
        <p:nvSpPr>
          <p:cNvPr id="7" name="Rectangle 3"/>
          <p:cNvSpPr>
            <a:spLocks noGrp="1"/>
          </p:cNvSpPr>
          <p:nvPr>
            <p:ph idx="1"/>
          </p:nvPr>
        </p:nvSpPr>
        <p:spPr>
          <a:xfrm>
            <a:off x="457200" y="1066800"/>
            <a:ext cx="5105400" cy="4587240"/>
          </a:xfrm>
          <a:prstGeom prst="rect">
            <a:avLst/>
          </a:prstGeom>
        </p:spPr>
        <p:txBody>
          <a:bodyPr>
            <a:noAutofit/>
          </a:bodyPr>
          <a:lstStyle/>
          <a:p>
            <a:r>
              <a:rPr lang="en-US" dirty="0">
                <a:solidFill>
                  <a:schemeClr val="tx1"/>
                </a:solidFill>
              </a:rPr>
              <a:t>Write an equation in standard form for the following line.</a:t>
            </a:r>
          </a:p>
          <a:p>
            <a:pPr marL="532800" indent="-533400" algn="just">
              <a:spcBef>
                <a:spcPts val="1872"/>
              </a:spcBef>
            </a:pPr>
            <a:r>
              <a:rPr lang="en-US" b="1" i="0" dirty="0">
                <a:solidFill>
                  <a:schemeClr val="tx1"/>
                </a:solidFill>
              </a:rPr>
              <a:t>Solution </a:t>
            </a:r>
          </a:p>
          <a:p>
            <a:pPr marL="532800" indent="-533400">
              <a:spcBef>
                <a:spcPts val="0"/>
              </a:spcBef>
            </a:pPr>
            <a:r>
              <a:rPr lang="en-US" dirty="0">
                <a:solidFill>
                  <a:schemeClr val="tx1"/>
                </a:solidFill>
              </a:rPr>
              <a:t>First, we must identify two points </a:t>
            </a:r>
          </a:p>
          <a:p>
            <a:pPr marL="532800" indent="-533400">
              <a:spcBef>
                <a:spcPts val="0"/>
              </a:spcBef>
            </a:pPr>
            <a:r>
              <a:rPr lang="en-US" dirty="0">
                <a:solidFill>
                  <a:schemeClr val="tx1"/>
                </a:solidFill>
              </a:rPr>
              <a:t>on the line. From the graph, we </a:t>
            </a:r>
          </a:p>
          <a:p>
            <a:pPr marL="532800" indent="-533400">
              <a:spcBef>
                <a:spcPts val="0"/>
              </a:spcBef>
            </a:pPr>
            <a:r>
              <a:rPr lang="en-US" dirty="0">
                <a:solidFill>
                  <a:schemeClr val="tx1"/>
                </a:solidFill>
              </a:rPr>
              <a:t>can see that (2, 9) and (–1,5) are </a:t>
            </a:r>
          </a:p>
          <a:p>
            <a:pPr marL="532800" indent="-533400">
              <a:spcBef>
                <a:spcPts val="0"/>
              </a:spcBef>
            </a:pPr>
            <a:r>
              <a:rPr lang="en-US" dirty="0">
                <a:solidFill>
                  <a:schemeClr val="tx1"/>
                </a:solidFill>
              </a:rPr>
              <a:t>points on the line. Next, we find </a:t>
            </a:r>
          </a:p>
          <a:p>
            <a:pPr marL="532800" indent="-533400">
              <a:spcBef>
                <a:spcPts val="0"/>
              </a:spcBef>
            </a:pPr>
            <a:r>
              <a:rPr lang="en-US" dirty="0">
                <a:solidFill>
                  <a:schemeClr val="tx1"/>
                </a:solidFill>
              </a:rPr>
              <a:t>the slope of the line as follows.</a:t>
            </a:r>
          </a:p>
          <a:p>
            <a:pPr marL="532800" indent="-533400">
              <a:spcBef>
                <a:spcPts val="1872"/>
              </a:spcBef>
            </a:pPr>
            <a:endParaRPr lang="en-US" b="1" i="0" dirty="0">
              <a:solidFill>
                <a:schemeClr val="tx1"/>
              </a:solidFill>
            </a:endParaRPr>
          </a:p>
        </p:txBody>
      </p:sp>
      <p:graphicFrame>
        <p:nvGraphicFramePr>
          <p:cNvPr id="8" name="Object 12"/>
          <p:cNvGraphicFramePr>
            <a:graphicFrameLocks noChangeAspect="1"/>
          </p:cNvGraphicFramePr>
          <p:nvPr>
            <p:extLst>
              <p:ext uri="{D42A27DB-BD31-4B8C-83A1-F6EECF244321}">
                <p14:modId xmlns:p14="http://schemas.microsoft.com/office/powerpoint/2010/main" val="3388029293"/>
              </p:ext>
            </p:extLst>
          </p:nvPr>
        </p:nvGraphicFramePr>
        <p:xfrm>
          <a:off x="1890713" y="4903788"/>
          <a:ext cx="2593975" cy="911225"/>
        </p:xfrm>
        <a:graphic>
          <a:graphicData uri="http://schemas.openxmlformats.org/presentationml/2006/ole">
            <mc:AlternateContent xmlns:mc="http://schemas.openxmlformats.org/markup-compatibility/2006">
              <mc:Choice xmlns:v="urn:schemas-microsoft-com:vml" Requires="v">
                <p:oleObj spid="_x0000_s63998" name="Equation" r:id="rId3" imgW="2577960" imgH="901440" progId="Equation.DSMT4">
                  <p:embed/>
                </p:oleObj>
              </mc:Choice>
              <mc:Fallback>
                <p:oleObj name="Equation" r:id="rId3" imgW="2577960" imgH="901440" progId="Equation.DSMT4">
                  <p:embed/>
                  <p:pic>
                    <p:nvPicPr>
                      <p:cNvPr id="0" name="Picture 501"/>
                      <p:cNvPicPr>
                        <a:picLocks noChangeAspect="1" noChangeArrowheads="1"/>
                      </p:cNvPicPr>
                      <p:nvPr/>
                    </p:nvPicPr>
                    <p:blipFill>
                      <a:blip r:embed="rId4"/>
                      <a:srcRect/>
                      <a:stretch>
                        <a:fillRect/>
                      </a:stretch>
                    </p:blipFill>
                    <p:spPr bwMode="auto">
                      <a:xfrm>
                        <a:off x="1890713" y="4903788"/>
                        <a:ext cx="2593975" cy="91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pic>
        <p:nvPicPr>
          <p:cNvPr id="9" name="Picture 497"/>
          <p:cNvPicPr>
            <a:picLocks noChangeAspect="1" noChangeArrowheads="1"/>
          </p:cNvPicPr>
          <p:nvPr/>
        </p:nvPicPr>
        <p:blipFill>
          <a:blip r:embed="rId5" cstate="print"/>
          <a:srcRect/>
          <a:stretch>
            <a:fillRect/>
          </a:stretch>
        </p:blipFill>
        <p:spPr bwMode="auto">
          <a:xfrm>
            <a:off x="5486400" y="1524000"/>
            <a:ext cx="3291840" cy="3299288"/>
          </a:xfrm>
          <a:prstGeom prst="rect">
            <a:avLst/>
          </a:prstGeom>
          <a:noFill/>
          <a:ln w="9525">
            <a:noFill/>
            <a:miter lim="800000"/>
            <a:headEnd/>
            <a:tailEnd/>
          </a:ln>
        </p:spPr>
      </p:pic>
    </p:spTree>
    <p:extLst>
      <p:ext uri="{BB962C8B-B14F-4D97-AF65-F5344CB8AC3E}">
        <p14:creationId xmlns:p14="http://schemas.microsoft.com/office/powerpoint/2010/main" val="3711557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a:t>
            </a:r>
            <a:r>
              <a:rPr lang="en-US" dirty="0">
                <a:solidFill>
                  <a:schemeClr val="accent1"/>
                </a:solidFill>
              </a:rPr>
              <a:t>Finding Equations of Lines Using a Graph (cont.)</a:t>
            </a:r>
            <a:endParaRPr lang="en-US" sz="3200" dirty="0">
              <a:solidFill>
                <a:schemeClr val="accent1"/>
              </a:solidFill>
            </a:endParaRPr>
          </a:p>
        </p:txBody>
      </p:sp>
      <p:sp>
        <p:nvSpPr>
          <p:cNvPr id="7" name="Rectangle 3"/>
          <p:cNvSpPr>
            <a:spLocks noGrp="1"/>
          </p:cNvSpPr>
          <p:nvPr>
            <p:ph idx="1"/>
          </p:nvPr>
        </p:nvSpPr>
        <p:spPr>
          <a:xfrm>
            <a:off x="457200" y="1280160"/>
            <a:ext cx="8229600" cy="929640"/>
          </a:xfrm>
          <a:prstGeom prst="rect">
            <a:avLst/>
          </a:prstGeom>
        </p:spPr>
        <p:txBody>
          <a:bodyPr>
            <a:normAutofit lnSpcReduction="10000"/>
          </a:bodyPr>
          <a:lstStyle/>
          <a:p>
            <a:r>
              <a:rPr lang="en-US" dirty="0">
                <a:solidFill>
                  <a:schemeClr val="tx1"/>
                </a:solidFill>
              </a:rPr>
              <a:t>Now, we substitute the values into point‑slope form and then rewrite the equation in standard form.</a:t>
            </a:r>
          </a:p>
        </p:txBody>
      </p:sp>
      <p:graphicFrame>
        <p:nvGraphicFramePr>
          <p:cNvPr id="5" name="Object 6"/>
          <p:cNvGraphicFramePr>
            <a:graphicFrameLocks noChangeAspect="1"/>
          </p:cNvGraphicFramePr>
          <p:nvPr>
            <p:extLst>
              <p:ext uri="{D42A27DB-BD31-4B8C-83A1-F6EECF244321}">
                <p14:modId xmlns:p14="http://schemas.microsoft.com/office/powerpoint/2010/main" val="2016107632"/>
              </p:ext>
            </p:extLst>
          </p:nvPr>
        </p:nvGraphicFramePr>
        <p:xfrm>
          <a:off x="2716213" y="2197100"/>
          <a:ext cx="2516187" cy="504825"/>
        </p:xfrm>
        <a:graphic>
          <a:graphicData uri="http://schemas.openxmlformats.org/presentationml/2006/ole">
            <mc:AlternateContent xmlns:mc="http://schemas.openxmlformats.org/markup-compatibility/2006">
              <mc:Choice xmlns:v="urn:schemas-microsoft-com:vml" Requires="v">
                <p:oleObj spid="_x0000_s2868" name="Equation" r:id="rId3" imgW="2501640" imgH="495000" progId="Equation.DSMT4">
                  <p:embed/>
                </p:oleObj>
              </mc:Choice>
              <mc:Fallback>
                <p:oleObj name="Equation" r:id="rId3" imgW="2501640" imgH="495000" progId="Equation.DSMT4">
                  <p:embed/>
                  <p:pic>
                    <p:nvPicPr>
                      <p:cNvPr id="0" name="Picture 754"/>
                      <p:cNvPicPr>
                        <a:picLocks noChangeAspect="1" noChangeArrowheads="1"/>
                      </p:cNvPicPr>
                      <p:nvPr/>
                    </p:nvPicPr>
                    <p:blipFill>
                      <a:blip r:embed="rId4"/>
                      <a:srcRect/>
                      <a:stretch>
                        <a:fillRect/>
                      </a:stretch>
                    </p:blipFill>
                    <p:spPr bwMode="auto">
                      <a:xfrm>
                        <a:off x="2716213" y="2197100"/>
                        <a:ext cx="2516187"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2108407554"/>
              </p:ext>
            </p:extLst>
          </p:nvPr>
        </p:nvGraphicFramePr>
        <p:xfrm>
          <a:off x="2838450" y="2676525"/>
          <a:ext cx="2641600" cy="846138"/>
        </p:xfrm>
        <a:graphic>
          <a:graphicData uri="http://schemas.openxmlformats.org/presentationml/2006/ole">
            <mc:AlternateContent xmlns:mc="http://schemas.openxmlformats.org/markup-compatibility/2006">
              <mc:Choice xmlns:v="urn:schemas-microsoft-com:vml" Requires="v">
                <p:oleObj spid="_x0000_s2869" name="Equation" r:id="rId5" imgW="2628720" imgH="838080" progId="Equation.DSMT4">
                  <p:embed/>
                </p:oleObj>
              </mc:Choice>
              <mc:Fallback>
                <p:oleObj name="Equation" r:id="rId5" imgW="2628720" imgH="838080" progId="Equation.DSMT4">
                  <p:embed/>
                  <p:pic>
                    <p:nvPicPr>
                      <p:cNvPr id="0" name="Picture 755"/>
                      <p:cNvPicPr>
                        <a:picLocks noChangeAspect="1" noChangeArrowheads="1"/>
                      </p:cNvPicPr>
                      <p:nvPr/>
                    </p:nvPicPr>
                    <p:blipFill>
                      <a:blip r:embed="rId6"/>
                      <a:srcRect/>
                      <a:stretch>
                        <a:fillRect/>
                      </a:stretch>
                    </p:blipFill>
                    <p:spPr bwMode="auto">
                      <a:xfrm>
                        <a:off x="2838450" y="2676525"/>
                        <a:ext cx="2641600" cy="846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6"/>
          <p:cNvGraphicFramePr>
            <a:graphicFrameLocks noChangeAspect="1"/>
          </p:cNvGraphicFramePr>
          <p:nvPr>
            <p:extLst>
              <p:ext uri="{D42A27DB-BD31-4B8C-83A1-F6EECF244321}">
                <p14:modId xmlns:p14="http://schemas.microsoft.com/office/powerpoint/2010/main" val="4284090801"/>
              </p:ext>
            </p:extLst>
          </p:nvPr>
        </p:nvGraphicFramePr>
        <p:xfrm>
          <a:off x="2801938" y="3533775"/>
          <a:ext cx="2054225" cy="846138"/>
        </p:xfrm>
        <a:graphic>
          <a:graphicData uri="http://schemas.openxmlformats.org/presentationml/2006/ole">
            <mc:AlternateContent xmlns:mc="http://schemas.openxmlformats.org/markup-compatibility/2006">
              <mc:Choice xmlns:v="urn:schemas-microsoft-com:vml" Requires="v">
                <p:oleObj spid="_x0000_s2870" name="Equation" r:id="rId7" imgW="2044440" imgH="838080" progId="Equation.DSMT4">
                  <p:embed/>
                </p:oleObj>
              </mc:Choice>
              <mc:Fallback>
                <p:oleObj name="Equation" r:id="rId7" imgW="2044440" imgH="838080" progId="Equation.DSMT4">
                  <p:embed/>
                  <p:pic>
                    <p:nvPicPr>
                      <p:cNvPr id="0" name="Picture 756"/>
                      <p:cNvPicPr>
                        <a:picLocks noChangeAspect="1" noChangeArrowheads="1"/>
                      </p:cNvPicPr>
                      <p:nvPr/>
                    </p:nvPicPr>
                    <p:blipFill>
                      <a:blip r:embed="rId8"/>
                      <a:srcRect/>
                      <a:stretch>
                        <a:fillRect/>
                      </a:stretch>
                    </p:blipFill>
                    <p:spPr bwMode="auto">
                      <a:xfrm>
                        <a:off x="2801938" y="3533775"/>
                        <a:ext cx="2054225" cy="846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extLst>
              <p:ext uri="{D42A27DB-BD31-4B8C-83A1-F6EECF244321}">
                <p14:modId xmlns:p14="http://schemas.microsoft.com/office/powerpoint/2010/main" val="1981561125"/>
              </p:ext>
            </p:extLst>
          </p:nvPr>
        </p:nvGraphicFramePr>
        <p:xfrm>
          <a:off x="3125788" y="5257800"/>
          <a:ext cx="1722437" cy="369888"/>
        </p:xfrm>
        <a:graphic>
          <a:graphicData uri="http://schemas.openxmlformats.org/presentationml/2006/ole">
            <mc:AlternateContent xmlns:mc="http://schemas.openxmlformats.org/markup-compatibility/2006">
              <mc:Choice xmlns:v="urn:schemas-microsoft-com:vml" Requires="v">
                <p:oleObj spid="_x0000_s2871" name="Equation" r:id="rId9" imgW="1714320" imgH="355320" progId="Equation.DSMT4">
                  <p:embed/>
                </p:oleObj>
              </mc:Choice>
              <mc:Fallback>
                <p:oleObj name="Equation" r:id="rId9" imgW="1714320" imgH="355320" progId="Equation.DSMT4">
                  <p:embed/>
                  <p:pic>
                    <p:nvPicPr>
                      <p:cNvPr id="0" name="Picture 757"/>
                      <p:cNvPicPr>
                        <a:picLocks noChangeAspect="1" noChangeArrowheads="1"/>
                      </p:cNvPicPr>
                      <p:nvPr/>
                    </p:nvPicPr>
                    <p:blipFill>
                      <a:blip r:embed="rId10"/>
                      <a:srcRect/>
                      <a:stretch>
                        <a:fillRect/>
                      </a:stretch>
                    </p:blipFill>
                    <p:spPr bwMode="auto">
                      <a:xfrm>
                        <a:off x="3125788" y="5257800"/>
                        <a:ext cx="1722437"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2683219392"/>
              </p:ext>
            </p:extLst>
          </p:nvPr>
        </p:nvGraphicFramePr>
        <p:xfrm>
          <a:off x="3244850" y="4392613"/>
          <a:ext cx="1739900" cy="846137"/>
        </p:xfrm>
        <a:graphic>
          <a:graphicData uri="http://schemas.openxmlformats.org/presentationml/2006/ole">
            <mc:AlternateContent xmlns:mc="http://schemas.openxmlformats.org/markup-compatibility/2006">
              <mc:Choice xmlns:v="urn:schemas-microsoft-com:vml" Requires="v">
                <p:oleObj spid="_x0000_s2872" name="Equation" r:id="rId11" imgW="1726920" imgH="838080" progId="Equation.DSMT4">
                  <p:embed/>
                </p:oleObj>
              </mc:Choice>
              <mc:Fallback>
                <p:oleObj name="Equation" r:id="rId11" imgW="1726920" imgH="838080" progId="Equation.DSMT4">
                  <p:embed/>
                  <p:pic>
                    <p:nvPicPr>
                      <p:cNvPr id="0" name="Picture 758"/>
                      <p:cNvPicPr>
                        <a:picLocks noChangeAspect="1" noChangeArrowheads="1"/>
                      </p:cNvPicPr>
                      <p:nvPr/>
                    </p:nvPicPr>
                    <p:blipFill>
                      <a:blip r:embed="rId12"/>
                      <a:srcRect/>
                      <a:stretch>
                        <a:fillRect/>
                      </a:stretch>
                    </p:blipFill>
                    <p:spPr bwMode="auto">
                      <a:xfrm>
                        <a:off x="3244850" y="4392613"/>
                        <a:ext cx="1739900" cy="846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p:cNvGraphicFramePr>
            <a:graphicFrameLocks noChangeAspect="1"/>
          </p:cNvGraphicFramePr>
          <p:nvPr>
            <p:extLst>
              <p:ext uri="{D42A27DB-BD31-4B8C-83A1-F6EECF244321}">
                <p14:modId xmlns:p14="http://schemas.microsoft.com/office/powerpoint/2010/main" val="4267615062"/>
              </p:ext>
            </p:extLst>
          </p:nvPr>
        </p:nvGraphicFramePr>
        <p:xfrm>
          <a:off x="2254250" y="5664200"/>
          <a:ext cx="1951038" cy="369888"/>
        </p:xfrm>
        <a:graphic>
          <a:graphicData uri="http://schemas.openxmlformats.org/presentationml/2006/ole">
            <mc:AlternateContent xmlns:mc="http://schemas.openxmlformats.org/markup-compatibility/2006">
              <mc:Choice xmlns:v="urn:schemas-microsoft-com:vml" Requires="v">
                <p:oleObj spid="_x0000_s2873" name="Equation" r:id="rId13" imgW="1942920" imgH="355320" progId="Equation.DSMT4">
                  <p:embed/>
                </p:oleObj>
              </mc:Choice>
              <mc:Fallback>
                <p:oleObj name="Equation" r:id="rId13" imgW="1942920" imgH="355320" progId="Equation.DSMT4">
                  <p:embed/>
                  <p:pic>
                    <p:nvPicPr>
                      <p:cNvPr id="0" name="Picture 759"/>
                      <p:cNvPicPr>
                        <a:picLocks noChangeAspect="1" noChangeArrowheads="1"/>
                      </p:cNvPicPr>
                      <p:nvPr/>
                    </p:nvPicPr>
                    <p:blipFill>
                      <a:blip r:embed="rId14"/>
                      <a:srcRect/>
                      <a:stretch>
                        <a:fillRect/>
                      </a:stretch>
                    </p:blipFill>
                    <p:spPr bwMode="auto">
                      <a:xfrm>
                        <a:off x="2254250" y="5664200"/>
                        <a:ext cx="1951038"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14028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Parallel and Perpendicular Lines</a:t>
            </a:r>
          </a:p>
        </p:txBody>
      </p:sp>
      <p:sp>
        <p:nvSpPr>
          <p:cNvPr id="5" name="Content Placeholder 3"/>
          <p:cNvSpPr>
            <a:spLocks noGrp="1"/>
          </p:cNvSpPr>
          <p:nvPr>
            <p:ph idx="1"/>
          </p:nvPr>
        </p:nvSpPr>
        <p:spPr>
          <a:xfrm>
            <a:off x="457200" y="1280161"/>
            <a:ext cx="8229600" cy="3291839"/>
          </a:xfrm>
          <a:solidFill>
            <a:srgbClr val="FFFFCC"/>
          </a:solidFill>
          <a:ln w="28575">
            <a:solidFill>
              <a:srgbClr val="000000"/>
            </a:solidFill>
          </a:ln>
        </p:spPr>
        <p:txBody>
          <a:bodyPr>
            <a:noAutofit/>
          </a:bodyPr>
          <a:lstStyle/>
          <a:p>
            <a:pPr algn="ctr" eaLnBrk="0" hangingPunct="0"/>
            <a:r>
              <a:rPr lang="en-US" b="1" dirty="0">
                <a:solidFill>
                  <a:srgbClr val="000000"/>
                </a:solidFill>
                <a:latin typeface="Calibri" pitchFamily="34" charset="0"/>
              </a:rPr>
              <a:t>Definition</a:t>
            </a:r>
            <a:endParaRPr lang="en-US" i="1" dirty="0">
              <a:solidFill>
                <a:srgbClr val="000000"/>
              </a:solidFill>
              <a:latin typeface="Calibri" pitchFamily="34" charset="0"/>
            </a:endParaRPr>
          </a:p>
          <a:p>
            <a:pPr algn="just" eaLnBrk="0" hangingPunct="0"/>
            <a:r>
              <a:rPr lang="en-US" b="1" dirty="0">
                <a:solidFill>
                  <a:srgbClr val="C00000"/>
                </a:solidFill>
                <a:latin typeface="Calibri" pitchFamily="34" charset="0"/>
              </a:rPr>
              <a:t>Parallel lines</a:t>
            </a:r>
            <a:r>
              <a:rPr lang="en-US" b="1" dirty="0">
                <a:solidFill>
                  <a:srgbClr val="000000"/>
                </a:solidFill>
                <a:latin typeface="Calibri" pitchFamily="34" charset="0"/>
              </a:rPr>
              <a:t> </a:t>
            </a:r>
            <a:r>
              <a:rPr lang="en-US" dirty="0">
                <a:solidFill>
                  <a:srgbClr val="000000"/>
                </a:solidFill>
                <a:latin typeface="Calibri" pitchFamily="34" charset="0"/>
              </a:rPr>
              <a:t>are lines that never intersect and who have the </a:t>
            </a:r>
            <a:r>
              <a:rPr lang="en-US" b="1" dirty="0">
                <a:solidFill>
                  <a:srgbClr val="C00000"/>
                </a:solidFill>
                <a:latin typeface="Calibri" pitchFamily="34" charset="0"/>
              </a:rPr>
              <a:t>same slope</a:t>
            </a:r>
            <a:r>
              <a:rPr lang="en-US" dirty="0">
                <a:solidFill>
                  <a:srgbClr val="000000"/>
                </a:solidFill>
                <a:latin typeface="Calibri" pitchFamily="34" charset="0"/>
              </a:rPr>
              <a:t>. </a:t>
            </a:r>
          </a:p>
          <a:p>
            <a:pPr eaLnBrk="0" hangingPunct="0"/>
            <a:r>
              <a:rPr lang="en-US" b="1" dirty="0">
                <a:solidFill>
                  <a:srgbClr val="C00000"/>
                </a:solidFill>
                <a:latin typeface="Calibri" pitchFamily="34" charset="0"/>
              </a:rPr>
              <a:t>Perpendicular lines</a:t>
            </a:r>
            <a:r>
              <a:rPr lang="en-US" b="1" dirty="0">
                <a:solidFill>
                  <a:srgbClr val="000000"/>
                </a:solidFill>
                <a:latin typeface="Calibri" pitchFamily="34" charset="0"/>
              </a:rPr>
              <a:t> </a:t>
            </a:r>
            <a:r>
              <a:rPr lang="en-US" dirty="0">
                <a:solidFill>
                  <a:srgbClr val="000000"/>
                </a:solidFill>
                <a:latin typeface="Calibri" pitchFamily="34" charset="0"/>
              </a:rPr>
              <a:t>are lines that intersect at 90</a:t>
            </a:r>
            <a:r>
              <a:rPr lang="en-US" dirty="0">
                <a:solidFill>
                  <a:srgbClr val="000000"/>
                </a:solidFill>
                <a:latin typeface="Calibri" pitchFamily="34" charset="0"/>
                <a:sym typeface="Symbol"/>
              </a:rPr>
              <a:t>° </a:t>
            </a:r>
            <a:r>
              <a:rPr lang="en-US" dirty="0">
                <a:solidFill>
                  <a:srgbClr val="000000"/>
                </a:solidFill>
                <a:latin typeface="Calibri" pitchFamily="34" charset="0"/>
              </a:rPr>
              <a:t>(right) angles and whose slopes are </a:t>
            </a:r>
            <a:r>
              <a:rPr lang="en-US" b="1" dirty="0">
                <a:solidFill>
                  <a:srgbClr val="C00000"/>
                </a:solidFill>
                <a:latin typeface="Calibri" pitchFamily="34" charset="0"/>
              </a:rPr>
              <a:t>negative reciprocals</a:t>
            </a:r>
            <a:r>
              <a:rPr lang="en-US" b="1" dirty="0">
                <a:solidFill>
                  <a:srgbClr val="000000"/>
                </a:solidFill>
                <a:latin typeface="Calibri" pitchFamily="34" charset="0"/>
              </a:rPr>
              <a:t> </a:t>
            </a:r>
            <a:r>
              <a:rPr lang="en-US" dirty="0">
                <a:solidFill>
                  <a:srgbClr val="000000"/>
                </a:solidFill>
                <a:latin typeface="Calibri" pitchFamily="34" charset="0"/>
              </a:rPr>
              <a:t>of each other.  Horizontal lines are perpendicular to vertical lines.</a:t>
            </a:r>
            <a:endParaRPr lang="en-US" i="1" dirty="0">
              <a:solidFill>
                <a:srgbClr val="000000"/>
              </a:solidFill>
              <a:latin typeface="Calibri" pitchFamily="34" charset="0"/>
            </a:endParaRPr>
          </a:p>
        </p:txBody>
      </p:sp>
    </p:spTree>
    <p:extLst>
      <p:ext uri="{BB962C8B-B14F-4D97-AF65-F5344CB8AC3E}">
        <p14:creationId xmlns:p14="http://schemas.microsoft.com/office/powerpoint/2010/main" val="2502452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1902059"/>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Notes</a:t>
            </a:r>
            <a:endParaRPr lang="en-US" sz="2800" i="1" dirty="0">
              <a:solidFill>
                <a:srgbClr val="000000"/>
              </a:solidFill>
              <a:latin typeface="Calibri" pitchFamily="34" charset="0"/>
            </a:endParaRPr>
          </a:p>
          <a:p>
            <a:pPr eaLnBrk="0" hangingPunct="0">
              <a:spcBef>
                <a:spcPct val="20000"/>
              </a:spcBef>
              <a:buFont typeface="Courier New" pitchFamily="49" charset="0"/>
              <a:buNone/>
              <a:tabLst>
                <a:tab pos="0" algn="l"/>
              </a:tabLst>
            </a:pPr>
            <a:r>
              <a:rPr lang="en-US" sz="2800" dirty="0">
                <a:solidFill>
                  <a:srgbClr val="000000"/>
                </a:solidFill>
                <a:latin typeface="Calibri" pitchFamily="34" charset="0"/>
              </a:rPr>
              <a:t>All vertical lines (undefined slopes) are parallel to one another.  All horizontal lines (zero slopes) are also parallel to one another.</a:t>
            </a:r>
            <a:endParaRPr lang="en-US" sz="2800" i="1" dirty="0">
              <a:solidFill>
                <a:srgbClr val="000000"/>
              </a:solidFill>
              <a:latin typeface="Calibri" pitchFamily="34" charset="0"/>
            </a:endParaRPr>
          </a:p>
        </p:txBody>
      </p:sp>
      <p:sp>
        <p:nvSpPr>
          <p:cNvPr id="5"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Parallel and Perpendicular Lines</a:t>
            </a:r>
          </a:p>
        </p:txBody>
      </p:sp>
    </p:spTree>
    <p:extLst>
      <p:ext uri="{BB962C8B-B14F-4D97-AF65-F5344CB8AC3E}">
        <p14:creationId xmlns:p14="http://schemas.microsoft.com/office/powerpoint/2010/main" val="4129627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a:t>
            </a:r>
            <a:r>
              <a:rPr lang="en-US" dirty="0">
                <a:solidFill>
                  <a:schemeClr val="accent1"/>
                </a:solidFill>
              </a:rPr>
              <a:t>:  Finding the Equations of Parallel Lines</a:t>
            </a:r>
            <a:endParaRPr lang="en-US" sz="3200" dirty="0">
              <a:solidFill>
                <a:schemeClr val="accent1"/>
              </a:solidFill>
            </a:endParaRPr>
          </a:p>
        </p:txBody>
      </p:sp>
      <p:sp>
        <p:nvSpPr>
          <p:cNvPr id="12293" name="Rectangle 3"/>
          <p:cNvSpPr>
            <a:spLocks noGrp="1"/>
          </p:cNvSpPr>
          <p:nvPr>
            <p:ph idx="1"/>
          </p:nvPr>
        </p:nvSpPr>
        <p:spPr>
          <a:xfrm>
            <a:off x="457200" y="1280160"/>
            <a:ext cx="8229600" cy="2074414"/>
          </a:xfrm>
          <a:prstGeom prst="rect">
            <a:avLst/>
          </a:prstGeom>
        </p:spPr>
        <p:txBody>
          <a:bodyPr>
            <a:spAutoFit/>
          </a:bodyPr>
          <a:lstStyle/>
          <a:p>
            <a:pPr algn="just">
              <a:buFont typeface="Courier New" pitchFamily="49" charset="0"/>
              <a:buNone/>
            </a:pPr>
            <a:r>
              <a:rPr lang="en-US" i="0" dirty="0">
                <a:solidFill>
                  <a:schemeClr val="tx1"/>
                </a:solidFill>
              </a:rPr>
              <a:t>Find the equation of the line through the point </a:t>
            </a:r>
            <a:r>
              <a:rPr lang="en-US" i="0" dirty="0">
                <a:solidFill>
                  <a:srgbClr val="0000FF"/>
                </a:solidFill>
              </a:rPr>
              <a:t>(3, 2)</a:t>
            </a:r>
            <a:r>
              <a:rPr lang="en-US" i="0" dirty="0">
                <a:solidFill>
                  <a:schemeClr val="tx1"/>
                </a:solidFill>
              </a:rPr>
              <a:t> </a:t>
            </a:r>
          </a:p>
          <a:p>
            <a:pPr algn="just"/>
            <a:r>
              <a:rPr lang="en-US" i="0" dirty="0">
                <a:solidFill>
                  <a:schemeClr val="tx1"/>
                </a:solidFill>
              </a:rPr>
              <a:t>and parallel to the line </a:t>
            </a:r>
            <a:r>
              <a:rPr lang="en-US" i="0" dirty="0">
                <a:solidFill>
                  <a:srgbClr val="0000FF"/>
                </a:solidFill>
              </a:rPr>
              <a:t>5</a:t>
            </a:r>
            <a:r>
              <a:rPr lang="en-US" i="1" dirty="0">
                <a:solidFill>
                  <a:srgbClr val="0000FF"/>
                </a:solidFill>
              </a:rPr>
              <a:t>x</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3</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i="0" dirty="0">
                <a:solidFill>
                  <a:srgbClr val="0000FF"/>
                </a:solidFill>
              </a:rPr>
              <a:t> 1</a:t>
            </a:r>
            <a:r>
              <a:rPr lang="en-US" i="0" dirty="0">
                <a:solidFill>
                  <a:schemeClr val="tx1"/>
                </a:solidFill>
              </a:rPr>
              <a:t>. Graph both lines. </a:t>
            </a:r>
          </a:p>
          <a:p>
            <a:pPr algn="just">
              <a:buFont typeface="Courier New" pitchFamily="49" charset="0"/>
              <a:buNone/>
            </a:pPr>
            <a:r>
              <a:rPr lang="en-US" b="1" i="0" dirty="0">
                <a:solidFill>
                  <a:schemeClr val="tx1"/>
                </a:solidFill>
              </a:rPr>
              <a:t>Solution </a:t>
            </a:r>
          </a:p>
          <a:p>
            <a:pPr algn="just">
              <a:buFont typeface="Courier New" pitchFamily="49" charset="0"/>
              <a:buNone/>
            </a:pPr>
            <a:r>
              <a:rPr lang="en-US" i="0" dirty="0">
                <a:solidFill>
                  <a:schemeClr val="tx1"/>
                </a:solidFill>
              </a:rPr>
              <a:t>First, solve for </a:t>
            </a:r>
            <a:r>
              <a:rPr lang="en-US" i="1" dirty="0">
                <a:solidFill>
                  <a:schemeClr val="tx1"/>
                </a:solidFill>
              </a:rPr>
              <a:t>y</a:t>
            </a:r>
            <a:r>
              <a:rPr lang="en-US" dirty="0">
                <a:solidFill>
                  <a:schemeClr val="tx1"/>
                </a:solidFill>
              </a:rPr>
              <a:t> </a:t>
            </a:r>
            <a:r>
              <a:rPr lang="en-US" i="0" dirty="0">
                <a:solidFill>
                  <a:schemeClr val="tx1"/>
                </a:solidFill>
              </a:rPr>
              <a:t>to find the slope of the given line.</a:t>
            </a:r>
            <a:r>
              <a:rPr lang="en-US" dirty="0">
                <a:solidFill>
                  <a:schemeClr val="tx1"/>
                </a:solidFill>
              </a:rPr>
              <a:t> </a:t>
            </a:r>
          </a:p>
        </p:txBody>
      </p:sp>
      <p:graphicFrame>
        <p:nvGraphicFramePr>
          <p:cNvPr id="12290" name="Object 4"/>
          <p:cNvGraphicFramePr>
            <a:graphicFrameLocks noChangeAspect="1"/>
          </p:cNvGraphicFramePr>
          <p:nvPr>
            <p:extLst>
              <p:ext uri="{D42A27DB-BD31-4B8C-83A1-F6EECF244321}">
                <p14:modId xmlns:p14="http://schemas.microsoft.com/office/powerpoint/2010/main" val="1842275022"/>
              </p:ext>
            </p:extLst>
          </p:nvPr>
        </p:nvGraphicFramePr>
        <p:xfrm>
          <a:off x="979488" y="3498850"/>
          <a:ext cx="1544637" cy="369888"/>
        </p:xfrm>
        <a:graphic>
          <a:graphicData uri="http://schemas.openxmlformats.org/presentationml/2006/ole">
            <mc:AlternateContent xmlns:mc="http://schemas.openxmlformats.org/markup-compatibility/2006">
              <mc:Choice xmlns:v="urn:schemas-microsoft-com:vml" Requires="v">
                <p:oleObj spid="_x0000_s105223" name="Equation" r:id="rId3" imgW="1536480" imgH="355320" progId="Equation.DSMT4">
                  <p:embed/>
                </p:oleObj>
              </mc:Choice>
              <mc:Fallback>
                <p:oleObj name="Equation" r:id="rId3" imgW="1536480" imgH="355320" progId="Equation.DSMT4">
                  <p:embed/>
                  <p:pic>
                    <p:nvPicPr>
                      <p:cNvPr id="0" name="Picture 735"/>
                      <p:cNvPicPr>
                        <a:picLocks noChangeAspect="1" noChangeArrowheads="1"/>
                      </p:cNvPicPr>
                      <p:nvPr/>
                    </p:nvPicPr>
                    <p:blipFill>
                      <a:blip r:embed="rId4"/>
                      <a:srcRect/>
                      <a:stretch>
                        <a:fillRect/>
                      </a:stretch>
                    </p:blipFill>
                    <p:spPr bwMode="auto">
                      <a:xfrm>
                        <a:off x="979488" y="3498850"/>
                        <a:ext cx="1544637" cy="369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3814326895"/>
              </p:ext>
            </p:extLst>
          </p:nvPr>
        </p:nvGraphicFramePr>
        <p:xfrm>
          <a:off x="3681413" y="4889500"/>
          <a:ext cx="5108575" cy="633413"/>
        </p:xfrm>
        <a:graphic>
          <a:graphicData uri="http://schemas.openxmlformats.org/presentationml/2006/ole">
            <mc:AlternateContent xmlns:mc="http://schemas.openxmlformats.org/markup-compatibility/2006">
              <mc:Choice xmlns:v="urn:schemas-microsoft-com:vml" Requires="v">
                <p:oleObj spid="_x0000_s105224" name="Equation" r:id="rId5" imgW="5092560" imgH="622080" progId="Equation.DSMT4">
                  <p:embed/>
                </p:oleObj>
              </mc:Choice>
              <mc:Fallback>
                <p:oleObj name="Equation" r:id="rId5" imgW="5092560" imgH="622080" progId="Equation.DSMT4">
                  <p:embed/>
                  <p:pic>
                    <p:nvPicPr>
                      <p:cNvPr id="0" name="Picture 7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81413" y="4889500"/>
                        <a:ext cx="510857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extLst>
              <p:ext uri="{D42A27DB-BD31-4B8C-83A1-F6EECF244321}">
                <p14:modId xmlns:p14="http://schemas.microsoft.com/office/powerpoint/2010/main" val="3750314994"/>
              </p:ext>
            </p:extLst>
          </p:nvPr>
        </p:nvGraphicFramePr>
        <p:xfrm>
          <a:off x="1668463" y="4165600"/>
          <a:ext cx="1743075" cy="371475"/>
        </p:xfrm>
        <a:graphic>
          <a:graphicData uri="http://schemas.openxmlformats.org/presentationml/2006/ole">
            <mc:AlternateContent xmlns:mc="http://schemas.openxmlformats.org/markup-compatibility/2006">
              <mc:Choice xmlns:v="urn:schemas-microsoft-com:vml" Requires="v">
                <p:oleObj spid="_x0000_s105225" name="Equation" r:id="rId7" imgW="1726920" imgH="355320" progId="Equation.DSMT4">
                  <p:embed/>
                </p:oleObj>
              </mc:Choice>
              <mc:Fallback>
                <p:oleObj name="Equation" r:id="rId7" imgW="1726920" imgH="355320" progId="Equation.DSMT4">
                  <p:embed/>
                  <p:pic>
                    <p:nvPicPr>
                      <p:cNvPr id="0" name="Picture 737"/>
                      <p:cNvPicPr>
                        <a:picLocks noChangeAspect="1" noChangeArrowheads="1"/>
                      </p:cNvPicPr>
                      <p:nvPr/>
                    </p:nvPicPr>
                    <p:blipFill>
                      <a:blip r:embed="rId8"/>
                      <a:srcRect/>
                      <a:stretch>
                        <a:fillRect/>
                      </a:stretch>
                    </p:blipFill>
                    <p:spPr bwMode="auto">
                      <a:xfrm>
                        <a:off x="1668463" y="4165600"/>
                        <a:ext cx="17430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extLst>
              <p:ext uri="{D42A27DB-BD31-4B8C-83A1-F6EECF244321}">
                <p14:modId xmlns:p14="http://schemas.microsoft.com/office/powerpoint/2010/main" val="1660022462"/>
              </p:ext>
            </p:extLst>
          </p:nvPr>
        </p:nvGraphicFramePr>
        <p:xfrm>
          <a:off x="1830303" y="4794250"/>
          <a:ext cx="1773237" cy="850900"/>
        </p:xfrm>
        <a:graphic>
          <a:graphicData uri="http://schemas.openxmlformats.org/presentationml/2006/ole">
            <mc:AlternateContent xmlns:mc="http://schemas.openxmlformats.org/markup-compatibility/2006">
              <mc:Choice xmlns:v="urn:schemas-microsoft-com:vml" Requires="v">
                <p:oleObj spid="_x0000_s105226" name="Equation" r:id="rId9" imgW="1765080" imgH="838080" progId="Equation.DSMT4">
                  <p:embed/>
                </p:oleObj>
              </mc:Choice>
              <mc:Fallback>
                <p:oleObj name="Equation" r:id="rId9" imgW="1765080" imgH="838080" progId="Equation.DSMT4">
                  <p:embed/>
                  <p:pic>
                    <p:nvPicPr>
                      <p:cNvPr id="0" name="Picture 738"/>
                      <p:cNvPicPr>
                        <a:picLocks noChangeAspect="1" noChangeArrowheads="1"/>
                      </p:cNvPicPr>
                      <p:nvPr/>
                    </p:nvPicPr>
                    <p:blipFill>
                      <a:blip r:embed="rId10"/>
                      <a:srcRect/>
                      <a:stretch>
                        <a:fillRect/>
                      </a:stretch>
                    </p:blipFill>
                    <p:spPr bwMode="auto">
                      <a:xfrm>
                        <a:off x="1830303" y="4794250"/>
                        <a:ext cx="1773237"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Finding Equations of Parallel Lines </a:t>
            </a:r>
            <a:r>
              <a:rPr lang="en-US" sz="3200" dirty="0">
                <a:solidFill>
                  <a:schemeClr val="accent1"/>
                </a:solidFill>
              </a:rPr>
              <a:t>(cont.)</a:t>
            </a:r>
          </a:p>
        </p:txBody>
      </p:sp>
      <p:sp>
        <p:nvSpPr>
          <p:cNvPr id="18435"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Now use the point-slope form 			        with</a:t>
            </a:r>
            <a:r>
              <a:rPr lang="en-US" dirty="0">
                <a:solidFill>
                  <a:schemeClr val="tx1"/>
                </a:solidFill>
              </a:rPr>
              <a:t> </a:t>
            </a:r>
          </a:p>
          <a:p>
            <a:pPr>
              <a:lnSpc>
                <a:spcPct val="150000"/>
              </a:lnSpc>
              <a:buFont typeface="Courier New" pitchFamily="49" charset="0"/>
              <a:buNone/>
            </a:pPr>
            <a:r>
              <a:rPr lang="en-US" i="0" dirty="0">
                <a:solidFill>
                  <a:schemeClr val="tx1"/>
                </a:solidFill>
              </a:rPr>
              <a:t>	    and </a:t>
            </a:r>
          </a:p>
        </p:txBody>
      </p:sp>
      <p:graphicFrame>
        <p:nvGraphicFramePr>
          <p:cNvPr id="18436" name="Object 4"/>
          <p:cNvGraphicFramePr>
            <a:graphicFrameLocks noChangeAspect="1"/>
          </p:cNvGraphicFramePr>
          <p:nvPr>
            <p:extLst>
              <p:ext uri="{D42A27DB-BD31-4B8C-83A1-F6EECF244321}">
                <p14:modId xmlns:p14="http://schemas.microsoft.com/office/powerpoint/2010/main" val="2076434639"/>
              </p:ext>
            </p:extLst>
          </p:nvPr>
        </p:nvGraphicFramePr>
        <p:xfrm>
          <a:off x="5016500" y="1298575"/>
          <a:ext cx="2500313" cy="504825"/>
        </p:xfrm>
        <a:graphic>
          <a:graphicData uri="http://schemas.openxmlformats.org/presentationml/2006/ole">
            <mc:AlternateContent xmlns:mc="http://schemas.openxmlformats.org/markup-compatibility/2006">
              <mc:Choice xmlns:v="urn:schemas-microsoft-com:vml" Requires="v">
                <p:oleObj spid="_x0000_s126923" name="Equation" r:id="rId3" imgW="2489040" imgH="495000" progId="Equation.DSMT4">
                  <p:embed/>
                </p:oleObj>
              </mc:Choice>
              <mc:Fallback>
                <p:oleObj name="Equation" r:id="rId3" imgW="2489040" imgH="495000" progId="Equation.DSMT4">
                  <p:embed/>
                  <p:pic>
                    <p:nvPicPr>
                      <p:cNvPr id="0" name="Picture 828"/>
                      <p:cNvPicPr>
                        <a:picLocks noChangeAspect="1" noChangeArrowheads="1"/>
                      </p:cNvPicPr>
                      <p:nvPr/>
                    </p:nvPicPr>
                    <p:blipFill>
                      <a:blip r:embed="rId4"/>
                      <a:srcRect/>
                      <a:stretch>
                        <a:fillRect/>
                      </a:stretch>
                    </p:blipFill>
                    <p:spPr bwMode="auto">
                      <a:xfrm>
                        <a:off x="5016500" y="1298575"/>
                        <a:ext cx="2500313"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3069511021"/>
              </p:ext>
            </p:extLst>
          </p:nvPr>
        </p:nvGraphicFramePr>
        <p:xfrm>
          <a:off x="576263" y="1760538"/>
          <a:ext cx="1120775" cy="847725"/>
        </p:xfrm>
        <a:graphic>
          <a:graphicData uri="http://schemas.openxmlformats.org/presentationml/2006/ole">
            <mc:AlternateContent xmlns:mc="http://schemas.openxmlformats.org/markup-compatibility/2006">
              <mc:Choice xmlns:v="urn:schemas-microsoft-com:vml" Requires="v">
                <p:oleObj spid="_x0000_s126924" name="Equation" r:id="rId5" imgW="1104840" imgH="838080" progId="Equation.DSMT4">
                  <p:embed/>
                </p:oleObj>
              </mc:Choice>
              <mc:Fallback>
                <p:oleObj name="Equation" r:id="rId5" imgW="1104840" imgH="838080" progId="Equation.DSMT4">
                  <p:embed/>
                  <p:pic>
                    <p:nvPicPr>
                      <p:cNvPr id="0" name="Picture 829"/>
                      <p:cNvPicPr>
                        <a:picLocks noChangeAspect="1" noChangeArrowheads="1"/>
                      </p:cNvPicPr>
                      <p:nvPr/>
                    </p:nvPicPr>
                    <p:blipFill>
                      <a:blip r:embed="rId6"/>
                      <a:srcRect/>
                      <a:stretch>
                        <a:fillRect/>
                      </a:stretch>
                    </p:blipFill>
                    <p:spPr bwMode="auto">
                      <a:xfrm>
                        <a:off x="576263" y="1760538"/>
                        <a:ext cx="1120775"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3211249567"/>
              </p:ext>
            </p:extLst>
          </p:nvPr>
        </p:nvGraphicFramePr>
        <p:xfrm>
          <a:off x="2420938" y="1963738"/>
          <a:ext cx="2116137" cy="506412"/>
        </p:xfrm>
        <a:graphic>
          <a:graphicData uri="http://schemas.openxmlformats.org/presentationml/2006/ole">
            <mc:AlternateContent xmlns:mc="http://schemas.openxmlformats.org/markup-compatibility/2006">
              <mc:Choice xmlns:v="urn:schemas-microsoft-com:vml" Requires="v">
                <p:oleObj spid="_x0000_s126925" name="Equation" r:id="rId7" imgW="2108160" imgH="495000" progId="Equation.DSMT4">
                  <p:embed/>
                </p:oleObj>
              </mc:Choice>
              <mc:Fallback>
                <p:oleObj name="Equation" r:id="rId7" imgW="2108160" imgH="495000" progId="Equation.DSMT4">
                  <p:embed/>
                  <p:pic>
                    <p:nvPicPr>
                      <p:cNvPr id="0" name="Picture 830"/>
                      <p:cNvPicPr>
                        <a:picLocks noChangeAspect="1" noChangeArrowheads="1"/>
                      </p:cNvPicPr>
                      <p:nvPr/>
                    </p:nvPicPr>
                    <p:blipFill>
                      <a:blip r:embed="rId8"/>
                      <a:srcRect/>
                      <a:stretch>
                        <a:fillRect/>
                      </a:stretch>
                    </p:blipFill>
                    <p:spPr bwMode="auto">
                      <a:xfrm>
                        <a:off x="2420938" y="1963738"/>
                        <a:ext cx="2116137" cy="50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657435727"/>
              </p:ext>
            </p:extLst>
          </p:nvPr>
        </p:nvGraphicFramePr>
        <p:xfrm>
          <a:off x="4673600" y="2895600"/>
          <a:ext cx="1714500" cy="279400"/>
        </p:xfrm>
        <a:graphic>
          <a:graphicData uri="http://schemas.openxmlformats.org/presentationml/2006/ole">
            <mc:AlternateContent xmlns:mc="http://schemas.openxmlformats.org/markup-compatibility/2006">
              <mc:Choice xmlns:v="urn:schemas-microsoft-com:vml" Requires="v">
                <p:oleObj spid="_x0000_s126926" name="Equation" r:id="rId9" imgW="1700280" imgH="264960" progId="Equation.DSMT4">
                  <p:embed/>
                </p:oleObj>
              </mc:Choice>
              <mc:Fallback>
                <p:oleObj name="Equation" r:id="rId9" imgW="1700280" imgH="264960" progId="Equation.DSMT4">
                  <p:embed/>
                  <p:pic>
                    <p:nvPicPr>
                      <p:cNvPr id="0" name="Picture 8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73600" y="2895600"/>
                        <a:ext cx="1714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4648200" y="3581400"/>
          <a:ext cx="3327400" cy="279400"/>
        </p:xfrm>
        <a:graphic>
          <a:graphicData uri="http://schemas.openxmlformats.org/presentationml/2006/ole">
            <mc:AlternateContent xmlns:mc="http://schemas.openxmlformats.org/markup-compatibility/2006">
              <mc:Choice xmlns:v="urn:schemas-microsoft-com:vml" Requires="v">
                <p:oleObj spid="_x0000_s126927" name="Equation" r:id="rId11" imgW="3326895" imgH="279446" progId="Equation.DSMT4">
                  <p:embed/>
                </p:oleObj>
              </mc:Choice>
              <mc:Fallback>
                <p:oleObj name="Equation" r:id="rId11" imgW="3326895" imgH="279446" progId="Equation.DSMT4">
                  <p:embed/>
                  <p:pic>
                    <p:nvPicPr>
                      <p:cNvPr id="0" name="Picture 8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48200" y="3581400"/>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extLst>
              <p:ext uri="{D42A27DB-BD31-4B8C-83A1-F6EECF244321}">
                <p14:modId xmlns:p14="http://schemas.microsoft.com/office/powerpoint/2010/main" val="3615964500"/>
              </p:ext>
            </p:extLst>
          </p:nvPr>
        </p:nvGraphicFramePr>
        <p:xfrm>
          <a:off x="4648200" y="4216400"/>
          <a:ext cx="927100" cy="279400"/>
        </p:xfrm>
        <a:graphic>
          <a:graphicData uri="http://schemas.openxmlformats.org/presentationml/2006/ole">
            <mc:AlternateContent xmlns:mc="http://schemas.openxmlformats.org/markup-compatibility/2006">
              <mc:Choice xmlns:v="urn:schemas-microsoft-com:vml" Requires="v">
                <p:oleObj spid="_x0000_s126928" name="Equation" r:id="rId13" imgW="927077" imgH="279446" progId="Equation.DSMT4">
                  <p:embed/>
                </p:oleObj>
              </mc:Choice>
              <mc:Fallback>
                <p:oleObj name="Equation" r:id="rId13" imgW="927077" imgH="279446" progId="Equation.DSMT4">
                  <p:embed/>
                  <p:pic>
                    <p:nvPicPr>
                      <p:cNvPr id="0" name="Picture 8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2164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extLst>
              <p:ext uri="{D42A27DB-BD31-4B8C-83A1-F6EECF244321}">
                <p14:modId xmlns:p14="http://schemas.microsoft.com/office/powerpoint/2010/main" val="1751197832"/>
              </p:ext>
            </p:extLst>
          </p:nvPr>
        </p:nvGraphicFramePr>
        <p:xfrm>
          <a:off x="4660900" y="4876800"/>
          <a:ext cx="1460500" cy="228600"/>
        </p:xfrm>
        <a:graphic>
          <a:graphicData uri="http://schemas.openxmlformats.org/presentationml/2006/ole">
            <mc:AlternateContent xmlns:mc="http://schemas.openxmlformats.org/markup-compatibility/2006">
              <mc:Choice xmlns:v="urn:schemas-microsoft-com:vml" Requires="v">
                <p:oleObj spid="_x0000_s126929" name="Equation" r:id="rId15" imgW="1444320" imgH="219240" progId="Equation.DSMT4">
                  <p:embed/>
                </p:oleObj>
              </mc:Choice>
              <mc:Fallback>
                <p:oleObj name="Equation" r:id="rId15" imgW="1444320" imgH="219240" progId="Equation.DSMT4">
                  <p:embed/>
                  <p:pic>
                    <p:nvPicPr>
                      <p:cNvPr id="0" name="Picture 83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60900" y="4876800"/>
                        <a:ext cx="1460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2" name="Object 10"/>
          <p:cNvGraphicFramePr>
            <a:graphicFrameLocks noChangeAspect="1"/>
          </p:cNvGraphicFramePr>
          <p:nvPr>
            <p:extLst>
              <p:ext uri="{D42A27DB-BD31-4B8C-83A1-F6EECF244321}">
                <p14:modId xmlns:p14="http://schemas.microsoft.com/office/powerpoint/2010/main" val="1207434530"/>
              </p:ext>
            </p:extLst>
          </p:nvPr>
        </p:nvGraphicFramePr>
        <p:xfrm>
          <a:off x="4660900" y="5410200"/>
          <a:ext cx="2133600" cy="279400"/>
        </p:xfrm>
        <a:graphic>
          <a:graphicData uri="http://schemas.openxmlformats.org/presentationml/2006/ole">
            <mc:AlternateContent xmlns:mc="http://schemas.openxmlformats.org/markup-compatibility/2006">
              <mc:Choice xmlns:v="urn:schemas-microsoft-com:vml" Requires="v">
                <p:oleObj spid="_x0000_s126930" name="Equation" r:id="rId17" imgW="2121120" imgH="264960" progId="Equation.DSMT4">
                  <p:embed/>
                </p:oleObj>
              </mc:Choice>
              <mc:Fallback>
                <p:oleObj name="Equation" r:id="rId17" imgW="2121120" imgH="264960" progId="Equation.DSMT4">
                  <p:embed/>
                  <p:pic>
                    <p:nvPicPr>
                      <p:cNvPr id="0" name="Picture 83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60900" y="5410200"/>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extLst>
              <p:ext uri="{D42A27DB-BD31-4B8C-83A1-F6EECF244321}">
                <p14:modId xmlns:p14="http://schemas.microsoft.com/office/powerpoint/2010/main" val="1082250692"/>
              </p:ext>
            </p:extLst>
          </p:nvPr>
        </p:nvGraphicFramePr>
        <p:xfrm>
          <a:off x="1385888" y="2524125"/>
          <a:ext cx="2409825" cy="847725"/>
        </p:xfrm>
        <a:graphic>
          <a:graphicData uri="http://schemas.openxmlformats.org/presentationml/2006/ole">
            <mc:AlternateContent xmlns:mc="http://schemas.openxmlformats.org/markup-compatibility/2006">
              <mc:Choice xmlns:v="urn:schemas-microsoft-com:vml" Requires="v">
                <p:oleObj spid="_x0000_s126931" name="Equation" r:id="rId19" imgW="2400120" imgH="838080" progId="Equation.DSMT4">
                  <p:embed/>
                </p:oleObj>
              </mc:Choice>
              <mc:Fallback>
                <p:oleObj name="Equation" r:id="rId19" imgW="2400120" imgH="838080" progId="Equation.DSMT4">
                  <p:embed/>
                  <p:pic>
                    <p:nvPicPr>
                      <p:cNvPr id="0" name="Picture 836"/>
                      <p:cNvPicPr>
                        <a:picLocks noChangeAspect="1" noChangeArrowheads="1"/>
                      </p:cNvPicPr>
                      <p:nvPr/>
                    </p:nvPicPr>
                    <p:blipFill>
                      <a:blip r:embed="rId20"/>
                      <a:srcRect/>
                      <a:stretch>
                        <a:fillRect/>
                      </a:stretch>
                    </p:blipFill>
                    <p:spPr bwMode="auto">
                      <a:xfrm>
                        <a:off x="1385888" y="2524125"/>
                        <a:ext cx="2409825" cy="84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extLst>
              <p:ext uri="{D42A27DB-BD31-4B8C-83A1-F6EECF244321}">
                <p14:modId xmlns:p14="http://schemas.microsoft.com/office/powerpoint/2010/main" val="1493870536"/>
              </p:ext>
            </p:extLst>
          </p:nvPr>
        </p:nvGraphicFramePr>
        <p:xfrm>
          <a:off x="952500" y="3441700"/>
          <a:ext cx="2757488" cy="479425"/>
        </p:xfrm>
        <a:graphic>
          <a:graphicData uri="http://schemas.openxmlformats.org/presentationml/2006/ole">
            <mc:AlternateContent xmlns:mc="http://schemas.openxmlformats.org/markup-compatibility/2006">
              <mc:Choice xmlns:v="urn:schemas-microsoft-com:vml" Requires="v">
                <p:oleObj spid="_x0000_s126932" name="Equation" r:id="rId21" imgW="2743200" imgH="469800" progId="Equation.DSMT4">
                  <p:embed/>
                </p:oleObj>
              </mc:Choice>
              <mc:Fallback>
                <p:oleObj name="Equation" r:id="rId21" imgW="2743200" imgH="469800" progId="Equation.DSMT4">
                  <p:embed/>
                  <p:pic>
                    <p:nvPicPr>
                      <p:cNvPr id="0" name="Picture 837"/>
                      <p:cNvPicPr>
                        <a:picLocks noChangeAspect="1" noChangeArrowheads="1"/>
                      </p:cNvPicPr>
                      <p:nvPr/>
                    </p:nvPicPr>
                    <p:blipFill>
                      <a:blip r:embed="rId22"/>
                      <a:srcRect/>
                      <a:stretch>
                        <a:fillRect/>
                      </a:stretch>
                    </p:blipFill>
                    <p:spPr bwMode="auto">
                      <a:xfrm>
                        <a:off x="952500" y="3441700"/>
                        <a:ext cx="275748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5" name="Object 13"/>
          <p:cNvGraphicFramePr>
            <a:graphicFrameLocks noChangeAspect="1"/>
          </p:cNvGraphicFramePr>
          <p:nvPr>
            <p:extLst>
              <p:ext uri="{D42A27DB-BD31-4B8C-83A1-F6EECF244321}">
                <p14:modId xmlns:p14="http://schemas.microsoft.com/office/powerpoint/2010/main" val="785383486"/>
              </p:ext>
            </p:extLst>
          </p:nvPr>
        </p:nvGraphicFramePr>
        <p:xfrm>
          <a:off x="1198563" y="4138613"/>
          <a:ext cx="2406650" cy="371475"/>
        </p:xfrm>
        <a:graphic>
          <a:graphicData uri="http://schemas.openxmlformats.org/presentationml/2006/ole">
            <mc:AlternateContent xmlns:mc="http://schemas.openxmlformats.org/markup-compatibility/2006">
              <mc:Choice xmlns:v="urn:schemas-microsoft-com:vml" Requires="v">
                <p:oleObj spid="_x0000_s126933" name="Equation" r:id="rId23" imgW="2400120" imgH="355320" progId="Equation.DSMT4">
                  <p:embed/>
                </p:oleObj>
              </mc:Choice>
              <mc:Fallback>
                <p:oleObj name="Equation" r:id="rId23" imgW="2400120" imgH="355320" progId="Equation.DSMT4">
                  <p:embed/>
                  <p:pic>
                    <p:nvPicPr>
                      <p:cNvPr id="0" name="Picture 838"/>
                      <p:cNvPicPr>
                        <a:picLocks noChangeAspect="1" noChangeArrowheads="1"/>
                      </p:cNvPicPr>
                      <p:nvPr/>
                    </p:nvPicPr>
                    <p:blipFill>
                      <a:blip r:embed="rId24"/>
                      <a:srcRect/>
                      <a:stretch>
                        <a:fillRect/>
                      </a:stretch>
                    </p:blipFill>
                    <p:spPr bwMode="auto">
                      <a:xfrm>
                        <a:off x="1198563" y="4138613"/>
                        <a:ext cx="2406650"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6" name="Object 14"/>
          <p:cNvGraphicFramePr>
            <a:graphicFrameLocks noChangeAspect="1"/>
          </p:cNvGraphicFramePr>
          <p:nvPr>
            <p:extLst>
              <p:ext uri="{D42A27DB-BD31-4B8C-83A1-F6EECF244321}">
                <p14:modId xmlns:p14="http://schemas.microsoft.com/office/powerpoint/2010/main" val="3417255827"/>
              </p:ext>
            </p:extLst>
          </p:nvPr>
        </p:nvGraphicFramePr>
        <p:xfrm>
          <a:off x="1052513" y="4748213"/>
          <a:ext cx="1743075" cy="371475"/>
        </p:xfrm>
        <a:graphic>
          <a:graphicData uri="http://schemas.openxmlformats.org/presentationml/2006/ole">
            <mc:AlternateContent xmlns:mc="http://schemas.openxmlformats.org/markup-compatibility/2006">
              <mc:Choice xmlns:v="urn:schemas-microsoft-com:vml" Requires="v">
                <p:oleObj spid="_x0000_s126934" name="Equation" r:id="rId25" imgW="1726920" imgH="355320" progId="Equation.DSMT4">
                  <p:embed/>
                </p:oleObj>
              </mc:Choice>
              <mc:Fallback>
                <p:oleObj name="Equation" r:id="rId25" imgW="1726920" imgH="355320" progId="Equation.DSMT4">
                  <p:embed/>
                  <p:pic>
                    <p:nvPicPr>
                      <p:cNvPr id="0" name="Picture 839"/>
                      <p:cNvPicPr>
                        <a:picLocks noChangeAspect="1" noChangeArrowheads="1"/>
                      </p:cNvPicPr>
                      <p:nvPr/>
                    </p:nvPicPr>
                    <p:blipFill>
                      <a:blip r:embed="rId26"/>
                      <a:srcRect/>
                      <a:stretch>
                        <a:fillRect/>
                      </a:stretch>
                    </p:blipFill>
                    <p:spPr bwMode="auto">
                      <a:xfrm>
                        <a:off x="1052513" y="4748213"/>
                        <a:ext cx="17430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3327" name="Object 15"/>
          <p:cNvGraphicFramePr>
            <a:graphicFrameLocks noChangeAspect="1"/>
          </p:cNvGraphicFramePr>
          <p:nvPr>
            <p:extLst>
              <p:ext uri="{D42A27DB-BD31-4B8C-83A1-F6EECF244321}">
                <p14:modId xmlns:p14="http://schemas.microsoft.com/office/powerpoint/2010/main" val="200013871"/>
              </p:ext>
            </p:extLst>
          </p:nvPr>
        </p:nvGraphicFramePr>
        <p:xfrm>
          <a:off x="1001713" y="5165725"/>
          <a:ext cx="2667000" cy="846138"/>
        </p:xfrm>
        <a:graphic>
          <a:graphicData uri="http://schemas.openxmlformats.org/presentationml/2006/ole">
            <mc:AlternateContent xmlns:mc="http://schemas.openxmlformats.org/markup-compatibility/2006">
              <mc:Choice xmlns:v="urn:schemas-microsoft-com:vml" Requires="v">
                <p:oleObj spid="_x0000_s126935" name="Equation" r:id="rId27" imgW="2654280" imgH="838080" progId="Equation.DSMT4">
                  <p:embed/>
                </p:oleObj>
              </mc:Choice>
              <mc:Fallback>
                <p:oleObj name="Equation" r:id="rId27" imgW="2654280" imgH="838080" progId="Equation.DSMT4">
                  <p:embed/>
                  <p:pic>
                    <p:nvPicPr>
                      <p:cNvPr id="0" name="Picture 840"/>
                      <p:cNvPicPr>
                        <a:picLocks noChangeAspect="1" noChangeArrowheads="1"/>
                      </p:cNvPicPr>
                      <p:nvPr/>
                    </p:nvPicPr>
                    <p:blipFill>
                      <a:blip r:embed="rId28"/>
                      <a:srcRect/>
                      <a:stretch>
                        <a:fillRect/>
                      </a:stretch>
                    </p:blipFill>
                    <p:spPr bwMode="auto">
                      <a:xfrm>
                        <a:off x="1001713" y="5165725"/>
                        <a:ext cx="2667000" cy="84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3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Finding Equations of Parallel Lines </a:t>
            </a:r>
            <a:r>
              <a:rPr lang="en-US" sz="3200" dirty="0">
                <a:solidFill>
                  <a:schemeClr val="accent1"/>
                </a:solidFill>
              </a:rPr>
              <a:t>(cont.)</a:t>
            </a:r>
          </a:p>
        </p:txBody>
      </p:sp>
      <p:sp>
        <p:nvSpPr>
          <p:cNvPr id="19459" name="Rectangle 3"/>
          <p:cNvSpPr>
            <a:spLocks noGrp="1"/>
          </p:cNvSpPr>
          <p:nvPr>
            <p:ph idx="1"/>
          </p:nvPr>
        </p:nvSpPr>
        <p:spPr>
          <a:prstGeom prst="rect">
            <a:avLst/>
          </a:prstGeom>
        </p:spPr>
        <p:txBody>
          <a:bodyPr/>
          <a:lstStyle/>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p:txBody>
      </p:sp>
      <p:pic>
        <p:nvPicPr>
          <p:cNvPr id="139265" name="Picture 1"/>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2590800" y="1600200"/>
            <a:ext cx="3657600" cy="370346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Finding the Equations of Perpendicular Lines</a:t>
            </a:r>
            <a:endParaRPr lang="en-US" sz="3200" dirty="0">
              <a:solidFill>
                <a:schemeClr val="accent1"/>
              </a:solidFill>
            </a:endParaRPr>
          </a:p>
        </p:txBody>
      </p:sp>
      <p:sp>
        <p:nvSpPr>
          <p:cNvPr id="14342"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Find the equation of the line through the point </a:t>
            </a:r>
            <a:r>
              <a:rPr lang="en-US" i="0" dirty="0">
                <a:solidFill>
                  <a:srgbClr val="0000FF"/>
                </a:solidFill>
              </a:rPr>
              <a:t>(3, </a:t>
            </a:r>
            <a:r>
              <a:rPr lang="en-US" dirty="0">
                <a:solidFill>
                  <a:srgbClr val="0000FF"/>
                </a:solidFill>
              </a:rPr>
              <a:t>2</a:t>
            </a:r>
            <a:r>
              <a:rPr lang="en-US" i="0" dirty="0">
                <a:solidFill>
                  <a:srgbClr val="0000FF"/>
                </a:solidFill>
              </a:rPr>
              <a:t>) </a:t>
            </a:r>
          </a:p>
          <a:p>
            <a:pPr>
              <a:buFont typeface="Courier New" pitchFamily="49" charset="0"/>
              <a:buNone/>
            </a:pPr>
            <a:r>
              <a:rPr lang="en-US" i="0" dirty="0">
                <a:solidFill>
                  <a:schemeClr val="tx1"/>
                </a:solidFill>
              </a:rPr>
              <a:t>and perpendicular to the line </a:t>
            </a:r>
            <a:r>
              <a:rPr lang="en-US" i="0" dirty="0">
                <a:solidFill>
                  <a:srgbClr val="0000FF"/>
                </a:solidFill>
              </a:rPr>
              <a:t>5</a:t>
            </a:r>
            <a:r>
              <a:rPr lang="en-US" i="1" dirty="0">
                <a:solidFill>
                  <a:srgbClr val="0000FF"/>
                </a:solidFill>
              </a:rPr>
              <a:t>x</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a:t>
            </a:r>
            <a:r>
              <a:rPr lang="en-US" i="0" dirty="0">
                <a:solidFill>
                  <a:schemeClr val="tx1"/>
                </a:solidFill>
              </a:rPr>
              <a:t>. Graph both </a:t>
            </a:r>
          </a:p>
          <a:p>
            <a:pPr>
              <a:buFont typeface="Courier New" pitchFamily="49" charset="0"/>
              <a:buNone/>
            </a:pPr>
            <a:r>
              <a:rPr lang="en-US" i="0" dirty="0">
                <a:solidFill>
                  <a:schemeClr val="tx1"/>
                </a:solidFill>
              </a:rPr>
              <a:t>lines.</a:t>
            </a:r>
          </a:p>
          <a:p>
            <a:pPr>
              <a:spcBef>
                <a:spcPts val="1872"/>
              </a:spcBef>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We know from Example 5 that the slope of the line </a:t>
            </a:r>
          </a:p>
          <a:p>
            <a:pPr>
              <a:buFont typeface="Courier New" pitchFamily="49" charset="0"/>
              <a:buNone/>
            </a:pPr>
            <a:r>
              <a:rPr lang="en-US" i="0" dirty="0">
                <a:solidFill>
                  <a:srgbClr val="0000FF"/>
                </a:solidFill>
              </a:rPr>
              <a:t>5</a:t>
            </a:r>
            <a:r>
              <a:rPr lang="en-US" i="1" dirty="0">
                <a:solidFill>
                  <a:srgbClr val="0000FF"/>
                </a:solidFill>
              </a:rPr>
              <a:t>x</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latin typeface="Symbol" charset="2"/>
                <a:cs typeface="Symbol" charset="2"/>
              </a:rPr>
              <a:t>=</a:t>
            </a:r>
            <a:r>
              <a:rPr lang="en-US" i="0" dirty="0">
                <a:solidFill>
                  <a:srgbClr val="0000FF"/>
                </a:solidFill>
              </a:rPr>
              <a:t> 1</a:t>
            </a:r>
            <a:r>
              <a:rPr lang="en-US" i="0" dirty="0">
                <a:solidFill>
                  <a:schemeClr val="tx1"/>
                </a:solidFill>
              </a:rPr>
              <a:t> is          Thus, any line perpendicular to this </a:t>
            </a:r>
          </a:p>
          <a:p>
            <a:pPr>
              <a:lnSpc>
                <a:spcPct val="145000"/>
              </a:lnSpc>
              <a:buFont typeface="Courier New" pitchFamily="49" charset="0"/>
              <a:buNone/>
            </a:pPr>
            <a:r>
              <a:rPr lang="en-US" i="0" dirty="0">
                <a:solidFill>
                  <a:schemeClr val="tx1"/>
                </a:solidFill>
              </a:rPr>
              <a:t>line must have slope             (the negative reciprocal of </a:t>
            </a:r>
            <a:endParaRPr lang="en-US" dirty="0">
              <a:solidFill>
                <a:schemeClr val="tx1"/>
              </a:solidFill>
            </a:endParaRPr>
          </a:p>
        </p:txBody>
      </p:sp>
      <p:graphicFrame>
        <p:nvGraphicFramePr>
          <p:cNvPr id="14338" name="Object 4"/>
          <p:cNvGraphicFramePr>
            <a:graphicFrameLocks noChangeAspect="1"/>
          </p:cNvGraphicFramePr>
          <p:nvPr>
            <p:extLst>
              <p:ext uri="{D42A27DB-BD31-4B8C-83A1-F6EECF244321}">
                <p14:modId xmlns:p14="http://schemas.microsoft.com/office/powerpoint/2010/main" val="1685516699"/>
              </p:ext>
            </p:extLst>
          </p:nvPr>
        </p:nvGraphicFramePr>
        <p:xfrm>
          <a:off x="2500313" y="3895725"/>
          <a:ext cx="601662" cy="846138"/>
        </p:xfrm>
        <a:graphic>
          <a:graphicData uri="http://schemas.openxmlformats.org/presentationml/2006/ole">
            <mc:AlternateContent xmlns:mc="http://schemas.openxmlformats.org/markup-compatibility/2006">
              <mc:Choice xmlns:v="urn:schemas-microsoft-com:vml" Requires="v">
                <p:oleObj spid="_x0000_s133188" name="Equation" r:id="rId3" imgW="583920" imgH="838080" progId="Equation.DSMT4">
                  <p:embed/>
                </p:oleObj>
              </mc:Choice>
              <mc:Fallback>
                <p:oleObj name="Equation" r:id="rId3" imgW="583920" imgH="838080" progId="Equation.DSMT4">
                  <p:embed/>
                  <p:pic>
                    <p:nvPicPr>
                      <p:cNvPr id="0" name="Picture 38"/>
                      <p:cNvPicPr>
                        <a:picLocks noChangeAspect="1" noChangeArrowheads="1"/>
                      </p:cNvPicPr>
                      <p:nvPr/>
                    </p:nvPicPr>
                    <p:blipFill>
                      <a:blip r:embed="rId4"/>
                      <a:srcRect/>
                      <a:stretch>
                        <a:fillRect/>
                      </a:stretch>
                    </p:blipFill>
                    <p:spPr bwMode="auto">
                      <a:xfrm>
                        <a:off x="2500313" y="3895725"/>
                        <a:ext cx="601662" cy="846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9" name="Object 5"/>
          <p:cNvGraphicFramePr>
            <a:graphicFrameLocks noChangeAspect="1"/>
          </p:cNvGraphicFramePr>
          <p:nvPr>
            <p:extLst>
              <p:ext uri="{D42A27DB-BD31-4B8C-83A1-F6EECF244321}">
                <p14:modId xmlns:p14="http://schemas.microsoft.com/office/powerpoint/2010/main" val="600119578"/>
              </p:ext>
            </p:extLst>
          </p:nvPr>
        </p:nvGraphicFramePr>
        <p:xfrm>
          <a:off x="3590925" y="4503738"/>
          <a:ext cx="887413" cy="846137"/>
        </p:xfrm>
        <a:graphic>
          <a:graphicData uri="http://schemas.openxmlformats.org/presentationml/2006/ole">
            <mc:AlternateContent xmlns:mc="http://schemas.openxmlformats.org/markup-compatibility/2006">
              <mc:Choice xmlns:v="urn:schemas-microsoft-com:vml" Requires="v">
                <p:oleObj spid="_x0000_s133189" name="Equation" r:id="rId5" imgW="876240" imgH="838080" progId="Equation.DSMT4">
                  <p:embed/>
                </p:oleObj>
              </mc:Choice>
              <mc:Fallback>
                <p:oleObj name="Equation" r:id="rId5" imgW="876240" imgH="838080" progId="Equation.DSMT4">
                  <p:embed/>
                  <p:pic>
                    <p:nvPicPr>
                      <p:cNvPr id="0" name="Picture 39"/>
                      <p:cNvPicPr>
                        <a:picLocks noChangeAspect="1" noChangeArrowheads="1"/>
                      </p:cNvPicPr>
                      <p:nvPr/>
                    </p:nvPicPr>
                    <p:blipFill>
                      <a:blip r:embed="rId6"/>
                      <a:srcRect/>
                      <a:stretch>
                        <a:fillRect/>
                      </a:stretch>
                    </p:blipFill>
                    <p:spPr bwMode="auto">
                      <a:xfrm>
                        <a:off x="3590925" y="4503738"/>
                        <a:ext cx="887413" cy="846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0" name="Object 6"/>
          <p:cNvGraphicFramePr>
            <a:graphicFrameLocks noChangeAspect="1"/>
          </p:cNvGraphicFramePr>
          <p:nvPr>
            <p:extLst>
              <p:ext uri="{D42A27DB-BD31-4B8C-83A1-F6EECF244321}">
                <p14:modId xmlns:p14="http://schemas.microsoft.com/office/powerpoint/2010/main" val="1105692345"/>
              </p:ext>
            </p:extLst>
          </p:nvPr>
        </p:nvGraphicFramePr>
        <p:xfrm>
          <a:off x="520700" y="5067300"/>
          <a:ext cx="685800" cy="850900"/>
        </p:xfrm>
        <a:graphic>
          <a:graphicData uri="http://schemas.openxmlformats.org/presentationml/2006/ole">
            <mc:AlternateContent xmlns:mc="http://schemas.openxmlformats.org/markup-compatibility/2006">
              <mc:Choice xmlns:v="urn:schemas-microsoft-com:vml" Requires="v">
                <p:oleObj spid="_x0000_s133190" name="Equation" r:id="rId7" imgW="672840" imgH="838080" progId="Equation.DSMT4">
                  <p:embed/>
                </p:oleObj>
              </mc:Choice>
              <mc:Fallback>
                <p:oleObj name="Equation" r:id="rId7" imgW="672840" imgH="838080" progId="Equation.DSMT4">
                  <p:embed/>
                  <p:pic>
                    <p:nvPicPr>
                      <p:cNvPr id="0" name="Picture 40"/>
                      <p:cNvPicPr>
                        <a:picLocks noChangeAspect="1" noChangeArrowheads="1"/>
                      </p:cNvPicPr>
                      <p:nvPr/>
                    </p:nvPicPr>
                    <p:blipFill>
                      <a:blip r:embed="rId8"/>
                      <a:srcRect/>
                      <a:stretch>
                        <a:fillRect/>
                      </a:stretch>
                    </p:blipFill>
                    <p:spPr bwMode="auto">
                      <a:xfrm>
                        <a:off x="520700" y="5067300"/>
                        <a:ext cx="6858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normAutofit lnSpcReduction="10000"/>
          </a:bodyPr>
          <a:lstStyle/>
          <a:p>
            <a:pPr marL="457200" indent="-457200">
              <a:buFont typeface="Courier New" panose="02070309020205020404" pitchFamily="49" charset="0"/>
              <a:buChar char="o"/>
            </a:pPr>
            <a:r>
              <a:rPr lang="en-US" dirty="0"/>
              <a:t>Discuss concepts and vocabulary taught in the lesson.</a:t>
            </a:r>
          </a:p>
          <a:p>
            <a:pPr marL="457200" indent="-457200">
              <a:buFont typeface="Courier New" panose="02070309020205020404" pitchFamily="49" charset="0"/>
              <a:buChar char="o"/>
            </a:pPr>
            <a:r>
              <a:rPr lang="en-US" dirty="0"/>
              <a:t>Find the equation of a line given two points.</a:t>
            </a:r>
          </a:p>
          <a:p>
            <a:pPr marL="457200" indent="-457200">
              <a:buFont typeface="Courier New" panose="02070309020205020404" pitchFamily="49" charset="0"/>
              <a:buChar char="o"/>
            </a:pPr>
            <a:r>
              <a:rPr lang="en-US" dirty="0">
                <a:solidFill>
                  <a:schemeClr val="tx1"/>
                </a:solidFill>
              </a:rPr>
              <a:t>Graph a linear equation given its slope and a point on the line.</a:t>
            </a:r>
          </a:p>
          <a:p>
            <a:pPr marL="457200" indent="-457200">
              <a:buFont typeface="Courier New" panose="02070309020205020404" pitchFamily="49" charset="0"/>
              <a:buChar char="o"/>
            </a:pPr>
            <a:r>
              <a:rPr lang="en-US" dirty="0">
                <a:solidFill>
                  <a:schemeClr val="tx1"/>
                </a:solidFill>
              </a:rPr>
              <a:t>Use point‑slope form to write the equation of a line given its slope and a point on the line</a:t>
            </a:r>
            <a:r>
              <a:rPr lang="en-US" i="0" dirty="0">
                <a:solidFill>
                  <a:schemeClr val="tx1"/>
                </a:solidFill>
              </a:rPr>
              <a:t>. </a:t>
            </a:r>
          </a:p>
          <a:p>
            <a:pPr marL="457200" indent="-457200">
              <a:buFont typeface="Courier New" panose="02070309020205020404" pitchFamily="49" charset="0"/>
              <a:buChar char="o"/>
            </a:pPr>
            <a:r>
              <a:rPr lang="en-US" dirty="0">
                <a:solidFill>
                  <a:schemeClr val="tx1"/>
                </a:solidFill>
              </a:rPr>
              <a:t>Use point‑slope form to write the equation of a line given two points on the line. </a:t>
            </a:r>
          </a:p>
          <a:p>
            <a:pPr marL="457200" indent="-457200">
              <a:buFont typeface="Courier New" panose="02070309020205020404" pitchFamily="49" charset="0"/>
              <a:buChar char="o"/>
            </a:pPr>
            <a:r>
              <a:rPr lang="en-US" dirty="0">
                <a:solidFill>
                  <a:schemeClr val="tx1"/>
                </a:solidFill>
              </a:rPr>
              <a:t>Write equations of parallel and perpendicular lines.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a:t>
            </a:r>
            <a:r>
              <a:rPr lang="en-US" dirty="0">
                <a:solidFill>
                  <a:schemeClr val="accent1"/>
                </a:solidFill>
              </a:rPr>
              <a:t>: Finding Equations of Perpendicular Lines (c</a:t>
            </a:r>
            <a:r>
              <a:rPr lang="en-US" sz="3200" dirty="0">
                <a:solidFill>
                  <a:schemeClr val="accent1"/>
                </a:solidFill>
              </a:rPr>
              <a:t>ont.)</a:t>
            </a:r>
          </a:p>
        </p:txBody>
      </p:sp>
      <p:sp>
        <p:nvSpPr>
          <p:cNvPr id="21507" name="Rectangle 3"/>
          <p:cNvSpPr>
            <a:spLocks noGrp="1"/>
          </p:cNvSpPr>
          <p:nvPr>
            <p:ph idx="1"/>
          </p:nvPr>
        </p:nvSpPr>
        <p:spPr>
          <a:prstGeom prst="rect">
            <a:avLst/>
          </a:prstGeom>
        </p:spPr>
        <p:txBody>
          <a:bodyPr/>
          <a:lstStyle/>
          <a:p>
            <a:r>
              <a:rPr lang="en-US" i="0" dirty="0">
                <a:solidFill>
                  <a:schemeClr val="tx1"/>
                </a:solidFill>
              </a:rPr>
              <a:t>Now using the point-slope form                                  </a:t>
            </a:r>
            <a:r>
              <a:rPr lang="en-US" dirty="0">
                <a:solidFill>
                  <a:schemeClr val="tx1"/>
                </a:solidFill>
              </a:rPr>
              <a:t>with</a:t>
            </a:r>
            <a:endParaRPr lang="en-US" i="0" dirty="0">
              <a:solidFill>
                <a:schemeClr val="tx1"/>
              </a:solidFill>
            </a:endParaRPr>
          </a:p>
          <a:p>
            <a:pPr>
              <a:lnSpc>
                <a:spcPct val="140000"/>
              </a:lnSpc>
              <a:buFont typeface="Courier New" pitchFamily="49" charset="0"/>
              <a:buNone/>
            </a:pPr>
            <a:r>
              <a:rPr lang="en-US" i="0" dirty="0">
                <a:solidFill>
                  <a:schemeClr val="tx1"/>
                </a:solidFill>
              </a:rPr>
              <a:t>             and                             we have the following.</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21508" name="Object 4"/>
          <p:cNvGraphicFramePr>
            <a:graphicFrameLocks noChangeAspect="1"/>
          </p:cNvGraphicFramePr>
          <p:nvPr>
            <p:extLst>
              <p:ext uri="{D42A27DB-BD31-4B8C-83A1-F6EECF244321}">
                <p14:modId xmlns:p14="http://schemas.microsoft.com/office/powerpoint/2010/main" val="2447283091"/>
              </p:ext>
            </p:extLst>
          </p:nvPr>
        </p:nvGraphicFramePr>
        <p:xfrm>
          <a:off x="5232400" y="1323975"/>
          <a:ext cx="2500313" cy="506413"/>
        </p:xfrm>
        <a:graphic>
          <a:graphicData uri="http://schemas.openxmlformats.org/presentationml/2006/ole">
            <mc:AlternateContent xmlns:mc="http://schemas.openxmlformats.org/markup-compatibility/2006">
              <mc:Choice xmlns:v="urn:schemas-microsoft-com:vml" Requires="v">
                <p:oleObj spid="_x0000_s127908" name="Equation" r:id="rId3" imgW="2489040" imgH="495000" progId="Equation.DSMT4">
                  <p:embed/>
                </p:oleObj>
              </mc:Choice>
              <mc:Fallback>
                <p:oleObj name="Equation" r:id="rId3" imgW="2489040" imgH="495000" progId="Equation.DSMT4">
                  <p:embed/>
                  <p:pic>
                    <p:nvPicPr>
                      <p:cNvPr id="0" name="Picture 815"/>
                      <p:cNvPicPr>
                        <a:picLocks noChangeAspect="1" noChangeArrowheads="1"/>
                      </p:cNvPicPr>
                      <p:nvPr/>
                    </p:nvPicPr>
                    <p:blipFill>
                      <a:blip r:embed="rId4"/>
                      <a:srcRect/>
                      <a:stretch>
                        <a:fillRect/>
                      </a:stretch>
                    </p:blipFill>
                    <p:spPr bwMode="auto">
                      <a:xfrm>
                        <a:off x="5232400" y="1323975"/>
                        <a:ext cx="2500313" cy="506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3079667182"/>
              </p:ext>
            </p:extLst>
          </p:nvPr>
        </p:nvGraphicFramePr>
        <p:xfrm>
          <a:off x="533400" y="1756484"/>
          <a:ext cx="952500" cy="838200"/>
        </p:xfrm>
        <a:graphic>
          <a:graphicData uri="http://schemas.openxmlformats.org/presentationml/2006/ole">
            <mc:AlternateContent xmlns:mc="http://schemas.openxmlformats.org/markup-compatibility/2006">
              <mc:Choice xmlns:v="urn:schemas-microsoft-com:vml" Requires="v">
                <p:oleObj spid="_x0000_s127909" name="Equation" r:id="rId5" imgW="952200" imgH="838080" progId="Equation.DSMT4">
                  <p:embed/>
                </p:oleObj>
              </mc:Choice>
              <mc:Fallback>
                <p:oleObj name="Equation" r:id="rId5" imgW="952200" imgH="838080" progId="Equation.DSMT4">
                  <p:embed/>
                  <p:pic>
                    <p:nvPicPr>
                      <p:cNvPr id="0" name="Picture 816"/>
                      <p:cNvPicPr>
                        <a:picLocks noChangeAspect="1" noChangeArrowheads="1"/>
                      </p:cNvPicPr>
                      <p:nvPr/>
                    </p:nvPicPr>
                    <p:blipFill>
                      <a:blip r:embed="rId6"/>
                      <a:srcRect/>
                      <a:stretch>
                        <a:fillRect/>
                      </a:stretch>
                    </p:blipFill>
                    <p:spPr bwMode="auto">
                      <a:xfrm>
                        <a:off x="533400" y="1756484"/>
                        <a:ext cx="952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414474737"/>
              </p:ext>
            </p:extLst>
          </p:nvPr>
        </p:nvGraphicFramePr>
        <p:xfrm>
          <a:off x="2273300" y="1946275"/>
          <a:ext cx="2146300" cy="506413"/>
        </p:xfrm>
        <a:graphic>
          <a:graphicData uri="http://schemas.openxmlformats.org/presentationml/2006/ole">
            <mc:AlternateContent xmlns:mc="http://schemas.openxmlformats.org/markup-compatibility/2006">
              <mc:Choice xmlns:v="urn:schemas-microsoft-com:vml" Requires="v">
                <p:oleObj spid="_x0000_s127910" name="Equation" r:id="rId7" imgW="2133360" imgH="495000" progId="Equation.DSMT4">
                  <p:embed/>
                </p:oleObj>
              </mc:Choice>
              <mc:Fallback>
                <p:oleObj name="Equation" r:id="rId7" imgW="2133360" imgH="495000" progId="Equation.DSMT4">
                  <p:embed/>
                  <p:pic>
                    <p:nvPicPr>
                      <p:cNvPr id="0" name="Picture 817"/>
                      <p:cNvPicPr>
                        <a:picLocks noChangeAspect="1" noChangeArrowheads="1"/>
                      </p:cNvPicPr>
                      <p:nvPr/>
                    </p:nvPicPr>
                    <p:blipFill>
                      <a:blip r:embed="rId8"/>
                      <a:srcRect/>
                      <a:stretch>
                        <a:fillRect/>
                      </a:stretch>
                    </p:blipFill>
                    <p:spPr bwMode="auto">
                      <a:xfrm>
                        <a:off x="2273300" y="1946275"/>
                        <a:ext cx="2146300" cy="506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4063613409"/>
              </p:ext>
            </p:extLst>
          </p:nvPr>
        </p:nvGraphicFramePr>
        <p:xfrm>
          <a:off x="4521200" y="2819400"/>
          <a:ext cx="1714500" cy="279400"/>
        </p:xfrm>
        <a:graphic>
          <a:graphicData uri="http://schemas.openxmlformats.org/presentationml/2006/ole">
            <mc:AlternateContent xmlns:mc="http://schemas.openxmlformats.org/markup-compatibility/2006">
              <mc:Choice xmlns:v="urn:schemas-microsoft-com:vml" Requires="v">
                <p:oleObj spid="_x0000_s127911" name="Equation" r:id="rId9" imgW="1700280" imgH="264960" progId="Equation.DSMT4">
                  <p:embed/>
                </p:oleObj>
              </mc:Choice>
              <mc:Fallback>
                <p:oleObj name="Equation" r:id="rId9" imgW="1700280" imgH="264960" progId="Equation.DSMT4">
                  <p:embed/>
                  <p:pic>
                    <p:nvPicPr>
                      <p:cNvPr id="0" name="Picture 8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21200" y="2819400"/>
                        <a:ext cx="1714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extLst>
              <p:ext uri="{D42A27DB-BD31-4B8C-83A1-F6EECF244321}">
                <p14:modId xmlns:p14="http://schemas.microsoft.com/office/powerpoint/2010/main" val="2673670227"/>
              </p:ext>
            </p:extLst>
          </p:nvPr>
        </p:nvGraphicFramePr>
        <p:xfrm>
          <a:off x="4495800" y="3603614"/>
          <a:ext cx="3327400" cy="279400"/>
        </p:xfrm>
        <a:graphic>
          <a:graphicData uri="http://schemas.openxmlformats.org/presentationml/2006/ole">
            <mc:AlternateContent xmlns:mc="http://schemas.openxmlformats.org/markup-compatibility/2006">
              <mc:Choice xmlns:v="urn:schemas-microsoft-com:vml" Requires="v">
                <p:oleObj spid="_x0000_s127912" name="Equation" r:id="rId11" imgW="3326895" imgH="279446" progId="Equation.DSMT4">
                  <p:embed/>
                </p:oleObj>
              </mc:Choice>
              <mc:Fallback>
                <p:oleObj name="Equation" r:id="rId11" imgW="3326895" imgH="279446" progId="Equation.DSMT4">
                  <p:embed/>
                  <p:pic>
                    <p:nvPicPr>
                      <p:cNvPr id="0" name="Picture 8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5800" y="3603614"/>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696420520"/>
              </p:ext>
            </p:extLst>
          </p:nvPr>
        </p:nvGraphicFramePr>
        <p:xfrm>
          <a:off x="4495800" y="4173558"/>
          <a:ext cx="927100" cy="279400"/>
        </p:xfrm>
        <a:graphic>
          <a:graphicData uri="http://schemas.openxmlformats.org/presentationml/2006/ole">
            <mc:AlternateContent xmlns:mc="http://schemas.openxmlformats.org/markup-compatibility/2006">
              <mc:Choice xmlns:v="urn:schemas-microsoft-com:vml" Requires="v">
                <p:oleObj spid="_x0000_s127913" name="Equation" r:id="rId13" imgW="927077" imgH="279446" progId="Equation.DSMT4">
                  <p:embed/>
                </p:oleObj>
              </mc:Choice>
              <mc:Fallback>
                <p:oleObj name="Equation" r:id="rId13" imgW="927077" imgH="279446" progId="Equation.DSMT4">
                  <p:embed/>
                  <p:pic>
                    <p:nvPicPr>
                      <p:cNvPr id="0" name="Picture 8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95800" y="417355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extLst>
              <p:ext uri="{D42A27DB-BD31-4B8C-83A1-F6EECF244321}">
                <p14:modId xmlns:p14="http://schemas.microsoft.com/office/powerpoint/2010/main" val="1651574316"/>
              </p:ext>
            </p:extLst>
          </p:nvPr>
        </p:nvGraphicFramePr>
        <p:xfrm>
          <a:off x="4508500" y="4721214"/>
          <a:ext cx="1460500" cy="228600"/>
        </p:xfrm>
        <a:graphic>
          <a:graphicData uri="http://schemas.openxmlformats.org/presentationml/2006/ole">
            <mc:AlternateContent xmlns:mc="http://schemas.openxmlformats.org/markup-compatibility/2006">
              <mc:Choice xmlns:v="urn:schemas-microsoft-com:vml" Requires="v">
                <p:oleObj spid="_x0000_s127914" name="Equation" r:id="rId15" imgW="1444320" imgH="219240" progId="Equation.DSMT4">
                  <p:embed/>
                </p:oleObj>
              </mc:Choice>
              <mc:Fallback>
                <p:oleObj name="Equation" r:id="rId15" imgW="1444320" imgH="219240" progId="Equation.DSMT4">
                  <p:embed/>
                  <p:pic>
                    <p:nvPicPr>
                      <p:cNvPr id="0" name="Picture 8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08500" y="4721214"/>
                        <a:ext cx="1460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0" name="Object 10"/>
          <p:cNvGraphicFramePr>
            <a:graphicFrameLocks noChangeAspect="1"/>
          </p:cNvGraphicFramePr>
          <p:nvPr>
            <p:extLst>
              <p:ext uri="{D42A27DB-BD31-4B8C-83A1-F6EECF244321}">
                <p14:modId xmlns:p14="http://schemas.microsoft.com/office/powerpoint/2010/main" val="1356962851"/>
              </p:ext>
            </p:extLst>
          </p:nvPr>
        </p:nvGraphicFramePr>
        <p:xfrm>
          <a:off x="4508500" y="5446713"/>
          <a:ext cx="2133600" cy="279400"/>
        </p:xfrm>
        <a:graphic>
          <a:graphicData uri="http://schemas.openxmlformats.org/presentationml/2006/ole">
            <mc:AlternateContent xmlns:mc="http://schemas.openxmlformats.org/markup-compatibility/2006">
              <mc:Choice xmlns:v="urn:schemas-microsoft-com:vml" Requires="v">
                <p:oleObj spid="_x0000_s127915" name="Equation" r:id="rId17" imgW="2121120" imgH="264960" progId="Equation.DSMT4">
                  <p:embed/>
                </p:oleObj>
              </mc:Choice>
              <mc:Fallback>
                <p:oleObj name="Equation" r:id="rId17" imgW="2121120" imgH="264960" progId="Equation.DSMT4">
                  <p:embed/>
                  <p:pic>
                    <p:nvPicPr>
                      <p:cNvPr id="0" name="Picture 8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08500" y="5446713"/>
                        <a:ext cx="213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1823868271"/>
              </p:ext>
            </p:extLst>
          </p:nvPr>
        </p:nvGraphicFramePr>
        <p:xfrm>
          <a:off x="1608138" y="2493963"/>
          <a:ext cx="2179637" cy="852487"/>
        </p:xfrm>
        <a:graphic>
          <a:graphicData uri="http://schemas.openxmlformats.org/presentationml/2006/ole">
            <mc:AlternateContent xmlns:mc="http://schemas.openxmlformats.org/markup-compatibility/2006">
              <mc:Choice xmlns:v="urn:schemas-microsoft-com:vml" Requires="v">
                <p:oleObj spid="_x0000_s127916" name="Equation" r:id="rId19" imgW="2171520" imgH="838080" progId="Equation.DSMT4">
                  <p:embed/>
                </p:oleObj>
              </mc:Choice>
              <mc:Fallback>
                <p:oleObj name="Equation" r:id="rId19" imgW="2171520" imgH="838080" progId="Equation.DSMT4">
                  <p:embed/>
                  <p:pic>
                    <p:nvPicPr>
                      <p:cNvPr id="0" name="Picture 823"/>
                      <p:cNvPicPr>
                        <a:picLocks noChangeAspect="1" noChangeArrowheads="1"/>
                      </p:cNvPicPr>
                      <p:nvPr/>
                    </p:nvPicPr>
                    <p:blipFill>
                      <a:blip r:embed="rId20"/>
                      <a:srcRect/>
                      <a:stretch>
                        <a:fillRect/>
                      </a:stretch>
                    </p:blipFill>
                    <p:spPr bwMode="auto">
                      <a:xfrm>
                        <a:off x="1608138" y="2493963"/>
                        <a:ext cx="2179637" cy="85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extLst>
              <p:ext uri="{D42A27DB-BD31-4B8C-83A1-F6EECF244321}">
                <p14:modId xmlns:p14="http://schemas.microsoft.com/office/powerpoint/2010/main" val="2716264821"/>
              </p:ext>
            </p:extLst>
          </p:nvPr>
        </p:nvGraphicFramePr>
        <p:xfrm>
          <a:off x="1176338" y="3484563"/>
          <a:ext cx="2563812" cy="477837"/>
        </p:xfrm>
        <a:graphic>
          <a:graphicData uri="http://schemas.openxmlformats.org/presentationml/2006/ole">
            <mc:AlternateContent xmlns:mc="http://schemas.openxmlformats.org/markup-compatibility/2006">
              <mc:Choice xmlns:v="urn:schemas-microsoft-com:vml" Requires="v">
                <p:oleObj spid="_x0000_s127917" name="Equation" r:id="rId21" imgW="2552400" imgH="469800" progId="Equation.DSMT4">
                  <p:embed/>
                </p:oleObj>
              </mc:Choice>
              <mc:Fallback>
                <p:oleObj name="Equation" r:id="rId21" imgW="2552400" imgH="469800" progId="Equation.DSMT4">
                  <p:embed/>
                  <p:pic>
                    <p:nvPicPr>
                      <p:cNvPr id="0" name="Picture 824"/>
                      <p:cNvPicPr>
                        <a:picLocks noChangeAspect="1" noChangeArrowheads="1"/>
                      </p:cNvPicPr>
                      <p:nvPr/>
                    </p:nvPicPr>
                    <p:blipFill>
                      <a:blip r:embed="rId22"/>
                      <a:srcRect/>
                      <a:stretch>
                        <a:fillRect/>
                      </a:stretch>
                    </p:blipFill>
                    <p:spPr bwMode="auto">
                      <a:xfrm>
                        <a:off x="1176338" y="3484563"/>
                        <a:ext cx="2563812"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extLst>
              <p:ext uri="{D42A27DB-BD31-4B8C-83A1-F6EECF244321}">
                <p14:modId xmlns:p14="http://schemas.microsoft.com/office/powerpoint/2010/main" val="62619798"/>
              </p:ext>
            </p:extLst>
          </p:nvPr>
        </p:nvGraphicFramePr>
        <p:xfrm>
          <a:off x="1300163" y="4100513"/>
          <a:ext cx="2224087" cy="371475"/>
        </p:xfrm>
        <a:graphic>
          <a:graphicData uri="http://schemas.openxmlformats.org/presentationml/2006/ole">
            <mc:AlternateContent xmlns:mc="http://schemas.openxmlformats.org/markup-compatibility/2006">
              <mc:Choice xmlns:v="urn:schemas-microsoft-com:vml" Requires="v">
                <p:oleObj spid="_x0000_s127918" name="Equation" r:id="rId23" imgW="2209680" imgH="355320" progId="Equation.DSMT4">
                  <p:embed/>
                </p:oleObj>
              </mc:Choice>
              <mc:Fallback>
                <p:oleObj name="Equation" r:id="rId23" imgW="2209680" imgH="355320" progId="Equation.DSMT4">
                  <p:embed/>
                  <p:pic>
                    <p:nvPicPr>
                      <p:cNvPr id="0" name="Picture 825"/>
                      <p:cNvPicPr>
                        <a:picLocks noChangeAspect="1" noChangeArrowheads="1"/>
                      </p:cNvPicPr>
                      <p:nvPr/>
                    </p:nvPicPr>
                    <p:blipFill>
                      <a:blip r:embed="rId24"/>
                      <a:srcRect/>
                      <a:stretch>
                        <a:fillRect/>
                      </a:stretch>
                    </p:blipFill>
                    <p:spPr bwMode="auto">
                      <a:xfrm>
                        <a:off x="1300163" y="4100513"/>
                        <a:ext cx="2224087"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3133459444"/>
              </p:ext>
            </p:extLst>
          </p:nvPr>
        </p:nvGraphicFramePr>
        <p:xfrm>
          <a:off x="1054100" y="4672013"/>
          <a:ext cx="1755775" cy="371475"/>
        </p:xfrm>
        <a:graphic>
          <a:graphicData uri="http://schemas.openxmlformats.org/presentationml/2006/ole">
            <mc:AlternateContent xmlns:mc="http://schemas.openxmlformats.org/markup-compatibility/2006">
              <mc:Choice xmlns:v="urn:schemas-microsoft-com:vml" Requires="v">
                <p:oleObj spid="_x0000_s127919" name="Equation" r:id="rId25" imgW="1739880" imgH="355320" progId="Equation.DSMT4">
                  <p:embed/>
                </p:oleObj>
              </mc:Choice>
              <mc:Fallback>
                <p:oleObj name="Equation" r:id="rId25" imgW="1739880" imgH="355320" progId="Equation.DSMT4">
                  <p:embed/>
                  <p:pic>
                    <p:nvPicPr>
                      <p:cNvPr id="0" name="Picture 826"/>
                      <p:cNvPicPr>
                        <a:picLocks noChangeAspect="1" noChangeArrowheads="1"/>
                      </p:cNvPicPr>
                      <p:nvPr/>
                    </p:nvPicPr>
                    <p:blipFill>
                      <a:blip r:embed="rId26"/>
                      <a:srcRect/>
                      <a:stretch>
                        <a:fillRect/>
                      </a:stretch>
                    </p:blipFill>
                    <p:spPr bwMode="auto">
                      <a:xfrm>
                        <a:off x="1054100" y="4672013"/>
                        <a:ext cx="1755775"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extLst>
              <p:ext uri="{D42A27DB-BD31-4B8C-83A1-F6EECF244321}">
                <p14:modId xmlns:p14="http://schemas.microsoft.com/office/powerpoint/2010/main" val="1871283127"/>
              </p:ext>
            </p:extLst>
          </p:nvPr>
        </p:nvGraphicFramePr>
        <p:xfrm>
          <a:off x="1573213" y="5160963"/>
          <a:ext cx="2035175" cy="850900"/>
        </p:xfrm>
        <a:graphic>
          <a:graphicData uri="http://schemas.openxmlformats.org/presentationml/2006/ole">
            <mc:AlternateContent xmlns:mc="http://schemas.openxmlformats.org/markup-compatibility/2006">
              <mc:Choice xmlns:v="urn:schemas-microsoft-com:vml" Requires="v">
                <p:oleObj spid="_x0000_s127920" name="Equation" r:id="rId27" imgW="2019240" imgH="838080" progId="Equation.DSMT4">
                  <p:embed/>
                </p:oleObj>
              </mc:Choice>
              <mc:Fallback>
                <p:oleObj name="Equation" r:id="rId27" imgW="2019240" imgH="838080" progId="Equation.DSMT4">
                  <p:embed/>
                  <p:pic>
                    <p:nvPicPr>
                      <p:cNvPr id="0" name="Picture 827"/>
                      <p:cNvPicPr>
                        <a:picLocks noChangeAspect="1" noChangeArrowheads="1"/>
                      </p:cNvPicPr>
                      <p:nvPr/>
                    </p:nvPicPr>
                    <p:blipFill>
                      <a:blip r:embed="rId28"/>
                      <a:srcRect/>
                      <a:stretch>
                        <a:fillRect/>
                      </a:stretch>
                    </p:blipFill>
                    <p:spPr bwMode="auto">
                      <a:xfrm>
                        <a:off x="1573213" y="5160963"/>
                        <a:ext cx="2035175"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7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7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7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3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Finding Equations of Perpendicular Lines (cont.)</a:t>
            </a:r>
            <a:endParaRPr lang="en-US" sz="3200" dirty="0">
              <a:solidFill>
                <a:schemeClr val="accent1"/>
              </a:solidFill>
            </a:endParaRPr>
          </a:p>
        </p:txBody>
      </p:sp>
      <p:pic>
        <p:nvPicPr>
          <p:cNvPr id="136193" name="Picture 1"/>
          <p:cNvPicPr>
            <a:picLocks noChangeAspect="1" noChangeArrowheads="1"/>
          </p:cNvPicPr>
          <p:nvPr/>
        </p:nvPicPr>
        <p:blipFill>
          <a:blip r:embed="rId2" cstate="print"/>
          <a:srcRect/>
          <a:stretch>
            <a:fillRect/>
          </a:stretch>
        </p:blipFill>
        <p:spPr bwMode="auto">
          <a:xfrm>
            <a:off x="2514600" y="1524000"/>
            <a:ext cx="3657600" cy="369100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pPr marL="533400" indent="-533400" eaLnBrk="0" hangingPunct="0">
              <a:spcBef>
                <a:spcPts val="1200"/>
              </a:spcBef>
              <a:tabLst>
                <a:tab pos="457200" algn="l"/>
              </a:tabLst>
            </a:pPr>
            <a:r>
              <a:rPr lang="en-US" dirty="0">
                <a:solidFill>
                  <a:schemeClr val="accent1"/>
                </a:solidFill>
                <a:latin typeface="Calibri" pitchFamily="34" charset="0"/>
              </a:rPr>
              <a:t>Summary of Formulas and Properties of Lines</a:t>
            </a:r>
          </a:p>
        </p:txBody>
      </p:sp>
      <p:sp>
        <p:nvSpPr>
          <p:cNvPr id="7" name="Content Placeholder 6"/>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pPr marL="533400" indent="-533400" algn="ctr" eaLnBrk="0" hangingPunct="0">
              <a:spcBef>
                <a:spcPts val="1200"/>
              </a:spcBef>
              <a:tabLst>
                <a:tab pos="457200" algn="l"/>
              </a:tabLst>
            </a:pPr>
            <a:r>
              <a:rPr lang="en-US" b="1" dirty="0">
                <a:solidFill>
                  <a:srgbClr val="000000"/>
                </a:solidFill>
                <a:latin typeface="Calibri" pitchFamily="34" charset="0"/>
              </a:rPr>
              <a:t>Properties</a:t>
            </a:r>
          </a:p>
          <a:p>
            <a:pPr marL="533400" indent="-533400" eaLnBrk="0" hangingPunct="0">
              <a:buFont typeface="+mj-lt"/>
              <a:buAutoNum type="arabicPeriod"/>
              <a:tabLst>
                <a:tab pos="457200" algn="l"/>
              </a:tabLst>
            </a:pPr>
            <a:r>
              <a:rPr lang="en-US" dirty="0">
                <a:solidFill>
                  <a:srgbClr val="000000"/>
                </a:solidFill>
                <a:latin typeface="Calibri" pitchFamily="34" charset="0"/>
              </a:rPr>
              <a:t> </a:t>
            </a:r>
            <a:r>
              <a:rPr lang="en-US" i="1" dirty="0">
                <a:solidFill>
                  <a:srgbClr val="0000FF"/>
                </a:solidFill>
                <a:latin typeface="Calibri" pitchFamily="34" charset="0"/>
              </a:rPr>
              <a:t>Ax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By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C</a:t>
            </a:r>
            <a:r>
              <a:rPr lang="en-US" i="1" dirty="0">
                <a:solidFill>
                  <a:srgbClr val="000000"/>
                </a:solidFill>
                <a:latin typeface="Calibri" pitchFamily="34" charset="0"/>
              </a:rPr>
              <a:t> 		</a:t>
            </a:r>
            <a:r>
              <a:rPr lang="en-US" dirty="0">
                <a:solidFill>
                  <a:srgbClr val="000000"/>
                </a:solidFill>
                <a:latin typeface="Calibri" pitchFamily="34" charset="0"/>
              </a:rPr>
              <a:t>standard form </a:t>
            </a:r>
          </a:p>
          <a:p>
            <a:pPr marL="533400" indent="-533400" eaLnBrk="0" hangingPunct="0">
              <a:lnSpc>
                <a:spcPct val="60000"/>
              </a:lnSpc>
              <a:tabLst>
                <a:tab pos="457200" algn="l"/>
              </a:tabLst>
            </a:pPr>
            <a:endParaRPr lang="en-US" b="1" dirty="0">
              <a:solidFill>
                <a:srgbClr val="000000"/>
              </a:solidFill>
              <a:latin typeface="Calibri" pitchFamily="34" charset="0"/>
            </a:endParaRPr>
          </a:p>
          <a:p>
            <a:pPr marL="533400" indent="-533400" eaLnBrk="0" hangingPunct="0">
              <a:buFont typeface="+mj-lt"/>
              <a:buAutoNum type="arabicPeriod" startAt="2"/>
              <a:tabLst>
                <a:tab pos="457200" algn="l"/>
              </a:tabLst>
            </a:pPr>
            <a:r>
              <a:rPr lang="en-US" dirty="0">
                <a:solidFill>
                  <a:srgbClr val="000000"/>
                </a:solidFill>
                <a:latin typeface="Calibri" pitchFamily="34" charset="0"/>
              </a:rPr>
              <a:t> </a:t>
            </a:r>
            <a:r>
              <a:rPr lang="en-US" b="1" dirty="0">
                <a:solidFill>
                  <a:srgbClr val="000000"/>
                </a:solidFill>
                <a:latin typeface="Calibri" pitchFamily="34" charset="0"/>
              </a:rPr>
              <a:t>				</a:t>
            </a:r>
            <a:r>
              <a:rPr lang="en-US" dirty="0">
                <a:solidFill>
                  <a:srgbClr val="000000"/>
                </a:solidFill>
                <a:latin typeface="Calibri" pitchFamily="34" charset="0"/>
              </a:rPr>
              <a:t>slope of a line </a:t>
            </a:r>
          </a:p>
          <a:p>
            <a:pPr marL="533400" indent="-533400" eaLnBrk="0" hangingPunct="0">
              <a:tabLst>
                <a:tab pos="457200" algn="l"/>
              </a:tabLst>
            </a:pPr>
            <a:endParaRPr lang="en-US" b="1" dirty="0">
              <a:solidFill>
                <a:srgbClr val="000000"/>
              </a:solidFill>
              <a:latin typeface="Calibri" pitchFamily="34" charset="0"/>
            </a:endParaRPr>
          </a:p>
          <a:p>
            <a:pPr marL="533400" indent="-533400" eaLnBrk="0" hangingPunct="0">
              <a:spcBef>
                <a:spcPts val="0"/>
              </a:spcBef>
              <a:buFont typeface="+mj-lt"/>
              <a:buAutoNum type="arabicPeriod" startAt="3"/>
              <a:tabLst>
                <a:tab pos="457200" algn="l"/>
              </a:tabLst>
            </a:pPr>
            <a:r>
              <a:rPr lang="en-US" dirty="0">
                <a:solidFill>
                  <a:srgbClr val="000000"/>
                </a:solidFill>
                <a:latin typeface="Calibri" pitchFamily="34" charset="0"/>
              </a:rPr>
              <a:t> </a:t>
            </a:r>
            <a:r>
              <a:rPr lang="en-US" i="1" dirty="0">
                <a:solidFill>
                  <a:srgbClr val="0000FF"/>
                </a:solidFill>
                <a:latin typeface="Calibri" pitchFamily="34" charset="0"/>
              </a:rPr>
              <a:t>y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mx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b</a:t>
            </a:r>
            <a:r>
              <a:rPr lang="en-US" i="1" dirty="0">
                <a:solidFill>
                  <a:srgbClr val="000000"/>
                </a:solidFill>
                <a:latin typeface="Calibri" pitchFamily="34" charset="0"/>
              </a:rPr>
              <a:t> 		</a:t>
            </a:r>
            <a:r>
              <a:rPr lang="en-US" dirty="0">
                <a:solidFill>
                  <a:srgbClr val="000000"/>
                </a:solidFill>
                <a:latin typeface="Calibri" pitchFamily="34" charset="0"/>
              </a:rPr>
              <a:t>slope-intercept form </a:t>
            </a:r>
          </a:p>
          <a:p>
            <a:pPr marL="533400" indent="-533400" eaLnBrk="0" hangingPunct="0">
              <a:lnSpc>
                <a:spcPct val="40000"/>
              </a:lnSpc>
              <a:tabLst>
                <a:tab pos="457200" algn="l"/>
              </a:tabLst>
            </a:pPr>
            <a:endParaRPr lang="en-US" b="1" dirty="0">
              <a:solidFill>
                <a:srgbClr val="000000"/>
              </a:solidFill>
              <a:latin typeface="Calibri" pitchFamily="34" charset="0"/>
            </a:endParaRPr>
          </a:p>
          <a:p>
            <a:pPr marL="533400" indent="-533400" eaLnBrk="0" hangingPunct="0">
              <a:buFont typeface="+mj-lt"/>
              <a:buAutoNum type="arabicPeriod" startAt="4"/>
              <a:tabLst>
                <a:tab pos="457200" algn="l"/>
              </a:tabLst>
            </a:pPr>
            <a:r>
              <a:rPr lang="en-US" dirty="0">
                <a:solidFill>
                  <a:srgbClr val="000000"/>
                </a:solidFill>
                <a:latin typeface="Calibri" pitchFamily="34" charset="0"/>
              </a:rPr>
              <a:t> </a:t>
            </a:r>
            <a:r>
              <a:rPr lang="en-US" b="1" dirty="0">
                <a:solidFill>
                  <a:srgbClr val="000000"/>
                </a:solidFill>
                <a:latin typeface="Calibri" pitchFamily="34" charset="0"/>
              </a:rPr>
              <a:t>				</a:t>
            </a:r>
            <a:r>
              <a:rPr lang="en-US" dirty="0">
                <a:solidFill>
                  <a:srgbClr val="000000"/>
                </a:solidFill>
                <a:latin typeface="Calibri" pitchFamily="34" charset="0"/>
              </a:rPr>
              <a:t>point-slope form </a:t>
            </a:r>
          </a:p>
          <a:p>
            <a:pPr marL="533400" indent="-533400" eaLnBrk="0" hangingPunct="0">
              <a:lnSpc>
                <a:spcPct val="140000"/>
              </a:lnSpc>
              <a:spcBef>
                <a:spcPts val="1200"/>
              </a:spcBef>
              <a:buFont typeface="+mj-lt"/>
              <a:buAutoNum type="arabicPeriod" startAt="5"/>
              <a:tabLst>
                <a:tab pos="457200" algn="l"/>
              </a:tabLst>
            </a:pPr>
            <a:r>
              <a:rPr lang="en-US" dirty="0">
                <a:solidFill>
                  <a:srgbClr val="000000"/>
                </a:solidFill>
                <a:latin typeface="Calibri" pitchFamily="34" charset="0"/>
              </a:rPr>
              <a:t> </a:t>
            </a:r>
            <a:r>
              <a:rPr lang="en-US" i="1" dirty="0">
                <a:solidFill>
                  <a:srgbClr val="0000FF"/>
                </a:solidFill>
                <a:latin typeface="Calibri" pitchFamily="34" charset="0"/>
              </a:rPr>
              <a:t>y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b</a:t>
            </a:r>
            <a:r>
              <a:rPr lang="en-US" i="1" dirty="0">
                <a:solidFill>
                  <a:srgbClr val="000000"/>
                </a:solidFill>
                <a:latin typeface="Calibri" pitchFamily="34" charset="0"/>
              </a:rPr>
              <a:t> 			</a:t>
            </a:r>
            <a:r>
              <a:rPr lang="en-US" dirty="0">
                <a:solidFill>
                  <a:srgbClr val="000000"/>
                </a:solidFill>
                <a:latin typeface="Calibri" pitchFamily="34" charset="0"/>
              </a:rPr>
              <a:t>horizontal line, slope 0</a:t>
            </a:r>
            <a:endParaRPr lang="en-US" dirty="0"/>
          </a:p>
        </p:txBody>
      </p:sp>
      <p:graphicFrame>
        <p:nvGraphicFramePr>
          <p:cNvPr id="23557" name="Object 5"/>
          <p:cNvGraphicFramePr>
            <a:graphicFrameLocks noChangeAspect="1"/>
          </p:cNvGraphicFramePr>
          <p:nvPr>
            <p:extLst>
              <p:ext uri="{D42A27DB-BD31-4B8C-83A1-F6EECF244321}">
                <p14:modId xmlns:p14="http://schemas.microsoft.com/office/powerpoint/2010/main" val="1856754514"/>
              </p:ext>
            </p:extLst>
          </p:nvPr>
        </p:nvGraphicFramePr>
        <p:xfrm>
          <a:off x="1060450" y="2478088"/>
          <a:ext cx="1627188" cy="936625"/>
        </p:xfrm>
        <a:graphic>
          <a:graphicData uri="http://schemas.openxmlformats.org/presentationml/2006/ole">
            <mc:AlternateContent xmlns:mc="http://schemas.openxmlformats.org/markup-compatibility/2006">
              <mc:Choice xmlns:v="urn:schemas-microsoft-com:vml" Requires="v">
                <p:oleObj spid="_x0000_s103812" name="Equation" r:id="rId3" imgW="1612800" imgH="927000" progId="Equation.DSMT4">
                  <p:embed/>
                </p:oleObj>
              </mc:Choice>
              <mc:Fallback>
                <p:oleObj name="Equation" r:id="rId3" imgW="1612800" imgH="927000" progId="Equation.DSMT4">
                  <p:embed/>
                  <p:pic>
                    <p:nvPicPr>
                      <p:cNvPr id="0" name="Picture 370"/>
                      <p:cNvPicPr>
                        <a:picLocks noChangeAspect="1" noChangeArrowheads="1"/>
                      </p:cNvPicPr>
                      <p:nvPr/>
                    </p:nvPicPr>
                    <p:blipFill>
                      <a:blip r:embed="rId4"/>
                      <a:srcRect/>
                      <a:stretch>
                        <a:fillRect/>
                      </a:stretch>
                    </p:blipFill>
                    <p:spPr bwMode="auto">
                      <a:xfrm>
                        <a:off x="1060450" y="2478088"/>
                        <a:ext cx="1627188"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3600979435"/>
              </p:ext>
            </p:extLst>
          </p:nvPr>
        </p:nvGraphicFramePr>
        <p:xfrm>
          <a:off x="1031875" y="4378325"/>
          <a:ext cx="2503488" cy="504825"/>
        </p:xfrm>
        <a:graphic>
          <a:graphicData uri="http://schemas.openxmlformats.org/presentationml/2006/ole">
            <mc:AlternateContent xmlns:mc="http://schemas.openxmlformats.org/markup-compatibility/2006">
              <mc:Choice xmlns:v="urn:schemas-microsoft-com:vml" Requires="v">
                <p:oleObj spid="_x0000_s103813" name="Equation" r:id="rId5" imgW="2489040" imgH="495000" progId="Equation.DSMT4">
                  <p:embed/>
                </p:oleObj>
              </mc:Choice>
              <mc:Fallback>
                <p:oleObj name="Equation" r:id="rId5" imgW="2489040" imgH="495000" progId="Equation.DSMT4">
                  <p:embed/>
                  <p:pic>
                    <p:nvPicPr>
                      <p:cNvPr id="0" name="Picture 371"/>
                      <p:cNvPicPr>
                        <a:picLocks noChangeAspect="1" noChangeArrowheads="1"/>
                      </p:cNvPicPr>
                      <p:nvPr/>
                    </p:nvPicPr>
                    <p:blipFill>
                      <a:blip r:embed="rId6"/>
                      <a:srcRect/>
                      <a:stretch>
                        <a:fillRect/>
                      </a:stretch>
                    </p:blipFill>
                    <p:spPr bwMode="auto">
                      <a:xfrm>
                        <a:off x="1031875" y="4378325"/>
                        <a:ext cx="2503488"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Summary of Formulas and Properties of Lines</a:t>
            </a:r>
            <a:endParaRPr lang="en-US" sz="3200" dirty="0">
              <a:solidFill>
                <a:schemeClr val="accent1"/>
              </a:solidFill>
            </a:endParaRPr>
          </a:p>
        </p:txBody>
      </p:sp>
      <p:sp>
        <p:nvSpPr>
          <p:cNvPr id="4" name="Content Placeholder 3"/>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Properties (cont.)</a:t>
            </a:r>
            <a:endParaRPr lang="en-US" sz="2600" b="1" dirty="0">
              <a:solidFill>
                <a:srgbClr val="000000"/>
              </a:solidFill>
              <a:latin typeface="Calibri" pitchFamily="34" charset="0"/>
            </a:endParaRPr>
          </a:p>
          <a:p>
            <a:pPr marL="533400" indent="-533400" eaLnBrk="0" hangingPunct="0">
              <a:buFont typeface="+mj-lt"/>
              <a:buAutoNum type="arabicPeriod" startAt="6"/>
              <a:tabLst>
                <a:tab pos="457200" algn="l"/>
              </a:tabLst>
            </a:pPr>
            <a:r>
              <a:rPr lang="en-US" dirty="0">
                <a:solidFill>
                  <a:srgbClr val="000000"/>
                </a:solidFill>
                <a:latin typeface="Calibri" pitchFamily="34" charset="0"/>
              </a:rPr>
              <a:t> </a:t>
            </a:r>
            <a:r>
              <a:rPr lang="en-US" i="1" dirty="0">
                <a:solidFill>
                  <a:srgbClr val="0000FF"/>
                </a:solidFill>
                <a:latin typeface="Calibri" pitchFamily="34" charset="0"/>
              </a:rPr>
              <a:t>x </a:t>
            </a:r>
            <a:r>
              <a:rPr lang="en-US" dirty="0">
                <a:solidFill>
                  <a:srgbClr val="0000FF"/>
                </a:solidFill>
                <a:latin typeface="Symbol" charset="2"/>
                <a:cs typeface="Symbol" charset="2"/>
              </a:rPr>
              <a:t>=</a:t>
            </a:r>
            <a:r>
              <a:rPr lang="en-US" dirty="0">
                <a:solidFill>
                  <a:srgbClr val="0000FF"/>
                </a:solidFill>
                <a:latin typeface="Calibri" pitchFamily="34" charset="0"/>
              </a:rPr>
              <a:t> </a:t>
            </a:r>
            <a:r>
              <a:rPr lang="en-US" i="1" dirty="0">
                <a:solidFill>
                  <a:srgbClr val="0000FF"/>
                </a:solidFill>
                <a:latin typeface="Calibri" pitchFamily="34" charset="0"/>
              </a:rPr>
              <a:t>a</a:t>
            </a:r>
            <a:r>
              <a:rPr lang="en-US" i="1" dirty="0">
                <a:solidFill>
                  <a:srgbClr val="000000"/>
                </a:solidFill>
                <a:latin typeface="Calibri" pitchFamily="34" charset="0"/>
              </a:rPr>
              <a:t> 			</a:t>
            </a:r>
            <a:r>
              <a:rPr lang="en-US" dirty="0">
                <a:solidFill>
                  <a:srgbClr val="000000"/>
                </a:solidFill>
                <a:latin typeface="Calibri" pitchFamily="34" charset="0"/>
              </a:rPr>
              <a:t>vertical line, undefined slope </a:t>
            </a:r>
          </a:p>
          <a:p>
            <a:pPr marL="533400" indent="-533400" eaLnBrk="0" hangingPunct="0">
              <a:tabLst>
                <a:tab pos="457200" algn="l"/>
              </a:tabLst>
            </a:pPr>
            <a:endParaRPr lang="en-US" b="1" dirty="0">
              <a:solidFill>
                <a:srgbClr val="000000"/>
              </a:solidFill>
              <a:latin typeface="Calibri" pitchFamily="34" charset="0"/>
            </a:endParaRPr>
          </a:p>
          <a:p>
            <a:pPr marL="533400" indent="-533400" eaLnBrk="0" hangingPunct="0">
              <a:spcBef>
                <a:spcPts val="72"/>
              </a:spcBef>
              <a:buFont typeface="+mj-lt"/>
              <a:buAutoNum type="arabicPeriod" startAt="7"/>
              <a:tabLst>
                <a:tab pos="457200" algn="l"/>
              </a:tabLst>
            </a:pPr>
            <a:r>
              <a:rPr lang="en-US" dirty="0">
                <a:solidFill>
                  <a:srgbClr val="000000"/>
                </a:solidFill>
                <a:latin typeface="Calibri" pitchFamily="34" charset="0"/>
              </a:rPr>
              <a:t> </a:t>
            </a:r>
            <a:r>
              <a:rPr lang="en-US" dirty="0">
                <a:solidFill>
                  <a:srgbClr val="0000FF"/>
                </a:solidFill>
                <a:latin typeface="Calibri" pitchFamily="34" charset="0"/>
              </a:rPr>
              <a:t>parallel lines</a:t>
            </a:r>
            <a:r>
              <a:rPr lang="en-US" dirty="0">
                <a:solidFill>
                  <a:srgbClr val="000000"/>
                </a:solidFill>
                <a:latin typeface="Calibri" pitchFamily="34" charset="0"/>
              </a:rPr>
              <a:t> 		have the same slope </a:t>
            </a:r>
          </a:p>
          <a:p>
            <a:pPr marL="533400" indent="-533400" eaLnBrk="0" hangingPunct="0">
              <a:tabLst>
                <a:tab pos="457200" algn="l"/>
              </a:tabLst>
            </a:pPr>
            <a:endParaRPr lang="en-US" b="1" dirty="0">
              <a:solidFill>
                <a:srgbClr val="000000"/>
              </a:solidFill>
              <a:latin typeface="Calibri" pitchFamily="34" charset="0"/>
            </a:endParaRPr>
          </a:p>
          <a:p>
            <a:pPr marL="533400" indent="-533400" eaLnBrk="0" hangingPunct="0">
              <a:buFont typeface="+mj-lt"/>
              <a:buAutoNum type="arabicPeriod" startAt="8"/>
              <a:tabLst>
                <a:tab pos="457200" algn="l"/>
              </a:tabLst>
            </a:pPr>
            <a:r>
              <a:rPr lang="en-US" dirty="0">
                <a:solidFill>
                  <a:srgbClr val="000000"/>
                </a:solidFill>
                <a:latin typeface="Calibri" pitchFamily="34" charset="0"/>
              </a:rPr>
              <a:t> </a:t>
            </a:r>
            <a:r>
              <a:rPr lang="en-US" dirty="0">
                <a:solidFill>
                  <a:srgbClr val="0000FF"/>
                </a:solidFill>
                <a:latin typeface="Calibri" pitchFamily="34" charset="0"/>
              </a:rPr>
              <a:t>perpendicular lines</a:t>
            </a:r>
            <a:r>
              <a:rPr lang="en-US" dirty="0">
                <a:solidFill>
                  <a:srgbClr val="000000"/>
                </a:solidFill>
                <a:latin typeface="Calibri" pitchFamily="34" charset="0"/>
              </a:rPr>
              <a:t> 	have slopes that are negative </a:t>
            </a:r>
          </a:p>
          <a:p>
            <a:pPr marL="533400" indent="-533400" eaLnBrk="0" hangingPunct="0">
              <a:tabLst>
                <a:tab pos="457200" algn="l"/>
              </a:tabLst>
            </a:pPr>
            <a:r>
              <a:rPr lang="en-US" dirty="0">
                <a:solidFill>
                  <a:srgbClr val="000000"/>
                </a:solidFill>
                <a:latin typeface="Calibri" pitchFamily="34" charset="0"/>
              </a:rPr>
              <a:t>						reciprocals of each other</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Graphing a Line Given a Point and the Slope</a:t>
            </a:r>
          </a:p>
        </p:txBody>
      </p:sp>
      <p:sp>
        <p:nvSpPr>
          <p:cNvPr id="3078" name="Rectangle 3"/>
          <p:cNvSpPr>
            <a:spLocks noGrp="1"/>
          </p:cNvSpPr>
          <p:nvPr>
            <p:ph idx="1"/>
          </p:nvPr>
        </p:nvSpPr>
        <p:spPr>
          <a:xfrm>
            <a:off x="457200" y="1280160"/>
            <a:ext cx="8229600" cy="2834640"/>
          </a:xfrm>
          <a:prstGeom prst="rect">
            <a:avLst/>
          </a:prstGeom>
        </p:spPr>
        <p:txBody>
          <a:bodyPr>
            <a:normAutofit/>
          </a:bodyPr>
          <a:lstStyle/>
          <a:p>
            <a:pPr>
              <a:buFont typeface="Courier New" pitchFamily="49" charset="0"/>
              <a:buNone/>
            </a:pPr>
            <a:r>
              <a:rPr lang="en-US" i="0" dirty="0">
                <a:solidFill>
                  <a:schemeClr val="tx1"/>
                </a:solidFill>
              </a:rPr>
              <a:t>Graph the line with slope                and which passes </a:t>
            </a:r>
          </a:p>
          <a:p>
            <a:pPr>
              <a:buFont typeface="Courier New" pitchFamily="49" charset="0"/>
              <a:buNone/>
            </a:pPr>
            <a:r>
              <a:rPr lang="en-US" i="0" dirty="0">
                <a:solidFill>
                  <a:schemeClr val="tx1"/>
                </a:solidFill>
              </a:rPr>
              <a:t>through the </a:t>
            </a:r>
            <a:r>
              <a:rPr lang="en-US" i="0" dirty="0">
                <a:solidFill>
                  <a:srgbClr val="1F497D"/>
                </a:solidFill>
              </a:rPr>
              <a:t>point</a:t>
            </a:r>
            <a:r>
              <a:rPr lang="en-US" i="0" dirty="0">
                <a:solidFill>
                  <a:schemeClr val="tx1"/>
                </a:solidFill>
              </a:rPr>
              <a:t> </a:t>
            </a:r>
            <a:r>
              <a:rPr lang="en-US" i="0" dirty="0">
                <a:solidFill>
                  <a:srgbClr val="0000FF"/>
                </a:solidFill>
              </a:rPr>
              <a:t>(2, 5)</a:t>
            </a:r>
            <a:r>
              <a:rPr lang="en-US" i="0" dirty="0">
                <a:solidFill>
                  <a:srgbClr val="1F497D"/>
                </a:solidFill>
              </a:rPr>
              <a:t>.</a:t>
            </a:r>
          </a:p>
          <a:p>
            <a:pPr>
              <a:spcBef>
                <a:spcPts val="1272"/>
              </a:spcBef>
              <a:buFont typeface="Courier New" pitchFamily="49" charset="0"/>
              <a:buNone/>
            </a:pPr>
            <a:r>
              <a:rPr lang="en-US" b="1" i="0" dirty="0">
                <a:solidFill>
                  <a:schemeClr val="tx1"/>
                </a:solidFill>
              </a:rPr>
              <a:t>Solution </a:t>
            </a:r>
          </a:p>
          <a:p>
            <a:pPr>
              <a:buFont typeface="Courier New" pitchFamily="49" charset="0"/>
              <a:buNone/>
            </a:pPr>
            <a:r>
              <a:rPr lang="en-US" i="0" dirty="0">
                <a:solidFill>
                  <a:schemeClr val="tx1"/>
                </a:solidFill>
              </a:rPr>
              <a:t>Start from the point </a:t>
            </a:r>
            <a:r>
              <a:rPr lang="en-US" i="0" dirty="0">
                <a:solidFill>
                  <a:srgbClr val="0000FF"/>
                </a:solidFill>
              </a:rPr>
              <a:t>(2, 5)</a:t>
            </a:r>
            <a:r>
              <a:rPr lang="en-US" i="0" dirty="0">
                <a:solidFill>
                  <a:schemeClr val="tx1"/>
                </a:solidFill>
              </a:rPr>
              <a:t> and locate another point on </a:t>
            </a:r>
          </a:p>
          <a:p>
            <a:pPr>
              <a:lnSpc>
                <a:spcPct val="140000"/>
              </a:lnSpc>
            </a:pPr>
            <a:r>
              <a:rPr lang="en-US" i="0" dirty="0">
                <a:solidFill>
                  <a:schemeClr val="tx1"/>
                </a:solidFill>
              </a:rPr>
              <a:t>the line using the slope as                                 </a:t>
            </a:r>
            <a:r>
              <a:rPr lang="en-US" dirty="0">
                <a:solidFill>
                  <a:schemeClr val="tx1"/>
                </a:solidFill>
              </a:rPr>
              <a:t>There are</a:t>
            </a:r>
            <a:r>
              <a:rPr lang="en-US" i="0" dirty="0">
                <a:solidFill>
                  <a:schemeClr val="tx1"/>
                </a:solidFill>
              </a:rPr>
              <a:t>  </a:t>
            </a:r>
            <a:r>
              <a:rPr lang="en-US" dirty="0">
                <a:solidFill>
                  <a:schemeClr val="tx1"/>
                </a:solidFill>
              </a:rPr>
              <a:t> </a:t>
            </a:r>
          </a:p>
        </p:txBody>
      </p:sp>
      <p:graphicFrame>
        <p:nvGraphicFramePr>
          <p:cNvPr id="6148" name="Object 4"/>
          <p:cNvGraphicFramePr>
            <a:graphicFrameLocks noChangeAspect="1"/>
          </p:cNvGraphicFramePr>
          <p:nvPr>
            <p:extLst>
              <p:ext uri="{D42A27DB-BD31-4B8C-83A1-F6EECF244321}">
                <p14:modId xmlns:p14="http://schemas.microsoft.com/office/powerpoint/2010/main" val="354360975"/>
              </p:ext>
            </p:extLst>
          </p:nvPr>
        </p:nvGraphicFramePr>
        <p:xfrm>
          <a:off x="4278745" y="1155700"/>
          <a:ext cx="1104900" cy="825500"/>
        </p:xfrm>
        <a:graphic>
          <a:graphicData uri="http://schemas.openxmlformats.org/presentationml/2006/ole">
            <mc:AlternateContent xmlns:mc="http://schemas.openxmlformats.org/markup-compatibility/2006">
              <mc:Choice xmlns:v="urn:schemas-microsoft-com:vml" Requires="v">
                <p:oleObj spid="_x0000_s105810" name="Equation" r:id="rId3" imgW="1096920" imgH="813600" progId="Equation.DSMT4">
                  <p:embed/>
                </p:oleObj>
              </mc:Choice>
              <mc:Fallback>
                <p:oleObj name="Equation" r:id="rId3" imgW="1096920" imgH="813600" progId="Equation.DSMT4">
                  <p:embed/>
                  <p:pic>
                    <p:nvPicPr>
                      <p:cNvPr id="0" name="Picture 3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8745" y="1155700"/>
                        <a:ext cx="1104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 name="Object 5"/>
          <p:cNvGraphicFramePr>
            <a:graphicFrameLocks noChangeAspect="1"/>
          </p:cNvGraphicFramePr>
          <p:nvPr>
            <p:extLst>
              <p:ext uri="{D42A27DB-BD31-4B8C-83A1-F6EECF244321}">
                <p14:modId xmlns:p14="http://schemas.microsoft.com/office/powerpoint/2010/main" val="3245333738"/>
              </p:ext>
            </p:extLst>
          </p:nvPr>
        </p:nvGraphicFramePr>
        <p:xfrm>
          <a:off x="4425375" y="3407065"/>
          <a:ext cx="2374900" cy="825500"/>
        </p:xfrm>
        <a:graphic>
          <a:graphicData uri="http://schemas.openxmlformats.org/presentationml/2006/ole">
            <mc:AlternateContent xmlns:mc="http://schemas.openxmlformats.org/markup-compatibility/2006">
              <mc:Choice xmlns:v="urn:schemas-microsoft-com:vml" Requires="v">
                <p:oleObj spid="_x0000_s105811" name="Equation" r:id="rId5" imgW="2358720" imgH="813600" progId="Equation.DSMT4">
                  <p:embed/>
                </p:oleObj>
              </mc:Choice>
              <mc:Fallback>
                <p:oleObj name="Equation" r:id="rId5" imgW="2358720" imgH="813600" progId="Equation.DSMT4">
                  <p:embed/>
                  <p:pic>
                    <p:nvPicPr>
                      <p:cNvPr id="0" name="Picture 3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5375" y="3407065"/>
                        <a:ext cx="2374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extBox 1"/>
          <p:cNvSpPr txBox="1"/>
          <p:nvPr/>
        </p:nvSpPr>
        <p:spPr>
          <a:xfrm>
            <a:off x="457200" y="4048780"/>
            <a:ext cx="3571135" cy="523220"/>
          </a:xfrm>
          <a:prstGeom prst="rect">
            <a:avLst/>
          </a:prstGeom>
          <a:noFill/>
        </p:spPr>
        <p:txBody>
          <a:bodyPr wrap="none" rtlCol="0">
            <a:spAutoFit/>
          </a:bodyPr>
          <a:lstStyle/>
          <a:p>
            <a:pPr>
              <a:spcBef>
                <a:spcPts val="2400"/>
              </a:spcBef>
            </a:pPr>
            <a:r>
              <a:rPr lang="en-US" sz="2800" dirty="0"/>
              <a:t>many ways to proceed. </a:t>
            </a:r>
          </a:p>
        </p:txBody>
      </p:sp>
      <p:sp>
        <p:nvSpPr>
          <p:cNvPr id="3" name="TextBox 2"/>
          <p:cNvSpPr txBox="1"/>
          <p:nvPr/>
        </p:nvSpPr>
        <p:spPr>
          <a:xfrm>
            <a:off x="457200" y="4572000"/>
            <a:ext cx="2191475" cy="523220"/>
          </a:xfrm>
          <a:prstGeom prst="rect">
            <a:avLst/>
          </a:prstGeom>
          <a:noFill/>
        </p:spPr>
        <p:txBody>
          <a:bodyPr wrap="none" rtlCol="0">
            <a:spAutoFit/>
          </a:bodyPr>
          <a:lstStyle/>
          <a:p>
            <a:r>
              <a:rPr lang="en-US" sz="2800" dirty="0"/>
              <a:t>Here are two:</a:t>
            </a:r>
          </a:p>
        </p:txBody>
      </p:sp>
      <p:sp>
        <p:nvSpPr>
          <p:cNvPr id="8" name="TextBox 7"/>
          <p:cNvSpPr txBox="1"/>
          <p:nvPr/>
        </p:nvSpPr>
        <p:spPr>
          <a:xfrm>
            <a:off x="457200" y="5065693"/>
            <a:ext cx="6378669" cy="954107"/>
          </a:xfrm>
          <a:prstGeom prst="rect">
            <a:avLst/>
          </a:prstGeom>
          <a:noFill/>
        </p:spPr>
        <p:txBody>
          <a:bodyPr wrap="none" rtlCol="0">
            <a:spAutoFit/>
          </a:bodyPr>
          <a:lstStyle/>
          <a:p>
            <a:pPr>
              <a:buFont typeface="Courier New" pitchFamily="49" charset="0"/>
              <a:buNone/>
            </a:pPr>
            <a:r>
              <a:rPr lang="en-US" sz="2800" b="1" dirty="0"/>
              <a:t>1.  </a:t>
            </a:r>
            <a:r>
              <a:rPr lang="en-US" sz="2800" dirty="0"/>
              <a:t>Move 4 units right and 3 units down or </a:t>
            </a:r>
          </a:p>
          <a:p>
            <a:pPr>
              <a:buFont typeface="Courier New" pitchFamily="49" charset="0"/>
              <a:buNone/>
            </a:pPr>
            <a:r>
              <a:rPr lang="en-US" sz="2800" b="1" dirty="0"/>
              <a:t>2.  </a:t>
            </a:r>
            <a:r>
              <a:rPr lang="en-US" sz="2800" dirty="0"/>
              <a:t>Move 3 units down and 4 units right. </a:t>
            </a:r>
          </a:p>
        </p:txBody>
      </p:sp>
    </p:spTree>
    <p:extLst>
      <p:ext uri="{BB962C8B-B14F-4D97-AF65-F5344CB8AC3E}">
        <p14:creationId xmlns:p14="http://schemas.microsoft.com/office/powerpoint/2010/main" val="275960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8">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Graphing a Line Given a Point and the Slope (cont.)</a:t>
            </a:r>
            <a:endParaRPr lang="en-US" dirty="0"/>
          </a:p>
        </p:txBody>
      </p:sp>
      <p:sp>
        <p:nvSpPr>
          <p:cNvPr id="3" name="Content Placeholder 2"/>
          <p:cNvSpPr>
            <a:spLocks noGrp="1"/>
          </p:cNvSpPr>
          <p:nvPr>
            <p:ph idx="1"/>
          </p:nvPr>
        </p:nvSpPr>
        <p:spPr>
          <a:xfrm>
            <a:off x="457200" y="1280160"/>
            <a:ext cx="8229600" cy="4572000"/>
          </a:xfrm>
        </p:spPr>
        <p:txBody>
          <a:bodyPr/>
          <a:lstStyle/>
          <a:p>
            <a:pPr marL="533400" indent="-533400" algn="just" eaLnBrk="0" hangingPunct="0">
              <a:lnSpc>
                <a:spcPct val="90000"/>
              </a:lnSpc>
            </a:pPr>
            <a:r>
              <a:rPr lang="en-US" dirty="0">
                <a:latin typeface="Calibri" pitchFamily="34" charset="0"/>
              </a:rPr>
              <a:t>Either way, you arrive at the </a:t>
            </a:r>
          </a:p>
          <a:p>
            <a:pPr marL="533400" indent="-533400" algn="just" eaLnBrk="0" hangingPunct="0">
              <a:lnSpc>
                <a:spcPct val="90000"/>
              </a:lnSpc>
            </a:pPr>
            <a:r>
              <a:rPr lang="en-US" dirty="0">
                <a:latin typeface="Calibri" pitchFamily="34" charset="0"/>
              </a:rPr>
              <a:t>same point </a:t>
            </a:r>
            <a:r>
              <a:rPr lang="en-US" dirty="0">
                <a:solidFill>
                  <a:srgbClr val="FF0000"/>
                </a:solidFill>
                <a:latin typeface="Calibri" pitchFamily="34" charset="0"/>
              </a:rPr>
              <a:t>(6,2)</a:t>
            </a:r>
            <a:r>
              <a:rPr lang="en-US" dirty="0">
                <a:latin typeface="Calibri" pitchFamily="34" charset="0"/>
              </a:rPr>
              <a:t>.  </a:t>
            </a:r>
          </a:p>
          <a:p>
            <a:pPr marL="533400" indent="-533400" algn="just" eaLnBrk="0" hangingPunct="0">
              <a:lnSpc>
                <a:spcPct val="90000"/>
              </a:lnSpc>
            </a:pPr>
            <a:endParaRPr lang="en-US" dirty="0">
              <a:latin typeface="Calibri" pitchFamily="34" charset="0"/>
            </a:endParaRPr>
          </a:p>
          <a:p>
            <a:pPr marL="533400" indent="-533400" algn="just" eaLnBrk="0" hangingPunct="0">
              <a:lnSpc>
                <a:spcPct val="90000"/>
              </a:lnSpc>
            </a:pPr>
            <a:r>
              <a:rPr lang="en-US" dirty="0">
                <a:latin typeface="Calibri" pitchFamily="34" charset="0"/>
              </a:rPr>
              <a:t>This means that we can move </a:t>
            </a:r>
          </a:p>
          <a:p>
            <a:pPr marL="533400" indent="-533400" algn="just" eaLnBrk="0" hangingPunct="0">
              <a:lnSpc>
                <a:spcPct val="90000"/>
              </a:lnSpc>
            </a:pPr>
            <a:r>
              <a:rPr lang="en-US" dirty="0">
                <a:latin typeface="Calibri" pitchFamily="34" charset="0"/>
              </a:rPr>
              <a:t>from the given point either </a:t>
            </a:r>
          </a:p>
          <a:p>
            <a:pPr marL="533400" indent="-533400" algn="just" eaLnBrk="0" hangingPunct="0">
              <a:lnSpc>
                <a:spcPct val="90000"/>
              </a:lnSpc>
            </a:pPr>
            <a:r>
              <a:rPr lang="en-US" dirty="0">
                <a:latin typeface="Calibri" pitchFamily="34" charset="0"/>
              </a:rPr>
              <a:t>with the rise first or the run </a:t>
            </a:r>
          </a:p>
          <a:p>
            <a:pPr marL="533400" indent="-533400" algn="just" eaLnBrk="0" hangingPunct="0">
              <a:lnSpc>
                <a:spcPct val="90000"/>
              </a:lnSpc>
            </a:pPr>
            <a:r>
              <a:rPr lang="en-US" dirty="0">
                <a:latin typeface="Calibri" pitchFamily="34" charset="0"/>
              </a:rPr>
              <a:t>first.</a:t>
            </a:r>
            <a:r>
              <a:rPr lang="en-US" i="1" dirty="0">
                <a:latin typeface="Calibri" pitchFamily="34" charset="0"/>
              </a:rPr>
              <a:t> </a:t>
            </a:r>
          </a:p>
          <a:p>
            <a:endParaRPr lang="en-US" dirty="0"/>
          </a:p>
        </p:txBody>
      </p:sp>
      <p:graphicFrame>
        <p:nvGraphicFramePr>
          <p:cNvPr id="5" name="Object 6"/>
          <p:cNvGraphicFramePr>
            <a:graphicFrameLocks noChangeAspect="1"/>
          </p:cNvGraphicFramePr>
          <p:nvPr>
            <p:extLst>
              <p:ext uri="{D42A27DB-BD31-4B8C-83A1-F6EECF244321}">
                <p14:modId xmlns:p14="http://schemas.microsoft.com/office/powerpoint/2010/main" val="3337143124"/>
              </p:ext>
            </p:extLst>
          </p:nvPr>
        </p:nvGraphicFramePr>
        <p:xfrm>
          <a:off x="587375" y="4794250"/>
          <a:ext cx="3873500" cy="838200"/>
        </p:xfrm>
        <a:graphic>
          <a:graphicData uri="http://schemas.openxmlformats.org/presentationml/2006/ole">
            <mc:AlternateContent xmlns:mc="http://schemas.openxmlformats.org/markup-compatibility/2006">
              <mc:Choice xmlns:v="urn:schemas-microsoft-com:vml" Requires="v">
                <p:oleObj spid="_x0000_s29383" name="Equation" r:id="rId3" imgW="3858120" imgH="822600" progId="Equation.DSMT4">
                  <p:embed/>
                </p:oleObj>
              </mc:Choice>
              <mc:Fallback>
                <p:oleObj name="Equation" r:id="rId3" imgW="3858120" imgH="822600" progId="Equation.DSMT4">
                  <p:embed/>
                  <p:pic>
                    <p:nvPicPr>
                      <p:cNvPr id="0" name="Picture 7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7375" y="4794250"/>
                        <a:ext cx="3873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9370" name="Picture 698"/>
          <p:cNvPicPr>
            <a:picLocks noChangeAspect="1" noChangeArrowheads="1"/>
          </p:cNvPicPr>
          <p:nvPr/>
        </p:nvPicPr>
        <p:blipFill>
          <a:blip r:embed="rId5" cstate="print"/>
          <a:srcRect/>
          <a:stretch>
            <a:fillRect/>
          </a:stretch>
        </p:blipFill>
        <p:spPr bwMode="auto">
          <a:xfrm>
            <a:off x="5105400" y="1676400"/>
            <a:ext cx="3310128" cy="32802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rPr>
              <a:t>Point-Slope Form</a:t>
            </a:r>
            <a:endParaRPr lang="en-US" sz="3200" dirty="0">
              <a:solidFill>
                <a:schemeClr val="accent1"/>
              </a:solidFill>
            </a:endParaRPr>
          </a:p>
        </p:txBody>
      </p:sp>
      <p:sp>
        <p:nvSpPr>
          <p:cNvPr id="8195" name="Rectangle 3"/>
          <p:cNvSpPr>
            <a:spLocks noGrp="1"/>
          </p:cNvSpPr>
          <p:nvPr>
            <p:ph idx="1"/>
          </p:nvPr>
        </p:nvSpPr>
        <p:spPr>
          <a:xfrm>
            <a:off x="457200" y="1280160"/>
            <a:ext cx="8229600" cy="2758440"/>
          </a:xfrm>
          <a:prstGeom prst="rect">
            <a:avLst/>
          </a:prstGeom>
          <a:solidFill>
            <a:srgbClr val="FFFFCC"/>
          </a:solidFill>
          <a:ln w="28575">
            <a:solidFill>
              <a:srgbClr val="000000"/>
            </a:solidFill>
          </a:ln>
        </p:spPr>
        <p:txBody>
          <a:bodyPr>
            <a:noAutofit/>
          </a:bodyPr>
          <a:lstStyle/>
          <a:p>
            <a:pPr marL="533400" indent="-533400" algn="ctr" eaLnBrk="0" hangingPunct="0">
              <a:tabLst>
                <a:tab pos="457200" algn="l"/>
              </a:tabLst>
            </a:pPr>
            <a:r>
              <a:rPr lang="en-US" b="1" dirty="0">
                <a:solidFill>
                  <a:srgbClr val="000000"/>
                </a:solidFill>
                <a:latin typeface="Calibri" pitchFamily="34" charset="0"/>
              </a:rPr>
              <a:t>Formula</a:t>
            </a:r>
          </a:p>
          <a:p>
            <a:pPr marL="533400" indent="-533400" algn="just" eaLnBrk="0" hangingPunct="0">
              <a:tabLst>
                <a:tab pos="457200" algn="l"/>
              </a:tabLst>
            </a:pPr>
            <a:r>
              <a:rPr lang="en-US" dirty="0">
                <a:solidFill>
                  <a:srgbClr val="000000"/>
                </a:solidFill>
                <a:latin typeface="Calibri" pitchFamily="34" charset="0"/>
              </a:rPr>
              <a:t>An equation of the form </a:t>
            </a:r>
          </a:p>
          <a:p>
            <a:pPr marL="533400" indent="-533400" algn="just" eaLnBrk="0" hangingPunct="0">
              <a:tabLst>
                <a:tab pos="457200" algn="l"/>
              </a:tabLst>
            </a:pPr>
            <a:endParaRPr lang="en-US" dirty="0">
              <a:solidFill>
                <a:srgbClr val="000000"/>
              </a:solidFill>
              <a:latin typeface="Calibri" pitchFamily="34" charset="0"/>
            </a:endParaRPr>
          </a:p>
          <a:p>
            <a:pPr marL="533400" indent="-533400" algn="just" eaLnBrk="0" hangingPunct="0">
              <a:tabLst>
                <a:tab pos="457200" algn="l"/>
              </a:tabLst>
            </a:pPr>
            <a:r>
              <a:rPr lang="en-US" dirty="0">
                <a:solidFill>
                  <a:srgbClr val="000000"/>
                </a:solidFill>
                <a:latin typeface="Calibri" pitchFamily="34" charset="0"/>
              </a:rPr>
              <a:t>is called the </a:t>
            </a:r>
            <a:r>
              <a:rPr lang="en-US" b="1" dirty="0">
                <a:solidFill>
                  <a:srgbClr val="C00000"/>
                </a:solidFill>
                <a:latin typeface="Calibri" pitchFamily="34" charset="0"/>
              </a:rPr>
              <a:t>point-slope form </a:t>
            </a:r>
            <a:r>
              <a:rPr lang="en-US" dirty="0">
                <a:solidFill>
                  <a:srgbClr val="000000"/>
                </a:solidFill>
                <a:latin typeface="Calibri" pitchFamily="34" charset="0"/>
              </a:rPr>
              <a:t>for the equation of a line </a:t>
            </a:r>
          </a:p>
          <a:p>
            <a:pPr marL="533400" indent="-533400" algn="just" eaLnBrk="0" hangingPunct="0">
              <a:tabLst>
                <a:tab pos="457200" algn="l"/>
              </a:tabLst>
            </a:pPr>
            <a:r>
              <a:rPr lang="en-US" dirty="0">
                <a:solidFill>
                  <a:srgbClr val="000000"/>
                </a:solidFill>
                <a:latin typeface="Calibri" pitchFamily="34" charset="0"/>
              </a:rPr>
              <a:t>that contains the point                 and has slope </a:t>
            </a:r>
            <a:r>
              <a:rPr lang="en-US" i="1" dirty="0">
                <a:solidFill>
                  <a:srgbClr val="000000"/>
                </a:solidFill>
                <a:latin typeface="Calibri" pitchFamily="34" charset="0"/>
              </a:rPr>
              <a:t>m</a:t>
            </a:r>
            <a:r>
              <a:rPr lang="en-US" dirty="0">
                <a:solidFill>
                  <a:srgbClr val="000000"/>
                </a:solidFill>
                <a:latin typeface="Calibri" pitchFamily="34" charset="0"/>
              </a:rPr>
              <a:t>.</a:t>
            </a:r>
            <a:endParaRPr lang="en-US" dirty="0">
              <a:solidFill>
                <a:schemeClr val="tx1"/>
              </a:solidFill>
            </a:endParaRPr>
          </a:p>
        </p:txBody>
      </p:sp>
      <p:graphicFrame>
        <p:nvGraphicFramePr>
          <p:cNvPr id="8198" name="Object 6"/>
          <p:cNvGraphicFramePr>
            <a:graphicFrameLocks noChangeAspect="1"/>
          </p:cNvGraphicFramePr>
          <p:nvPr>
            <p:extLst>
              <p:ext uri="{D42A27DB-BD31-4B8C-83A1-F6EECF244321}">
                <p14:modId xmlns:p14="http://schemas.microsoft.com/office/powerpoint/2010/main" val="645189826"/>
              </p:ext>
            </p:extLst>
          </p:nvPr>
        </p:nvGraphicFramePr>
        <p:xfrm>
          <a:off x="3592513" y="2298700"/>
          <a:ext cx="2525712" cy="609600"/>
        </p:xfrm>
        <a:graphic>
          <a:graphicData uri="http://schemas.openxmlformats.org/presentationml/2006/ole">
            <mc:AlternateContent xmlns:mc="http://schemas.openxmlformats.org/markup-compatibility/2006">
              <mc:Choice xmlns:v="urn:schemas-microsoft-com:vml" Requires="v">
                <p:oleObj spid="_x0000_s100805" name="Equation" r:id="rId3" imgW="2514240" imgH="594000" progId="Equation.DSMT4">
                  <p:embed/>
                </p:oleObj>
              </mc:Choice>
              <mc:Fallback>
                <p:oleObj name="Equation" r:id="rId3" imgW="2514240" imgH="594000" progId="Equation.DSMT4">
                  <p:embed/>
                  <p:pic>
                    <p:nvPicPr>
                      <p:cNvPr id="0" name="Picture 4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2513" y="2298700"/>
                        <a:ext cx="2525712"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3998452" y="3348392"/>
          <a:ext cx="1168400" cy="520700"/>
        </p:xfrm>
        <a:graphic>
          <a:graphicData uri="http://schemas.openxmlformats.org/presentationml/2006/ole">
            <mc:AlternateContent xmlns:mc="http://schemas.openxmlformats.org/markup-compatibility/2006">
              <mc:Choice xmlns:v="urn:schemas-microsoft-com:vml" Requires="v">
                <p:oleObj spid="_x0000_s100806" name="Equation" r:id="rId5" imgW="1167941" imgH="520861" progId="Equation.DSMT4">
                  <p:embed/>
                </p:oleObj>
              </mc:Choice>
              <mc:Fallback>
                <p:oleObj name="Equation" r:id="rId5" imgW="1167941" imgH="520861" progId="Equation.DSMT4">
                  <p:embed/>
                  <p:pic>
                    <p:nvPicPr>
                      <p:cNvPr id="0" name="Picture 4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8452" y="3348392"/>
                        <a:ext cx="11684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Finding Equations of Lines Using the Slope and a Point</a:t>
            </a:r>
          </a:p>
        </p:txBody>
      </p:sp>
      <p:sp>
        <p:nvSpPr>
          <p:cNvPr id="6149" name="Rectangle 3"/>
          <p:cNvSpPr>
            <a:spLocks noGrp="1"/>
          </p:cNvSpPr>
          <p:nvPr>
            <p:ph idx="1"/>
          </p:nvPr>
        </p:nvSpPr>
        <p:spPr>
          <a:xfrm>
            <a:off x="457200" y="1280160"/>
            <a:ext cx="8229600" cy="2613023"/>
          </a:xfrm>
          <a:prstGeom prst="rect">
            <a:avLst/>
          </a:prstGeom>
        </p:spPr>
        <p:txBody>
          <a:bodyPr>
            <a:spAutoFit/>
          </a:bodyPr>
          <a:lstStyle/>
          <a:p>
            <a:pPr algn="just">
              <a:buFont typeface="Courier New" pitchFamily="49" charset="0"/>
              <a:buNone/>
            </a:pPr>
            <a:r>
              <a:rPr lang="en-US" i="0" dirty="0">
                <a:solidFill>
                  <a:schemeClr val="tx1"/>
                </a:solidFill>
              </a:rPr>
              <a:t>Find the equation of the line with a slope of        and </a:t>
            </a:r>
          </a:p>
          <a:p>
            <a:pPr algn="just">
              <a:lnSpc>
                <a:spcPct val="125000"/>
              </a:lnSpc>
              <a:buFont typeface="Courier New" pitchFamily="49" charset="0"/>
              <a:buNone/>
            </a:pPr>
            <a:r>
              <a:rPr lang="en-US" i="0" dirty="0">
                <a:solidFill>
                  <a:schemeClr val="tx1"/>
                </a:solidFill>
              </a:rPr>
              <a:t>which passes through the point </a:t>
            </a:r>
            <a:r>
              <a:rPr lang="en-US" i="0" dirty="0">
                <a:solidFill>
                  <a:srgbClr val="0000FF"/>
                </a:solidFill>
              </a:rPr>
              <a:t>(2, 3)</a:t>
            </a:r>
            <a:r>
              <a:rPr lang="en-US" i="0" dirty="0">
                <a:solidFill>
                  <a:schemeClr val="tx1"/>
                </a:solidFill>
              </a:rPr>
              <a:t>.  Graph the line </a:t>
            </a:r>
          </a:p>
          <a:p>
            <a:pPr algn="just">
              <a:spcBef>
                <a:spcPts val="0"/>
              </a:spcBef>
              <a:buFont typeface="Courier New" pitchFamily="49" charset="0"/>
              <a:buNone/>
            </a:pPr>
            <a:r>
              <a:rPr lang="en-US" i="0" dirty="0">
                <a:solidFill>
                  <a:schemeClr val="tx1"/>
                </a:solidFill>
              </a:rPr>
              <a:t>using the point and slope. </a:t>
            </a:r>
          </a:p>
          <a:p>
            <a:pPr algn="just">
              <a:buFont typeface="Courier New" pitchFamily="49" charset="0"/>
              <a:buNone/>
            </a:pPr>
            <a:r>
              <a:rPr lang="en-US" b="1" i="0" dirty="0">
                <a:solidFill>
                  <a:schemeClr val="tx1"/>
                </a:solidFill>
              </a:rPr>
              <a:t>Solution </a:t>
            </a:r>
          </a:p>
          <a:p>
            <a:pPr algn="just">
              <a:buFont typeface="Courier New" pitchFamily="49" charset="0"/>
              <a:buNone/>
            </a:pPr>
            <a:r>
              <a:rPr lang="en-US" i="0" dirty="0">
                <a:solidFill>
                  <a:schemeClr val="tx1"/>
                </a:solidFill>
              </a:rPr>
              <a:t>Substitute the values into the point-slope form.</a:t>
            </a:r>
            <a:r>
              <a:rPr lang="en-US" dirty="0">
                <a:solidFill>
                  <a:schemeClr val="tx1"/>
                </a:solidFill>
              </a:rPr>
              <a:t> </a:t>
            </a:r>
            <a:endParaRPr lang="en-US" i="0" dirty="0">
              <a:solidFill>
                <a:schemeClr val="tx1"/>
              </a:solidFill>
            </a:endParaRPr>
          </a:p>
        </p:txBody>
      </p:sp>
      <p:graphicFrame>
        <p:nvGraphicFramePr>
          <p:cNvPr id="9220" name="Object 4"/>
          <p:cNvGraphicFramePr>
            <a:graphicFrameLocks noChangeAspect="1"/>
          </p:cNvGraphicFramePr>
          <p:nvPr>
            <p:extLst>
              <p:ext uri="{D42A27DB-BD31-4B8C-83A1-F6EECF244321}">
                <p14:modId xmlns:p14="http://schemas.microsoft.com/office/powerpoint/2010/main" val="976008158"/>
              </p:ext>
            </p:extLst>
          </p:nvPr>
        </p:nvGraphicFramePr>
        <p:xfrm>
          <a:off x="6911975" y="1096963"/>
          <a:ext cx="500063" cy="847725"/>
        </p:xfrm>
        <a:graphic>
          <a:graphicData uri="http://schemas.openxmlformats.org/presentationml/2006/ole">
            <mc:AlternateContent xmlns:mc="http://schemas.openxmlformats.org/markup-compatibility/2006">
              <mc:Choice xmlns:v="urn:schemas-microsoft-com:vml" Requires="v">
                <p:oleObj spid="_x0000_s124347" name="Equation" r:id="rId3" imgW="482400" imgH="838080" progId="Equation.DSMT4">
                  <p:embed/>
                </p:oleObj>
              </mc:Choice>
              <mc:Fallback>
                <p:oleObj name="Equation" r:id="rId3" imgW="482400" imgH="838080" progId="Equation.DSMT4">
                  <p:embed/>
                  <p:pic>
                    <p:nvPicPr>
                      <p:cNvPr id="0" name="Picture 398"/>
                      <p:cNvPicPr>
                        <a:picLocks noChangeAspect="1" noChangeArrowheads="1"/>
                      </p:cNvPicPr>
                      <p:nvPr/>
                    </p:nvPicPr>
                    <p:blipFill>
                      <a:blip r:embed="rId4"/>
                      <a:srcRect/>
                      <a:stretch>
                        <a:fillRect/>
                      </a:stretch>
                    </p:blipFill>
                    <p:spPr bwMode="auto">
                      <a:xfrm>
                        <a:off x="6911975" y="1096963"/>
                        <a:ext cx="500063" cy="847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5"/>
          <p:cNvGraphicFramePr>
            <a:graphicFrameLocks noChangeAspect="1"/>
          </p:cNvGraphicFramePr>
          <p:nvPr>
            <p:extLst>
              <p:ext uri="{D42A27DB-BD31-4B8C-83A1-F6EECF244321}">
                <p14:modId xmlns:p14="http://schemas.microsoft.com/office/powerpoint/2010/main" val="2641945553"/>
              </p:ext>
            </p:extLst>
          </p:nvPr>
        </p:nvGraphicFramePr>
        <p:xfrm>
          <a:off x="2457450" y="3848100"/>
          <a:ext cx="2513013" cy="508000"/>
        </p:xfrm>
        <a:graphic>
          <a:graphicData uri="http://schemas.openxmlformats.org/presentationml/2006/ole">
            <mc:AlternateContent xmlns:mc="http://schemas.openxmlformats.org/markup-compatibility/2006">
              <mc:Choice xmlns:v="urn:schemas-microsoft-com:vml" Requires="v">
                <p:oleObj spid="_x0000_s124348" name="Equation" r:id="rId5" imgW="2501640" imgH="495000" progId="Equation.DSMT4">
                  <p:embed/>
                </p:oleObj>
              </mc:Choice>
              <mc:Fallback>
                <p:oleObj name="Equation" r:id="rId5" imgW="2501640" imgH="495000" progId="Equation.DSMT4">
                  <p:embed/>
                  <p:pic>
                    <p:nvPicPr>
                      <p:cNvPr id="0" name="Picture 399"/>
                      <p:cNvPicPr>
                        <a:picLocks noChangeAspect="1" noChangeArrowheads="1"/>
                      </p:cNvPicPr>
                      <p:nvPr/>
                    </p:nvPicPr>
                    <p:blipFill>
                      <a:blip r:embed="rId6"/>
                      <a:srcRect/>
                      <a:stretch>
                        <a:fillRect/>
                      </a:stretch>
                    </p:blipFill>
                    <p:spPr bwMode="auto">
                      <a:xfrm>
                        <a:off x="2457450" y="3848100"/>
                        <a:ext cx="2513013"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630641904"/>
              </p:ext>
            </p:extLst>
          </p:nvPr>
        </p:nvGraphicFramePr>
        <p:xfrm>
          <a:off x="5537200" y="4603750"/>
          <a:ext cx="1714500" cy="279400"/>
        </p:xfrm>
        <a:graphic>
          <a:graphicData uri="http://schemas.openxmlformats.org/presentationml/2006/ole">
            <mc:AlternateContent xmlns:mc="http://schemas.openxmlformats.org/markup-compatibility/2006">
              <mc:Choice xmlns:v="urn:schemas-microsoft-com:vml" Requires="v">
                <p:oleObj spid="_x0000_s124349" name="Equation" r:id="rId7" imgW="1700280" imgH="264960" progId="Equation.DSMT4">
                  <p:embed/>
                </p:oleObj>
              </mc:Choice>
              <mc:Fallback>
                <p:oleObj name="Equation" r:id="rId7" imgW="1700280" imgH="264960" progId="Equation.DSMT4">
                  <p:embed/>
                  <p:pic>
                    <p:nvPicPr>
                      <p:cNvPr id="0" name="Picture 4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37200" y="4603750"/>
                        <a:ext cx="1714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extLst>
              <p:ext uri="{D42A27DB-BD31-4B8C-83A1-F6EECF244321}">
                <p14:modId xmlns:p14="http://schemas.microsoft.com/office/powerpoint/2010/main" val="2441023349"/>
              </p:ext>
            </p:extLst>
          </p:nvPr>
        </p:nvGraphicFramePr>
        <p:xfrm>
          <a:off x="2595563" y="4352925"/>
          <a:ext cx="2428875" cy="846138"/>
        </p:xfrm>
        <a:graphic>
          <a:graphicData uri="http://schemas.openxmlformats.org/presentationml/2006/ole">
            <mc:AlternateContent xmlns:mc="http://schemas.openxmlformats.org/markup-compatibility/2006">
              <mc:Choice xmlns:v="urn:schemas-microsoft-com:vml" Requires="v">
                <p:oleObj spid="_x0000_s124350" name="Equation" r:id="rId9" imgW="2412720" imgH="838080" progId="Equation.DSMT4">
                  <p:embed/>
                </p:oleObj>
              </mc:Choice>
              <mc:Fallback>
                <p:oleObj name="Equation" r:id="rId9" imgW="2412720" imgH="838080" progId="Equation.DSMT4">
                  <p:embed/>
                  <p:pic>
                    <p:nvPicPr>
                      <p:cNvPr id="0" name="Picture 401"/>
                      <p:cNvPicPr>
                        <a:picLocks noChangeAspect="1" noChangeArrowheads="1"/>
                      </p:cNvPicPr>
                      <p:nvPr/>
                    </p:nvPicPr>
                    <p:blipFill>
                      <a:blip r:embed="rId10"/>
                      <a:srcRect/>
                      <a:stretch>
                        <a:fillRect/>
                      </a:stretch>
                    </p:blipFill>
                    <p:spPr bwMode="auto">
                      <a:xfrm>
                        <a:off x="2595563" y="4352925"/>
                        <a:ext cx="2428875" cy="84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228954297"/>
              </p:ext>
            </p:extLst>
          </p:nvPr>
        </p:nvGraphicFramePr>
        <p:xfrm>
          <a:off x="2609850" y="5159375"/>
          <a:ext cx="2185988" cy="846138"/>
        </p:xfrm>
        <a:graphic>
          <a:graphicData uri="http://schemas.openxmlformats.org/presentationml/2006/ole">
            <mc:AlternateContent xmlns:mc="http://schemas.openxmlformats.org/markup-compatibility/2006">
              <mc:Choice xmlns:v="urn:schemas-microsoft-com:vml" Requires="v">
                <p:oleObj spid="_x0000_s124351" name="Equation" r:id="rId11" imgW="2171520" imgH="838080" progId="Equation.DSMT4">
                  <p:embed/>
                </p:oleObj>
              </mc:Choice>
              <mc:Fallback>
                <p:oleObj name="Equation" r:id="rId11" imgW="2171520" imgH="838080" progId="Equation.DSMT4">
                  <p:embed/>
                  <p:pic>
                    <p:nvPicPr>
                      <p:cNvPr id="0" name="Picture 402"/>
                      <p:cNvPicPr>
                        <a:picLocks noChangeAspect="1" noChangeArrowheads="1"/>
                      </p:cNvPicPr>
                      <p:nvPr/>
                    </p:nvPicPr>
                    <p:blipFill>
                      <a:blip r:embed="rId12"/>
                      <a:srcRect/>
                      <a:stretch>
                        <a:fillRect/>
                      </a:stretch>
                    </p:blipFill>
                    <p:spPr bwMode="auto">
                      <a:xfrm>
                        <a:off x="2609850" y="5159375"/>
                        <a:ext cx="2185988" cy="84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p:cNvSpPr>
          <p:nvPr>
            <p:ph type="title"/>
          </p:nvPr>
        </p:nvSpPr>
        <p:spPr>
          <a:prstGeom prst="rect">
            <a:avLst/>
          </a:prstGeom>
        </p:spPr>
        <p:txBody>
          <a:bodyPr/>
          <a:lstStyle/>
          <a:p>
            <a:r>
              <a:rPr lang="en-US" dirty="0">
                <a:solidFill>
                  <a:schemeClr val="accent1"/>
                </a:solidFill>
              </a:rPr>
              <a:t>Example 2:  Finding Equations of Lines Using the Slope and a Point (cont</a:t>
            </a:r>
            <a:r>
              <a:rPr lang="en-US" sz="3200" dirty="0">
                <a:solidFill>
                  <a:schemeClr val="accent1"/>
                </a:solidFill>
              </a:rPr>
              <a:t>.)</a:t>
            </a:r>
          </a:p>
        </p:txBody>
      </p:sp>
      <p:graphicFrame>
        <p:nvGraphicFramePr>
          <p:cNvPr id="10245"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122677" name="Equation" r:id="rId3" imgW="457862" imgH="792656" progId="Equation.DSMT4">
                  <p:embed/>
                </p:oleObj>
              </mc:Choice>
              <mc:Fallback>
                <p:oleObj name="Equation" r:id="rId3" imgW="457862" imgH="792656" progId="Equation.DSMT4">
                  <p:embed/>
                  <p:pic>
                    <p:nvPicPr>
                      <p:cNvPr id="0" name="Picture 75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6"/>
          <p:cNvGraphicFramePr>
            <a:graphicFrameLocks noChangeAspect="1"/>
          </p:cNvGraphicFramePr>
          <p:nvPr>
            <p:extLst>
              <p:ext uri="{D42A27DB-BD31-4B8C-83A1-F6EECF244321}">
                <p14:modId xmlns:p14="http://schemas.microsoft.com/office/powerpoint/2010/main" val="3636413906"/>
              </p:ext>
            </p:extLst>
          </p:nvPr>
        </p:nvGraphicFramePr>
        <p:xfrm>
          <a:off x="4281488" y="1119188"/>
          <a:ext cx="1717675" cy="846137"/>
        </p:xfrm>
        <a:graphic>
          <a:graphicData uri="http://schemas.openxmlformats.org/presentationml/2006/ole">
            <mc:AlternateContent xmlns:mc="http://schemas.openxmlformats.org/markup-compatibility/2006">
              <mc:Choice xmlns:v="urn:schemas-microsoft-com:vml" Requires="v">
                <p:oleObj spid="_x0000_s122678" name="Equation" r:id="rId5" imgW="1701720" imgH="838080" progId="Equation.DSMT4">
                  <p:embed/>
                </p:oleObj>
              </mc:Choice>
              <mc:Fallback>
                <p:oleObj name="Equation" r:id="rId5" imgW="1701720" imgH="838080" progId="Equation.DSMT4">
                  <p:embed/>
                  <p:pic>
                    <p:nvPicPr>
                      <p:cNvPr id="0" name="Picture 759"/>
                      <p:cNvPicPr>
                        <a:picLocks noChangeAspect="1" noChangeArrowheads="1"/>
                      </p:cNvPicPr>
                      <p:nvPr/>
                    </p:nvPicPr>
                    <p:blipFill>
                      <a:blip r:embed="rId6"/>
                      <a:srcRect/>
                      <a:stretch>
                        <a:fillRect/>
                      </a:stretch>
                    </p:blipFill>
                    <p:spPr bwMode="auto">
                      <a:xfrm>
                        <a:off x="4281488" y="1119188"/>
                        <a:ext cx="1717675" cy="846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8"/>
          <p:cNvGraphicFramePr>
            <a:graphicFrameLocks noChangeAspect="1"/>
          </p:cNvGraphicFramePr>
          <p:nvPr>
            <p:extLst>
              <p:ext uri="{D42A27DB-BD31-4B8C-83A1-F6EECF244321}">
                <p14:modId xmlns:p14="http://schemas.microsoft.com/office/powerpoint/2010/main" val="331629609"/>
              </p:ext>
            </p:extLst>
          </p:nvPr>
        </p:nvGraphicFramePr>
        <p:xfrm>
          <a:off x="3835400" y="3282950"/>
          <a:ext cx="4191000" cy="1358900"/>
        </p:xfrm>
        <a:graphic>
          <a:graphicData uri="http://schemas.openxmlformats.org/presentationml/2006/ole">
            <mc:AlternateContent xmlns:mc="http://schemas.openxmlformats.org/markup-compatibility/2006">
              <mc:Choice xmlns:v="urn:schemas-microsoft-com:vml" Requires="v">
                <p:oleObj spid="_x0000_s122679" name="Equation" r:id="rId7" imgW="4178160" imgH="1343880" progId="Equation.DSMT4">
                  <p:embed/>
                </p:oleObj>
              </mc:Choice>
              <mc:Fallback>
                <p:oleObj name="Equation" r:id="rId7" imgW="4178160" imgH="1343880" progId="Equation.DSMT4">
                  <p:embed/>
                  <p:pic>
                    <p:nvPicPr>
                      <p:cNvPr id="0" name="Picture 76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35400" y="3282950"/>
                        <a:ext cx="4191000"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1062344736"/>
              </p:ext>
            </p:extLst>
          </p:nvPr>
        </p:nvGraphicFramePr>
        <p:xfrm>
          <a:off x="6159500" y="1441450"/>
          <a:ext cx="2146300" cy="292100"/>
        </p:xfrm>
        <a:graphic>
          <a:graphicData uri="http://schemas.openxmlformats.org/presentationml/2006/ole">
            <mc:AlternateContent xmlns:mc="http://schemas.openxmlformats.org/markup-compatibility/2006">
              <mc:Choice xmlns:v="urn:schemas-microsoft-com:vml" Requires="v">
                <p:oleObj spid="_x0000_s122680" name="Equation" r:id="rId9" imgW="2130120" imgH="283320" progId="Equation.DSMT4">
                  <p:embed/>
                </p:oleObj>
              </mc:Choice>
              <mc:Fallback>
                <p:oleObj name="Equation" r:id="rId9" imgW="2130120" imgH="283320" progId="Equation.DSMT4">
                  <p:embed/>
                  <p:pic>
                    <p:nvPicPr>
                      <p:cNvPr id="0" name="Picture 76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59500" y="1441450"/>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793511075"/>
              </p:ext>
            </p:extLst>
          </p:nvPr>
        </p:nvGraphicFramePr>
        <p:xfrm>
          <a:off x="6159500" y="2711450"/>
          <a:ext cx="1460500" cy="228600"/>
        </p:xfrm>
        <a:graphic>
          <a:graphicData uri="http://schemas.openxmlformats.org/presentationml/2006/ole">
            <mc:AlternateContent xmlns:mc="http://schemas.openxmlformats.org/markup-compatibility/2006">
              <mc:Choice xmlns:v="urn:schemas-microsoft-com:vml" Requires="v">
                <p:oleObj spid="_x0000_s122681" name="Equation" r:id="rId11" imgW="1444320" imgH="219240" progId="Equation.DSMT4">
                  <p:embed/>
                </p:oleObj>
              </mc:Choice>
              <mc:Fallback>
                <p:oleObj name="Equation" r:id="rId11" imgW="1444320" imgH="219240" progId="Equation.DSMT4">
                  <p:embed/>
                  <p:pic>
                    <p:nvPicPr>
                      <p:cNvPr id="0" name="Picture 7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159500" y="2711450"/>
                        <a:ext cx="1460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2891006258"/>
              </p:ext>
            </p:extLst>
          </p:nvPr>
        </p:nvGraphicFramePr>
        <p:xfrm>
          <a:off x="4114800" y="2049463"/>
          <a:ext cx="1541462" cy="371475"/>
        </p:xfrm>
        <a:graphic>
          <a:graphicData uri="http://schemas.openxmlformats.org/presentationml/2006/ole">
            <mc:AlternateContent xmlns:mc="http://schemas.openxmlformats.org/markup-compatibility/2006">
              <mc:Choice xmlns:v="urn:schemas-microsoft-com:vml" Requires="v">
                <p:oleObj spid="_x0000_s122682" name="Equation" r:id="rId13" imgW="1536480" imgH="355320" progId="Equation.DSMT4">
                  <p:embed/>
                </p:oleObj>
              </mc:Choice>
              <mc:Fallback>
                <p:oleObj name="Equation" r:id="rId13" imgW="1536480" imgH="355320" progId="Equation.DSMT4">
                  <p:embed/>
                  <p:pic>
                    <p:nvPicPr>
                      <p:cNvPr id="0" name="Picture 763"/>
                      <p:cNvPicPr>
                        <a:picLocks noChangeAspect="1" noChangeArrowheads="1"/>
                      </p:cNvPicPr>
                      <p:nvPr/>
                    </p:nvPicPr>
                    <p:blipFill>
                      <a:blip r:embed="rId14"/>
                      <a:srcRect/>
                      <a:stretch>
                        <a:fillRect/>
                      </a:stretch>
                    </p:blipFill>
                    <p:spPr bwMode="auto">
                      <a:xfrm>
                        <a:off x="4114800" y="2049463"/>
                        <a:ext cx="1541462"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2657264397"/>
              </p:ext>
            </p:extLst>
          </p:nvPr>
        </p:nvGraphicFramePr>
        <p:xfrm>
          <a:off x="3605298" y="2582863"/>
          <a:ext cx="1411287" cy="371475"/>
        </p:xfrm>
        <a:graphic>
          <a:graphicData uri="http://schemas.openxmlformats.org/presentationml/2006/ole">
            <mc:AlternateContent xmlns:mc="http://schemas.openxmlformats.org/markup-compatibility/2006">
              <mc:Choice xmlns:v="urn:schemas-microsoft-com:vml" Requires="v">
                <p:oleObj spid="_x0000_s122683" name="Equation" r:id="rId15" imgW="1396800" imgH="355320" progId="Equation.DSMT4">
                  <p:embed/>
                </p:oleObj>
              </mc:Choice>
              <mc:Fallback>
                <p:oleObj name="Equation" r:id="rId15" imgW="1396800" imgH="355320" progId="Equation.DSMT4">
                  <p:embed/>
                  <p:pic>
                    <p:nvPicPr>
                      <p:cNvPr id="0" name="Picture 764"/>
                      <p:cNvPicPr>
                        <a:picLocks noChangeAspect="1" noChangeArrowheads="1"/>
                      </p:cNvPicPr>
                      <p:nvPr/>
                    </p:nvPicPr>
                    <p:blipFill>
                      <a:blip r:embed="rId16"/>
                      <a:srcRect/>
                      <a:stretch>
                        <a:fillRect/>
                      </a:stretch>
                    </p:blipFill>
                    <p:spPr bwMode="auto">
                      <a:xfrm>
                        <a:off x="3605298" y="2582863"/>
                        <a:ext cx="1411287"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7" dir="2700000" algn="ctr" rotWithShape="0">
                                <a:schemeClr val="bg2">
                                  <a:alpha val="74997"/>
                                </a:schemeClr>
                              </a:outerShdw>
                            </a:effectLst>
                          </a14:hiddenEffects>
                        </a:ext>
                      </a:extLst>
                    </p:spPr>
                  </p:pic>
                </p:oleObj>
              </mc:Fallback>
            </mc:AlternateContent>
          </a:graphicData>
        </a:graphic>
      </p:graphicFrame>
      <p:pic>
        <p:nvPicPr>
          <p:cNvPr id="122592" name="Picture 736"/>
          <p:cNvPicPr>
            <a:picLocks noChangeAspect="1" noChangeArrowheads="1"/>
          </p:cNvPicPr>
          <p:nvPr/>
        </p:nvPicPr>
        <p:blipFill>
          <a:blip r:embed="rId17" cstate="print"/>
          <a:srcRect/>
          <a:stretch>
            <a:fillRect/>
          </a:stretch>
        </p:blipFill>
        <p:spPr bwMode="auto">
          <a:xfrm>
            <a:off x="344424" y="2667000"/>
            <a:ext cx="3236976" cy="325182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5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2:  Finding Equations of Lines Using the Slope and a Point (cont</a:t>
            </a:r>
            <a:r>
              <a:rPr lang="en-US" sz="3200" dirty="0">
                <a:solidFill>
                  <a:schemeClr val="accent1"/>
                </a:solidFill>
              </a:rPr>
              <a:t>.)</a:t>
            </a:r>
          </a:p>
        </p:txBody>
      </p:sp>
      <p:sp>
        <p:nvSpPr>
          <p:cNvPr id="6" name="Content Placeholder 5"/>
          <p:cNvSpPr>
            <a:spLocks noGrp="1"/>
          </p:cNvSpPr>
          <p:nvPr>
            <p:ph idx="1"/>
          </p:nvPr>
        </p:nvSpPr>
        <p:spPr>
          <a:xfrm>
            <a:off x="457200" y="1050022"/>
            <a:ext cx="8229600" cy="1815882"/>
          </a:xfrm>
        </p:spPr>
        <p:txBody>
          <a:bodyPr>
            <a:spAutoFit/>
          </a:bodyPr>
          <a:lstStyle/>
          <a:p>
            <a:r>
              <a:rPr lang="en-US" dirty="0">
                <a:latin typeface="Calibri" pitchFamily="34" charset="0"/>
              </a:rPr>
              <a:t>With a negative slope, either the rise is negative and the run is positive, or the rise is positive and the run is negative.  In either case, as the previous figure and the following figure illustrate, the line is the same.</a:t>
            </a:r>
            <a:endParaRPr lang="en-US" dirty="0"/>
          </a:p>
        </p:txBody>
      </p:sp>
      <p:sp>
        <p:nvSpPr>
          <p:cNvPr id="11267" name="Rectangle 3"/>
          <p:cNvSpPr>
            <a:spLocks/>
          </p:cNvSpPr>
          <p:nvPr/>
        </p:nvSpPr>
        <p:spPr bwMode="auto">
          <a:xfrm>
            <a:off x="533400" y="1854200"/>
            <a:ext cx="8229600" cy="4724400"/>
          </a:xfrm>
          <a:prstGeom prst="rect">
            <a:avLst/>
          </a:prstGeom>
          <a:noFill/>
          <a:ln w="9525">
            <a:noFill/>
            <a:miter lim="800000"/>
            <a:headEnd/>
            <a:tailEnd/>
          </a:ln>
        </p:spPr>
        <p:txBody>
          <a:bodyPr/>
          <a:lstStyle/>
          <a:p>
            <a:pPr algn="just" eaLnBrk="0" hangingPunct="0">
              <a:lnSpc>
                <a:spcPct val="90000"/>
              </a:lnSpc>
              <a:spcBef>
                <a:spcPct val="20000"/>
              </a:spcBef>
              <a:buFont typeface="Courier New" pitchFamily="49" charset="0"/>
              <a:buNone/>
            </a:pPr>
            <a:endParaRPr lang="en-US" sz="2800" i="1" dirty="0">
              <a:latin typeface="Calibri" pitchFamily="34" charset="0"/>
            </a:endParaRPr>
          </a:p>
        </p:txBody>
      </p:sp>
      <p:graphicFrame>
        <p:nvGraphicFramePr>
          <p:cNvPr id="11269" name="Object 5"/>
          <p:cNvGraphicFramePr>
            <a:graphicFrameLocks noChangeAspect="1"/>
          </p:cNvGraphicFramePr>
          <p:nvPr>
            <p:extLst>
              <p:ext uri="{D42A27DB-BD31-4B8C-83A1-F6EECF244321}">
                <p14:modId xmlns:p14="http://schemas.microsoft.com/office/powerpoint/2010/main" val="3213428983"/>
              </p:ext>
            </p:extLst>
          </p:nvPr>
        </p:nvGraphicFramePr>
        <p:xfrm>
          <a:off x="3905250" y="3321050"/>
          <a:ext cx="4203700" cy="1384300"/>
        </p:xfrm>
        <a:graphic>
          <a:graphicData uri="http://schemas.openxmlformats.org/presentationml/2006/ole">
            <mc:AlternateContent xmlns:mc="http://schemas.openxmlformats.org/markup-compatibility/2006">
              <mc:Choice xmlns:v="urn:schemas-microsoft-com:vml" Requires="v">
                <p:oleObj spid="_x0000_s8903" name="Equation" r:id="rId3" imgW="4187160" imgH="1371240" progId="Equation.DSMT4">
                  <p:embed/>
                </p:oleObj>
              </mc:Choice>
              <mc:Fallback>
                <p:oleObj name="Equation" r:id="rId3" imgW="4187160" imgH="1371240" progId="Equation.DSMT4">
                  <p:embed/>
                  <p:pic>
                    <p:nvPicPr>
                      <p:cNvPr id="0" name="Picture 7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5250" y="3321050"/>
                        <a:ext cx="42037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890" name="Picture 698"/>
          <p:cNvPicPr>
            <a:picLocks noChangeAspect="1" noChangeArrowheads="1"/>
          </p:cNvPicPr>
          <p:nvPr/>
        </p:nvPicPr>
        <p:blipFill>
          <a:blip r:embed="rId5" cstate="print"/>
          <a:srcRect/>
          <a:stretch>
            <a:fillRect/>
          </a:stretch>
        </p:blipFill>
        <p:spPr bwMode="auto">
          <a:xfrm>
            <a:off x="609600" y="2895599"/>
            <a:ext cx="3017520" cy="303809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marL="533400" indent="-533400" eaLnBrk="0" hangingPunct="0">
              <a:tabLst>
                <a:tab pos="457200" algn="l"/>
              </a:tabLst>
            </a:pPr>
            <a:r>
              <a:rPr lang="en-US" dirty="0">
                <a:solidFill>
                  <a:schemeClr val="accent1"/>
                </a:solidFill>
                <a:latin typeface="Calibri" pitchFamily="34" charset="0"/>
              </a:rPr>
              <a:t>Finding the Equation of a Line Given Two Points</a:t>
            </a:r>
            <a:r>
              <a:rPr lang="en-US" i="1" dirty="0">
                <a:solidFill>
                  <a:schemeClr val="accent1"/>
                </a:solidFill>
                <a:latin typeface="Calibri" pitchFamily="34" charset="0"/>
              </a:rPr>
              <a:t> </a:t>
            </a:r>
          </a:p>
        </p:txBody>
      </p:sp>
      <p:sp>
        <p:nvSpPr>
          <p:cNvPr id="6" name="Content Placeholder 5"/>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marL="533400" indent="-533400" algn="ctr" eaLnBrk="0" hangingPunct="0">
              <a:tabLst>
                <a:tab pos="457200" algn="l"/>
              </a:tabLst>
            </a:pPr>
            <a:r>
              <a:rPr lang="en-US" b="1" dirty="0">
                <a:solidFill>
                  <a:srgbClr val="000000"/>
                </a:solidFill>
                <a:latin typeface="Calibri" pitchFamily="34" charset="0"/>
              </a:rPr>
              <a:t>Procedure</a:t>
            </a:r>
            <a:endParaRPr lang="en-US" i="1" dirty="0">
              <a:solidFill>
                <a:srgbClr val="000000"/>
              </a:solidFill>
              <a:latin typeface="Calibri" pitchFamily="34" charset="0"/>
            </a:endParaRPr>
          </a:p>
          <a:p>
            <a:pPr marL="533400" indent="-533400" algn="just" eaLnBrk="0" hangingPunct="0">
              <a:tabLst>
                <a:tab pos="457200" algn="l"/>
              </a:tabLst>
            </a:pPr>
            <a:r>
              <a:rPr lang="en-US" dirty="0">
                <a:solidFill>
                  <a:srgbClr val="000000"/>
                </a:solidFill>
                <a:latin typeface="Calibri" pitchFamily="34" charset="0"/>
              </a:rPr>
              <a:t>To find the equation of a line given two points on the </a:t>
            </a:r>
          </a:p>
          <a:p>
            <a:pPr marL="533400" indent="-533400" algn="just" eaLnBrk="0" hangingPunct="0">
              <a:tabLst>
                <a:tab pos="457200" algn="l"/>
              </a:tabLst>
            </a:pPr>
            <a:r>
              <a:rPr lang="en-US" dirty="0">
                <a:solidFill>
                  <a:srgbClr val="000000"/>
                </a:solidFill>
                <a:latin typeface="Calibri" pitchFamily="34" charset="0"/>
              </a:rPr>
              <a:t>line: </a:t>
            </a:r>
          </a:p>
          <a:p>
            <a:pPr algn="just" eaLnBrk="0" hangingPunct="0">
              <a:tabLst>
                <a:tab pos="457200" algn="l"/>
              </a:tabLst>
            </a:pPr>
            <a:r>
              <a:rPr lang="en-US" b="1" dirty="0">
                <a:solidFill>
                  <a:srgbClr val="000000"/>
                </a:solidFill>
                <a:latin typeface="Calibri" pitchFamily="34" charset="0"/>
              </a:rPr>
              <a:t>1.	</a:t>
            </a:r>
            <a:r>
              <a:rPr lang="en-US" dirty="0">
                <a:solidFill>
                  <a:srgbClr val="000000"/>
                </a:solidFill>
                <a:latin typeface="Calibri" pitchFamily="34" charset="0"/>
              </a:rPr>
              <a:t>Use the formula                      (where </a:t>
            </a:r>
            <a:r>
              <a:rPr lang="en-US" i="1" dirty="0">
                <a:solidFill>
                  <a:srgbClr val="000000"/>
                </a:solidFill>
                <a:latin typeface="Calibri" pitchFamily="34" charset="0"/>
              </a:rPr>
              <a:t>x</a:t>
            </a:r>
            <a:r>
              <a:rPr lang="en-US" baseline="-25000" dirty="0">
                <a:solidFill>
                  <a:srgbClr val="000000"/>
                </a:solidFill>
                <a:latin typeface="Calibri" pitchFamily="34" charset="0"/>
              </a:rPr>
              <a:t>2</a:t>
            </a:r>
            <a:r>
              <a:rPr lang="en-US" dirty="0">
                <a:solidFill>
                  <a:srgbClr val="000000"/>
                </a:solidFill>
                <a:latin typeface="Calibri" pitchFamily="34" charset="0"/>
              </a:rPr>
              <a:t> </a:t>
            </a:r>
            <a:r>
              <a:rPr lang="en-US" dirty="0">
                <a:solidFill>
                  <a:srgbClr val="000000"/>
                </a:solidFill>
                <a:latin typeface="Times New Roman"/>
                <a:cs typeface="Symbol" charset="2"/>
              </a:rPr>
              <a:t>≠</a:t>
            </a:r>
            <a:r>
              <a:rPr lang="en-US" dirty="0">
                <a:solidFill>
                  <a:srgbClr val="000000"/>
                </a:solidFill>
                <a:latin typeface="Calibri" pitchFamily="34" charset="0"/>
              </a:rPr>
              <a:t> </a:t>
            </a:r>
            <a:r>
              <a:rPr lang="en-US" i="1" dirty="0">
                <a:solidFill>
                  <a:srgbClr val="000000"/>
                </a:solidFill>
                <a:latin typeface="Calibri" pitchFamily="34" charset="0"/>
              </a:rPr>
              <a:t>x</a:t>
            </a:r>
            <a:r>
              <a:rPr lang="en-US" baseline="-25000" dirty="0">
                <a:solidFill>
                  <a:srgbClr val="000000"/>
                </a:solidFill>
                <a:latin typeface="Calibri" pitchFamily="34" charset="0"/>
              </a:rPr>
              <a:t>1</a:t>
            </a:r>
            <a:r>
              <a:rPr lang="en-US" dirty="0">
                <a:solidFill>
                  <a:srgbClr val="000000"/>
                </a:solidFill>
                <a:latin typeface="Calibri" pitchFamily="34" charset="0"/>
              </a:rPr>
              <a:t>) to find  </a:t>
            </a:r>
            <a:br>
              <a:rPr lang="en-US" dirty="0">
                <a:solidFill>
                  <a:srgbClr val="000000"/>
                </a:solidFill>
                <a:latin typeface="Calibri" pitchFamily="34" charset="0"/>
              </a:rPr>
            </a:br>
            <a:r>
              <a:rPr lang="en-US" dirty="0">
                <a:solidFill>
                  <a:srgbClr val="000000"/>
                </a:solidFill>
                <a:latin typeface="Calibri" pitchFamily="34" charset="0"/>
              </a:rPr>
              <a:t>	the slope. </a:t>
            </a:r>
          </a:p>
          <a:p>
            <a:pPr algn="just" eaLnBrk="0" hangingPunct="0">
              <a:tabLst>
                <a:tab pos="457200" algn="l"/>
              </a:tabLst>
            </a:pPr>
            <a:r>
              <a:rPr lang="en-US" b="1" dirty="0">
                <a:solidFill>
                  <a:srgbClr val="000000"/>
                </a:solidFill>
                <a:latin typeface="Calibri" pitchFamily="34" charset="0"/>
              </a:rPr>
              <a:t>2.	</a:t>
            </a:r>
            <a:r>
              <a:rPr lang="en-US" dirty="0">
                <a:solidFill>
                  <a:srgbClr val="000000"/>
                </a:solidFill>
                <a:latin typeface="Calibri" pitchFamily="34" charset="0"/>
              </a:rPr>
              <a:t>Use this slope, </a:t>
            </a:r>
            <a:r>
              <a:rPr lang="en-US" i="1" dirty="0">
                <a:solidFill>
                  <a:srgbClr val="000000"/>
                </a:solidFill>
                <a:latin typeface="Calibri" pitchFamily="34" charset="0"/>
              </a:rPr>
              <a:t>m</a:t>
            </a:r>
            <a:r>
              <a:rPr lang="en-US" dirty="0">
                <a:solidFill>
                  <a:srgbClr val="000000"/>
                </a:solidFill>
                <a:latin typeface="Calibri" pitchFamily="34" charset="0"/>
              </a:rPr>
              <a:t>, and either point in the </a:t>
            </a:r>
          </a:p>
          <a:p>
            <a:pPr marL="533400" indent="-533400" algn="just" eaLnBrk="0" hangingPunct="0">
              <a:tabLst>
                <a:tab pos="457200" algn="l"/>
              </a:tabLst>
            </a:pPr>
            <a:r>
              <a:rPr lang="en-US" dirty="0">
                <a:solidFill>
                  <a:srgbClr val="000000"/>
                </a:solidFill>
                <a:latin typeface="Calibri" pitchFamily="34" charset="0"/>
              </a:rPr>
              <a:t>	point-slope formula                               </a:t>
            </a:r>
            <a:r>
              <a:rPr lang="en-US" b="1" dirty="0">
                <a:solidFill>
                  <a:srgbClr val="000000"/>
                </a:solidFill>
                <a:latin typeface="Calibri" pitchFamily="34" charset="0"/>
              </a:rPr>
              <a:t>    </a:t>
            </a:r>
            <a:r>
              <a:rPr lang="en-US" dirty="0">
                <a:solidFill>
                  <a:srgbClr val="000000"/>
                </a:solidFill>
                <a:latin typeface="Calibri" pitchFamily="34" charset="0"/>
              </a:rPr>
              <a:t>to find the </a:t>
            </a:r>
          </a:p>
          <a:p>
            <a:pPr marL="533400" indent="-533400" algn="just" eaLnBrk="0" hangingPunct="0">
              <a:spcBef>
                <a:spcPts val="0"/>
              </a:spcBef>
              <a:tabLst>
                <a:tab pos="457200" algn="l"/>
              </a:tabLst>
            </a:pPr>
            <a:r>
              <a:rPr lang="en-US" dirty="0">
                <a:solidFill>
                  <a:srgbClr val="000000"/>
                </a:solidFill>
                <a:latin typeface="Calibri" pitchFamily="34" charset="0"/>
              </a:rPr>
              <a:t>	equation.</a:t>
            </a:r>
            <a:r>
              <a:rPr lang="en-US" i="1" dirty="0">
                <a:solidFill>
                  <a:srgbClr val="000000"/>
                </a:solidFill>
                <a:latin typeface="Calibri" pitchFamily="34" charset="0"/>
              </a:rPr>
              <a:t> </a:t>
            </a:r>
            <a:endParaRPr lang="en-US" dirty="0"/>
          </a:p>
        </p:txBody>
      </p:sp>
      <p:graphicFrame>
        <p:nvGraphicFramePr>
          <p:cNvPr id="12292" name="Object 5"/>
          <p:cNvGraphicFramePr>
            <a:graphicFrameLocks noChangeAspect="1"/>
          </p:cNvGraphicFramePr>
          <p:nvPr>
            <p:extLst>
              <p:ext uri="{D42A27DB-BD31-4B8C-83A1-F6EECF244321}">
                <p14:modId xmlns:p14="http://schemas.microsoft.com/office/powerpoint/2010/main" val="3632000756"/>
              </p:ext>
            </p:extLst>
          </p:nvPr>
        </p:nvGraphicFramePr>
        <p:xfrm>
          <a:off x="3403600" y="2649538"/>
          <a:ext cx="1663700" cy="936625"/>
        </p:xfrm>
        <a:graphic>
          <a:graphicData uri="http://schemas.openxmlformats.org/presentationml/2006/ole">
            <mc:AlternateContent xmlns:mc="http://schemas.openxmlformats.org/markup-compatibility/2006">
              <mc:Choice xmlns:v="urn:schemas-microsoft-com:vml" Requires="v">
                <p:oleObj spid="_x0000_s102788" name="Equation" r:id="rId3" imgW="1650960" imgH="927000" progId="Equation.DSMT4">
                  <p:embed/>
                </p:oleObj>
              </mc:Choice>
              <mc:Fallback>
                <p:oleObj name="Equation" r:id="rId3" imgW="1650960" imgH="927000" progId="Equation.DSMT4">
                  <p:embed/>
                  <p:pic>
                    <p:nvPicPr>
                      <p:cNvPr id="0" name="Picture 370"/>
                      <p:cNvPicPr>
                        <a:picLocks noChangeAspect="1" noChangeArrowheads="1"/>
                      </p:cNvPicPr>
                      <p:nvPr/>
                    </p:nvPicPr>
                    <p:blipFill>
                      <a:blip r:embed="rId4"/>
                      <a:srcRect/>
                      <a:stretch>
                        <a:fillRect/>
                      </a:stretch>
                    </p:blipFill>
                    <p:spPr bwMode="auto">
                      <a:xfrm>
                        <a:off x="3403600" y="2649538"/>
                        <a:ext cx="1663700"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6"/>
          <p:cNvGraphicFramePr>
            <a:graphicFrameLocks noChangeAspect="1"/>
          </p:cNvGraphicFramePr>
          <p:nvPr>
            <p:extLst>
              <p:ext uri="{D42A27DB-BD31-4B8C-83A1-F6EECF244321}">
                <p14:modId xmlns:p14="http://schemas.microsoft.com/office/powerpoint/2010/main" val="2465301334"/>
              </p:ext>
            </p:extLst>
          </p:nvPr>
        </p:nvGraphicFramePr>
        <p:xfrm>
          <a:off x="3981450" y="4289425"/>
          <a:ext cx="2565400" cy="504825"/>
        </p:xfrm>
        <a:graphic>
          <a:graphicData uri="http://schemas.openxmlformats.org/presentationml/2006/ole">
            <mc:AlternateContent xmlns:mc="http://schemas.openxmlformats.org/markup-compatibility/2006">
              <mc:Choice xmlns:v="urn:schemas-microsoft-com:vml" Requires="v">
                <p:oleObj spid="_x0000_s102789" name="Equation" r:id="rId5" imgW="2552400" imgH="495000" progId="Equation.DSMT4">
                  <p:embed/>
                </p:oleObj>
              </mc:Choice>
              <mc:Fallback>
                <p:oleObj name="Equation" r:id="rId5" imgW="2552400" imgH="495000" progId="Equation.DSMT4">
                  <p:embed/>
                  <p:pic>
                    <p:nvPicPr>
                      <p:cNvPr id="0" name="Picture 371"/>
                      <p:cNvPicPr>
                        <a:picLocks noChangeAspect="1" noChangeArrowheads="1"/>
                      </p:cNvPicPr>
                      <p:nvPr/>
                    </p:nvPicPr>
                    <p:blipFill>
                      <a:blip r:embed="rId6"/>
                      <a:srcRect/>
                      <a:stretch>
                        <a:fillRect/>
                      </a:stretch>
                    </p:blipFill>
                    <p:spPr bwMode="auto">
                      <a:xfrm>
                        <a:off x="3981450" y="4289425"/>
                        <a:ext cx="2565400"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1390</TotalTime>
  <Words>891</Words>
  <Application>Microsoft Office PowerPoint</Application>
  <PresentationFormat>On-screen Show (4:3)</PresentationFormat>
  <Paragraphs>115</Paragraphs>
  <Slides>23</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31" baseType="lpstr">
      <vt:lpstr>Arial</vt:lpstr>
      <vt:lpstr>Calibri</vt:lpstr>
      <vt:lpstr>Courier New</vt:lpstr>
      <vt:lpstr>Symbol</vt:lpstr>
      <vt:lpstr>Times New Roman</vt:lpstr>
      <vt:lpstr>Office Theme</vt:lpstr>
      <vt:lpstr>Equation</vt:lpstr>
      <vt:lpstr>MathType 6.0 Equation</vt:lpstr>
      <vt:lpstr>Section 5.R.4</vt:lpstr>
      <vt:lpstr>Objectives</vt:lpstr>
      <vt:lpstr>Example 1:  Graphing a Line Given a Point and the Slope</vt:lpstr>
      <vt:lpstr>Example 1:  Graphing a Line Given a Point and the Slope (cont.)</vt:lpstr>
      <vt:lpstr>Point-Slope Form</vt:lpstr>
      <vt:lpstr>Example 2:  Finding Equations of Lines Using the Slope and a Point</vt:lpstr>
      <vt:lpstr>Example 2:  Finding Equations of Lines Using the Slope and a Point (cont.)</vt:lpstr>
      <vt:lpstr>Example 2:  Finding Equations of Lines Using the Slope and a Point (cont.)</vt:lpstr>
      <vt:lpstr>Finding the Equation of a Line Given Two Points </vt:lpstr>
      <vt:lpstr>Example 3:  Finding Equations of Lines Using Two Points</vt:lpstr>
      <vt:lpstr>Example 3:  Finding Equations Given Two Points (cont.)</vt:lpstr>
      <vt:lpstr>Example 4:  Finding Equations of Lines Using a Graph</vt:lpstr>
      <vt:lpstr>Example 4:  Finding Equations of Lines Using a Graph (cont.)</vt:lpstr>
      <vt:lpstr>Parallel and Perpendicular Lines</vt:lpstr>
      <vt:lpstr>Parallel and Perpendicular Lines</vt:lpstr>
      <vt:lpstr>Example 5:  Finding the Equations of Parallel Lines</vt:lpstr>
      <vt:lpstr>Example 5:  Finding Equations of Parallel Lines (cont.)</vt:lpstr>
      <vt:lpstr>Example 5:  Finding Equations of Parallel Lines (cont.)</vt:lpstr>
      <vt:lpstr>Example 6: Finding the Equations of Perpendicular Lines</vt:lpstr>
      <vt:lpstr>Example 6: Finding Equations of Perpendicular Lines (cont.)</vt:lpstr>
      <vt:lpstr>Example 6: Finding Equations of Perpendicular Lines (cont.)</vt:lpstr>
      <vt:lpstr>Summary of Formulas and Properties of Lines</vt:lpstr>
      <vt:lpstr>Summary of Formulas and Properties of Lines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nagesh</cp:lastModifiedBy>
  <cp:revision>304</cp:revision>
  <dcterms:created xsi:type="dcterms:W3CDTF">2013-04-26T14:43:13Z</dcterms:created>
  <dcterms:modified xsi:type="dcterms:W3CDTF">2018-10-16T05:24:13Z</dcterms:modified>
</cp:coreProperties>
</file>