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79" r:id="rId4"/>
    <p:sldId id="259" r:id="rId5"/>
    <p:sldId id="273" r:id="rId6"/>
    <p:sldId id="263" r:id="rId7"/>
    <p:sldId id="27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000000"/>
    <a:srgbClr val="000099"/>
    <a:srgbClr val="2D7D9F"/>
    <a:srgbClr val="0000FF"/>
    <a:srgbClr val="FF00FF"/>
    <a:srgbClr val="666699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6" autoAdjust="0"/>
    <p:restoredTop sz="94660"/>
  </p:normalViewPr>
  <p:slideViewPr>
    <p:cSldViewPr>
      <p:cViewPr varScale="1">
        <p:scale>
          <a:sx n="85" d="100"/>
          <a:sy n="85" d="100"/>
        </p:scale>
        <p:origin x="165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67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AEF74-9B86-4FF0-9F40-B0C3B06244AF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B283-AB0B-4748-A537-B9BC9BF1E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4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6661" tIns="48331" rIns="96661" bIns="48331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783" y="8685545"/>
            <a:ext cx="2972037" cy="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E19F630F-CC71-44EA-86F9-DEC7157A6DE0}" type="slidenum">
              <a:rPr lang="en-US" sz="1300">
                <a:latin typeface="Calibri" pitchFamily="34" charset="0"/>
              </a:rPr>
              <a:pPr algn="r" defTabSz="966788"/>
              <a:t>2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e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7.w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3.e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6.R.6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Union and Intersection of Sets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Objectives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>
              <a:buFont typeface="Courier New" pitchFamily="49" charset="0"/>
              <a:buChar char="o"/>
            </a:pPr>
            <a:r>
              <a:rPr lang="en-US" dirty="0"/>
              <a:t>Find the union and intersection of two sets.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and Intersection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>
          <a:xfrm>
            <a:off x="457200" y="1280160"/>
            <a:ext cx="8229600" cy="43586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 algn="ctr">
              <a:spcBef>
                <a:spcPct val="0"/>
              </a:spcBef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</a:t>
            </a:r>
          </a:p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union </a:t>
            </a:r>
            <a:r>
              <a:rPr lang="en-US" dirty="0">
                <a:solidFill>
                  <a:srgbClr val="000000"/>
                </a:solidFill>
              </a:rPr>
              <a:t>(symbolized  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</a:t>
            </a:r>
            <a:r>
              <a:rPr lang="en-US" dirty="0">
                <a:solidFill>
                  <a:srgbClr val="000000"/>
                </a:solidFill>
              </a:rPr>
              <a:t>, as in </a:t>
            </a:r>
            <a:r>
              <a:rPr lang="en-US" i="1" dirty="0">
                <a:solidFill>
                  <a:srgbClr val="000000"/>
                </a:solidFill>
              </a:rPr>
              <a:t>A  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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) of two (or more) sets is the set of all elements that belong to either one set or the other set or to both sets.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intersection </a:t>
            </a:r>
            <a:r>
              <a:rPr lang="en-US" dirty="0">
                <a:solidFill>
                  <a:srgbClr val="000000"/>
                </a:solidFill>
              </a:rPr>
              <a:t>(symbolized  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</a:t>
            </a:r>
            <a:r>
              <a:rPr lang="en-US" dirty="0">
                <a:solidFill>
                  <a:srgbClr val="000000"/>
                </a:solidFill>
              </a:rPr>
              <a:t>, as in </a:t>
            </a:r>
            <a:r>
              <a:rPr lang="en-US" i="1" dirty="0">
                <a:solidFill>
                  <a:srgbClr val="000000"/>
                </a:solidFill>
              </a:rPr>
              <a:t>A  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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) of two (or more) sets is the set of all elements that belong to both sets.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The word </a:t>
            </a:r>
            <a:r>
              <a:rPr lang="en-US" b="1" dirty="0">
                <a:solidFill>
                  <a:srgbClr val="C00000"/>
                </a:solidFill>
              </a:rPr>
              <a:t>or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used to indicate union and the word </a:t>
            </a:r>
            <a:r>
              <a:rPr lang="en-US" b="1" dirty="0">
                <a:solidFill>
                  <a:srgbClr val="C00000"/>
                </a:solidFill>
              </a:rPr>
              <a:t>and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used to indicate intersection.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6EA5A8E-DD85-47BD-A9A6-A5146F77B77D}"/>
                  </a:ext>
                </a:extLst>
              </p:cNvPr>
              <p:cNvSpPr/>
              <p:nvPr/>
            </p:nvSpPr>
            <p:spPr>
              <a:xfrm>
                <a:off x="3810000" y="1797145"/>
                <a:ext cx="457200" cy="69640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6EA5A8E-DD85-47BD-A9A6-A5146F77B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797145"/>
                <a:ext cx="457200" cy="6964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CFFE43-CCD0-4E9F-B82C-1A0747F4AA90}"/>
                  </a:ext>
                </a:extLst>
              </p:cNvPr>
              <p:cNvSpPr/>
              <p:nvPr/>
            </p:nvSpPr>
            <p:spPr>
              <a:xfrm>
                <a:off x="5105400" y="1810314"/>
                <a:ext cx="681045" cy="523220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CFFE43-CCD0-4E9F-B82C-1A0747F4A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810314"/>
                <a:ext cx="6810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0E86BAC-AB29-428C-85AF-67FD0CDB4645}"/>
                  </a:ext>
                </a:extLst>
              </p:cNvPr>
              <p:cNvSpPr/>
              <p:nvPr/>
            </p:nvSpPr>
            <p:spPr>
              <a:xfrm>
                <a:off x="4572000" y="3221652"/>
                <a:ext cx="511679" cy="475655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0E86BAC-AB29-428C-85AF-67FD0CDB4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21652"/>
                <a:ext cx="511679" cy="4756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0528690-9749-4A89-A045-D164485D2D95}"/>
                  </a:ext>
                </a:extLst>
              </p:cNvPr>
              <p:cNvSpPr/>
              <p:nvPr/>
            </p:nvSpPr>
            <p:spPr>
              <a:xfrm>
                <a:off x="6140979" y="3221652"/>
                <a:ext cx="465163" cy="523220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0528690-9749-4A89-A045-D164485D2D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979" y="3221652"/>
                <a:ext cx="46516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1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</a:t>
            </a:r>
            <a:r>
              <a:rPr lang="en-US" dirty="0"/>
              <a:t>Finding the Union and Intersection of Two Sets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914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Consider the two sets                        and   </a:t>
            </a:r>
            <a:r>
              <a:rPr lang="en-US" i="1" dirty="0">
                <a:solidFill>
                  <a:srgbClr val="0000FF"/>
                </a:solidFill>
              </a:rPr>
              <a:t>                          </a:t>
            </a:r>
            <a:endParaRPr lang="en-US" dirty="0"/>
          </a:p>
          <a:p>
            <a:r>
              <a:rPr lang="en-US" dirty="0"/>
              <a:t>Then determine the sets </a:t>
            </a:r>
            <a:r>
              <a:rPr lang="en-US" b="1" dirty="0"/>
              <a:t>a.    </a:t>
            </a:r>
            <a:r>
              <a:rPr lang="en-US" i="1" dirty="0">
                <a:solidFill>
                  <a:srgbClr val="0000FF"/>
                </a:solidFill>
              </a:rPr>
              <a:t>      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b="1" dirty="0"/>
              <a:t>b.           </a:t>
            </a:r>
            <a:r>
              <a:rPr lang="en-US" dirty="0"/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buFont typeface="+mj-lt"/>
              <a:buAutoNum type="alphaLcPeriod"/>
              <a:tabLst>
                <a:tab pos="534988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b="1" dirty="0"/>
              <a:t>	</a:t>
            </a:r>
            <a:endParaRPr lang="en-US" dirty="0"/>
          </a:p>
          <a:p>
            <a:pPr marL="514350" indent="-514350">
              <a:buFont typeface="+mj-lt"/>
              <a:buAutoNum type="alphaLcPeriod" startAt="2"/>
              <a:tabLst>
                <a:tab pos="534988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  </a:t>
            </a:r>
            <a:r>
              <a:rPr lang="en-US" b="1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018092"/>
              </p:ext>
            </p:extLst>
          </p:nvPr>
        </p:nvGraphicFramePr>
        <p:xfrm>
          <a:off x="4267200" y="2822575"/>
          <a:ext cx="48006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24" name="Equation" r:id="rId3" imgW="5155920" imgH="520560" progId="Equation.DSMT4">
                  <p:embed/>
                </p:oleObj>
              </mc:Choice>
              <mc:Fallback>
                <p:oleObj name="Equation" r:id="rId3" imgW="5155920" imgH="520560" progId="Equation.DSMT4">
                  <p:embed/>
                  <p:pic>
                    <p:nvPicPr>
                      <p:cNvPr id="0" name="Picture 1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822575"/>
                        <a:ext cx="48006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939823"/>
              </p:ext>
            </p:extLst>
          </p:nvPr>
        </p:nvGraphicFramePr>
        <p:xfrm>
          <a:off x="3692673" y="3494950"/>
          <a:ext cx="44386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25" name="Equation" r:id="rId5" imgW="4419360" imgH="279360" progId="Equation.DSMT4">
                  <p:embed/>
                </p:oleObj>
              </mc:Choice>
              <mc:Fallback>
                <p:oleObj name="Equation" r:id="rId5" imgW="4419360" imgH="279360" progId="Equation.DSMT4">
                  <p:embed/>
                  <p:pic>
                    <p:nvPicPr>
                      <p:cNvPr id="0" name="Picture 13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673" y="3494950"/>
                        <a:ext cx="44386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578386"/>
              </p:ext>
            </p:extLst>
          </p:nvPr>
        </p:nvGraphicFramePr>
        <p:xfrm>
          <a:off x="3718228" y="1268628"/>
          <a:ext cx="1879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26" name="Equation" r:id="rId7" imgW="1864800" imgH="585000" progId="Equation.DSMT4">
                  <p:embed/>
                </p:oleObj>
              </mc:Choice>
              <mc:Fallback>
                <p:oleObj name="Equation" r:id="rId7" imgW="1864800" imgH="585000" progId="Equation.DSMT4">
                  <p:embed/>
                  <p:pic>
                    <p:nvPicPr>
                      <p:cNvPr id="0" name="Picture 13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8228" y="1268628"/>
                        <a:ext cx="1879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522723"/>
              </p:ext>
            </p:extLst>
          </p:nvPr>
        </p:nvGraphicFramePr>
        <p:xfrm>
          <a:off x="6169477" y="1328971"/>
          <a:ext cx="252571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27" name="Equation" r:id="rId9" imgW="2514600" imgH="469800" progId="Equation.DSMT4">
                  <p:embed/>
                </p:oleObj>
              </mc:Choice>
              <mc:Fallback>
                <p:oleObj name="Equation" r:id="rId9" imgW="2514600" imgH="469800" progId="Equation.DSMT4">
                  <p:embed/>
                  <p:pic>
                    <p:nvPicPr>
                      <p:cNvPr id="0" name="Picture 1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477" y="1328971"/>
                        <a:ext cx="2525712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935018"/>
              </p:ext>
            </p:extLst>
          </p:nvPr>
        </p:nvGraphicFramePr>
        <p:xfrm>
          <a:off x="4470400" y="1942632"/>
          <a:ext cx="787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28" name="Equation" r:id="rId11" imgW="776880" imgH="283320" progId="Equation.DSMT4">
                  <p:embed/>
                </p:oleObj>
              </mc:Choice>
              <mc:Fallback>
                <p:oleObj name="Equation" r:id="rId11" imgW="776880" imgH="283320" progId="Equation.DSMT4">
                  <p:embed/>
                  <p:pic>
                    <p:nvPicPr>
                      <p:cNvPr id="0" name="Picture 1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1942632"/>
                        <a:ext cx="787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31024"/>
              </p:ext>
            </p:extLst>
          </p:nvPr>
        </p:nvGraphicFramePr>
        <p:xfrm>
          <a:off x="6288957" y="1939255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29" name="Equation" r:id="rId13" imgW="776880" imgH="264960" progId="Equation.DSMT4">
                  <p:embed/>
                </p:oleObj>
              </mc:Choice>
              <mc:Fallback>
                <p:oleObj name="Equation" r:id="rId13" imgW="776880" imgH="264960" progId="Equation.DSMT4">
                  <p:embed/>
                  <p:pic>
                    <p:nvPicPr>
                      <p:cNvPr id="0" name="Picture 1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957" y="1939255"/>
                        <a:ext cx="787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388180"/>
              </p:ext>
            </p:extLst>
          </p:nvPr>
        </p:nvGraphicFramePr>
        <p:xfrm>
          <a:off x="1003300" y="2934715"/>
          <a:ext cx="3187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30" name="Equation" r:id="rId15" imgW="3172320" imgH="356400" progId="Equation.DSMT4">
                  <p:embed/>
                </p:oleObj>
              </mc:Choice>
              <mc:Fallback>
                <p:oleObj name="Equation" r:id="rId15" imgW="3172320" imgH="356400" progId="Equation.DSMT4">
                  <p:embed/>
                  <p:pic>
                    <p:nvPicPr>
                      <p:cNvPr id="0" name="Picture 13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934715"/>
                        <a:ext cx="3187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179731"/>
              </p:ext>
            </p:extLst>
          </p:nvPr>
        </p:nvGraphicFramePr>
        <p:xfrm>
          <a:off x="1003712" y="3447631"/>
          <a:ext cx="2171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31" name="Equation" r:id="rId17" imgW="2157480" imgH="356400" progId="Equation.DSMT4">
                  <p:embed/>
                </p:oleObj>
              </mc:Choice>
              <mc:Fallback>
                <p:oleObj name="Equation" r:id="rId17" imgW="2157480" imgH="356400" progId="Equation.DSMT4">
                  <p:embed/>
                  <p:pic>
                    <p:nvPicPr>
                      <p:cNvPr id="0" name="Picture 1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712" y="3447631"/>
                        <a:ext cx="2171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 </a:t>
            </a:r>
            <a:r>
              <a:rPr lang="en-US" dirty="0"/>
              <a:t>Finding the Union and Intersection of Two Sets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502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Find </a:t>
            </a:r>
            <a:r>
              <a:rPr lang="en-US" b="1" dirty="0"/>
              <a:t>a. </a:t>
            </a:r>
            <a:r>
              <a:rPr lang="en-US" dirty="0"/>
              <a:t>the union and </a:t>
            </a:r>
            <a:r>
              <a:rPr lang="en-US" b="1" dirty="0"/>
              <a:t>b. </a:t>
            </a:r>
            <a:r>
              <a:rPr lang="en-US" dirty="0"/>
              <a:t>the intersection of the two sets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i="0" dirty="0"/>
              <a:t>a.</a:t>
            </a:r>
          </a:p>
          <a:p>
            <a:pPr marL="0" indent="0">
              <a:spcBef>
                <a:spcPts val="3000"/>
              </a:spcBef>
              <a:buFont typeface="Courier New" pitchFamily="49" charset="0"/>
              <a:buNone/>
            </a:pPr>
            <a:r>
              <a:rPr lang="en-US" dirty="0"/>
              <a:t>b.</a:t>
            </a:r>
          </a:p>
        </p:txBody>
      </p:sp>
      <p:graphicFrame>
        <p:nvGraphicFramePr>
          <p:cNvPr id="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928898"/>
              </p:ext>
            </p:extLst>
          </p:nvPr>
        </p:nvGraphicFramePr>
        <p:xfrm>
          <a:off x="533400" y="1841500"/>
          <a:ext cx="7302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08" name="Equation" r:id="rId3" imgW="7286760" imgH="1042200" progId="Equation.DSMT4">
                  <p:embed/>
                </p:oleObj>
              </mc:Choice>
              <mc:Fallback>
                <p:oleObj name="Equation" r:id="rId3" imgW="7286760" imgH="104220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41500"/>
                        <a:ext cx="73025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079126"/>
              </p:ext>
            </p:extLst>
          </p:nvPr>
        </p:nvGraphicFramePr>
        <p:xfrm>
          <a:off x="996950" y="3505200"/>
          <a:ext cx="53086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09" name="Equation" r:id="rId5" imgW="5293440" imgH="1042200" progId="Equation.DSMT4">
                  <p:embed/>
                </p:oleObj>
              </mc:Choice>
              <mc:Fallback>
                <p:oleObj name="Equation" r:id="rId5" imgW="5293440" imgH="1042200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3505200"/>
                        <a:ext cx="53086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66979"/>
              </p:ext>
            </p:extLst>
          </p:nvPr>
        </p:nvGraphicFramePr>
        <p:xfrm>
          <a:off x="990600" y="4536768"/>
          <a:ext cx="2387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10" name="Equation" r:id="rId7" imgW="2377080" imgH="585000" progId="Equation.DSMT4">
                  <p:embed/>
                </p:oleObj>
              </mc:Choice>
              <mc:Fallback>
                <p:oleObj name="Equation" r:id="rId7" imgW="2377080" imgH="585000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36768"/>
                        <a:ext cx="2387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381232"/>
              </p:ext>
            </p:extLst>
          </p:nvPr>
        </p:nvGraphicFramePr>
        <p:xfrm>
          <a:off x="6311901" y="3638550"/>
          <a:ext cx="282098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11" name="Equation" r:id="rId9" imgW="2641320" imgH="812520" progId="Equation.DSMT4">
                  <p:embed/>
                </p:oleObj>
              </mc:Choice>
              <mc:Fallback>
                <p:oleObj name="Equation" r:id="rId9" imgW="2641320" imgH="812520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1" y="3638550"/>
                        <a:ext cx="2820988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434517"/>
              </p:ext>
            </p:extLst>
          </p:nvPr>
        </p:nvGraphicFramePr>
        <p:xfrm>
          <a:off x="3468688" y="4706938"/>
          <a:ext cx="4403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12" name="Equation" r:id="rId11" imgW="4394160" imgH="279360" progId="Equation.DSMT4">
                  <p:embed/>
                </p:oleObj>
              </mc:Choice>
              <mc:Fallback>
                <p:oleObj name="Equation" r:id="rId11" imgW="4394160" imgH="27936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88" y="4706938"/>
                        <a:ext cx="44037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56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</a:t>
            </a:r>
            <a:r>
              <a:rPr lang="en-US" dirty="0"/>
              <a:t>3:  Finding the Union and Intersection of Two Sets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Find the union and the intersection of the two sets.</a:t>
            </a:r>
          </a:p>
          <a:p>
            <a:pPr algn="ctr" eaLnBrk="0" hangingPunct="0"/>
            <a:r>
              <a:rPr lang="en-US" i="1" dirty="0"/>
              <a:t>F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{</a:t>
            </a:r>
            <a:r>
              <a:rPr lang="en-US" i="1" dirty="0"/>
              <a:t>y </a:t>
            </a:r>
            <a:r>
              <a:rPr lang="en-US" dirty="0"/>
              <a:t>| </a:t>
            </a:r>
            <a:r>
              <a:rPr lang="en-US" i="1" dirty="0"/>
              <a:t>y </a:t>
            </a:r>
            <a:r>
              <a:rPr lang="en-US" dirty="0"/>
              <a:t>is a positive even integer less than 6}</a:t>
            </a:r>
          </a:p>
          <a:p>
            <a:pPr algn="ctr" eaLnBrk="0" hangingPunct="0"/>
            <a:r>
              <a:rPr lang="en-US" dirty="0"/>
              <a:t>and</a:t>
            </a:r>
          </a:p>
          <a:p>
            <a:pPr algn="ctr" eaLnBrk="0" hangingPunct="0"/>
            <a:r>
              <a:rPr lang="en-US" i="1" dirty="0"/>
              <a:t>G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{</a:t>
            </a:r>
            <a:r>
              <a:rPr lang="en-US" i="1" dirty="0"/>
              <a:t>y </a:t>
            </a:r>
            <a:r>
              <a:rPr lang="en-US" dirty="0"/>
              <a:t>| </a:t>
            </a:r>
            <a:r>
              <a:rPr lang="en-US" i="1" dirty="0"/>
              <a:t>y </a:t>
            </a:r>
            <a:r>
              <a:rPr lang="en-US" dirty="0"/>
              <a:t>is a positive odd integer less than 6}</a:t>
            </a:r>
          </a:p>
          <a:p>
            <a:pPr eaLnBrk="0" hangingPunct="0"/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Although these sets are given in set-builder form they are easier to relate if they are both in roster form as </a:t>
            </a:r>
            <a:br>
              <a:rPr lang="en-US" dirty="0"/>
            </a:br>
            <a:r>
              <a:rPr lang="en-US" i="1" dirty="0"/>
              <a:t>F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{2,4} and </a:t>
            </a:r>
            <a:r>
              <a:rPr lang="en-US" i="1" dirty="0"/>
              <a:t>G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{1,3,5}. Now we have the following.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"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0" name="Picture 5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</a:t>
            </a:r>
            <a:r>
              <a:rPr lang="en-US" dirty="0"/>
              <a:t>3:  Finding the Union and Intersection of Two Sets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/>
            <a:r>
              <a:rPr lang="en-US" b="1" dirty="0"/>
              <a:t>Union: </a:t>
            </a:r>
            <a:endParaRPr lang="en-US" dirty="0"/>
          </a:p>
          <a:p>
            <a:pPr marL="342900" indent="-342900" algn="just" eaLnBrk="0" hangingPunct="0">
              <a:spcBef>
                <a:spcPts val="3000"/>
              </a:spcBef>
            </a:pPr>
            <a:r>
              <a:rPr lang="en-US" b="1" dirty="0"/>
              <a:t>Intersection:</a:t>
            </a:r>
            <a:endParaRPr lang="en-US" dirty="0">
              <a:latin typeface="Symbol" charset="2"/>
              <a:cs typeface="Symbol" charset="2"/>
            </a:endParaRPr>
          </a:p>
        </p:txBody>
      </p:sp>
      <p:graphicFrame>
        <p:nvGraphicFramePr>
          <p:cNvPr id="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238264"/>
              </p:ext>
            </p:extLst>
          </p:nvPr>
        </p:nvGraphicFramePr>
        <p:xfrm>
          <a:off x="4298951" y="1425575"/>
          <a:ext cx="4845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7" name="Equation" r:id="rId3" imgW="5067000" imgH="520560" progId="Equation.DSMT4">
                  <p:embed/>
                </p:oleObj>
              </mc:Choice>
              <mc:Fallback>
                <p:oleObj name="Equation" r:id="rId3" imgW="5067000" imgH="520560" progId="Equation.DSMT4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1" y="1425575"/>
                        <a:ext cx="4845050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759879"/>
              </p:ext>
            </p:extLst>
          </p:nvPr>
        </p:nvGraphicFramePr>
        <p:xfrm>
          <a:off x="4014789" y="2217008"/>
          <a:ext cx="49006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8" name="Equation" r:id="rId5" imgW="4889160" imgH="520560" progId="Equation.DSMT4">
                  <p:embed/>
                </p:oleObj>
              </mc:Choice>
              <mc:Fallback>
                <p:oleObj name="Equation" r:id="rId5" imgW="4889160" imgH="520560" progId="Equation.DSMT4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9" y="2217008"/>
                        <a:ext cx="4900612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924011"/>
              </p:ext>
            </p:extLst>
          </p:nvPr>
        </p:nvGraphicFramePr>
        <p:xfrm>
          <a:off x="1600200" y="1408685"/>
          <a:ext cx="2692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9" name="Equation" r:id="rId7" imgW="2678760" imgH="356400" progId="Equation.DSMT4">
                  <p:embed/>
                </p:oleObj>
              </mc:Choice>
              <mc:Fallback>
                <p:oleObj name="Equation" r:id="rId7" imgW="2678760" imgH="356400" progId="Equation.DSMT4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08685"/>
                        <a:ext cx="26924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015704"/>
              </p:ext>
            </p:extLst>
          </p:nvPr>
        </p:nvGraphicFramePr>
        <p:xfrm>
          <a:off x="2476500" y="2193324"/>
          <a:ext cx="1409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0" name="Equation" r:id="rId9" imgW="1398600" imgH="319680" progId="Equation.DSMT4">
                  <p:embed/>
                </p:oleObj>
              </mc:Choice>
              <mc:Fallback>
                <p:oleObj name="Equation" r:id="rId9" imgW="1398600" imgH="319680" progId="Equation.DSMT4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193324"/>
                        <a:ext cx="1409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272</Words>
  <Application>Microsoft Office PowerPoint</Application>
  <PresentationFormat>On-screen Show (4:3)</PresentationFormat>
  <Paragraphs>37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Arial</vt:lpstr>
      <vt:lpstr>Cambria Math</vt:lpstr>
      <vt:lpstr>Courier New</vt:lpstr>
      <vt:lpstr>Symbol</vt:lpstr>
      <vt:lpstr>Office Theme</vt:lpstr>
      <vt:lpstr>MathType 6.0 Equation</vt:lpstr>
      <vt:lpstr>Equation</vt:lpstr>
      <vt:lpstr>Section 6.R.6</vt:lpstr>
      <vt:lpstr>Objectives</vt:lpstr>
      <vt:lpstr>Union and Intersection</vt:lpstr>
      <vt:lpstr>Example 1:  Finding the Union and Intersection of Two Sets</vt:lpstr>
      <vt:lpstr>Example 2:  Finding the Union and Intersection of Two Sets</vt:lpstr>
      <vt:lpstr>Example 3:  Finding the Union and Intersection of Two Sets</vt:lpstr>
      <vt:lpstr>Example 3:  Finding the Union and Intersection of Two Sets (cont.)</vt:lpstr>
    </vt:vector>
  </TitlesOfParts>
  <Company>Hawkes Learning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Plus Integrated Review</dc:title>
  <dc:creator>Hawkes Learning Systems</dc:creator>
  <cp:lastModifiedBy>Robin Hendrix</cp:lastModifiedBy>
  <cp:revision>431</cp:revision>
  <dcterms:created xsi:type="dcterms:W3CDTF">2013-04-26T14:43:13Z</dcterms:created>
  <dcterms:modified xsi:type="dcterms:W3CDTF">2020-07-29T11:53:09Z</dcterms:modified>
</cp:coreProperties>
</file>