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9" r:id="rId3"/>
    <p:sldId id="277" r:id="rId4"/>
    <p:sldId id="261" r:id="rId5"/>
    <p:sldId id="263" r:id="rId6"/>
    <p:sldId id="264" r:id="rId7"/>
    <p:sldId id="265" r:id="rId8"/>
    <p:sldId id="266" r:id="rId9"/>
    <p:sldId id="268" r:id="rId10"/>
    <p:sldId id="278" r:id="rId11"/>
    <p:sldId id="269" r:id="rId12"/>
    <p:sldId id="271" r:id="rId13"/>
    <p:sldId id="272" r:id="rId14"/>
    <p:sldId id="274" r:id="rId15"/>
    <p:sldId id="275" r:id="rId16"/>
    <p:sldId id="276" r:id="rId17"/>
  </p:sldIdLst>
  <p:sldSz cx="9144000" cy="6858000" type="screen4x3"/>
  <p:notesSz cx="6858000" cy="9144000"/>
  <p:embeddedFontLst>
    <p:embeddedFont>
      <p:font typeface="Calibri" panose="020F0502020204030204" pitchFamily="34" charset="0"/>
      <p:regular r:id="rId20"/>
      <p:bold r:id="rId21"/>
      <p:italic r:id="rId22"/>
      <p:boldItalic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07018D2-F2DE-8340-903C-4B82B58CF2CF}">
          <p14:sldIdLst>
            <p14:sldId id="256"/>
            <p14:sldId id="259"/>
            <p14:sldId id="277"/>
            <p14:sldId id="261"/>
            <p14:sldId id="263"/>
            <p14:sldId id="264"/>
            <p14:sldId id="265"/>
            <p14:sldId id="266"/>
            <p14:sldId id="268"/>
            <p14:sldId id="278"/>
            <p14:sldId id="269"/>
            <p14:sldId id="271"/>
            <p14:sldId id="272"/>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7E7E"/>
    <a:srgbClr val="2B7B9E"/>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39" autoAdjust="0"/>
    <p:restoredTop sz="94660"/>
  </p:normalViewPr>
  <p:slideViewPr>
    <p:cSldViewPr>
      <p:cViewPr varScale="1">
        <p:scale>
          <a:sx n="53" d="100"/>
          <a:sy n="53" d="100"/>
        </p:scale>
        <p:origin x="84" y="53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9.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4.wmf"/><Relationship Id="rId7" Type="http://schemas.openxmlformats.org/officeDocument/2006/relationships/image" Target="../media/image38.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7.wmf"/><Relationship Id="rId5" Type="http://schemas.openxmlformats.org/officeDocument/2006/relationships/image" Target="../media/image36.wmf"/><Relationship Id="rId4" Type="http://schemas.openxmlformats.org/officeDocument/2006/relationships/image" Target="../media/image3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3.wmf"/><Relationship Id="rId7" Type="http://schemas.openxmlformats.org/officeDocument/2006/relationships/image" Target="../media/image47.wmf"/><Relationship Id="rId2" Type="http://schemas.openxmlformats.org/officeDocument/2006/relationships/image" Target="../media/image42.wmf"/><Relationship Id="rId1" Type="http://schemas.openxmlformats.org/officeDocument/2006/relationships/image" Target="../media/image41.wmf"/><Relationship Id="rId6" Type="http://schemas.openxmlformats.org/officeDocument/2006/relationships/image" Target="../media/image46.wmf"/><Relationship Id="rId5" Type="http://schemas.openxmlformats.org/officeDocument/2006/relationships/image" Target="../media/image45.wmf"/><Relationship Id="rId4" Type="http://schemas.openxmlformats.org/officeDocument/2006/relationships/image" Target="../media/image4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054092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02CB65-7721-4237-BC43-C1B064A33E8B}" type="datetimeFigureOut">
              <a:rPr lang="en-US" smtClean="0"/>
              <a:pPr/>
              <a:t>10/15/2018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B9D4EA-E722-4005-8E7A-9AC36B887707}" type="slidenum">
              <a:rPr lang="en-US" smtClean="0"/>
              <a:pPr/>
              <a:t>‹#›</a:t>
            </a:fld>
            <a:endParaRPr lang="en-US"/>
          </a:p>
        </p:txBody>
      </p:sp>
    </p:spTree>
    <p:extLst>
      <p:ext uri="{BB962C8B-B14F-4D97-AF65-F5344CB8AC3E}">
        <p14:creationId xmlns:p14="http://schemas.microsoft.com/office/powerpoint/2010/main" val="823569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B9E"/>
                </a:solidFill>
              </a:rPr>
              <a:t>Copyright © by Hawkes Learning</a:t>
            </a:r>
          </a:p>
          <a:p>
            <a:pPr eaLnBrk="1" hangingPunct="1"/>
            <a:r>
              <a:rPr lang="en-US" baseline="-25000" dirty="0">
                <a:solidFill>
                  <a:srgbClr val="2B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B9E"/>
                </a:solidFill>
              </a:rPr>
              <a:t>Copyright © by Hawkes Learning</a:t>
            </a:r>
          </a:p>
          <a:p>
            <a:pPr eaLnBrk="1" hangingPunct="1"/>
            <a:r>
              <a:rPr lang="en-US" baseline="-25000" dirty="0">
                <a:solidFill>
                  <a:srgbClr val="2B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9.wmf"/><Relationship Id="rId11" Type="http://schemas.openxmlformats.org/officeDocument/2006/relationships/image" Target="../media/image11.png"/><Relationship Id="rId5" Type="http://schemas.openxmlformats.org/officeDocument/2006/relationships/oleObject" Target="../embeddings/oleObject15.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7.bin"/></Relationships>
</file>

<file path=ppt/slides/_rels/slide1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3.bin"/><Relationship Id="rId18" Type="http://schemas.openxmlformats.org/officeDocument/2006/relationships/image" Target="../media/image30.wmf"/><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7.wmf"/><Relationship Id="rId17" Type="http://schemas.openxmlformats.org/officeDocument/2006/relationships/oleObject" Target="../embeddings/oleObject25.bin"/><Relationship Id="rId2" Type="http://schemas.openxmlformats.org/officeDocument/2006/relationships/slideLayout" Target="../slideLayouts/slideLayout2.xml"/><Relationship Id="rId16" Type="http://schemas.openxmlformats.org/officeDocument/2006/relationships/image" Target="../media/image29.wmf"/><Relationship Id="rId1" Type="http://schemas.openxmlformats.org/officeDocument/2006/relationships/vmlDrawing" Target="../drawings/vmlDrawing5.vml"/><Relationship Id="rId6" Type="http://schemas.openxmlformats.org/officeDocument/2006/relationships/image" Target="../media/image24.wmf"/><Relationship Id="rId11" Type="http://schemas.openxmlformats.org/officeDocument/2006/relationships/oleObject" Target="../embeddings/oleObject22.bin"/><Relationship Id="rId5" Type="http://schemas.openxmlformats.org/officeDocument/2006/relationships/oleObject" Target="../embeddings/oleObject19.bin"/><Relationship Id="rId15" Type="http://schemas.openxmlformats.org/officeDocument/2006/relationships/oleObject" Target="../embeddings/oleObject24.bin"/><Relationship Id="rId10" Type="http://schemas.openxmlformats.org/officeDocument/2006/relationships/image" Target="../media/image26.wmf"/><Relationship Id="rId19" Type="http://schemas.openxmlformats.org/officeDocument/2006/relationships/image" Target="../media/image22.png"/><Relationship Id="rId4" Type="http://schemas.openxmlformats.org/officeDocument/2006/relationships/image" Target="../media/image23.wmf"/><Relationship Id="rId9" Type="http://schemas.openxmlformats.org/officeDocument/2006/relationships/oleObject" Target="../embeddings/oleObject21.bin"/><Relationship Id="rId14" Type="http://schemas.openxmlformats.org/officeDocument/2006/relationships/image" Target="../media/image28.wmf"/></Relationships>
</file>

<file path=ppt/slides/_rels/slide1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34.wmf"/><Relationship Id="rId13" Type="http://schemas.openxmlformats.org/officeDocument/2006/relationships/oleObject" Target="../embeddings/oleObject31.bin"/><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6.wmf"/><Relationship Id="rId17" Type="http://schemas.openxmlformats.org/officeDocument/2006/relationships/image" Target="../media/image39.png"/><Relationship Id="rId2" Type="http://schemas.openxmlformats.org/officeDocument/2006/relationships/slideLayout" Target="../slideLayouts/slideLayout2.xml"/><Relationship Id="rId16" Type="http://schemas.openxmlformats.org/officeDocument/2006/relationships/image" Target="../media/image38.wmf"/><Relationship Id="rId1" Type="http://schemas.openxmlformats.org/officeDocument/2006/relationships/vmlDrawing" Target="../drawings/vmlDrawing6.vml"/><Relationship Id="rId6" Type="http://schemas.openxmlformats.org/officeDocument/2006/relationships/image" Target="../media/image33.wmf"/><Relationship Id="rId11" Type="http://schemas.openxmlformats.org/officeDocument/2006/relationships/oleObject" Target="../embeddings/oleObject30.bin"/><Relationship Id="rId5" Type="http://schemas.openxmlformats.org/officeDocument/2006/relationships/oleObject" Target="../embeddings/oleObject27.bin"/><Relationship Id="rId15" Type="http://schemas.openxmlformats.org/officeDocument/2006/relationships/oleObject" Target="../embeddings/oleObject32.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29.bin"/><Relationship Id="rId14" Type="http://schemas.openxmlformats.org/officeDocument/2006/relationships/image" Target="../media/image37.wmf"/></Relationships>
</file>

<file path=ppt/slides/_rels/slide15.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43.wmf"/><Relationship Id="rId13" Type="http://schemas.openxmlformats.org/officeDocument/2006/relationships/oleObject" Target="../embeddings/oleObject38.bin"/><Relationship Id="rId3" Type="http://schemas.openxmlformats.org/officeDocument/2006/relationships/oleObject" Target="../embeddings/oleObject33.bin"/><Relationship Id="rId7" Type="http://schemas.openxmlformats.org/officeDocument/2006/relationships/oleObject" Target="../embeddings/oleObject35.bin"/><Relationship Id="rId12" Type="http://schemas.openxmlformats.org/officeDocument/2006/relationships/image" Target="../media/image45.wmf"/><Relationship Id="rId17" Type="http://schemas.openxmlformats.org/officeDocument/2006/relationships/image" Target="../media/image40.png"/><Relationship Id="rId2" Type="http://schemas.openxmlformats.org/officeDocument/2006/relationships/slideLayout" Target="../slideLayouts/slideLayout2.xml"/><Relationship Id="rId16" Type="http://schemas.openxmlformats.org/officeDocument/2006/relationships/image" Target="../media/image47.wmf"/><Relationship Id="rId1" Type="http://schemas.openxmlformats.org/officeDocument/2006/relationships/vmlDrawing" Target="../drawings/vmlDrawing7.vml"/><Relationship Id="rId6" Type="http://schemas.openxmlformats.org/officeDocument/2006/relationships/image" Target="../media/image42.wmf"/><Relationship Id="rId11" Type="http://schemas.openxmlformats.org/officeDocument/2006/relationships/oleObject" Target="../embeddings/oleObject37.bin"/><Relationship Id="rId5" Type="http://schemas.openxmlformats.org/officeDocument/2006/relationships/oleObject" Target="../embeddings/oleObject34.bin"/><Relationship Id="rId15" Type="http://schemas.openxmlformats.org/officeDocument/2006/relationships/oleObject" Target="../embeddings/oleObject39.bin"/><Relationship Id="rId10" Type="http://schemas.openxmlformats.org/officeDocument/2006/relationships/image" Target="../media/image44.wmf"/><Relationship Id="rId4" Type="http://schemas.openxmlformats.org/officeDocument/2006/relationships/image" Target="../media/image41.wmf"/><Relationship Id="rId9" Type="http://schemas.openxmlformats.org/officeDocument/2006/relationships/oleObject" Target="../embeddings/oleObject36.bin"/><Relationship Id="rId14" Type="http://schemas.openxmlformats.org/officeDocument/2006/relationships/image" Target="../media/image4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11" Type="http://schemas.openxmlformats.org/officeDocument/2006/relationships/image" Target="../media/image6.png"/><Relationship Id="rId5" Type="http://schemas.openxmlformats.org/officeDocument/2006/relationships/oleObject" Target="../embeddings/oleObject5.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3.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image" Target="../media/image11.png"/><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1.bin"/><Relationship Id="rId14" Type="http://schemas.openxmlformats.org/officeDocument/2006/relationships/image" Target="../media/image1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8.R.1</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Area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3: </a:t>
            </a:r>
            <a:r>
              <a:rPr lang="en-US" dirty="0"/>
              <a:t>Calculating the Area of a Composite Figure</a:t>
            </a:r>
            <a:r>
              <a:rPr lang="en-US" sz="3200" dirty="0">
                <a:solidFill>
                  <a:schemeClr val="accent1"/>
                </a:solidFill>
              </a:rPr>
              <a:t> </a:t>
            </a:r>
            <a:r>
              <a:rPr lang="en-US" sz="3200" dirty="0">
                <a:solidFill>
                  <a:schemeClr val="tx1"/>
                </a:solidFill>
              </a:rPr>
              <a:t>(cont.)</a:t>
            </a:r>
          </a:p>
        </p:txBody>
      </p:sp>
      <p:sp>
        <p:nvSpPr>
          <p:cNvPr id="14339" name="Rectangle 3"/>
          <p:cNvSpPr>
            <a:spLocks noGrp="1"/>
          </p:cNvSpPr>
          <p:nvPr>
            <p:ph idx="1"/>
          </p:nvPr>
        </p:nvSpPr>
        <p:spPr>
          <a:xfrm>
            <a:off x="457200" y="1280160"/>
            <a:ext cx="8229600" cy="4511040"/>
          </a:xfrm>
          <a:prstGeom prst="rect">
            <a:avLst/>
          </a:prstGeom>
        </p:spPr>
        <p:txBody>
          <a:bodyPr>
            <a:noAutofit/>
          </a:bodyPr>
          <a:lstStyle/>
          <a:p>
            <a:pPr marL="4763" indent="-4763">
              <a:buFont typeface="Courier New" pitchFamily="49" charset="0"/>
              <a:buNone/>
            </a:pPr>
            <a:endParaRPr lang="en-US" b="1" dirty="0"/>
          </a:p>
          <a:p>
            <a:pPr marL="4763" indent="-4763">
              <a:buFont typeface="Courier New" pitchFamily="49" charset="0"/>
              <a:buNone/>
            </a:pPr>
            <a:endParaRPr lang="en-US" b="1" dirty="0"/>
          </a:p>
          <a:p>
            <a:pPr marL="4763" indent="-4763"/>
            <a:r>
              <a:rPr lang="en-US" dirty="0"/>
              <a:t>The area of the composite figure is</a:t>
            </a:r>
            <a:endParaRPr lang="en-US" b="1" dirty="0"/>
          </a:p>
        </p:txBody>
      </p:sp>
      <p:graphicFrame>
        <p:nvGraphicFramePr>
          <p:cNvPr id="3088" name="Object 16"/>
          <p:cNvGraphicFramePr>
            <a:graphicFrameLocks noChangeAspect="1"/>
          </p:cNvGraphicFramePr>
          <p:nvPr/>
        </p:nvGraphicFramePr>
        <p:xfrm>
          <a:off x="5274578" y="1634222"/>
          <a:ext cx="1206500" cy="469900"/>
        </p:xfrm>
        <a:graphic>
          <a:graphicData uri="http://schemas.openxmlformats.org/presentationml/2006/ole">
            <mc:AlternateContent xmlns:mc="http://schemas.openxmlformats.org/markup-compatibility/2006">
              <mc:Choice xmlns:v="urn:schemas-microsoft-com:vml" Requires="v">
                <p:oleObj spid="_x0000_s21538" name="Equation" r:id="rId3" imgW="1206500" imgH="469900" progId="Equation.DSMT4">
                  <p:embed/>
                </p:oleObj>
              </mc:Choice>
              <mc:Fallback>
                <p:oleObj name="Equation" r:id="rId3" imgW="1206500" imgH="469900" progId="Equation.DSMT4">
                  <p:embed/>
                  <p:pic>
                    <p:nvPicPr>
                      <p:cNvPr id="0" name="Object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4578" y="1634222"/>
                        <a:ext cx="12065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05" name="Object 33"/>
          <p:cNvGraphicFramePr>
            <a:graphicFrameLocks noChangeAspect="1"/>
          </p:cNvGraphicFramePr>
          <p:nvPr/>
        </p:nvGraphicFramePr>
        <p:xfrm>
          <a:off x="5612934" y="2341111"/>
          <a:ext cx="1028700" cy="469900"/>
        </p:xfrm>
        <a:graphic>
          <a:graphicData uri="http://schemas.openxmlformats.org/presentationml/2006/ole">
            <mc:AlternateContent xmlns:mc="http://schemas.openxmlformats.org/markup-compatibility/2006">
              <mc:Choice xmlns:v="urn:schemas-microsoft-com:vml" Requires="v">
                <p:oleObj spid="_x0000_s21539" name="Equation" r:id="rId5" imgW="1028520" imgH="469800" progId="Equation.DSMT4">
                  <p:embed/>
                </p:oleObj>
              </mc:Choice>
              <mc:Fallback>
                <p:oleObj name="Equation" r:id="rId5" imgW="1028520" imgH="469800" progId="Equation.DSMT4">
                  <p:embed/>
                  <p:pic>
                    <p:nvPicPr>
                      <p:cNvPr id="0" name="Object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12934" y="2341111"/>
                        <a:ext cx="10287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5" name="Object 11"/>
          <p:cNvGraphicFramePr>
            <a:graphicFrameLocks noChangeAspect="1"/>
          </p:cNvGraphicFramePr>
          <p:nvPr/>
        </p:nvGraphicFramePr>
        <p:xfrm>
          <a:off x="2082567" y="1642145"/>
          <a:ext cx="3175000" cy="469900"/>
        </p:xfrm>
        <a:graphic>
          <a:graphicData uri="http://schemas.openxmlformats.org/presentationml/2006/ole">
            <mc:AlternateContent xmlns:mc="http://schemas.openxmlformats.org/markup-compatibility/2006">
              <mc:Choice xmlns:v="urn:schemas-microsoft-com:vml" Requires="v">
                <p:oleObj spid="_x0000_s21540" name="Equation" r:id="rId7" imgW="3174840" imgH="469800" progId="Equation.DSMT4">
                  <p:embed/>
                </p:oleObj>
              </mc:Choice>
              <mc:Fallback>
                <p:oleObj name="Equation" r:id="rId7" imgW="3174840" imgH="4698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82567" y="1642145"/>
                        <a:ext cx="31750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6" name="Object 12"/>
          <p:cNvGraphicFramePr>
            <a:graphicFrameLocks noChangeAspect="1"/>
          </p:cNvGraphicFramePr>
          <p:nvPr/>
        </p:nvGraphicFramePr>
        <p:xfrm>
          <a:off x="541789" y="1709956"/>
          <a:ext cx="1473200" cy="304800"/>
        </p:xfrm>
        <a:graphic>
          <a:graphicData uri="http://schemas.openxmlformats.org/presentationml/2006/ole">
            <mc:AlternateContent xmlns:mc="http://schemas.openxmlformats.org/markup-compatibility/2006">
              <mc:Choice xmlns:v="urn:schemas-microsoft-com:vml" Requires="v">
                <p:oleObj spid="_x0000_s21541" name="Equation" r:id="rId9" imgW="1473120" imgH="304560" progId="Equation.DSMT4">
                  <p:embed/>
                </p:oleObj>
              </mc:Choice>
              <mc:Fallback>
                <p:oleObj name="Equation" r:id="rId9" imgW="1473120" imgH="30456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1789" y="1709956"/>
                        <a:ext cx="14732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8" name="Picture 1">
            <a:extLst>
              <a:ext uri="{FF2B5EF4-FFF2-40B4-BE49-F238E27FC236}">
                <a16:creationId xmlns:a16="http://schemas.microsoft.com/office/drawing/2014/main" id="{E50026A8-7E66-40F5-8526-63AEF1BD3157}"/>
              </a:ext>
            </a:extLst>
          </p:cNvPr>
          <p:cNvPicPr>
            <a:picLocks noChangeAspect="1" noChangeArrowheads="1"/>
          </p:cNvPicPr>
          <p:nvPr/>
        </p:nvPicPr>
        <p:blipFill>
          <a:blip r:embed="rId11" cstate="print"/>
          <a:srcRect/>
          <a:stretch>
            <a:fillRect/>
          </a:stretch>
        </p:blipFill>
        <p:spPr bwMode="auto">
          <a:xfrm>
            <a:off x="5181600" y="3650512"/>
            <a:ext cx="3164032" cy="2209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Calculating Area</a:t>
            </a:r>
            <a:endParaRPr lang="en-US" sz="3200" dirty="0">
              <a:solidFill>
                <a:schemeClr val="accent1"/>
              </a:solidFill>
            </a:endParaRPr>
          </a:p>
        </p:txBody>
      </p:sp>
      <p:sp>
        <p:nvSpPr>
          <p:cNvPr id="15363" name="Rectangle 3"/>
          <p:cNvSpPr>
            <a:spLocks noGrp="1"/>
          </p:cNvSpPr>
          <p:nvPr>
            <p:ph idx="1"/>
          </p:nvPr>
        </p:nvSpPr>
        <p:spPr>
          <a:prstGeom prst="rect">
            <a:avLst/>
          </a:prstGeom>
        </p:spPr>
        <p:txBody>
          <a:bodyPr/>
          <a:lstStyle/>
          <a:p>
            <a:pPr marL="0" indent="0" eaLnBrk="1" hangingPunct="1">
              <a:spcBef>
                <a:spcPct val="50000"/>
              </a:spcBef>
              <a:buFont typeface="Courier New" pitchFamily="49" charset="0"/>
              <a:buNone/>
            </a:pPr>
            <a:r>
              <a:rPr lang="en-US" i="0" dirty="0">
                <a:solidFill>
                  <a:schemeClr val="tx1"/>
                </a:solidFill>
              </a:rPr>
              <a:t>A square is cut out of a rectangle as shown. Calculate the area of the </a:t>
            </a:r>
            <a:r>
              <a:rPr lang="en-US" dirty="0">
                <a:solidFill>
                  <a:schemeClr val="tx1"/>
                </a:solidFill>
              </a:rPr>
              <a:t>blue-</a:t>
            </a:r>
            <a:r>
              <a:rPr lang="en-US" i="0" dirty="0">
                <a:solidFill>
                  <a:schemeClr val="tx1"/>
                </a:solidFill>
              </a:rPr>
              <a:t>shaded region.</a:t>
            </a:r>
          </a:p>
        </p:txBody>
      </p:sp>
      <p:sp>
        <p:nvSpPr>
          <p:cNvPr id="5" name="Rectangle 4"/>
          <p:cNvSpPr/>
          <p:nvPr/>
        </p:nvSpPr>
        <p:spPr>
          <a:xfrm>
            <a:off x="457200" y="2258704"/>
            <a:ext cx="5257800" cy="3616375"/>
          </a:xfrm>
          <a:prstGeom prst="rect">
            <a:avLst/>
          </a:prstGeom>
        </p:spPr>
        <p:txBody>
          <a:bodyPr wrap="square">
            <a:spAutoFit/>
          </a:bodyPr>
          <a:lstStyle/>
          <a:p>
            <a:pPr>
              <a:spcBef>
                <a:spcPts val="600"/>
              </a:spcBef>
              <a:spcAft>
                <a:spcPts val="600"/>
              </a:spcAft>
              <a:tabLst>
                <a:tab pos="1257300" algn="l"/>
              </a:tabLst>
            </a:pPr>
            <a:r>
              <a:rPr lang="en-US" sz="2800" b="1" dirty="0"/>
              <a:t>Solution</a:t>
            </a:r>
          </a:p>
          <a:p>
            <a:r>
              <a:rPr lang="en-US" sz="2800" dirty="0"/>
              <a:t>There are three steps in calculating the area of the shaded region. First, calculate the area of the outer figure. Then, calculate the area of the inner figure. Finally,</a:t>
            </a:r>
          </a:p>
          <a:p>
            <a:r>
              <a:rPr lang="en-US" sz="2800" dirty="0"/>
              <a:t>calculate the difference between the areas.</a:t>
            </a:r>
          </a:p>
        </p:txBody>
      </p:sp>
      <p:pic>
        <p:nvPicPr>
          <p:cNvPr id="1638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791200" y="2133600"/>
            <a:ext cx="3048000" cy="2390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p:cNvSpPr>
          <p:nvPr>
            <p:ph type="title"/>
          </p:nvPr>
        </p:nvSpPr>
        <p:spPr>
          <a:prstGeom prst="rect">
            <a:avLst/>
          </a:prstGeom>
          <a:noFill/>
        </p:spPr>
        <p:txBody>
          <a:bodyPr/>
          <a:lstStyle/>
          <a:p>
            <a:r>
              <a:rPr lang="en-US" dirty="0">
                <a:solidFill>
                  <a:schemeClr val="accent1"/>
                </a:solidFill>
              </a:rPr>
              <a:t>Example 4:  </a:t>
            </a:r>
            <a:r>
              <a:rPr lang="en-US" dirty="0"/>
              <a:t>Calculating Area </a:t>
            </a:r>
            <a:r>
              <a:rPr lang="en-US" sz="3200" dirty="0">
                <a:solidFill>
                  <a:schemeClr val="accent1"/>
                </a:solidFill>
              </a:rPr>
              <a:t>(cont.)</a:t>
            </a:r>
          </a:p>
        </p:txBody>
      </p:sp>
      <p:sp>
        <p:nvSpPr>
          <p:cNvPr id="17411" name="Rectangle 5"/>
          <p:cNvSpPr>
            <a:spLocks noGrp="1"/>
          </p:cNvSpPr>
          <p:nvPr>
            <p:ph idx="1"/>
          </p:nvPr>
        </p:nvSpPr>
        <p:spPr>
          <a:prstGeom prst="rect">
            <a:avLst/>
          </a:prstGeom>
          <a:noFill/>
        </p:spPr>
        <p:txBody>
          <a:bodyPr>
            <a:noAutofit/>
          </a:bodyPr>
          <a:lstStyle/>
          <a:p>
            <a:pPr>
              <a:tabLst>
                <a:tab pos="1257300" algn="l"/>
              </a:tabLst>
            </a:pPr>
            <a:r>
              <a:rPr lang="en-US" b="1" dirty="0">
                <a:solidFill>
                  <a:schemeClr val="tx1"/>
                </a:solidFill>
              </a:rPr>
              <a:t>Step 1:	</a:t>
            </a:r>
            <a:r>
              <a:rPr lang="en-US" dirty="0">
                <a:solidFill>
                  <a:schemeClr val="tx1"/>
                </a:solidFill>
              </a:rPr>
              <a:t>Calculate the area of the rectangle.</a:t>
            </a:r>
          </a:p>
          <a:p>
            <a:pPr marL="0" indent="0">
              <a:buFont typeface="Courier New" pitchFamily="49" charset="0"/>
              <a:buNone/>
              <a:tabLst>
                <a:tab pos="1257300" algn="l"/>
              </a:tabLst>
            </a:pPr>
            <a:endParaRPr lang="en-US" b="1" i="0" dirty="0">
              <a:solidFill>
                <a:schemeClr val="tx1"/>
              </a:solidFill>
            </a:endParaRPr>
          </a:p>
          <a:p>
            <a:pPr marL="0" indent="0">
              <a:buFont typeface="Courier New" pitchFamily="49" charset="0"/>
              <a:buNone/>
              <a:tabLst>
                <a:tab pos="1257300" algn="l"/>
              </a:tabLst>
            </a:pPr>
            <a:endParaRPr lang="en-US" b="1" i="0" dirty="0">
              <a:solidFill>
                <a:schemeClr val="tx1"/>
              </a:solidFill>
            </a:endParaRPr>
          </a:p>
          <a:p>
            <a:pPr>
              <a:spcBef>
                <a:spcPts val="0"/>
              </a:spcBef>
              <a:tabLst>
                <a:tab pos="1257300" algn="l"/>
              </a:tabLst>
            </a:pPr>
            <a:r>
              <a:rPr lang="en-US" b="1" i="0" dirty="0">
                <a:solidFill>
                  <a:schemeClr val="tx1"/>
                </a:solidFill>
              </a:rPr>
              <a:t>Step 2:	</a:t>
            </a:r>
            <a:r>
              <a:rPr lang="en-US" dirty="0">
                <a:solidFill>
                  <a:schemeClr val="tx1"/>
                </a:solidFill>
              </a:rPr>
              <a:t> Calculate</a:t>
            </a:r>
            <a:r>
              <a:rPr lang="en-US" i="0" dirty="0">
                <a:solidFill>
                  <a:schemeClr val="tx1"/>
                </a:solidFill>
              </a:rPr>
              <a:t> the area of the square.</a:t>
            </a:r>
            <a:r>
              <a:rPr lang="en-US" dirty="0">
                <a:solidFill>
                  <a:schemeClr val="tx1"/>
                </a:solidFill>
              </a:rPr>
              <a:t> </a:t>
            </a:r>
          </a:p>
          <a:p>
            <a:pPr marL="0" indent="0">
              <a:buFont typeface="Courier New" pitchFamily="49" charset="0"/>
              <a:buNone/>
              <a:tabLst>
                <a:tab pos="1257300" algn="l"/>
              </a:tabLst>
            </a:pPr>
            <a:endParaRPr lang="en-US" b="1" i="0" dirty="0">
              <a:solidFill>
                <a:schemeClr val="tx1"/>
              </a:solidFill>
            </a:endParaRPr>
          </a:p>
          <a:p>
            <a:pPr marL="0" indent="0">
              <a:buFont typeface="Courier New" pitchFamily="49" charset="0"/>
              <a:buNone/>
              <a:tabLst>
                <a:tab pos="1257300" algn="l"/>
              </a:tabLst>
            </a:pPr>
            <a:endParaRPr lang="en-US" b="1" dirty="0">
              <a:solidFill>
                <a:schemeClr val="tx1"/>
              </a:solidFill>
            </a:endParaRPr>
          </a:p>
          <a:p>
            <a:pPr>
              <a:tabLst>
                <a:tab pos="1257300" algn="l"/>
              </a:tabLst>
            </a:pPr>
            <a:r>
              <a:rPr lang="en-US" b="1" i="0" dirty="0">
                <a:solidFill>
                  <a:schemeClr val="tx1"/>
                </a:solidFill>
              </a:rPr>
              <a:t>Step 3:	</a:t>
            </a:r>
            <a:r>
              <a:rPr lang="en-US" dirty="0">
                <a:solidFill>
                  <a:schemeClr val="tx1"/>
                </a:solidFill>
              </a:rPr>
              <a:t> Find</a:t>
            </a:r>
            <a:r>
              <a:rPr lang="en-US" i="0" dirty="0">
                <a:solidFill>
                  <a:schemeClr val="tx1"/>
                </a:solidFill>
              </a:rPr>
              <a:t> the difference between the two areas.</a:t>
            </a:r>
            <a:r>
              <a:rPr lang="en-US" dirty="0">
                <a:solidFill>
                  <a:schemeClr val="tx1"/>
                </a:solidFill>
              </a:rPr>
              <a:t> </a:t>
            </a:r>
          </a:p>
          <a:p>
            <a:pPr marL="0" indent="0">
              <a:buFont typeface="Courier New" pitchFamily="49" charset="0"/>
              <a:buNone/>
              <a:tabLst>
                <a:tab pos="1257300" algn="l"/>
              </a:tabLst>
            </a:pPr>
            <a:endParaRPr lang="en-US" i="0" dirty="0">
              <a:solidFill>
                <a:schemeClr val="tx1"/>
              </a:solidFill>
            </a:endParaRPr>
          </a:p>
          <a:p>
            <a:pPr marL="0" indent="0">
              <a:spcBef>
                <a:spcPts val="1200"/>
              </a:spcBef>
              <a:buFont typeface="Courier New" pitchFamily="49" charset="0"/>
              <a:buNone/>
              <a:tabLst>
                <a:tab pos="1257300" algn="l"/>
              </a:tabLst>
            </a:pPr>
            <a:r>
              <a:rPr lang="en-US" i="0" dirty="0">
                <a:solidFill>
                  <a:schemeClr val="tx1"/>
                </a:solidFill>
              </a:rPr>
              <a:t>The area of the shaded region is </a:t>
            </a:r>
            <a:r>
              <a:rPr lang="en-US" i="0" dirty="0">
                <a:solidFill>
                  <a:srgbClr val="FF0000"/>
                </a:solidFill>
              </a:rPr>
              <a:t>650 ft</a:t>
            </a:r>
            <a:r>
              <a:rPr lang="en-US" i="0" baseline="30000" dirty="0">
                <a:solidFill>
                  <a:srgbClr val="FF0000"/>
                </a:solidFill>
              </a:rPr>
              <a:t>2</a:t>
            </a:r>
            <a:r>
              <a:rPr lang="en-US" i="0" dirty="0">
                <a:solidFill>
                  <a:schemeClr val="tx1"/>
                </a:solidFill>
              </a:rPr>
              <a:t>.</a:t>
            </a:r>
            <a:r>
              <a:rPr lang="en-US" dirty="0">
                <a:solidFill>
                  <a:schemeClr val="tx1"/>
                </a:solidFill>
              </a:rPr>
              <a:t> </a:t>
            </a:r>
          </a:p>
        </p:txBody>
      </p:sp>
      <p:graphicFrame>
        <p:nvGraphicFramePr>
          <p:cNvPr id="17413" name="Object 7"/>
          <p:cNvGraphicFramePr>
            <a:graphicFrameLocks noChangeAspect="1"/>
          </p:cNvGraphicFramePr>
          <p:nvPr>
            <p:extLst>
              <p:ext uri="{D42A27DB-BD31-4B8C-83A1-F6EECF244321}">
                <p14:modId xmlns:p14="http://schemas.microsoft.com/office/powerpoint/2010/main" val="3693778733"/>
              </p:ext>
            </p:extLst>
          </p:nvPr>
        </p:nvGraphicFramePr>
        <p:xfrm>
          <a:off x="1041400" y="4861304"/>
          <a:ext cx="5778500" cy="444500"/>
        </p:xfrm>
        <a:graphic>
          <a:graphicData uri="http://schemas.openxmlformats.org/presentationml/2006/ole">
            <mc:AlternateContent xmlns:mc="http://schemas.openxmlformats.org/markup-compatibility/2006">
              <mc:Choice xmlns:v="urn:schemas-microsoft-com:vml" Requires="v">
                <p:oleObj spid="_x0000_s5189" name="Equation" r:id="rId3" imgW="5778360" imgH="444240" progId="Equation.DSMT4">
                  <p:embed/>
                </p:oleObj>
              </mc:Choice>
              <mc:Fallback>
                <p:oleObj name="Equation" r:id="rId3" imgW="5778360" imgH="444240" progId="Equation.DSMT4">
                  <p:embed/>
                  <p:pic>
                    <p:nvPicPr>
                      <p:cNvPr id="0" name="Picture 20"/>
                      <p:cNvPicPr>
                        <a:picLocks noChangeAspect="1" noChangeArrowheads="1"/>
                      </p:cNvPicPr>
                      <p:nvPr/>
                    </p:nvPicPr>
                    <p:blipFill>
                      <a:blip r:embed="rId4"/>
                      <a:srcRect/>
                      <a:stretch>
                        <a:fillRect/>
                      </a:stretch>
                    </p:blipFill>
                    <p:spPr bwMode="auto">
                      <a:xfrm>
                        <a:off x="1041400" y="4861304"/>
                        <a:ext cx="5778500" cy="44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3505200" y="3298208"/>
          <a:ext cx="850900" cy="381000"/>
        </p:xfrm>
        <a:graphic>
          <a:graphicData uri="http://schemas.openxmlformats.org/presentationml/2006/ole">
            <mc:AlternateContent xmlns:mc="http://schemas.openxmlformats.org/markup-compatibility/2006">
              <mc:Choice xmlns:v="urn:schemas-microsoft-com:vml" Requires="v">
                <p:oleObj spid="_x0000_s5190" name="Equation" r:id="rId5" imgW="850531" imgH="380835" progId="Equation.DSMT4">
                  <p:embed/>
                </p:oleObj>
              </mc:Choice>
              <mc:Fallback>
                <p:oleObj name="Equation" r:id="rId5" imgW="850531" imgH="380835" progId="Equation.DSMT4">
                  <p:embed/>
                  <p:pic>
                    <p:nvPicPr>
                      <p:cNvPr id="0" name="Picture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3298208"/>
                        <a:ext cx="8509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514055" y="3733800"/>
          <a:ext cx="1549400" cy="558800"/>
        </p:xfrm>
        <a:graphic>
          <a:graphicData uri="http://schemas.openxmlformats.org/presentationml/2006/ole">
            <mc:AlternateContent xmlns:mc="http://schemas.openxmlformats.org/markup-compatibility/2006">
              <mc:Choice xmlns:v="urn:schemas-microsoft-com:vml" Requires="v">
                <p:oleObj spid="_x0000_s5191" name="Equation" r:id="rId7" imgW="1549080" imgH="558720" progId="Equation.DSMT4">
                  <p:embed/>
                </p:oleObj>
              </mc:Choice>
              <mc:Fallback>
                <p:oleObj name="Equation" r:id="rId7" imgW="1549080" imgH="558720" progId="Equation.DSMT4">
                  <p:embed/>
                  <p:pic>
                    <p:nvPicPr>
                      <p:cNvPr id="0" name="Picture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14055" y="3733800"/>
                        <a:ext cx="1549400" cy="558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3627560861"/>
              </p:ext>
            </p:extLst>
          </p:nvPr>
        </p:nvGraphicFramePr>
        <p:xfrm>
          <a:off x="5067300" y="3831608"/>
          <a:ext cx="1257300" cy="381000"/>
        </p:xfrm>
        <a:graphic>
          <a:graphicData uri="http://schemas.openxmlformats.org/presentationml/2006/ole">
            <mc:AlternateContent xmlns:mc="http://schemas.openxmlformats.org/markup-compatibility/2006">
              <mc:Choice xmlns:v="urn:schemas-microsoft-com:vml" Requires="v">
                <p:oleObj spid="_x0000_s5192" name="Equation" r:id="rId9" imgW="1257300" imgH="381000" progId="Equation.DSMT4">
                  <p:embed/>
                </p:oleObj>
              </mc:Choice>
              <mc:Fallback>
                <p:oleObj name="Equation" r:id="rId9" imgW="1257300" imgH="381000"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67300" y="3831608"/>
                        <a:ext cx="12573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extLst>
              <p:ext uri="{D42A27DB-BD31-4B8C-83A1-F6EECF244321}">
                <p14:modId xmlns:p14="http://schemas.microsoft.com/office/powerpoint/2010/main" val="2784660098"/>
              </p:ext>
            </p:extLst>
          </p:nvPr>
        </p:nvGraphicFramePr>
        <p:xfrm>
          <a:off x="6794500" y="4845050"/>
          <a:ext cx="1193800" cy="469900"/>
        </p:xfrm>
        <a:graphic>
          <a:graphicData uri="http://schemas.openxmlformats.org/presentationml/2006/ole">
            <mc:AlternateContent xmlns:mc="http://schemas.openxmlformats.org/markup-compatibility/2006">
              <mc:Choice xmlns:v="urn:schemas-microsoft-com:vml" Requires="v">
                <p:oleObj spid="_x0000_s5193" name="Equation" r:id="rId11" imgW="1193760" imgH="469800" progId="Equation.DSMT4">
                  <p:embed/>
                </p:oleObj>
              </mc:Choice>
              <mc:Fallback>
                <p:oleObj name="Equation" r:id="rId11" imgW="1193760" imgH="469800" progId="Equation.DSMT4">
                  <p:embed/>
                  <p:pic>
                    <p:nvPicPr>
                      <p:cNvPr id="0" name="Picture 24"/>
                      <p:cNvPicPr>
                        <a:picLocks noChangeAspect="1" noChangeArrowheads="1"/>
                      </p:cNvPicPr>
                      <p:nvPr/>
                    </p:nvPicPr>
                    <p:blipFill>
                      <a:blip r:embed="rId12"/>
                      <a:srcRect/>
                      <a:stretch>
                        <a:fillRect/>
                      </a:stretch>
                    </p:blipFill>
                    <p:spPr bwMode="auto">
                      <a:xfrm>
                        <a:off x="6794500" y="4845050"/>
                        <a:ext cx="11938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3200400" y="1856096"/>
          <a:ext cx="939800" cy="292100"/>
        </p:xfrm>
        <a:graphic>
          <a:graphicData uri="http://schemas.openxmlformats.org/presentationml/2006/ole">
            <mc:AlternateContent xmlns:mc="http://schemas.openxmlformats.org/markup-compatibility/2006">
              <mc:Choice xmlns:v="urn:schemas-microsoft-com:vml" Requires="v">
                <p:oleObj spid="_x0000_s5194" name="Equation" r:id="rId13" imgW="939392" imgH="291973" progId="Equation.DSMT4">
                  <p:embed/>
                </p:oleObj>
              </mc:Choice>
              <mc:Fallback>
                <p:oleObj name="Equation" r:id="rId13" imgW="939392" imgH="291973" progId="Equation.DSMT4">
                  <p:embed/>
                  <p:pic>
                    <p:nvPicPr>
                      <p:cNvPr id="0" name="Picture 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00400" y="1856096"/>
                        <a:ext cx="9398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3200633" y="2279650"/>
          <a:ext cx="2032000" cy="406400"/>
        </p:xfrm>
        <a:graphic>
          <a:graphicData uri="http://schemas.openxmlformats.org/presentationml/2006/ole">
            <mc:AlternateContent xmlns:mc="http://schemas.openxmlformats.org/markup-compatibility/2006">
              <mc:Choice xmlns:v="urn:schemas-microsoft-com:vml" Requires="v">
                <p:oleObj spid="_x0000_s5195" name="Equation" r:id="rId15" imgW="2031840" imgH="406080" progId="Equation.DSMT4">
                  <p:embed/>
                </p:oleObj>
              </mc:Choice>
              <mc:Fallback>
                <p:oleObj name="Equation" r:id="rId15" imgW="2031840" imgH="406080" progId="Equation.DSMT4">
                  <p:embed/>
                  <p:pic>
                    <p:nvPicPr>
                      <p:cNvPr id="0" name="Picture 2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200633" y="2279650"/>
                        <a:ext cx="20320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1" name="Object 11"/>
          <p:cNvGraphicFramePr>
            <a:graphicFrameLocks noChangeAspect="1"/>
          </p:cNvGraphicFramePr>
          <p:nvPr>
            <p:extLst>
              <p:ext uri="{D42A27DB-BD31-4B8C-83A1-F6EECF244321}">
                <p14:modId xmlns:p14="http://schemas.microsoft.com/office/powerpoint/2010/main" val="1666734369"/>
              </p:ext>
            </p:extLst>
          </p:nvPr>
        </p:nvGraphicFramePr>
        <p:xfrm>
          <a:off x="5283200" y="2226578"/>
          <a:ext cx="1270000" cy="381000"/>
        </p:xfrm>
        <a:graphic>
          <a:graphicData uri="http://schemas.openxmlformats.org/presentationml/2006/ole">
            <mc:AlternateContent xmlns:mc="http://schemas.openxmlformats.org/markup-compatibility/2006">
              <mc:Choice xmlns:v="urn:schemas-microsoft-com:vml" Requires="v">
                <p:oleObj spid="_x0000_s5196" name="Equation" r:id="rId17" imgW="1269449" imgH="380835" progId="Equation.DSMT4">
                  <p:embed/>
                </p:oleObj>
              </mc:Choice>
              <mc:Fallback>
                <p:oleObj name="Equation" r:id="rId17" imgW="1269449" imgH="380835" progId="Equation.DSMT4">
                  <p:embed/>
                  <p:pic>
                    <p:nvPicPr>
                      <p:cNvPr id="0" name="Picture 2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283200" y="2226578"/>
                        <a:ext cx="12700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2" name="Picture 1">
            <a:extLst>
              <a:ext uri="{FF2B5EF4-FFF2-40B4-BE49-F238E27FC236}">
                <a16:creationId xmlns:a16="http://schemas.microsoft.com/office/drawing/2014/main" id="{C8DD5718-6FD8-4A05-865B-043120406B64}"/>
              </a:ext>
            </a:extLst>
          </p:cNvPr>
          <p:cNvPicPr>
            <a:picLocks noChangeAspect="1"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6733953" y="2226578"/>
            <a:ext cx="2323572" cy="182255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74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p:cNvSpPr>
          <p:nvPr>
            <p:ph type="title"/>
          </p:nvPr>
        </p:nvSpPr>
        <p:spPr>
          <a:prstGeom prst="rect">
            <a:avLst/>
          </a:prstGeom>
          <a:noFill/>
        </p:spPr>
        <p:txBody>
          <a:bodyPr/>
          <a:lstStyle/>
          <a:p>
            <a:r>
              <a:rPr lang="en-US" sz="3200" dirty="0">
                <a:solidFill>
                  <a:schemeClr val="accent1"/>
                </a:solidFill>
              </a:rPr>
              <a:t>Example 5:  </a:t>
            </a:r>
            <a:r>
              <a:rPr lang="en-US" dirty="0"/>
              <a:t>Calculating Area</a:t>
            </a:r>
            <a:endParaRPr lang="en-US" sz="3200" dirty="0">
              <a:solidFill>
                <a:schemeClr val="accent1"/>
              </a:solidFill>
            </a:endParaRPr>
          </a:p>
        </p:txBody>
      </p:sp>
      <p:sp>
        <p:nvSpPr>
          <p:cNvPr id="5" name="Content Placeholder 4"/>
          <p:cNvSpPr>
            <a:spLocks noGrp="1"/>
          </p:cNvSpPr>
          <p:nvPr>
            <p:ph idx="1"/>
          </p:nvPr>
        </p:nvSpPr>
        <p:spPr/>
        <p:txBody>
          <a:bodyPr/>
          <a:lstStyle/>
          <a:p>
            <a:pPr eaLnBrk="0" hangingPunct="0"/>
            <a:r>
              <a:rPr lang="en-US" dirty="0">
                <a:latin typeface="Calibri" pitchFamily="34" charset="0"/>
              </a:rPr>
              <a:t>The polygon shown here is a rectangle with a rectangular piece missing. Find the area of the polygon.</a:t>
            </a:r>
          </a:p>
          <a:p>
            <a:endParaRPr lang="en-US" dirty="0">
              <a:latin typeface="Calibri" pitchFamily="34" charset="0"/>
            </a:endParaRPr>
          </a:p>
          <a:p>
            <a:pPr eaLnBrk="0" hangingPunct="0"/>
            <a:endParaRPr lang="en-US" i="1" dirty="0">
              <a:latin typeface="Calibri" pitchFamily="34" charset="0"/>
            </a:endParaRPr>
          </a:p>
          <a:p>
            <a:endParaRPr lang="en-US" dirty="0"/>
          </a:p>
        </p:txBody>
      </p:sp>
      <p:sp>
        <p:nvSpPr>
          <p:cNvPr id="6" name="Rectangle 5"/>
          <p:cNvSpPr/>
          <p:nvPr/>
        </p:nvSpPr>
        <p:spPr>
          <a:xfrm>
            <a:off x="457200" y="2301657"/>
            <a:ext cx="4572000" cy="3185487"/>
          </a:xfrm>
          <a:prstGeom prst="rect">
            <a:avLst/>
          </a:prstGeom>
        </p:spPr>
        <p:txBody>
          <a:bodyPr>
            <a:spAutoFit/>
          </a:bodyPr>
          <a:lstStyle/>
          <a:p>
            <a:pPr marL="12700" indent="-12700">
              <a:spcAft>
                <a:spcPts val="600"/>
              </a:spcAft>
              <a:buFont typeface="Courier New" pitchFamily="49" charset="0"/>
              <a:buNone/>
            </a:pPr>
            <a:r>
              <a:rPr lang="en-US" sz="2800" b="1" dirty="0"/>
              <a:t>Solution</a:t>
            </a:r>
          </a:p>
          <a:p>
            <a:pPr marL="12700" indent="-12700">
              <a:buFont typeface="Courier New" pitchFamily="49" charset="0"/>
              <a:buNone/>
            </a:pPr>
            <a:r>
              <a:rPr lang="en-US" sz="2800" dirty="0"/>
              <a:t>There are several ways of finding the area of this figure. One way is to find the area of each of the three parts as illustrated here and then adding the three areas.</a:t>
            </a:r>
          </a:p>
        </p:txBody>
      </p:sp>
      <p:pic>
        <p:nvPicPr>
          <p:cNvPr id="18433"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2514600"/>
            <a:ext cx="3038475" cy="228726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p:cNvSpPr>
          <p:nvPr>
            <p:ph type="title"/>
          </p:nvPr>
        </p:nvSpPr>
        <p:spPr>
          <a:prstGeom prst="rect">
            <a:avLst/>
          </a:prstGeom>
          <a:noFill/>
        </p:spPr>
        <p:txBody>
          <a:bodyPr/>
          <a:lstStyle/>
          <a:p>
            <a:r>
              <a:rPr lang="en-US" sz="3200" dirty="0">
                <a:solidFill>
                  <a:schemeClr val="accent1"/>
                </a:solidFill>
              </a:rPr>
              <a:t>Example 5:  </a:t>
            </a:r>
            <a:r>
              <a:rPr lang="en-US" dirty="0"/>
              <a:t>Calculating Area </a:t>
            </a:r>
            <a:r>
              <a:rPr lang="en-US" sz="3200" dirty="0">
                <a:solidFill>
                  <a:schemeClr val="accent1"/>
                </a:solidFill>
              </a:rPr>
              <a:t>(cont.)</a:t>
            </a:r>
            <a:r>
              <a:rPr lang="en-US" sz="3200" dirty="0">
                <a:solidFill>
                  <a:srgbClr val="FF0000"/>
                </a:solidFill>
              </a:rPr>
              <a:t> </a:t>
            </a:r>
          </a:p>
        </p:txBody>
      </p:sp>
      <p:graphicFrame>
        <p:nvGraphicFramePr>
          <p:cNvPr id="6147" name="Object 3"/>
          <p:cNvGraphicFramePr>
            <a:graphicFrameLocks noChangeAspect="1"/>
          </p:cNvGraphicFramePr>
          <p:nvPr/>
        </p:nvGraphicFramePr>
        <p:xfrm>
          <a:off x="596900" y="1524000"/>
          <a:ext cx="3251200" cy="469900"/>
        </p:xfrm>
        <a:graphic>
          <a:graphicData uri="http://schemas.openxmlformats.org/presentationml/2006/ole">
            <mc:AlternateContent xmlns:mc="http://schemas.openxmlformats.org/markup-compatibility/2006">
              <mc:Choice xmlns:v="urn:schemas-microsoft-com:vml" Requires="v">
                <p:oleObj spid="_x0000_s6213" name="Equation" r:id="rId3" imgW="3251160" imgH="469800" progId="Equation.DSMT4">
                  <p:embed/>
                </p:oleObj>
              </mc:Choice>
              <mc:Fallback>
                <p:oleObj name="Equation" r:id="rId3" imgW="3251160" imgH="4698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900" y="1524000"/>
                        <a:ext cx="32512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596900" y="2133600"/>
          <a:ext cx="3289300" cy="469900"/>
        </p:xfrm>
        <a:graphic>
          <a:graphicData uri="http://schemas.openxmlformats.org/presentationml/2006/ole">
            <mc:AlternateContent xmlns:mc="http://schemas.openxmlformats.org/markup-compatibility/2006">
              <mc:Choice xmlns:v="urn:schemas-microsoft-com:vml" Requires="v">
                <p:oleObj spid="_x0000_s6214" name="Equation" r:id="rId5" imgW="3288960" imgH="469800" progId="Equation.DSMT4">
                  <p:embed/>
                </p:oleObj>
              </mc:Choice>
              <mc:Fallback>
                <p:oleObj name="Equation" r:id="rId5" imgW="3288960" imgH="46980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6900" y="2133600"/>
                        <a:ext cx="32893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596900" y="2667000"/>
          <a:ext cx="3441700" cy="469900"/>
        </p:xfrm>
        <a:graphic>
          <a:graphicData uri="http://schemas.openxmlformats.org/presentationml/2006/ole">
            <mc:AlternateContent xmlns:mc="http://schemas.openxmlformats.org/markup-compatibility/2006">
              <mc:Choice xmlns:v="urn:schemas-microsoft-com:vml" Requires="v">
                <p:oleObj spid="_x0000_s6215" name="Equation" r:id="rId7" imgW="3441600" imgH="469800" progId="Equation.DSMT4">
                  <p:embed/>
                </p:oleObj>
              </mc:Choice>
              <mc:Fallback>
                <p:oleObj name="Equation" r:id="rId7" imgW="3441600" imgH="46980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6900" y="2667000"/>
                        <a:ext cx="34417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2514643491"/>
              </p:ext>
            </p:extLst>
          </p:nvPr>
        </p:nvGraphicFramePr>
        <p:xfrm>
          <a:off x="596900" y="3368779"/>
          <a:ext cx="4305300" cy="635000"/>
        </p:xfrm>
        <a:graphic>
          <a:graphicData uri="http://schemas.openxmlformats.org/presentationml/2006/ole">
            <mc:AlternateContent xmlns:mc="http://schemas.openxmlformats.org/markup-compatibility/2006">
              <mc:Choice xmlns:v="urn:schemas-microsoft-com:vml" Requires="v">
                <p:oleObj spid="_x0000_s6216" name="Equation" r:id="rId9" imgW="4305240" imgH="634680" progId="Equation.DSMT4">
                  <p:embed/>
                </p:oleObj>
              </mc:Choice>
              <mc:Fallback>
                <p:oleObj name="Equation" r:id="rId9" imgW="4305240" imgH="634680" progId="Equation.DSMT4">
                  <p:embed/>
                  <p:pic>
                    <p:nvPicPr>
                      <p:cNvPr id="0" name="Picture 18"/>
                      <p:cNvPicPr>
                        <a:picLocks noChangeAspect="1" noChangeArrowheads="1"/>
                      </p:cNvPicPr>
                      <p:nvPr/>
                    </p:nvPicPr>
                    <p:blipFill>
                      <a:blip r:embed="rId10"/>
                      <a:srcRect/>
                      <a:stretch>
                        <a:fillRect/>
                      </a:stretch>
                    </p:blipFill>
                    <p:spPr bwMode="auto">
                      <a:xfrm>
                        <a:off x="596900" y="3368779"/>
                        <a:ext cx="4305300" cy="635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609600" y="4171950"/>
          <a:ext cx="4330700" cy="469900"/>
        </p:xfrm>
        <a:graphic>
          <a:graphicData uri="http://schemas.openxmlformats.org/presentationml/2006/ole">
            <mc:AlternateContent xmlns:mc="http://schemas.openxmlformats.org/markup-compatibility/2006">
              <mc:Choice xmlns:v="urn:schemas-microsoft-com:vml" Requires="v">
                <p:oleObj spid="_x0000_s6217" name="Equation" r:id="rId11" imgW="4330440" imgH="469800" progId="Equation.DSMT4">
                  <p:embed/>
                </p:oleObj>
              </mc:Choice>
              <mc:Fallback>
                <p:oleObj name="Equation" r:id="rId11" imgW="4330440" imgH="46980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9600" y="4171950"/>
                        <a:ext cx="43307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5016267" y="4182611"/>
          <a:ext cx="1181100" cy="381000"/>
        </p:xfrm>
        <a:graphic>
          <a:graphicData uri="http://schemas.openxmlformats.org/presentationml/2006/ole">
            <mc:AlternateContent xmlns:mc="http://schemas.openxmlformats.org/markup-compatibility/2006">
              <mc:Choice xmlns:v="urn:schemas-microsoft-com:vml" Requires="v">
                <p:oleObj spid="_x0000_s6218" name="Equation" r:id="rId13" imgW="1180588" imgH="380835" progId="Equation.DSMT4">
                  <p:embed/>
                </p:oleObj>
              </mc:Choice>
              <mc:Fallback>
                <p:oleObj name="Equation" r:id="rId13" imgW="1180588" imgH="380835" progId="Equation.DSMT4">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16267" y="4182611"/>
                        <a:ext cx="11811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609600" y="4953000"/>
            <a:ext cx="3946401" cy="523220"/>
          </a:xfrm>
          <a:prstGeom prst="rect">
            <a:avLst/>
          </a:prstGeom>
        </p:spPr>
        <p:txBody>
          <a:bodyPr wrap="none">
            <a:spAutoFit/>
          </a:bodyPr>
          <a:lstStyle/>
          <a:p>
            <a:r>
              <a:rPr lang="en-US" sz="2800" dirty="0"/>
              <a:t>The area of the polygon is</a:t>
            </a:r>
          </a:p>
        </p:txBody>
      </p:sp>
      <p:graphicFrame>
        <p:nvGraphicFramePr>
          <p:cNvPr id="6168" name="Object 24"/>
          <p:cNvGraphicFramePr>
            <a:graphicFrameLocks noChangeAspect="1"/>
          </p:cNvGraphicFramePr>
          <p:nvPr>
            <p:extLst>
              <p:ext uri="{D42A27DB-BD31-4B8C-83A1-F6EECF244321}">
                <p14:modId xmlns:p14="http://schemas.microsoft.com/office/powerpoint/2010/main" val="4104366288"/>
              </p:ext>
            </p:extLst>
          </p:nvPr>
        </p:nvGraphicFramePr>
        <p:xfrm>
          <a:off x="4495800" y="5002523"/>
          <a:ext cx="914400" cy="381000"/>
        </p:xfrm>
        <a:graphic>
          <a:graphicData uri="http://schemas.openxmlformats.org/presentationml/2006/ole">
            <mc:AlternateContent xmlns:mc="http://schemas.openxmlformats.org/markup-compatibility/2006">
              <mc:Choice xmlns:v="urn:schemas-microsoft-com:vml" Requires="v">
                <p:oleObj spid="_x0000_s6219" name="Equation" r:id="rId15" imgW="914400" imgH="380880" progId="Equation.DSMT4">
                  <p:embed/>
                </p:oleObj>
              </mc:Choice>
              <mc:Fallback>
                <p:oleObj name="Equation" r:id="rId15" imgW="914400" imgH="380880" progId="Equation.DSMT4">
                  <p:embed/>
                  <p:pic>
                    <p:nvPicPr>
                      <p:cNvPr id="0" name="Picture 2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95800" y="5002523"/>
                        <a:ext cx="9144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6169" name="Picture 25"/>
          <p:cNvPicPr>
            <a:picLocks noChangeAspect="1" noChangeArrowheads="1"/>
          </p:cNvPicPr>
          <p:nvPr/>
        </p:nvPicPr>
        <p:blipFill>
          <a:blip r:embed="rId17" cstate="print">
            <a:clrChange>
              <a:clrFrom>
                <a:srgbClr val="FFFFFF"/>
              </a:clrFrom>
              <a:clrTo>
                <a:srgbClr val="FFFFFF">
                  <a:alpha val="0"/>
                </a:srgbClr>
              </a:clrTo>
            </a:clrChange>
          </a:blip>
          <a:srcRect/>
          <a:stretch>
            <a:fillRect/>
          </a:stretch>
        </p:blipFill>
        <p:spPr bwMode="auto">
          <a:xfrm>
            <a:off x="5562600" y="1524000"/>
            <a:ext cx="2979774" cy="21717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xEl>
                                              <p:pRg st="0" end="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1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p:cNvSpPr>
          <p:nvPr>
            <p:ph type="title"/>
          </p:nvPr>
        </p:nvSpPr>
        <p:spPr>
          <a:prstGeom prst="rect">
            <a:avLst/>
          </a:prstGeom>
          <a:noFill/>
        </p:spPr>
        <p:txBody>
          <a:bodyPr/>
          <a:lstStyle/>
          <a:p>
            <a:r>
              <a:rPr lang="en-US" sz="3200" dirty="0">
                <a:solidFill>
                  <a:schemeClr val="accent1"/>
                </a:solidFill>
              </a:rPr>
              <a:t>Example 6: </a:t>
            </a:r>
            <a:r>
              <a:rPr lang="en-US" dirty="0"/>
              <a:t>Application: Calculating Perimeter and Area</a:t>
            </a:r>
            <a:endParaRPr lang="en-US" sz="3200" dirty="0">
              <a:solidFill>
                <a:schemeClr val="accent1"/>
              </a:solidFill>
            </a:endParaRPr>
          </a:p>
        </p:txBody>
      </p:sp>
      <p:sp>
        <p:nvSpPr>
          <p:cNvPr id="21507" name="Rectangle 5"/>
          <p:cNvSpPr>
            <a:spLocks noGrp="1"/>
          </p:cNvSpPr>
          <p:nvPr>
            <p:ph idx="1"/>
          </p:nvPr>
        </p:nvSpPr>
        <p:spPr>
          <a:prstGeom prst="rect">
            <a:avLst/>
          </a:prstGeom>
          <a:noFill/>
        </p:spPr>
        <p:txBody>
          <a:bodyPr>
            <a:normAutofit/>
          </a:bodyPr>
          <a:lstStyle/>
          <a:p>
            <a:pPr marL="0" indent="0">
              <a:buFont typeface="Courier New" pitchFamily="49" charset="0"/>
              <a:buNone/>
              <a:tabLst>
                <a:tab pos="520700" algn="l"/>
              </a:tabLst>
            </a:pPr>
            <a:r>
              <a:rPr lang="en-US" i="0" dirty="0">
                <a:solidFill>
                  <a:schemeClr val="tx1"/>
                </a:solidFill>
              </a:rPr>
              <a:t>A baseball infield is in the shape of a square </a:t>
            </a:r>
            <a:r>
              <a:rPr lang="en-US" i="0" dirty="0">
                <a:solidFill>
                  <a:srgbClr val="0000FF"/>
                </a:solidFill>
              </a:rPr>
              <a:t>90 feet </a:t>
            </a:r>
            <a:r>
              <a:rPr lang="en-US" i="0" dirty="0">
                <a:solidFill>
                  <a:schemeClr val="tx1"/>
                </a:solidFill>
              </a:rPr>
              <a:t>on each side. </a:t>
            </a:r>
          </a:p>
          <a:p>
            <a:pPr marL="514350" indent="-514350">
              <a:buFont typeface="+mj-lt"/>
              <a:buAutoNum type="alphaLcPeriod"/>
              <a:tabLst>
                <a:tab pos="520700" algn="l"/>
              </a:tabLst>
            </a:pPr>
            <a:r>
              <a:rPr lang="en-US" i="0" dirty="0">
                <a:solidFill>
                  <a:schemeClr val="tx1"/>
                </a:solidFill>
              </a:rPr>
              <a:t>What is the perimeter of the infield?</a:t>
            </a:r>
          </a:p>
          <a:p>
            <a:pPr marL="514350" indent="-514350">
              <a:buFont typeface="+mj-lt"/>
              <a:buAutoNum type="alphaLcPeriod" startAt="2"/>
              <a:tabLst>
                <a:tab pos="520700" algn="l"/>
              </a:tabLst>
            </a:pPr>
            <a:r>
              <a:rPr lang="en-US" i="0" dirty="0">
                <a:solidFill>
                  <a:schemeClr val="tx1"/>
                </a:solidFill>
              </a:rPr>
              <a:t>What is the area of the infield?</a:t>
            </a:r>
            <a:endParaRPr lang="en-US" dirty="0">
              <a:solidFill>
                <a:schemeClr val="tx1"/>
              </a:solidFill>
            </a:endParaRPr>
          </a:p>
        </p:txBody>
      </p:sp>
      <p:pic>
        <p:nvPicPr>
          <p:cNvPr id="4" name="Picture 24"/>
          <p:cNvPicPr>
            <a:picLocks noChangeAspect="1" noChangeArrowheads="1"/>
          </p:cNvPicPr>
          <p:nvPr/>
        </p:nvPicPr>
        <p:blipFill>
          <a:blip r:embed="rId2" cstate="print"/>
          <a:srcRect/>
          <a:stretch>
            <a:fillRect/>
          </a:stretch>
        </p:blipFill>
        <p:spPr bwMode="auto">
          <a:xfrm>
            <a:off x="5715000" y="2895600"/>
            <a:ext cx="3143250" cy="29337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p:cNvSpPr>
          <p:nvPr>
            <p:ph type="title"/>
          </p:nvPr>
        </p:nvSpPr>
        <p:spPr>
          <a:prstGeom prst="rect">
            <a:avLst/>
          </a:prstGeom>
          <a:noFill/>
        </p:spPr>
        <p:txBody>
          <a:bodyPr/>
          <a:lstStyle/>
          <a:p>
            <a:r>
              <a:rPr lang="en-US" sz="3200" dirty="0">
                <a:solidFill>
                  <a:schemeClr val="accent1"/>
                </a:solidFill>
              </a:rPr>
              <a:t>Example 6: </a:t>
            </a:r>
            <a:r>
              <a:rPr lang="en-US" dirty="0"/>
              <a:t>Application: Calculating Perimeter and Area</a:t>
            </a:r>
            <a:endParaRPr lang="en-US" sz="3200" dirty="0">
              <a:solidFill>
                <a:schemeClr val="accent1"/>
              </a:solidFill>
            </a:endParaRPr>
          </a:p>
        </p:txBody>
      </p:sp>
      <p:sp>
        <p:nvSpPr>
          <p:cNvPr id="22531" name="Rectangle 5"/>
          <p:cNvSpPr>
            <a:spLocks noGrp="1"/>
          </p:cNvSpPr>
          <p:nvPr>
            <p:ph idx="1"/>
          </p:nvPr>
        </p:nvSpPr>
        <p:spPr>
          <a:prstGeom prst="rect">
            <a:avLst/>
          </a:prstGeom>
          <a:noFill/>
        </p:spPr>
        <p:txBody>
          <a:bodyPr/>
          <a:lstStyle/>
          <a:p>
            <a:pPr marL="0" indent="0">
              <a:buFont typeface="Courier New" pitchFamily="49" charset="0"/>
              <a:buNone/>
            </a:pPr>
            <a:r>
              <a:rPr lang="en-US" b="1" i="0" dirty="0">
                <a:solidFill>
                  <a:schemeClr val="tx1"/>
                </a:solidFill>
              </a:rPr>
              <a:t>Solution</a:t>
            </a:r>
          </a:p>
          <a:p>
            <a:pPr marL="514350" indent="-514350">
              <a:buFont typeface="+mj-lt"/>
              <a:buAutoNum type="alphaLcPeriod"/>
            </a:pPr>
            <a:r>
              <a:rPr lang="en-US" i="0" dirty="0">
                <a:solidFill>
                  <a:schemeClr val="tx1"/>
                </a:solidFill>
              </a:rPr>
              <a:t> </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514350" indent="-514350">
              <a:buFont typeface="+mj-lt"/>
              <a:buAutoNum type="alphaLcPeriod" startAt="2"/>
            </a:pPr>
            <a:r>
              <a:rPr lang="en-US" i="0" dirty="0">
                <a:solidFill>
                  <a:schemeClr val="tx1"/>
                </a:solidFill>
              </a:rPr>
              <a:t> </a:t>
            </a:r>
          </a:p>
          <a:p>
            <a:pPr marL="0" indent="0">
              <a:buFont typeface="Courier New" pitchFamily="49" charset="0"/>
              <a:buNone/>
            </a:pPr>
            <a:endParaRPr lang="en-US" b="1" i="0" dirty="0">
              <a:solidFill>
                <a:schemeClr val="tx1"/>
              </a:solidFill>
            </a:endParaRPr>
          </a:p>
          <a:p>
            <a:pPr marL="0" indent="0">
              <a:spcBef>
                <a:spcPts val="1800"/>
              </a:spcBef>
              <a:buFont typeface="Courier New" pitchFamily="49" charset="0"/>
              <a:buNone/>
            </a:pPr>
            <a:r>
              <a:rPr lang="en-US" i="0" dirty="0">
                <a:solidFill>
                  <a:schemeClr val="tx1"/>
                </a:solidFill>
              </a:rPr>
              <a:t>The perimeter of the infield is </a:t>
            </a:r>
            <a:r>
              <a:rPr lang="en-US" i="0" dirty="0">
                <a:solidFill>
                  <a:srgbClr val="FF0008"/>
                </a:solidFill>
              </a:rPr>
              <a:t>360 feet</a:t>
            </a:r>
            <a:r>
              <a:rPr lang="en-US" i="0" dirty="0">
                <a:solidFill>
                  <a:schemeClr val="tx1"/>
                </a:solidFill>
              </a:rPr>
              <a:t> and the area is	   .</a:t>
            </a:r>
            <a:r>
              <a:rPr lang="en-US" dirty="0">
                <a:solidFill>
                  <a:schemeClr val="tx1"/>
                </a:solidFill>
              </a:rPr>
              <a:t> </a:t>
            </a:r>
          </a:p>
        </p:txBody>
      </p:sp>
      <p:graphicFrame>
        <p:nvGraphicFramePr>
          <p:cNvPr id="7172" name="Object 4"/>
          <p:cNvGraphicFramePr>
            <a:graphicFrameLocks noChangeAspect="1"/>
          </p:cNvGraphicFramePr>
          <p:nvPr/>
        </p:nvGraphicFramePr>
        <p:xfrm>
          <a:off x="990600" y="1955800"/>
          <a:ext cx="901700" cy="292100"/>
        </p:xfrm>
        <a:graphic>
          <a:graphicData uri="http://schemas.openxmlformats.org/presentationml/2006/ole">
            <mc:AlternateContent xmlns:mc="http://schemas.openxmlformats.org/markup-compatibility/2006">
              <mc:Choice xmlns:v="urn:schemas-microsoft-com:vml" Requires="v">
                <p:oleObj spid="_x0000_s7228" name="Equation" r:id="rId3" imgW="901309" imgH="291973" progId="Equation.DSMT4">
                  <p:embed/>
                </p:oleObj>
              </mc:Choice>
              <mc:Fallback>
                <p:oleObj name="Equation" r:id="rId3" imgW="901309" imgH="291973"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955800"/>
                        <a:ext cx="9017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1003067" y="2381250"/>
          <a:ext cx="1524000" cy="406400"/>
        </p:xfrm>
        <a:graphic>
          <a:graphicData uri="http://schemas.openxmlformats.org/presentationml/2006/ole">
            <mc:AlternateContent xmlns:mc="http://schemas.openxmlformats.org/markup-compatibility/2006">
              <mc:Choice xmlns:v="urn:schemas-microsoft-com:vml" Requires="v">
                <p:oleObj spid="_x0000_s7229" name="Equation" r:id="rId5" imgW="1523880" imgH="406080" progId="Equation.DSMT4">
                  <p:embed/>
                </p:oleObj>
              </mc:Choice>
              <mc:Fallback>
                <p:oleObj name="Equation" r:id="rId5" imgW="1523880" imgH="406080" progId="Equation.DSMT4">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3067" y="2381250"/>
                        <a:ext cx="15240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594878" y="2378978"/>
          <a:ext cx="1155700" cy="317500"/>
        </p:xfrm>
        <a:graphic>
          <a:graphicData uri="http://schemas.openxmlformats.org/presentationml/2006/ole">
            <mc:AlternateContent xmlns:mc="http://schemas.openxmlformats.org/markup-compatibility/2006">
              <mc:Choice xmlns:v="urn:schemas-microsoft-com:vml" Requires="v">
                <p:oleObj spid="_x0000_s7230" name="Equation" r:id="rId7" imgW="1155199" imgH="317362" progId="Equation.DSMT4">
                  <p:embed/>
                </p:oleObj>
              </mc:Choice>
              <mc:Fallback>
                <p:oleObj name="Equation" r:id="rId7" imgW="1155199" imgH="317362" progId="Equation.DSMT4">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4878" y="2378978"/>
                        <a:ext cx="1155700" cy="317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1028700" y="3365500"/>
          <a:ext cx="850900" cy="381000"/>
        </p:xfrm>
        <a:graphic>
          <a:graphicData uri="http://schemas.openxmlformats.org/presentationml/2006/ole">
            <mc:AlternateContent xmlns:mc="http://schemas.openxmlformats.org/markup-compatibility/2006">
              <mc:Choice xmlns:v="urn:schemas-microsoft-com:vml" Requires="v">
                <p:oleObj spid="_x0000_s7231" name="Equation" r:id="rId9" imgW="850531" imgH="380835" progId="Equation.DSMT4">
                  <p:embed/>
                </p:oleObj>
              </mc:Choice>
              <mc:Fallback>
                <p:oleObj name="Equation" r:id="rId9" imgW="850531" imgH="380835" progId="Equation.DSMT4">
                  <p:embed/>
                  <p:pic>
                    <p:nvPicPr>
                      <p:cNvPr id="0" name="Picture 2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28700" y="3365500"/>
                        <a:ext cx="8509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1028467" y="3867150"/>
          <a:ext cx="1587500" cy="571500"/>
        </p:xfrm>
        <a:graphic>
          <a:graphicData uri="http://schemas.openxmlformats.org/presentationml/2006/ole">
            <mc:AlternateContent xmlns:mc="http://schemas.openxmlformats.org/markup-compatibility/2006">
              <mc:Choice xmlns:v="urn:schemas-microsoft-com:vml" Requires="v">
                <p:oleObj spid="_x0000_s7232" name="Equation" r:id="rId11" imgW="1587240" imgH="571320" progId="Equation.DSMT4">
                  <p:embed/>
                </p:oleObj>
              </mc:Choice>
              <mc:Fallback>
                <p:oleObj name="Equation" r:id="rId11" imgW="1587240" imgH="571320" progId="Equation.DSMT4">
                  <p:embed/>
                  <p:pic>
                    <p:nvPicPr>
                      <p:cNvPr id="0" name="Picture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28467" y="3867150"/>
                        <a:ext cx="1587500" cy="571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2667000" y="3910668"/>
          <a:ext cx="1447800" cy="381000"/>
        </p:xfrm>
        <a:graphic>
          <a:graphicData uri="http://schemas.openxmlformats.org/presentationml/2006/ole">
            <mc:AlternateContent xmlns:mc="http://schemas.openxmlformats.org/markup-compatibility/2006">
              <mc:Choice xmlns:v="urn:schemas-microsoft-com:vml" Requires="v">
                <p:oleObj spid="_x0000_s7233" name="Equation" r:id="rId13" imgW="1447800" imgH="381000" progId="Equation.DSMT4">
                  <p:embed/>
                </p:oleObj>
              </mc:Choice>
              <mc:Fallback>
                <p:oleObj name="Equation" r:id="rId13" imgW="1447800" imgH="381000" progId="Equation.DSMT4">
                  <p:embed/>
                  <p:pic>
                    <p:nvPicPr>
                      <p:cNvPr id="0" name="Picture 2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67000" y="3910668"/>
                        <a:ext cx="14478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91" name="Object 23"/>
          <p:cNvGraphicFramePr>
            <a:graphicFrameLocks noChangeAspect="1"/>
          </p:cNvGraphicFramePr>
          <p:nvPr/>
        </p:nvGraphicFramePr>
        <p:xfrm>
          <a:off x="533400" y="4970477"/>
          <a:ext cx="1168400" cy="381000"/>
        </p:xfrm>
        <a:graphic>
          <a:graphicData uri="http://schemas.openxmlformats.org/presentationml/2006/ole">
            <mc:AlternateContent xmlns:mc="http://schemas.openxmlformats.org/markup-compatibility/2006">
              <mc:Choice xmlns:v="urn:schemas-microsoft-com:vml" Requires="v">
                <p:oleObj spid="_x0000_s7234" name="Equation" r:id="rId15" imgW="1168200" imgH="380880" progId="Equation.DSMT4">
                  <p:embed/>
                </p:oleObj>
              </mc:Choice>
              <mc:Fallback>
                <p:oleObj name="Equation" r:id="rId15" imgW="1168200" imgH="380880" progId="Equation.DSMT4">
                  <p:embed/>
                  <p:pic>
                    <p:nvPicPr>
                      <p:cNvPr id="0" name="Picture 2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3400" y="4970477"/>
                        <a:ext cx="11684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1" name="Picture 24">
            <a:extLst>
              <a:ext uri="{FF2B5EF4-FFF2-40B4-BE49-F238E27FC236}">
                <a16:creationId xmlns:a16="http://schemas.microsoft.com/office/drawing/2014/main" id="{89C9AAD4-F955-4ECF-81D4-929502E1336C}"/>
              </a:ext>
            </a:extLst>
          </p:cNvPr>
          <p:cNvPicPr>
            <a:picLocks noChangeAspect="1" noChangeArrowheads="1"/>
          </p:cNvPicPr>
          <p:nvPr/>
        </p:nvPicPr>
        <p:blipFill>
          <a:blip r:embed="rId17" cstate="print"/>
          <a:srcRect/>
          <a:stretch>
            <a:fillRect/>
          </a:stretch>
        </p:blipFill>
        <p:spPr bwMode="auto">
          <a:xfrm>
            <a:off x="5257800" y="1229628"/>
            <a:ext cx="3143250" cy="29337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17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531">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531">
                                            <p:txEl>
                                              <p:pRg st="6" end="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1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523220"/>
          </a:xfrm>
          <a:prstGeom prst="rect">
            <a:avLst/>
          </a:prstGeom>
        </p:spPr>
        <p:txBody>
          <a:bodyPr>
            <a:spAutoFit/>
          </a:bodyPr>
          <a:lstStyle/>
          <a:p>
            <a:pPr marL="461963" indent="-461963">
              <a:buFont typeface="Courier New" pitchFamily="49" charset="0"/>
              <a:buChar char="o"/>
            </a:pPr>
            <a:r>
              <a:rPr lang="en-US" dirty="0"/>
              <a:t>Calculate the areas of polygons.</a:t>
            </a:r>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Area of a Polygon</a:t>
            </a:r>
          </a:p>
        </p:txBody>
      </p:sp>
      <p:graphicFrame>
        <p:nvGraphicFramePr>
          <p:cNvPr id="4" name="Content Placeholder 3"/>
          <p:cNvGraphicFramePr>
            <a:graphicFrameLocks noGrp="1"/>
          </p:cNvGraphicFramePr>
          <p:nvPr>
            <p:ph idx="1"/>
          </p:nvPr>
        </p:nvGraphicFramePr>
        <p:xfrm>
          <a:off x="1066800" y="1574800"/>
          <a:ext cx="6934200" cy="185420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370840">
                <a:tc gridSpan="2">
                  <a:txBody>
                    <a:bodyPr/>
                    <a:lstStyle/>
                    <a:p>
                      <a:pPr>
                        <a:tabLst>
                          <a:tab pos="687388" algn="l"/>
                        </a:tabLst>
                      </a:pPr>
                      <a:r>
                        <a:rPr lang="en-US" sz="1800" b="1" kern="1200" baseline="0" dirty="0">
                          <a:solidFill>
                            <a:schemeClr val="lt1"/>
                          </a:solidFill>
                          <a:latin typeface="+mn-lt"/>
                          <a:ea typeface="+mn-ea"/>
                          <a:cs typeface="+mn-cs"/>
                        </a:rPr>
                        <a:t>Table 1:	From the Metric System 	From the US Customary System</a:t>
                      </a:r>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1800" kern="1200" baseline="0" dirty="0">
                          <a:solidFill>
                            <a:srgbClr val="000000"/>
                          </a:solidFill>
                          <a:latin typeface="+mn-lt"/>
                          <a:ea typeface="+mn-ea"/>
                          <a:cs typeface="+mn-cs"/>
                        </a:rPr>
                        <a:t>square millimeters (mm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inches (in.</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1"/>
                  </a:ext>
                </a:extLst>
              </a:tr>
              <a:tr h="370840">
                <a:tc>
                  <a:txBody>
                    <a:bodyPr/>
                    <a:lstStyle/>
                    <a:p>
                      <a:r>
                        <a:rPr lang="en-US" sz="1800" kern="1200" baseline="0" dirty="0">
                          <a:solidFill>
                            <a:srgbClr val="000000"/>
                          </a:solidFill>
                          <a:latin typeface="+mn-lt"/>
                          <a:ea typeface="+mn-ea"/>
                          <a:cs typeface="+mn-cs"/>
                        </a:rPr>
                        <a:t>square centimeters (cm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feet (ft</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2"/>
                  </a:ext>
                </a:extLst>
              </a:tr>
              <a:tr h="370840">
                <a:tc>
                  <a:txBody>
                    <a:bodyPr/>
                    <a:lstStyle/>
                    <a:p>
                      <a:r>
                        <a:rPr lang="en-US" sz="1800" kern="1200" baseline="0" dirty="0">
                          <a:solidFill>
                            <a:srgbClr val="000000"/>
                          </a:solidFill>
                          <a:latin typeface="+mn-lt"/>
                          <a:ea typeface="+mn-ea"/>
                          <a:cs typeface="+mn-cs"/>
                        </a:rPr>
                        <a:t>square meters (m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yards (yd</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3"/>
                  </a:ext>
                </a:extLst>
              </a:tr>
              <a:tr h="370840">
                <a:tc>
                  <a:txBody>
                    <a:bodyPr/>
                    <a:lstStyle/>
                    <a:p>
                      <a:r>
                        <a:rPr lang="en-US" sz="1800" kern="1200" baseline="0" dirty="0">
                          <a:solidFill>
                            <a:srgbClr val="000000"/>
                          </a:solidFill>
                          <a:latin typeface="+mn-lt"/>
                          <a:ea typeface="+mn-ea"/>
                          <a:cs typeface="+mn-cs"/>
                        </a:rPr>
                        <a:t>square kilometers (km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miles (mi</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p:cNvSpPr>
          <p:nvPr>
            <p:ph type="title"/>
          </p:nvPr>
        </p:nvSpPr>
        <p:spPr>
          <a:prstGeom prst="rect">
            <a:avLst/>
          </a:prstGeom>
        </p:spPr>
        <p:txBody>
          <a:bodyPr/>
          <a:lstStyle/>
          <a:p>
            <a:r>
              <a:rPr lang="en-US" dirty="0"/>
              <a:t>Area Formulas for Five Polygons</a:t>
            </a:r>
            <a:endParaRPr lang="en-US" sz="3200" dirty="0">
              <a:solidFill>
                <a:schemeClr val="accent1"/>
              </a:solidFill>
            </a:endParaRPr>
          </a:p>
        </p:txBody>
      </p:sp>
      <p:sp>
        <p:nvSpPr>
          <p:cNvPr id="5" name="Content Placeholder 4"/>
          <p:cNvSpPr>
            <a:spLocks noGrp="1"/>
          </p:cNvSpPr>
          <p:nvPr>
            <p:ph idx="1"/>
          </p:nvPr>
        </p:nvSpPr>
        <p:spPr>
          <a:xfrm>
            <a:off x="457200" y="1320566"/>
            <a:ext cx="8229600" cy="4470634"/>
          </a:xfrm>
          <a:solidFill>
            <a:srgbClr val="FFFFCC"/>
          </a:solidFill>
          <a:ln w="28575">
            <a:solidFill>
              <a:srgbClr val="000000"/>
            </a:solidFill>
          </a:ln>
        </p:spPr>
        <p:txBody>
          <a:bodyPr>
            <a:normAutofit/>
          </a:bodyPr>
          <a:lstStyle/>
          <a:p>
            <a:pPr marL="15875" indent="-15875" algn="ctr" eaLnBrk="0" hangingPunct="0"/>
            <a:r>
              <a:rPr lang="en-US" b="1" dirty="0">
                <a:solidFill>
                  <a:srgbClr val="000000"/>
                </a:solidFill>
                <a:latin typeface="Calibri" pitchFamily="34" charset="0"/>
              </a:rPr>
              <a:t>Formula</a:t>
            </a: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r>
              <a:rPr lang="en-US" b="1" dirty="0">
                <a:solidFill>
                  <a:srgbClr val="000000"/>
                </a:solidFill>
              </a:rPr>
              <a:t>Note: </a:t>
            </a:r>
            <a:r>
              <a:rPr lang="en-US" dirty="0">
                <a:solidFill>
                  <a:srgbClr val="000000"/>
                </a:solidFill>
              </a:rPr>
              <a:t>The letter </a:t>
            </a:r>
            <a:r>
              <a:rPr lang="en-US" i="1" dirty="0">
                <a:solidFill>
                  <a:srgbClr val="000000"/>
                </a:solidFill>
              </a:rPr>
              <a:t>h</a:t>
            </a:r>
            <a:r>
              <a:rPr lang="en-US" dirty="0">
                <a:solidFill>
                  <a:srgbClr val="000000"/>
                </a:solidFill>
              </a:rPr>
              <a:t> is used to represent the </a:t>
            </a:r>
            <a:r>
              <a:rPr lang="en-US" b="1" dirty="0">
                <a:solidFill>
                  <a:srgbClr val="C00000"/>
                </a:solidFill>
              </a:rPr>
              <a:t>height</a:t>
            </a:r>
            <a:r>
              <a:rPr lang="en-US" dirty="0">
                <a:solidFill>
                  <a:srgbClr val="000000"/>
                </a:solidFill>
              </a:rPr>
              <a:t> of the figure. The height is also called the </a:t>
            </a:r>
            <a:r>
              <a:rPr lang="en-US" b="1" dirty="0">
                <a:solidFill>
                  <a:srgbClr val="C00000"/>
                </a:solidFill>
              </a:rPr>
              <a:t>altitude</a:t>
            </a:r>
            <a:r>
              <a:rPr lang="en-US" b="1" dirty="0">
                <a:solidFill>
                  <a:srgbClr val="000000"/>
                </a:solidFill>
              </a:rPr>
              <a:t> </a:t>
            </a:r>
            <a:r>
              <a:rPr lang="en-US" dirty="0">
                <a:solidFill>
                  <a:srgbClr val="000000"/>
                </a:solidFill>
              </a:rPr>
              <a:t>and is perpendicular to the base.</a:t>
            </a:r>
            <a:endParaRPr lang="en-US" dirty="0">
              <a:solidFill>
                <a:srgbClr val="000000"/>
              </a:solidFill>
              <a:latin typeface="Calibri" pitchFamily="34" charset="0"/>
            </a:endParaRPr>
          </a:p>
          <a:p>
            <a:pPr marL="15875" indent="-15875" algn="ctr" eaLnBrk="0" hangingPunct="0"/>
            <a:endParaRPr lang="en-US" dirty="0">
              <a:solidFill>
                <a:srgbClr val="000000"/>
              </a:solidFill>
              <a:latin typeface="Calibri" pitchFamily="34" charset="0"/>
            </a:endParaRPr>
          </a:p>
        </p:txBody>
      </p:sp>
      <p:pic>
        <p:nvPicPr>
          <p:cNvPr id="14338" name="Picture 2"/>
          <p:cNvPicPr>
            <a:picLocks noChangeAspect="1" noChangeArrowheads="1"/>
          </p:cNvPicPr>
          <p:nvPr/>
        </p:nvPicPr>
        <p:blipFill>
          <a:blip r:embed="rId2" cstate="print">
            <a:clrChange>
              <a:clrFrom>
                <a:srgbClr val="E6F4F1"/>
              </a:clrFrom>
              <a:clrTo>
                <a:srgbClr val="E6F4F1">
                  <a:alpha val="0"/>
                </a:srgbClr>
              </a:clrTo>
            </a:clrChange>
          </a:blip>
          <a:srcRect/>
          <a:stretch>
            <a:fillRect/>
          </a:stretch>
        </p:blipFill>
        <p:spPr bwMode="auto">
          <a:xfrm>
            <a:off x="533400" y="1898428"/>
            <a:ext cx="8096250" cy="2368772"/>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Example 1: Calculating the Area of a Triangle Using a Formula</a:t>
            </a:r>
            <a:endParaRPr lang="en-US" sz="3200" dirty="0">
              <a:solidFill>
                <a:schemeClr val="accent1"/>
              </a:solidFill>
            </a:endParaRPr>
          </a:p>
        </p:txBody>
      </p:sp>
      <p:sp>
        <p:nvSpPr>
          <p:cNvPr id="9219" name="Rectangle 3"/>
          <p:cNvSpPr>
            <a:spLocks noGrp="1"/>
          </p:cNvSpPr>
          <p:nvPr>
            <p:ph idx="1"/>
          </p:nvPr>
        </p:nvSpPr>
        <p:spPr>
          <a:prstGeom prst="rect">
            <a:avLst/>
          </a:prstGeom>
        </p:spPr>
        <p:txBody>
          <a:bodyPr>
            <a:noAutofit/>
          </a:bodyPr>
          <a:lstStyle/>
          <a:p>
            <a:pPr>
              <a:spcBef>
                <a:spcPts val="0"/>
              </a:spcBef>
            </a:pPr>
            <a:r>
              <a:rPr lang="en-US" dirty="0">
                <a:solidFill>
                  <a:schemeClr val="tx1"/>
                </a:solidFill>
              </a:rPr>
              <a:t>Calculate the area of a triangle with height </a:t>
            </a:r>
            <a:r>
              <a:rPr lang="en-US" dirty="0">
                <a:solidFill>
                  <a:srgbClr val="0000FF"/>
                </a:solidFill>
              </a:rPr>
              <a:t>4 in. </a:t>
            </a:r>
            <a:r>
              <a:rPr lang="en-US" dirty="0">
                <a:solidFill>
                  <a:schemeClr val="tx1"/>
                </a:solidFill>
              </a:rPr>
              <a:t>and base </a:t>
            </a:r>
            <a:r>
              <a:rPr lang="en-US" dirty="0">
                <a:solidFill>
                  <a:srgbClr val="0000FF"/>
                </a:solidFill>
              </a:rPr>
              <a:t>10 in. </a:t>
            </a:r>
            <a:r>
              <a:rPr lang="en-US" dirty="0">
                <a:solidFill>
                  <a:schemeClr val="tx1"/>
                </a:solidFill>
              </a:rPr>
              <a:t>(Be sure to label the answer in square inches.)</a:t>
            </a:r>
            <a:endParaRPr lang="en-US" b="1" i="0" dirty="0">
              <a:solidFill>
                <a:schemeClr val="tx1"/>
              </a:solidFill>
            </a:endParaRPr>
          </a:p>
          <a:p>
            <a:pPr marL="0" indent="0">
              <a:spcBef>
                <a:spcPts val="0"/>
              </a:spcBef>
              <a:buFont typeface="Courier New" pitchFamily="49" charset="0"/>
              <a:buNone/>
            </a:pPr>
            <a:r>
              <a:rPr lang="en-US" b="1" i="0" dirty="0">
                <a:solidFill>
                  <a:schemeClr val="tx1"/>
                </a:solidFill>
              </a:rPr>
              <a:t>Solution</a:t>
            </a:r>
          </a:p>
          <a:p>
            <a:pPr>
              <a:spcBef>
                <a:spcPts val="0"/>
              </a:spcBef>
            </a:pPr>
            <a:r>
              <a:rPr lang="en-US" dirty="0"/>
              <a:t>Now, using the formula for the area of a triangle, we have the following.</a:t>
            </a:r>
            <a:endParaRPr lang="en-US" i="0" dirty="0">
              <a:solidFill>
                <a:schemeClr val="tx1"/>
              </a:solidFill>
            </a:endParaRPr>
          </a:p>
          <a:p>
            <a:pPr marL="0" indent="0">
              <a:spcBef>
                <a:spcPts val="0"/>
              </a:spcBef>
              <a:buFont typeface="Courier New" pitchFamily="49" charset="0"/>
              <a:buNone/>
            </a:pPr>
            <a:endParaRPr lang="en-US" sz="4500" i="0" dirty="0">
              <a:solidFill>
                <a:schemeClr val="tx1"/>
              </a:solidFill>
            </a:endParaRPr>
          </a:p>
          <a:p>
            <a:pPr marL="0" indent="0">
              <a:spcBef>
                <a:spcPts val="0"/>
              </a:spcBef>
              <a:buFont typeface="Courier New" pitchFamily="49" charset="0"/>
              <a:buNone/>
            </a:pPr>
            <a:endParaRPr lang="en-US" sz="4500" i="0" dirty="0">
              <a:solidFill>
                <a:schemeClr val="tx1"/>
              </a:solidFill>
            </a:endParaRPr>
          </a:p>
          <a:p>
            <a:pPr marL="0" indent="0">
              <a:spcBef>
                <a:spcPts val="0"/>
              </a:spcBef>
              <a:buFont typeface="Courier New" pitchFamily="49" charset="0"/>
              <a:buNone/>
            </a:pPr>
            <a:r>
              <a:rPr lang="en-US" i="0" dirty="0">
                <a:solidFill>
                  <a:schemeClr val="tx1"/>
                </a:solidFill>
              </a:rPr>
              <a:t>The area of the triangle is </a:t>
            </a:r>
            <a:r>
              <a:rPr lang="en-US" i="0" dirty="0">
                <a:solidFill>
                  <a:srgbClr val="FF0000"/>
                </a:solidFill>
              </a:rPr>
              <a:t>20 in.</a:t>
            </a:r>
            <a:r>
              <a:rPr lang="en-US" i="0" baseline="30000" dirty="0">
                <a:solidFill>
                  <a:srgbClr val="FF0000"/>
                </a:solidFill>
              </a:rPr>
              <a:t>2</a:t>
            </a:r>
            <a:r>
              <a:rPr lang="en-US" dirty="0">
                <a:solidFill>
                  <a:srgbClr val="FF0000"/>
                </a:solidFill>
              </a:rPr>
              <a:t> </a:t>
            </a:r>
          </a:p>
        </p:txBody>
      </p:sp>
      <p:graphicFrame>
        <p:nvGraphicFramePr>
          <p:cNvPr id="1029" name="Object 5"/>
          <p:cNvGraphicFramePr>
            <a:graphicFrameLocks noChangeAspect="1"/>
          </p:cNvGraphicFramePr>
          <p:nvPr/>
        </p:nvGraphicFramePr>
        <p:xfrm>
          <a:off x="3657600" y="3581400"/>
          <a:ext cx="1206500" cy="838200"/>
        </p:xfrm>
        <a:graphic>
          <a:graphicData uri="http://schemas.openxmlformats.org/presentationml/2006/ole">
            <mc:AlternateContent xmlns:mc="http://schemas.openxmlformats.org/markup-compatibility/2006">
              <mc:Choice xmlns:v="urn:schemas-microsoft-com:vml" Requires="v">
                <p:oleObj spid="_x0000_s1056" name="Equation" r:id="rId3" imgW="1206500" imgH="838200" progId="Equation.DSMT4">
                  <p:embed/>
                </p:oleObj>
              </mc:Choice>
              <mc:Fallback>
                <p:oleObj name="Equation" r:id="rId3" imgW="1206500" imgH="83820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3581400"/>
                        <a:ext cx="12065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3653056" y="4419600"/>
          <a:ext cx="2463800" cy="838200"/>
        </p:xfrm>
        <a:graphic>
          <a:graphicData uri="http://schemas.openxmlformats.org/presentationml/2006/ole">
            <mc:AlternateContent xmlns:mc="http://schemas.openxmlformats.org/markup-compatibility/2006">
              <mc:Choice xmlns:v="urn:schemas-microsoft-com:vml" Requires="v">
                <p:oleObj spid="_x0000_s1057" name="Equation" r:id="rId5" imgW="2463480" imgH="838080" progId="Equation.DSMT4">
                  <p:embed/>
                </p:oleObj>
              </mc:Choice>
              <mc:Fallback>
                <p:oleObj name="Equation" r:id="rId5" imgW="2463480" imgH="83808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3056" y="4419600"/>
                        <a:ext cx="24638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6172200" y="4610100"/>
          <a:ext cx="1206500" cy="381000"/>
        </p:xfrm>
        <a:graphic>
          <a:graphicData uri="http://schemas.openxmlformats.org/presentationml/2006/ole">
            <mc:AlternateContent xmlns:mc="http://schemas.openxmlformats.org/markup-compatibility/2006">
              <mc:Choice xmlns:v="urn:schemas-microsoft-com:vml" Requires="v">
                <p:oleObj spid="_x0000_s1058" name="Equation" r:id="rId7" imgW="1206500" imgH="381000" progId="Equation.DSMT4">
                  <p:embed/>
                </p:oleObj>
              </mc:Choice>
              <mc:Fallback>
                <p:oleObj name="Equation" r:id="rId7" imgW="1206500" imgH="3810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72200" y="4610100"/>
                        <a:ext cx="12065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dirty="0"/>
              <a:t>Example 2: Calculating the Area of a Trapezoid Using a Formula</a:t>
            </a:r>
            <a:endParaRPr lang="en-US" sz="3200" dirty="0">
              <a:solidFill>
                <a:schemeClr val="accent1"/>
              </a:solidFill>
            </a:endParaRPr>
          </a:p>
        </p:txBody>
      </p:sp>
      <p:sp>
        <p:nvSpPr>
          <p:cNvPr id="10243"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area of a trapezoid with altitude </a:t>
            </a:r>
            <a:r>
              <a:rPr lang="en-US" i="0" dirty="0">
                <a:solidFill>
                  <a:srgbClr val="0000FF"/>
                </a:solidFill>
              </a:rPr>
              <a:t>6 in. </a:t>
            </a:r>
            <a:r>
              <a:rPr lang="en-US" i="0" dirty="0">
                <a:solidFill>
                  <a:schemeClr val="tx1"/>
                </a:solidFill>
              </a:rPr>
              <a:t>and parallel sides of length </a:t>
            </a:r>
            <a:r>
              <a:rPr lang="en-US" i="0" dirty="0">
                <a:solidFill>
                  <a:srgbClr val="0000FF"/>
                </a:solidFill>
              </a:rPr>
              <a:t>12 in. </a:t>
            </a:r>
            <a:r>
              <a:rPr lang="en-US" i="0" dirty="0">
                <a:solidFill>
                  <a:schemeClr val="tx1"/>
                </a:solidFill>
              </a:rPr>
              <a:t>and </a:t>
            </a:r>
            <a:r>
              <a:rPr lang="en-US" i="0" dirty="0">
                <a:solidFill>
                  <a:srgbClr val="0000FF"/>
                </a:solidFill>
              </a:rPr>
              <a:t>24 in.</a:t>
            </a:r>
            <a:endParaRPr lang="en-US" dirty="0">
              <a:solidFill>
                <a:srgbClr val="0000FF"/>
              </a:solidFill>
            </a:endParaRP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draw a figure and label the lengths of the known parts.</a:t>
            </a:r>
          </a:p>
        </p:txBody>
      </p:sp>
      <p:pic>
        <p:nvPicPr>
          <p:cNvPr id="1126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795588" y="3619500"/>
            <a:ext cx="3552825" cy="1866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t>Example 2: Calculating the Area of a Trapezoid Using a Formula </a:t>
            </a:r>
            <a:r>
              <a:rPr lang="en-US" sz="3200" dirty="0">
                <a:solidFill>
                  <a:schemeClr val="accent1"/>
                </a:solidFill>
              </a:rPr>
              <a:t>(cont.)</a:t>
            </a:r>
          </a:p>
        </p:txBody>
      </p:sp>
      <p:sp>
        <p:nvSpPr>
          <p:cNvPr id="11268" name="Rectangle 4"/>
          <p:cNvSpPr>
            <a:spLocks/>
          </p:cNvSpPr>
          <p:nvPr/>
        </p:nvSpPr>
        <p:spPr bwMode="auto">
          <a:xfrm>
            <a:off x="533400" y="1295400"/>
            <a:ext cx="8001000" cy="4114800"/>
          </a:xfrm>
          <a:prstGeom prst="rect">
            <a:avLst/>
          </a:prstGeom>
          <a:noFill/>
          <a:ln w="9525">
            <a:noFill/>
            <a:miter lim="800000"/>
            <a:headEnd/>
            <a:tailEnd/>
          </a:ln>
        </p:spPr>
        <p:txBody>
          <a:bodyPr/>
          <a:lstStyle/>
          <a:p>
            <a:r>
              <a:rPr lang="en-US" sz="2800" dirty="0"/>
              <a:t>Now, using the formula for the area of a</a:t>
            </a:r>
          </a:p>
          <a:p>
            <a:r>
              <a:rPr lang="en-US" sz="2800" dirty="0"/>
              <a:t>trapezoid, we have the following.</a:t>
            </a: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r>
              <a:rPr lang="en-US" sz="2800" dirty="0">
                <a:latin typeface="Calibri" pitchFamily="34" charset="0"/>
              </a:rPr>
              <a:t>The area of the trapezoid is </a:t>
            </a:r>
            <a:r>
              <a:rPr lang="en-US" sz="2800" dirty="0">
                <a:solidFill>
                  <a:srgbClr val="FF0000"/>
                </a:solidFill>
                <a:latin typeface="Calibri" pitchFamily="34" charset="0"/>
              </a:rPr>
              <a:t>108 in.</a:t>
            </a:r>
            <a:r>
              <a:rPr lang="en-US" sz="2800" baseline="30000" dirty="0">
                <a:solidFill>
                  <a:srgbClr val="FF0000"/>
                </a:solidFill>
                <a:latin typeface="Calibri" pitchFamily="34" charset="0"/>
              </a:rPr>
              <a:t>2</a:t>
            </a:r>
            <a:r>
              <a:rPr lang="en-US" sz="2800" i="1" dirty="0">
                <a:latin typeface="Calibri" pitchFamily="34" charset="0"/>
              </a:rPr>
              <a:t> </a:t>
            </a:r>
          </a:p>
        </p:txBody>
      </p:sp>
      <p:graphicFrame>
        <p:nvGraphicFramePr>
          <p:cNvPr id="2052" name="Object 4"/>
          <p:cNvGraphicFramePr>
            <a:graphicFrameLocks noChangeAspect="1"/>
          </p:cNvGraphicFramePr>
          <p:nvPr/>
        </p:nvGraphicFramePr>
        <p:xfrm>
          <a:off x="2442711" y="2286000"/>
          <a:ext cx="1943100" cy="838200"/>
        </p:xfrm>
        <a:graphic>
          <a:graphicData uri="http://schemas.openxmlformats.org/presentationml/2006/ole">
            <mc:AlternateContent xmlns:mc="http://schemas.openxmlformats.org/markup-compatibility/2006">
              <mc:Choice xmlns:v="urn:schemas-microsoft-com:vml" Requires="v">
                <p:oleObj spid="_x0000_s2085" name="Equation" r:id="rId3" imgW="1943100" imgH="838200" progId="Equation.DSMT4">
                  <p:embed/>
                </p:oleObj>
              </mc:Choice>
              <mc:Fallback>
                <p:oleObj name="Equation" r:id="rId3" imgW="1943100" imgH="83820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42711" y="2286000"/>
                        <a:ext cx="19431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451100" y="3200400"/>
          <a:ext cx="3644900" cy="838200"/>
        </p:xfrm>
        <a:graphic>
          <a:graphicData uri="http://schemas.openxmlformats.org/presentationml/2006/ole">
            <mc:AlternateContent xmlns:mc="http://schemas.openxmlformats.org/markup-compatibility/2006">
              <mc:Choice xmlns:v="urn:schemas-microsoft-com:vml" Requires="v">
                <p:oleObj spid="_x0000_s2086" name="Equation" r:id="rId5" imgW="3644640" imgH="838080" progId="Equation.DSMT4">
                  <p:embed/>
                </p:oleObj>
              </mc:Choice>
              <mc:Fallback>
                <p:oleObj name="Equation" r:id="rId5" imgW="3644640" imgH="83808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51100" y="3200400"/>
                        <a:ext cx="36449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728927" y="4191000"/>
          <a:ext cx="1790700" cy="381000"/>
        </p:xfrm>
        <a:graphic>
          <a:graphicData uri="http://schemas.openxmlformats.org/presentationml/2006/ole">
            <mc:AlternateContent xmlns:mc="http://schemas.openxmlformats.org/markup-compatibility/2006">
              <mc:Choice xmlns:v="urn:schemas-microsoft-com:vml" Requires="v">
                <p:oleObj spid="_x0000_s2087" name="Equation" r:id="rId7" imgW="1790640" imgH="380880" progId="Equation.DSMT4">
                  <p:embed/>
                </p:oleObj>
              </mc:Choice>
              <mc:Fallback>
                <p:oleObj name="Equation" r:id="rId7" imgW="1790640" imgH="38088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28927" y="4191000"/>
                        <a:ext cx="17907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2734811" y="4572000"/>
          <a:ext cx="1384300" cy="381000"/>
        </p:xfrm>
        <a:graphic>
          <a:graphicData uri="http://schemas.openxmlformats.org/presentationml/2006/ole">
            <mc:AlternateContent xmlns:mc="http://schemas.openxmlformats.org/markup-compatibility/2006">
              <mc:Choice xmlns:v="urn:schemas-microsoft-com:vml" Requires="v">
                <p:oleObj spid="_x0000_s2088" name="Equation" r:id="rId9" imgW="1384300" imgH="381000" progId="Equation.DSMT4">
                  <p:embed/>
                </p:oleObj>
              </mc:Choice>
              <mc:Fallback>
                <p:oleObj name="Equation" r:id="rId9" imgW="1384300" imgH="38100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34811" y="4572000"/>
                        <a:ext cx="13843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8" name="Picture 1">
            <a:extLst>
              <a:ext uri="{FF2B5EF4-FFF2-40B4-BE49-F238E27FC236}">
                <a16:creationId xmlns:a16="http://schemas.microsoft.com/office/drawing/2014/main" id="{88E3B962-2167-45E8-8AB4-D41A3B58B26C}"/>
              </a:ext>
            </a:extLst>
          </p:cNvPr>
          <p:cNvPicPr>
            <a:picLocks noChangeAspect="1" noChangeArrowheads="1"/>
          </p:cNvPicPr>
          <p:nvPr/>
        </p:nvPicPr>
        <p:blipFill>
          <a:blip r:embed="rId11" cstate="print">
            <a:clrChange>
              <a:clrFrom>
                <a:srgbClr val="FFFFFF"/>
              </a:clrFrom>
              <a:clrTo>
                <a:srgbClr val="FFFFFF">
                  <a:alpha val="0"/>
                </a:srgbClr>
              </a:clrTo>
            </a:clrChange>
          </a:blip>
          <a:srcRect/>
          <a:stretch>
            <a:fillRect/>
          </a:stretch>
        </p:blipFill>
        <p:spPr bwMode="auto">
          <a:xfrm>
            <a:off x="5279457" y="1676400"/>
            <a:ext cx="3552825" cy="1866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Calculating the Area of a Composite Figure</a:t>
            </a:r>
            <a:endParaRPr lang="en-US" sz="3200" dirty="0">
              <a:solidFill>
                <a:schemeClr val="accent1"/>
              </a:solidFill>
            </a:endParaRPr>
          </a:p>
        </p:txBody>
      </p:sp>
      <p:sp>
        <p:nvSpPr>
          <p:cNvPr id="1229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area of the composite figure made up of a rectangle and two triangles.</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p:txBody>
      </p:sp>
      <p:sp>
        <p:nvSpPr>
          <p:cNvPr id="5" name="Rectangle 4"/>
          <p:cNvSpPr/>
          <p:nvPr/>
        </p:nvSpPr>
        <p:spPr>
          <a:xfrm>
            <a:off x="457200" y="2286000"/>
            <a:ext cx="4572000" cy="2754600"/>
          </a:xfrm>
          <a:prstGeom prst="rect">
            <a:avLst/>
          </a:prstGeom>
        </p:spPr>
        <p:txBody>
          <a:bodyPr>
            <a:spAutoFit/>
          </a:bodyPr>
          <a:lstStyle/>
          <a:p>
            <a:pPr>
              <a:spcAft>
                <a:spcPts val="600"/>
              </a:spcAft>
            </a:pPr>
            <a:r>
              <a:rPr lang="en-US" sz="2800" b="1" dirty="0">
                <a:latin typeface="Calibri" pitchFamily="34" charset="0"/>
              </a:rPr>
              <a:t>Solution</a:t>
            </a:r>
          </a:p>
          <a:p>
            <a:r>
              <a:rPr lang="en-US" sz="2800" dirty="0">
                <a:latin typeface="Calibri" pitchFamily="34" charset="0"/>
              </a:rPr>
              <a:t>To find the area of this figure, calculate the area of each part and then add the three areas.  The figure is made up of two triangles and one rectangle.  </a:t>
            </a:r>
          </a:p>
        </p:txBody>
      </p:sp>
      <p:pic>
        <p:nvPicPr>
          <p:cNvPr id="6" name="Picture 1">
            <a:extLst>
              <a:ext uri="{FF2B5EF4-FFF2-40B4-BE49-F238E27FC236}">
                <a16:creationId xmlns:a16="http://schemas.microsoft.com/office/drawing/2014/main" id="{6DC9D87E-3DD0-4B08-B8EB-1ABD68E6AB2E}"/>
              </a:ext>
            </a:extLst>
          </p:cNvPr>
          <p:cNvPicPr>
            <a:picLocks noChangeAspect="1" noChangeArrowheads="1"/>
          </p:cNvPicPr>
          <p:nvPr/>
        </p:nvPicPr>
        <p:blipFill>
          <a:blip r:embed="rId2" cstate="print"/>
          <a:srcRect/>
          <a:stretch>
            <a:fillRect/>
          </a:stretch>
        </p:blipFill>
        <p:spPr bwMode="auto">
          <a:xfrm>
            <a:off x="5181600" y="3650512"/>
            <a:ext cx="3164032" cy="2209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85" name="Object 8"/>
          <p:cNvGraphicFramePr>
            <a:graphicFrameLocks noChangeAspect="1"/>
          </p:cNvGraphicFramePr>
          <p:nvPr/>
        </p:nvGraphicFramePr>
        <p:xfrm>
          <a:off x="4496033" y="2743200"/>
          <a:ext cx="3556000" cy="838200"/>
        </p:xfrm>
        <a:graphic>
          <a:graphicData uri="http://schemas.openxmlformats.org/presentationml/2006/ole">
            <mc:AlternateContent xmlns:mc="http://schemas.openxmlformats.org/markup-compatibility/2006">
              <mc:Choice xmlns:v="urn:schemas-microsoft-com:vml" Requires="v">
                <p:oleObj spid="_x0000_s3134" name="Equation" r:id="rId3" imgW="3555720" imgH="838080" progId="Equation.DSMT4">
                  <p:embed/>
                </p:oleObj>
              </mc:Choice>
              <mc:Fallback>
                <p:oleObj name="Equation" r:id="rId3" imgW="3555720" imgH="838080" progId="Equation.DSMT4">
                  <p:embed/>
                  <p:pic>
                    <p:nvPicPr>
                      <p:cNvPr id="0" name="Picture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6033" y="2743200"/>
                        <a:ext cx="35560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338" name="Rectangle 2"/>
          <p:cNvSpPr>
            <a:spLocks noGrp="1"/>
          </p:cNvSpPr>
          <p:nvPr>
            <p:ph type="title"/>
          </p:nvPr>
        </p:nvSpPr>
        <p:spPr>
          <a:prstGeom prst="rect">
            <a:avLst/>
          </a:prstGeom>
        </p:spPr>
        <p:txBody>
          <a:bodyPr/>
          <a:lstStyle/>
          <a:p>
            <a:r>
              <a:rPr lang="en-US" dirty="0">
                <a:solidFill>
                  <a:schemeClr val="accent1"/>
                </a:solidFill>
              </a:rPr>
              <a:t>Example 3: </a:t>
            </a:r>
            <a:r>
              <a:rPr lang="en-US" dirty="0"/>
              <a:t>Calculating the Area of a Composite Figure</a:t>
            </a:r>
            <a:r>
              <a:rPr lang="en-US" sz="3200" dirty="0">
                <a:solidFill>
                  <a:schemeClr val="accent1"/>
                </a:solidFill>
              </a:rPr>
              <a:t> </a:t>
            </a:r>
            <a:r>
              <a:rPr lang="en-US" sz="3200" dirty="0">
                <a:solidFill>
                  <a:schemeClr val="tx1"/>
                </a:solidFill>
              </a:rPr>
              <a:t>(cont.)</a:t>
            </a:r>
          </a:p>
        </p:txBody>
      </p:sp>
      <p:sp>
        <p:nvSpPr>
          <p:cNvPr id="14339" name="Rectangle 3"/>
          <p:cNvSpPr>
            <a:spLocks noGrp="1"/>
          </p:cNvSpPr>
          <p:nvPr>
            <p:ph idx="1"/>
          </p:nvPr>
        </p:nvSpPr>
        <p:spPr>
          <a:xfrm>
            <a:off x="457200" y="1280160"/>
            <a:ext cx="8229600" cy="1463040"/>
          </a:xfrm>
          <a:prstGeom prst="rect">
            <a:avLst/>
          </a:prstGeom>
        </p:spPr>
        <p:txBody>
          <a:bodyPr>
            <a:noAutofit/>
          </a:bodyPr>
          <a:lstStyle/>
          <a:p>
            <a:pPr marL="4763" indent="-4763">
              <a:buFont typeface="Courier New" pitchFamily="49" charset="0"/>
              <a:buNone/>
              <a:tabLst>
                <a:tab pos="4002088" algn="l"/>
              </a:tabLst>
            </a:pPr>
            <a:r>
              <a:rPr lang="en-US" b="1" i="0" dirty="0">
                <a:solidFill>
                  <a:schemeClr val="tx1"/>
                </a:solidFill>
              </a:rPr>
              <a:t>Rectangle		</a:t>
            </a:r>
          </a:p>
          <a:p>
            <a:pPr marL="4763" indent="-4763">
              <a:buFont typeface="Courier New" pitchFamily="49" charset="0"/>
              <a:buNone/>
              <a:tabLst>
                <a:tab pos="2347913" algn="l"/>
                <a:tab pos="5316538" algn="l"/>
              </a:tabLst>
            </a:pPr>
            <a:endParaRPr lang="en-US" b="1" dirty="0">
              <a:solidFill>
                <a:schemeClr val="tx1"/>
              </a:solidFill>
            </a:endParaRPr>
          </a:p>
          <a:p>
            <a:pPr marL="4763" indent="-4763">
              <a:buFont typeface="Courier New" pitchFamily="49" charset="0"/>
              <a:buNone/>
              <a:tabLst>
                <a:tab pos="2347913" algn="l"/>
                <a:tab pos="5316538" algn="l"/>
              </a:tabLst>
            </a:pPr>
            <a:endParaRPr lang="en-US" b="1" i="0" dirty="0">
              <a:solidFill>
                <a:schemeClr val="tx1"/>
              </a:solidFill>
            </a:endParaRPr>
          </a:p>
          <a:p>
            <a:pPr marL="4763" indent="-4763">
              <a:buFont typeface="Courier New" pitchFamily="49" charset="0"/>
              <a:buNone/>
              <a:tabLst>
                <a:tab pos="2347913" algn="l"/>
                <a:tab pos="5316538" algn="l"/>
              </a:tabLst>
            </a:pPr>
            <a:endParaRPr lang="en-US" b="1" dirty="0">
              <a:solidFill>
                <a:schemeClr val="tx1"/>
              </a:solidFill>
            </a:endParaRPr>
          </a:p>
          <a:p>
            <a:pPr marL="4763" indent="-4763">
              <a:buFont typeface="Courier New" pitchFamily="49" charset="0"/>
              <a:buNone/>
              <a:tabLst>
                <a:tab pos="2347913" algn="l"/>
                <a:tab pos="5316538" algn="l"/>
              </a:tabLst>
            </a:pPr>
            <a:endParaRPr lang="en-US" sz="2000" b="1" i="0" dirty="0">
              <a:solidFill>
                <a:schemeClr val="tx1"/>
              </a:solidFill>
            </a:endParaRPr>
          </a:p>
          <a:p>
            <a:pPr marL="4763" indent="-4763" eaLnBrk="1" hangingPunct="1">
              <a:spcBef>
                <a:spcPct val="0"/>
              </a:spcBef>
              <a:buFontTx/>
              <a:buNone/>
            </a:pPr>
            <a:endParaRPr lang="en-US" b="1" i="0" dirty="0">
              <a:solidFill>
                <a:schemeClr val="tx1"/>
              </a:solidFill>
            </a:endParaRPr>
          </a:p>
          <a:p>
            <a:pPr marL="4763" indent="-4763">
              <a:buFont typeface="Courier New" pitchFamily="49" charset="0"/>
              <a:buNone/>
            </a:pPr>
            <a:endParaRPr lang="en-US" b="1" dirty="0"/>
          </a:p>
          <a:p>
            <a:pPr marL="4763" indent="-4763">
              <a:buFont typeface="Courier New" pitchFamily="49" charset="0"/>
              <a:buNone/>
            </a:pPr>
            <a:endParaRPr lang="en-US" b="1" dirty="0"/>
          </a:p>
          <a:p>
            <a:pPr marL="4763" indent="-4763">
              <a:buFont typeface="Courier New" pitchFamily="49" charset="0"/>
              <a:buNone/>
            </a:pPr>
            <a:endParaRPr lang="en-US" b="1" dirty="0"/>
          </a:p>
        </p:txBody>
      </p:sp>
      <p:graphicFrame>
        <p:nvGraphicFramePr>
          <p:cNvPr id="3081" name="Object 4"/>
          <p:cNvGraphicFramePr>
            <a:graphicFrameLocks noChangeAspect="1"/>
          </p:cNvGraphicFramePr>
          <p:nvPr/>
        </p:nvGraphicFramePr>
        <p:xfrm>
          <a:off x="603250" y="2090956"/>
          <a:ext cx="939800" cy="292100"/>
        </p:xfrm>
        <a:graphic>
          <a:graphicData uri="http://schemas.openxmlformats.org/presentationml/2006/ole">
            <mc:AlternateContent xmlns:mc="http://schemas.openxmlformats.org/markup-compatibility/2006">
              <mc:Choice xmlns:v="urn:schemas-microsoft-com:vml" Requires="v">
                <p:oleObj spid="_x0000_s3135" name="Equation" r:id="rId5" imgW="939392" imgH="291973" progId="Equation.DSMT4">
                  <p:embed/>
                </p:oleObj>
              </mc:Choice>
              <mc:Fallback>
                <p:oleObj name="Equation" r:id="rId5" imgW="939392" imgH="291973" progId="Equation.DSMT4">
                  <p:embed/>
                  <p:pic>
                    <p:nvPicPr>
                      <p:cNvPr id="0" name="Picture 2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3250" y="2090956"/>
                        <a:ext cx="9398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5"/>
          <p:cNvGraphicFramePr>
            <a:graphicFrameLocks noChangeAspect="1"/>
          </p:cNvGraphicFramePr>
          <p:nvPr/>
        </p:nvGraphicFramePr>
        <p:xfrm>
          <a:off x="4495800" y="1786156"/>
          <a:ext cx="1193800" cy="828675"/>
        </p:xfrm>
        <a:graphic>
          <a:graphicData uri="http://schemas.openxmlformats.org/presentationml/2006/ole">
            <mc:AlternateContent xmlns:mc="http://schemas.openxmlformats.org/markup-compatibility/2006">
              <mc:Choice xmlns:v="urn:schemas-microsoft-com:vml" Requires="v">
                <p:oleObj spid="_x0000_s3136" name="Equation" r:id="rId7" imgW="1206500" imgH="838200" progId="Equation.DSMT4">
                  <p:embed/>
                </p:oleObj>
              </mc:Choice>
              <mc:Fallback>
                <p:oleObj name="Equation" r:id="rId7" imgW="1206500" imgH="838200" progId="Equation.DSMT4">
                  <p:embed/>
                  <p:pic>
                    <p:nvPicPr>
                      <p:cNvPr id="0" name="Picture 2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95800" y="1786156"/>
                        <a:ext cx="1193800" cy="828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6"/>
          <p:cNvGraphicFramePr>
            <a:graphicFrameLocks noChangeAspect="1"/>
          </p:cNvGraphicFramePr>
          <p:nvPr/>
        </p:nvGraphicFramePr>
        <p:xfrm>
          <a:off x="533400" y="4149055"/>
          <a:ext cx="1206500" cy="838200"/>
        </p:xfrm>
        <a:graphic>
          <a:graphicData uri="http://schemas.openxmlformats.org/presentationml/2006/ole">
            <mc:AlternateContent xmlns:mc="http://schemas.openxmlformats.org/markup-compatibility/2006">
              <mc:Choice xmlns:v="urn:schemas-microsoft-com:vml" Requires="v">
                <p:oleObj spid="_x0000_s3137" name="Equation" r:id="rId9" imgW="1206500" imgH="838200" progId="Equation.DSMT4">
                  <p:embed/>
                </p:oleObj>
              </mc:Choice>
              <mc:Fallback>
                <p:oleObj name="Equation" r:id="rId9" imgW="1206500" imgH="838200" progId="Equation.DSMT4">
                  <p:embed/>
                  <p:pic>
                    <p:nvPicPr>
                      <p:cNvPr id="0" name="Picture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4149055"/>
                        <a:ext cx="12065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7"/>
          <p:cNvGraphicFramePr>
            <a:graphicFrameLocks noChangeAspect="1"/>
          </p:cNvGraphicFramePr>
          <p:nvPr/>
        </p:nvGraphicFramePr>
        <p:xfrm>
          <a:off x="601211" y="2882900"/>
          <a:ext cx="3175000" cy="469900"/>
        </p:xfrm>
        <a:graphic>
          <a:graphicData uri="http://schemas.openxmlformats.org/presentationml/2006/ole">
            <mc:AlternateContent xmlns:mc="http://schemas.openxmlformats.org/markup-compatibility/2006">
              <mc:Choice xmlns:v="urn:schemas-microsoft-com:vml" Requires="v">
                <p:oleObj spid="_x0000_s3138" name="Equation" r:id="rId11" imgW="3174840" imgH="469800" progId="Equation.DSMT4">
                  <p:embed/>
                </p:oleObj>
              </mc:Choice>
              <mc:Fallback>
                <p:oleObj name="Equation" r:id="rId11" imgW="3174840" imgH="469800" progId="Equation.DSMT4">
                  <p:embed/>
                  <p:pic>
                    <p:nvPicPr>
                      <p:cNvPr id="0" name="Picture 2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1211" y="2882900"/>
                        <a:ext cx="31750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9"/>
          <p:cNvGraphicFramePr>
            <a:graphicFrameLocks noChangeAspect="1"/>
          </p:cNvGraphicFramePr>
          <p:nvPr/>
        </p:nvGraphicFramePr>
        <p:xfrm>
          <a:off x="533400" y="5029200"/>
          <a:ext cx="3530600" cy="838200"/>
        </p:xfrm>
        <a:graphic>
          <a:graphicData uri="http://schemas.openxmlformats.org/presentationml/2006/ole">
            <mc:AlternateContent xmlns:mc="http://schemas.openxmlformats.org/markup-compatibility/2006">
              <mc:Choice xmlns:v="urn:schemas-microsoft-com:vml" Requires="v">
                <p:oleObj spid="_x0000_s3139" name="Equation" r:id="rId13" imgW="3530520" imgH="838080" progId="Equation.DSMT4">
                  <p:embed/>
                </p:oleObj>
              </mc:Choice>
              <mc:Fallback>
                <p:oleObj name="Equation" r:id="rId13" imgW="3530520" imgH="838080" progId="Equation.DSMT4">
                  <p:embed/>
                  <p:pic>
                    <p:nvPicPr>
                      <p:cNvPr id="0" name="Picture 3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3400" y="5029200"/>
                        <a:ext cx="35306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457200" y="3624044"/>
            <a:ext cx="2577180" cy="523220"/>
          </a:xfrm>
          <a:prstGeom prst="rect">
            <a:avLst/>
          </a:prstGeom>
        </p:spPr>
        <p:txBody>
          <a:bodyPr wrap="none">
            <a:spAutoFit/>
          </a:bodyPr>
          <a:lstStyle/>
          <a:p>
            <a:pPr marL="4763" indent="-4763">
              <a:buFont typeface="Courier New" pitchFamily="49" charset="0"/>
              <a:buNone/>
              <a:tabLst>
                <a:tab pos="2347913" algn="l"/>
                <a:tab pos="5316538" algn="l"/>
              </a:tabLst>
            </a:pPr>
            <a:r>
              <a:rPr lang="en-US" sz="2800" b="1" dirty="0"/>
              <a:t>Smaller Triangle</a:t>
            </a:r>
          </a:p>
        </p:txBody>
      </p:sp>
      <p:sp>
        <p:nvSpPr>
          <p:cNvPr id="11" name="Rectangle 10"/>
          <p:cNvSpPr/>
          <p:nvPr/>
        </p:nvSpPr>
        <p:spPr>
          <a:xfrm>
            <a:off x="4275589" y="1305580"/>
            <a:ext cx="2381549" cy="523220"/>
          </a:xfrm>
          <a:prstGeom prst="rect">
            <a:avLst/>
          </a:prstGeom>
        </p:spPr>
        <p:txBody>
          <a:bodyPr wrap="none">
            <a:spAutoFit/>
          </a:bodyPr>
          <a:lstStyle/>
          <a:p>
            <a:r>
              <a:rPr lang="en-US" sz="2800" b="1" dirty="0"/>
              <a:t>Larger Triangle</a:t>
            </a:r>
            <a:endParaRPr lang="en-US" sz="2800" dirty="0"/>
          </a:p>
        </p:txBody>
      </p:sp>
      <p:pic>
        <p:nvPicPr>
          <p:cNvPr id="12" name="Picture 1">
            <a:extLst>
              <a:ext uri="{FF2B5EF4-FFF2-40B4-BE49-F238E27FC236}">
                <a16:creationId xmlns:a16="http://schemas.microsoft.com/office/drawing/2014/main" id="{FA6CC7DE-B8E3-4A83-B199-F42FEBFEC191}"/>
              </a:ext>
            </a:extLst>
          </p:cNvPr>
          <p:cNvPicPr>
            <a:picLocks noChangeAspect="1" noChangeArrowheads="1"/>
          </p:cNvPicPr>
          <p:nvPr/>
        </p:nvPicPr>
        <p:blipFill>
          <a:blip r:embed="rId15" cstate="print"/>
          <a:srcRect/>
          <a:stretch>
            <a:fillRect/>
          </a:stretch>
        </p:blipFill>
        <p:spPr bwMode="auto">
          <a:xfrm>
            <a:off x="5181600" y="3650512"/>
            <a:ext cx="3164032" cy="2209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662</TotalTime>
  <Words>574</Words>
  <Application>Microsoft Office PowerPoint</Application>
  <PresentationFormat>On-screen Show (4:3)</PresentationFormat>
  <Paragraphs>98</Paragraphs>
  <Slides>16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Calibri</vt:lpstr>
      <vt:lpstr>Arial</vt:lpstr>
      <vt:lpstr>Courier New</vt:lpstr>
      <vt:lpstr>Office Theme</vt:lpstr>
      <vt:lpstr>Equation</vt:lpstr>
      <vt:lpstr>Section 8.R.1</vt:lpstr>
      <vt:lpstr>Objectives</vt:lpstr>
      <vt:lpstr>Finding the Area of a Polygon</vt:lpstr>
      <vt:lpstr>Area Formulas for Five Polygons</vt:lpstr>
      <vt:lpstr>Example 1: Calculating the Area of a Triangle Using a Formula</vt:lpstr>
      <vt:lpstr>Example 2: Calculating the Area of a Trapezoid Using a Formula</vt:lpstr>
      <vt:lpstr>Example 2: Calculating the Area of a Trapezoid Using a Formula (cont.)</vt:lpstr>
      <vt:lpstr>Example 3: Calculating the Area of a Composite Figure</vt:lpstr>
      <vt:lpstr>Example 3: Calculating the Area of a Composite Figure (cont.)</vt:lpstr>
      <vt:lpstr>Example 3: Calculating the Area of a Composite Figure (cont.)</vt:lpstr>
      <vt:lpstr>Example 4:  Calculating Area</vt:lpstr>
      <vt:lpstr>Example 4:  Calculating Area (cont.)</vt:lpstr>
      <vt:lpstr>Example 5:  Calculating Area</vt:lpstr>
      <vt:lpstr>Example 5:  Calculating Area (cont.) </vt:lpstr>
      <vt:lpstr>Example 6: Application: Calculating Perimeter and Area</vt:lpstr>
      <vt:lpstr>Example 6: Application: Calculating Perimeter and Area</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Plus Integrated Review</dc:title>
  <dc:creator>Hawkes Learning</dc:creator>
  <cp:lastModifiedBy>kanthi</cp:lastModifiedBy>
  <cp:revision>87</cp:revision>
  <dcterms:created xsi:type="dcterms:W3CDTF">2013-04-26T14:43:13Z</dcterms:created>
  <dcterms:modified xsi:type="dcterms:W3CDTF">2018-10-15T10:19:33Z</dcterms:modified>
</cp:coreProperties>
</file>