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4"/>
  </p:notesMasterIdLst>
  <p:handoutMasterIdLst>
    <p:handoutMasterId r:id="rId15"/>
  </p:handoutMasterIdLst>
  <p:sldIdLst>
    <p:sldId id="256" r:id="rId2"/>
    <p:sldId id="286" r:id="rId3"/>
    <p:sldId id="290" r:id="rId4"/>
    <p:sldId id="291" r:id="rId5"/>
    <p:sldId id="292" r:id="rId6"/>
    <p:sldId id="295" r:id="rId7"/>
    <p:sldId id="293" r:id="rId8"/>
    <p:sldId id="294" r:id="rId9"/>
    <p:sldId id="296" r:id="rId10"/>
    <p:sldId id="297" r:id="rId11"/>
    <p:sldId id="298" r:id="rId12"/>
    <p:sldId id="299" r:id="rId13"/>
  </p:sldIdLst>
  <p:sldSz cx="9144000" cy="6858000" type="screen4x3"/>
  <p:notesSz cx="6858000" cy="9144000"/>
  <p:embeddedFontLst>
    <p:embeddedFont>
      <p:font typeface="Calibri" panose="020F0502020204030204" pitchFamily="34" charset="0"/>
      <p:regular r:id="rId16"/>
      <p:bold r:id="rId17"/>
      <p:italic r:id="rId18"/>
      <p:boldItalic r:id="rId19"/>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F497D"/>
    <a:srgbClr val="000000"/>
    <a:srgbClr val="0000FF"/>
    <a:srgbClr val="2D7D9F"/>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979" autoAdjust="0"/>
    <p:restoredTop sz="94660"/>
  </p:normalViewPr>
  <p:slideViewPr>
    <p:cSldViewPr>
      <p:cViewPr varScale="1">
        <p:scale>
          <a:sx n="98" d="100"/>
          <a:sy n="98" d="100"/>
        </p:scale>
        <p:origin x="96" y="246"/>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3.fntdata"/><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2.fntdata"/><Relationship Id="rId2" Type="http://schemas.openxmlformats.org/officeDocument/2006/relationships/slide" Target="slides/slide1.xml"/><Relationship Id="rId16" Type="http://schemas.openxmlformats.org/officeDocument/2006/relationships/font" Target="fonts/font1.fntdata"/><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font" Target="fonts/font4.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7/12/2018</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42861666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C287EA9-0F95-4E3A-B40A-64C12DA5C34F}" type="datetimeFigureOut">
              <a:rPr lang="en-US" smtClean="0"/>
              <a:pPr/>
              <a:t>7/12/2018</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A1C950B-8241-42E2-98BC-F99EB045F186}" type="slidenum">
              <a:rPr lang="en-US" smtClean="0"/>
              <a:pPr/>
              <a:t>‹#›</a:t>
            </a:fld>
            <a:endParaRPr lang="en-US" dirty="0"/>
          </a:p>
        </p:txBody>
      </p:sp>
    </p:spTree>
    <p:extLst>
      <p:ext uri="{BB962C8B-B14F-4D97-AF65-F5344CB8AC3E}">
        <p14:creationId xmlns:p14="http://schemas.microsoft.com/office/powerpoint/2010/main" val="24611908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smtClean="0">
                <a:solidFill>
                  <a:srgbClr val="1F497D"/>
                </a:solidFill>
                <a:latin typeface="Arial" charset="0"/>
                <a:cs typeface="Arial" charset="0"/>
              </a:rPr>
              <a:t>Sections 1.1 – 1.5</a:t>
            </a:r>
            <a:endParaRPr lang="en-US" b="1" dirty="0">
              <a:solidFill>
                <a:srgbClr val="1F497D"/>
              </a:solidFill>
              <a:latin typeface="Arial" charset="0"/>
              <a:cs typeface="Arial" charset="0"/>
            </a:endParaRP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fontScale="70000" lnSpcReduction="20000"/>
          </a:bodyPr>
          <a:lstStyle/>
          <a:p>
            <a:pPr algn="ctr">
              <a:buNone/>
              <a:defRPr/>
            </a:pPr>
            <a:r>
              <a:rPr lang="en-US" b="1" i="1" dirty="0">
                <a:solidFill>
                  <a:srgbClr val="1F497D"/>
                </a:solidFill>
              </a:rPr>
              <a:t>1.1 The Meaning of Data</a:t>
            </a:r>
          </a:p>
          <a:p>
            <a:pPr algn="ctr">
              <a:buNone/>
              <a:defRPr/>
            </a:pPr>
            <a:r>
              <a:rPr lang="en-US" b="1" i="1" dirty="0">
                <a:solidFill>
                  <a:srgbClr val="1F497D"/>
                </a:solidFill>
              </a:rPr>
              <a:t>1.2 Statistics as a Career</a:t>
            </a:r>
          </a:p>
          <a:p>
            <a:pPr algn="ctr">
              <a:buNone/>
              <a:defRPr/>
            </a:pPr>
            <a:r>
              <a:rPr lang="en-US" b="1" i="1" dirty="0">
                <a:solidFill>
                  <a:srgbClr val="1F497D"/>
                </a:solidFill>
              </a:rPr>
              <a:t>1.3 The Data Explosion</a:t>
            </a:r>
          </a:p>
          <a:p>
            <a:pPr algn="ctr">
              <a:buNone/>
              <a:defRPr/>
            </a:pPr>
            <a:r>
              <a:rPr lang="en-US" b="1" i="1" dirty="0">
                <a:solidFill>
                  <a:srgbClr val="1F497D"/>
                </a:solidFill>
              </a:rPr>
              <a:t>1.4 The Fusion of Data, Computing</a:t>
            </a:r>
            <a:r>
              <a:rPr lang="en-US" b="1" i="1" dirty="0" smtClean="0">
                <a:solidFill>
                  <a:srgbClr val="1F497D"/>
                </a:solidFill>
              </a:rPr>
              <a:t>, and </a:t>
            </a:r>
            <a:r>
              <a:rPr lang="en-US" b="1" i="1" dirty="0">
                <a:solidFill>
                  <a:srgbClr val="1F497D"/>
                </a:solidFill>
              </a:rPr>
              <a:t>Statistics</a:t>
            </a:r>
          </a:p>
          <a:p>
            <a:pPr algn="ctr">
              <a:buNone/>
              <a:defRPr/>
            </a:pPr>
            <a:r>
              <a:rPr lang="en-US" b="1" i="1" dirty="0">
                <a:solidFill>
                  <a:srgbClr val="1F497D"/>
                </a:solidFill>
              </a:rPr>
              <a:t>1.5 Big Data</a:t>
            </a:r>
            <a:endParaRPr lang="en-US" b="1" i="1" dirty="0">
              <a:solidFill>
                <a:srgbClr val="1F497D"/>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Big Data</a:t>
            </a:r>
            <a:endParaRPr lang="en-US" dirty="0"/>
          </a:p>
        </p:txBody>
      </p:sp>
      <p:sp>
        <p:nvSpPr>
          <p:cNvPr id="4" name="Content Placeholder 3"/>
          <p:cNvSpPr>
            <a:spLocks noGrp="1"/>
          </p:cNvSpPr>
          <p:nvPr>
            <p:ph idx="1"/>
          </p:nvPr>
        </p:nvSpPr>
        <p:spPr/>
        <p:txBody>
          <a:bodyPr>
            <a:normAutofit/>
          </a:bodyPr>
          <a:lstStyle/>
          <a:p>
            <a:r>
              <a:rPr lang="en-US" dirty="0"/>
              <a:t>Big Data is a loosely defined concept used to describe data sets produced by our globally networked, internet-driven, sensor-laden world</a:t>
            </a:r>
            <a:r>
              <a:rPr lang="en-US" dirty="0" smtClean="0"/>
              <a:t>.</a:t>
            </a:r>
          </a:p>
          <a:p>
            <a:r>
              <a:rPr lang="en-US" dirty="0" smtClean="0"/>
              <a:t>The </a:t>
            </a:r>
            <a:r>
              <a:rPr lang="en-US" dirty="0"/>
              <a:t>most common meaning of Big Data is a set of data sufficiently large to be challenging to analyze at a typical data center. As a frame of reference, the minimum for a large data center would be on the order of tens of thousands of servers and thousands of data storage arrays.</a:t>
            </a:r>
          </a:p>
        </p:txBody>
      </p:sp>
    </p:spTree>
    <p:extLst>
      <p:ext uri="{BB962C8B-B14F-4D97-AF65-F5344CB8AC3E}">
        <p14:creationId xmlns:p14="http://schemas.microsoft.com/office/powerpoint/2010/main" val="242382916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Big Data</a:t>
            </a:r>
          </a:p>
        </p:txBody>
      </p:sp>
      <p:sp>
        <p:nvSpPr>
          <p:cNvPr id="3" name="Content Placeholder 2"/>
          <p:cNvSpPr>
            <a:spLocks noGrp="1"/>
          </p:cNvSpPr>
          <p:nvPr>
            <p:ph idx="1"/>
          </p:nvPr>
        </p:nvSpPr>
        <p:spPr/>
        <p:txBody>
          <a:bodyPr/>
          <a:lstStyle/>
          <a:p>
            <a:r>
              <a:rPr lang="en-US" dirty="0"/>
              <a:t>Big Data seems to have four attributes that make it </a:t>
            </a:r>
            <a:r>
              <a:rPr lang="en-US" dirty="0" smtClean="0"/>
              <a:t>different.</a:t>
            </a:r>
          </a:p>
          <a:p>
            <a:pPr marL="457200" indent="-457200">
              <a:buFont typeface="Arial" panose="020B0604020202020204" pitchFamily="34" charset="0"/>
              <a:buChar char="•"/>
            </a:pPr>
            <a:r>
              <a:rPr lang="en-US" b="1" dirty="0"/>
              <a:t>Volume</a:t>
            </a:r>
            <a:r>
              <a:rPr lang="en-US" dirty="0"/>
              <a:t> is the scale of the data, and Big Data implies large volumes of data</a:t>
            </a:r>
            <a:r>
              <a:rPr lang="en-US" dirty="0" smtClean="0"/>
              <a:t>.</a:t>
            </a:r>
          </a:p>
          <a:p>
            <a:pPr marL="457200" indent="-457200">
              <a:buFont typeface="Arial" panose="020B0604020202020204" pitchFamily="34" charset="0"/>
              <a:buChar char="•"/>
            </a:pPr>
            <a:r>
              <a:rPr lang="en-US" b="1" dirty="0"/>
              <a:t>Variety</a:t>
            </a:r>
            <a:r>
              <a:rPr lang="en-US" dirty="0"/>
              <a:t> is the different forms data can </a:t>
            </a:r>
            <a:r>
              <a:rPr lang="en-US" dirty="0" smtClean="0"/>
              <a:t>take.</a:t>
            </a:r>
          </a:p>
          <a:p>
            <a:pPr marL="457200" indent="-457200">
              <a:buFont typeface="Arial" panose="020B0604020202020204" pitchFamily="34" charset="0"/>
              <a:buChar char="•"/>
            </a:pPr>
            <a:r>
              <a:rPr lang="en-US" b="1" dirty="0"/>
              <a:t>Velocity</a:t>
            </a:r>
            <a:r>
              <a:rPr lang="en-US" dirty="0"/>
              <a:t> is how fast data is being sent to the data processing and data management infrastructure</a:t>
            </a:r>
            <a:r>
              <a:rPr lang="en-US" dirty="0" smtClean="0"/>
              <a:t>.</a:t>
            </a:r>
          </a:p>
          <a:p>
            <a:pPr marL="457200" indent="-457200">
              <a:buFont typeface="Arial" panose="020B0604020202020204" pitchFamily="34" charset="0"/>
              <a:buChar char="•"/>
            </a:pPr>
            <a:r>
              <a:rPr lang="en-US" b="1" dirty="0" smtClean="0"/>
              <a:t>Veracity </a:t>
            </a:r>
            <a:r>
              <a:rPr lang="en-US" dirty="0" smtClean="0"/>
              <a:t>is the trustworthiness of the data.</a:t>
            </a:r>
            <a:endParaRPr lang="en-US" dirty="0"/>
          </a:p>
        </p:txBody>
      </p:sp>
    </p:spTree>
    <p:extLst>
      <p:ext uri="{BB962C8B-B14F-4D97-AF65-F5344CB8AC3E}">
        <p14:creationId xmlns:p14="http://schemas.microsoft.com/office/powerpoint/2010/main" val="264587933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Sources of Big </a:t>
            </a:r>
            <a:r>
              <a:rPr lang="en-US" dirty="0"/>
              <a:t>Data</a:t>
            </a:r>
          </a:p>
        </p:txBody>
      </p:sp>
      <p:sp>
        <p:nvSpPr>
          <p:cNvPr id="3" name="Content Placeholder 2"/>
          <p:cNvSpPr>
            <a:spLocks noGrp="1"/>
          </p:cNvSpPr>
          <p:nvPr>
            <p:ph idx="1"/>
          </p:nvPr>
        </p:nvSpPr>
        <p:spPr/>
        <p:txBody>
          <a:bodyPr/>
          <a:lstStyle/>
          <a:p>
            <a:pPr marL="457200" indent="-457200">
              <a:buFont typeface="Arial" panose="020B0604020202020204" pitchFamily="34" charset="0"/>
              <a:buChar char="•"/>
            </a:pPr>
            <a:r>
              <a:rPr lang="en-US" dirty="0" smtClean="0"/>
              <a:t>Medicine</a:t>
            </a:r>
          </a:p>
          <a:p>
            <a:pPr marL="457200" indent="-457200">
              <a:buFont typeface="Arial" panose="020B0604020202020204" pitchFamily="34" charset="0"/>
              <a:buChar char="•"/>
            </a:pPr>
            <a:r>
              <a:rPr lang="en-US" dirty="0" smtClean="0"/>
              <a:t>Genomics</a:t>
            </a:r>
          </a:p>
          <a:p>
            <a:pPr marL="457200" indent="-457200">
              <a:buFont typeface="Arial" panose="020B0604020202020204" pitchFamily="34" charset="0"/>
              <a:buChar char="•"/>
            </a:pPr>
            <a:r>
              <a:rPr lang="en-US" dirty="0" smtClean="0"/>
              <a:t>Astronomy and Cosmology</a:t>
            </a:r>
          </a:p>
          <a:p>
            <a:pPr marL="457200" indent="-457200">
              <a:buFont typeface="Arial" panose="020B0604020202020204" pitchFamily="34" charset="0"/>
              <a:buChar char="•"/>
            </a:pPr>
            <a:r>
              <a:rPr lang="en-US" dirty="0" smtClean="0"/>
              <a:t>Physics</a:t>
            </a:r>
          </a:p>
          <a:p>
            <a:pPr marL="457200" indent="-457200">
              <a:buFont typeface="Arial" panose="020B0604020202020204" pitchFamily="34" charset="0"/>
              <a:buChar char="•"/>
            </a:pPr>
            <a:r>
              <a:rPr lang="en-US" dirty="0" smtClean="0"/>
              <a:t>Business and Industry</a:t>
            </a:r>
          </a:p>
        </p:txBody>
      </p:sp>
    </p:spTree>
    <p:extLst>
      <p:ext uri="{BB962C8B-B14F-4D97-AF65-F5344CB8AC3E}">
        <p14:creationId xmlns:p14="http://schemas.microsoft.com/office/powerpoint/2010/main" val="356034217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Meaning of Data </a:t>
            </a:r>
            <a:endParaRPr lang="en-US" dirty="0"/>
          </a:p>
        </p:txBody>
      </p:sp>
      <p:sp>
        <p:nvSpPr>
          <p:cNvPr id="3" name="Content Placeholder 2"/>
          <p:cNvSpPr>
            <a:spLocks noGrp="1"/>
          </p:cNvSpPr>
          <p:nvPr>
            <p:ph idx="1"/>
          </p:nvPr>
        </p:nvSpPr>
        <p:spPr/>
        <p:txBody>
          <a:bodyPr/>
          <a:lstStyle/>
          <a:p>
            <a:r>
              <a:rPr lang="en-US" dirty="0"/>
              <a:t>Historically we have associated data with measurements and numbers that were purposefully generated to help solve a problem</a:t>
            </a:r>
            <a:r>
              <a:rPr lang="en-US" dirty="0" smtClean="0"/>
              <a:t>.</a:t>
            </a:r>
          </a:p>
          <a:p>
            <a:r>
              <a:rPr lang="en-US" dirty="0"/>
              <a:t>What constitutes data is changing. Presently, the average smartphone owner uses about 3,000,000,000 (3 billion) bytes of data per month, and this number is growing rapidly. The word “data” in this context is different from the historical notion of purposeful measurement to solve a problem.</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Meaning of Data </a:t>
            </a:r>
            <a:endParaRPr lang="en-US" dirty="0"/>
          </a:p>
        </p:txBody>
      </p:sp>
      <p:sp>
        <p:nvSpPr>
          <p:cNvPr id="3" name="Content Placeholder 2"/>
          <p:cNvSpPr>
            <a:spLocks noGrp="1"/>
          </p:cNvSpPr>
          <p:nvPr>
            <p:ph idx="1"/>
          </p:nvPr>
        </p:nvSpPr>
        <p:spPr/>
        <p:txBody>
          <a:bodyPr/>
          <a:lstStyle/>
          <a:p>
            <a:r>
              <a:rPr lang="en-US" dirty="0"/>
              <a:t>Another category of data comes from the desire to create artificial intelligence. As researchers confront the problem of reproducing human “intelligence,” they must solve the same data problems we humans do—comprehending large volumes of visual and audio data. An enormous amount of what is considered data in the quest for artificial intelligence are not </a:t>
            </a:r>
            <a:r>
              <a:rPr lang="en-US" dirty="0" smtClean="0"/>
              <a:t>even measurements </a:t>
            </a:r>
            <a:r>
              <a:rPr lang="en-US" dirty="0"/>
              <a:t>in the traditional sense.</a:t>
            </a:r>
          </a:p>
        </p:txBody>
      </p:sp>
    </p:spTree>
    <p:extLst>
      <p:ext uri="{BB962C8B-B14F-4D97-AF65-F5344CB8AC3E}">
        <p14:creationId xmlns:p14="http://schemas.microsoft.com/office/powerpoint/2010/main" val="13406102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Meaning of Data </a:t>
            </a:r>
            <a:endParaRPr lang="en-US" dirty="0"/>
          </a:p>
        </p:txBody>
      </p:sp>
      <p:sp>
        <p:nvSpPr>
          <p:cNvPr id="3" name="Content Placeholder 2"/>
          <p:cNvSpPr>
            <a:spLocks noGrp="1"/>
          </p:cNvSpPr>
          <p:nvPr>
            <p:ph idx="1"/>
          </p:nvPr>
        </p:nvSpPr>
        <p:spPr/>
        <p:txBody>
          <a:bodyPr/>
          <a:lstStyle/>
          <a:p>
            <a:r>
              <a:rPr lang="en-US" dirty="0"/>
              <a:t>Statisticians </a:t>
            </a:r>
            <a:r>
              <a:rPr lang="en-US" dirty="0" smtClean="0"/>
              <a:t>analyze </a:t>
            </a:r>
            <a:r>
              <a:rPr lang="en-US" dirty="0"/>
              <a:t>data using pictures and </a:t>
            </a:r>
            <a:r>
              <a:rPr lang="en-US" dirty="0" smtClean="0"/>
              <a:t>summary measurements </a:t>
            </a:r>
            <a:r>
              <a:rPr lang="en-US" dirty="0"/>
              <a:t>to build data-driven predictive models. They develop methods of designing experiments and gathering data that are cost effective and diminish bias. Essentially, statistics is a “formal” way of thinking with data.</a:t>
            </a:r>
          </a:p>
        </p:txBody>
      </p:sp>
    </p:spTree>
    <p:extLst>
      <p:ext uri="{BB962C8B-B14F-4D97-AF65-F5344CB8AC3E}">
        <p14:creationId xmlns:p14="http://schemas.microsoft.com/office/powerpoint/2010/main" val="229118358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Statistics as a Career</a:t>
            </a:r>
            <a:endParaRPr lang="en-US" dirty="0"/>
          </a:p>
        </p:txBody>
      </p:sp>
      <p:pic>
        <p:nvPicPr>
          <p:cNvPr id="5" name="Picture 4"/>
          <p:cNvPicPr>
            <a:picLocks noChangeAspect="1"/>
          </p:cNvPicPr>
          <p:nvPr/>
        </p:nvPicPr>
        <p:blipFill>
          <a:blip r:embed="rId2"/>
          <a:stretch>
            <a:fillRect/>
          </a:stretch>
        </p:blipFill>
        <p:spPr>
          <a:xfrm>
            <a:off x="457200" y="1212581"/>
            <a:ext cx="8229600" cy="4578619"/>
          </a:xfrm>
          <a:prstGeom prst="rect">
            <a:avLst/>
          </a:prstGeom>
        </p:spPr>
      </p:pic>
    </p:spTree>
    <p:extLst>
      <p:ext uri="{BB962C8B-B14F-4D97-AF65-F5344CB8AC3E}">
        <p14:creationId xmlns:p14="http://schemas.microsoft.com/office/powerpoint/2010/main" val="402375790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Data Explosion</a:t>
            </a:r>
            <a:endParaRPr lang="en-US" dirty="0"/>
          </a:p>
        </p:txBody>
      </p:sp>
      <p:sp>
        <p:nvSpPr>
          <p:cNvPr id="4" name="Content Placeholder 3"/>
          <p:cNvSpPr>
            <a:spLocks noGrp="1"/>
          </p:cNvSpPr>
          <p:nvPr>
            <p:ph idx="1"/>
          </p:nvPr>
        </p:nvSpPr>
        <p:spPr/>
        <p:txBody>
          <a:bodyPr/>
          <a:lstStyle/>
          <a:p>
            <a:r>
              <a:rPr lang="en-US" dirty="0"/>
              <a:t>According to IBM, 2.5 exabytes of data are created every day, worldwide. More recent estimates have been as large as 5 exabytes per day.</a:t>
            </a:r>
          </a:p>
        </p:txBody>
      </p:sp>
    </p:spTree>
    <p:extLst>
      <p:ext uri="{BB962C8B-B14F-4D97-AF65-F5344CB8AC3E}">
        <p14:creationId xmlns:p14="http://schemas.microsoft.com/office/powerpoint/2010/main" val="15651872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Data Explosion</a:t>
            </a:r>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3904908632"/>
              </p:ext>
            </p:extLst>
          </p:nvPr>
        </p:nvGraphicFramePr>
        <p:xfrm>
          <a:off x="457200" y="1676400"/>
          <a:ext cx="8229600" cy="2225040"/>
        </p:xfrm>
        <a:graphic>
          <a:graphicData uri="http://schemas.openxmlformats.org/drawingml/2006/table">
            <a:tbl>
              <a:tblPr firstRow="1" bandRow="1">
                <a:tableStyleId>{5C22544A-7EE6-4342-B048-85BDC9FD1C3A}</a:tableStyleId>
              </a:tblPr>
              <a:tblGrid>
                <a:gridCol w="3429000"/>
                <a:gridCol w="1524000"/>
                <a:gridCol w="3276600"/>
              </a:tblGrid>
              <a:tr h="386311">
                <a:tc gridSpan="3">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b="1" kern="1200" baseline="0" dirty="0" smtClean="0">
                          <a:solidFill>
                            <a:schemeClr val="lt1"/>
                          </a:solidFill>
                          <a:latin typeface="+mn-lt"/>
                          <a:ea typeface="+mn-ea"/>
                          <a:cs typeface="+mn-cs"/>
                        </a:rPr>
                        <a:t>Quantifying Bytes</a:t>
                      </a:r>
                      <a:endParaRPr lang="en-US" sz="2000" b="1" kern="1200" baseline="0" dirty="0" smtClean="0">
                        <a:solidFill>
                          <a:schemeClr val="lt1"/>
                        </a:solidFill>
                        <a:latin typeface="+mn-lt"/>
                        <a:ea typeface="+mn-ea"/>
                        <a:cs typeface="+mn-cs"/>
                      </a:endParaRPr>
                    </a:p>
                  </a:txBody>
                  <a:tcPr/>
                </a:tc>
                <a:tc hMerge="1">
                  <a:txBody>
                    <a:bodyPr/>
                    <a:lstStyle/>
                    <a:p>
                      <a:endParaRPr lang="en-US"/>
                    </a:p>
                  </a:txBody>
                  <a:tcPr/>
                </a:tc>
                <a:tc hMerge="1">
                  <a:txBody>
                    <a:bodyPr/>
                    <a:lstStyle/>
                    <a:p>
                      <a:endParaRPr lang="en-US"/>
                    </a:p>
                  </a:txBody>
                  <a:tcPr/>
                </a:tc>
              </a:tr>
              <a:tr h="356595">
                <a:tc>
                  <a:txBody>
                    <a:bodyPr/>
                    <a:lstStyle/>
                    <a:p>
                      <a:pPr algn="l"/>
                      <a:r>
                        <a:rPr lang="en-US" dirty="0" smtClean="0">
                          <a:solidFill>
                            <a:srgbClr val="000000"/>
                          </a:solidFill>
                        </a:rPr>
                        <a:t>1,000,000,000</a:t>
                      </a:r>
                      <a:endParaRPr lang="en-US" dirty="0">
                        <a:solidFill>
                          <a:srgbClr val="000000"/>
                        </a:solidFill>
                      </a:endParaRPr>
                    </a:p>
                  </a:txBody>
                  <a:tcPr/>
                </a:tc>
                <a:tc>
                  <a:txBody>
                    <a:bodyPr/>
                    <a:lstStyle/>
                    <a:p>
                      <a:pPr algn="ctr"/>
                      <a:r>
                        <a:rPr lang="en-US" dirty="0" smtClean="0">
                          <a:solidFill>
                            <a:srgbClr val="000000"/>
                          </a:solidFill>
                        </a:rPr>
                        <a:t>10</a:t>
                      </a:r>
                      <a:r>
                        <a:rPr lang="en-US" baseline="30000" dirty="0" smtClean="0">
                          <a:solidFill>
                            <a:srgbClr val="000000"/>
                          </a:solidFill>
                        </a:rPr>
                        <a:t>9</a:t>
                      </a:r>
                      <a:endParaRPr lang="en-US" baseline="30000" dirty="0">
                        <a:solidFill>
                          <a:srgbClr val="000000"/>
                        </a:solidFill>
                      </a:endParaRPr>
                    </a:p>
                  </a:txBody>
                  <a:tcPr/>
                </a:tc>
                <a:tc>
                  <a:txBody>
                    <a:bodyPr/>
                    <a:lstStyle/>
                    <a:p>
                      <a:pPr algn="ctr"/>
                      <a:r>
                        <a:rPr lang="en-US" dirty="0" smtClean="0">
                          <a:solidFill>
                            <a:srgbClr val="000000"/>
                          </a:solidFill>
                        </a:rPr>
                        <a:t>1 gigabyte (1 billion bytes)</a:t>
                      </a:r>
                      <a:endParaRPr lang="en-US" dirty="0">
                        <a:solidFill>
                          <a:srgbClr val="000000"/>
                        </a:solidFill>
                      </a:endParaRPr>
                    </a:p>
                  </a:txBody>
                  <a:tcPr/>
                </a:tc>
              </a:tr>
              <a:tr h="356595">
                <a:tc>
                  <a:txBody>
                    <a:bodyPr/>
                    <a:lstStyle/>
                    <a:p>
                      <a:pPr algn="l"/>
                      <a:r>
                        <a:rPr lang="en-US" dirty="0" smtClean="0">
                          <a:solidFill>
                            <a:srgbClr val="000000"/>
                          </a:solidFill>
                        </a:rPr>
                        <a:t>1,000,000,000,000</a:t>
                      </a:r>
                      <a:endParaRPr lang="en-US" dirty="0">
                        <a:solidFill>
                          <a:srgbClr val="000000"/>
                        </a:solidFill>
                      </a:endParaRPr>
                    </a:p>
                  </a:txBody>
                  <a:tcPr/>
                </a:tc>
                <a:tc>
                  <a:txBody>
                    <a:bodyPr/>
                    <a:lstStyle/>
                    <a:p>
                      <a:pPr algn="ctr"/>
                      <a:r>
                        <a:rPr lang="en-US" dirty="0" smtClean="0">
                          <a:solidFill>
                            <a:srgbClr val="000000"/>
                          </a:solidFill>
                        </a:rPr>
                        <a:t>10</a:t>
                      </a:r>
                      <a:r>
                        <a:rPr lang="en-US" baseline="30000" dirty="0" smtClean="0">
                          <a:solidFill>
                            <a:srgbClr val="000000"/>
                          </a:solidFill>
                        </a:rPr>
                        <a:t>12</a:t>
                      </a:r>
                      <a:endParaRPr lang="en-US" baseline="30000" dirty="0">
                        <a:solidFill>
                          <a:srgbClr val="000000"/>
                        </a:solidFill>
                      </a:endParaRPr>
                    </a:p>
                  </a:txBody>
                  <a:tcPr/>
                </a:tc>
                <a:tc>
                  <a:txBody>
                    <a:bodyPr/>
                    <a:lstStyle/>
                    <a:p>
                      <a:pPr algn="ctr"/>
                      <a:r>
                        <a:rPr lang="en-US" dirty="0" smtClean="0">
                          <a:solidFill>
                            <a:srgbClr val="000000"/>
                          </a:solidFill>
                        </a:rPr>
                        <a:t>1 terabyte (1 trillion bytes)</a:t>
                      </a:r>
                      <a:endParaRPr lang="en-US" dirty="0">
                        <a:solidFill>
                          <a:srgbClr val="000000"/>
                        </a:solidFill>
                      </a:endParaRPr>
                    </a:p>
                  </a:txBody>
                  <a:tcPr/>
                </a:tc>
              </a:tr>
              <a:tr h="356595">
                <a:tc>
                  <a:txBody>
                    <a:bodyPr/>
                    <a:lstStyle/>
                    <a:p>
                      <a:pPr algn="l"/>
                      <a:r>
                        <a:rPr lang="en-US" dirty="0" smtClean="0">
                          <a:solidFill>
                            <a:srgbClr val="000000"/>
                          </a:solidFill>
                        </a:rPr>
                        <a:t>1,000,000,000,000,000</a:t>
                      </a:r>
                      <a:endParaRPr lang="en-US" dirty="0">
                        <a:solidFill>
                          <a:srgbClr val="000000"/>
                        </a:solidFill>
                      </a:endParaRPr>
                    </a:p>
                  </a:txBody>
                  <a:tcPr/>
                </a:tc>
                <a:tc>
                  <a:txBody>
                    <a:bodyPr/>
                    <a:lstStyle/>
                    <a:p>
                      <a:pPr algn="ctr"/>
                      <a:r>
                        <a:rPr lang="en-US" dirty="0" smtClean="0">
                          <a:solidFill>
                            <a:srgbClr val="000000"/>
                          </a:solidFill>
                        </a:rPr>
                        <a:t>10</a:t>
                      </a:r>
                      <a:r>
                        <a:rPr lang="en-US" baseline="30000" dirty="0" smtClean="0">
                          <a:solidFill>
                            <a:srgbClr val="000000"/>
                          </a:solidFill>
                        </a:rPr>
                        <a:t>15</a:t>
                      </a:r>
                      <a:endParaRPr lang="en-US" baseline="30000" dirty="0">
                        <a:solidFill>
                          <a:srgbClr val="000000"/>
                        </a:solidFill>
                      </a:endParaRPr>
                    </a:p>
                  </a:txBody>
                  <a:tcPr/>
                </a:tc>
                <a:tc>
                  <a:txBody>
                    <a:bodyPr/>
                    <a:lstStyle/>
                    <a:p>
                      <a:pPr algn="ctr"/>
                      <a:r>
                        <a:rPr lang="en-US" dirty="0" smtClean="0">
                          <a:solidFill>
                            <a:srgbClr val="000000"/>
                          </a:solidFill>
                        </a:rPr>
                        <a:t>1 petabyte (1 quadrillion bytes)</a:t>
                      </a:r>
                      <a:endParaRPr lang="en-US" dirty="0">
                        <a:solidFill>
                          <a:srgbClr val="000000"/>
                        </a:solidFill>
                      </a:endParaRPr>
                    </a:p>
                  </a:txBody>
                  <a:tcPr/>
                </a:tc>
              </a:tr>
              <a:tr h="356595">
                <a:tc>
                  <a:txBody>
                    <a:bodyPr/>
                    <a:lstStyle/>
                    <a:p>
                      <a:pPr algn="l"/>
                      <a:r>
                        <a:rPr lang="en-US" dirty="0" smtClean="0">
                          <a:solidFill>
                            <a:srgbClr val="000000"/>
                          </a:solidFill>
                        </a:rPr>
                        <a:t>1,000,000,000,000,000,000</a:t>
                      </a:r>
                      <a:endParaRPr lang="en-US" dirty="0">
                        <a:solidFill>
                          <a:srgbClr val="000000"/>
                        </a:solidFill>
                      </a:endParaRPr>
                    </a:p>
                  </a:txBody>
                  <a:tcPr/>
                </a:tc>
                <a:tc>
                  <a:txBody>
                    <a:bodyPr/>
                    <a:lstStyle/>
                    <a:p>
                      <a:pPr algn="ctr"/>
                      <a:r>
                        <a:rPr lang="en-US" dirty="0" smtClean="0">
                          <a:solidFill>
                            <a:srgbClr val="000000"/>
                          </a:solidFill>
                        </a:rPr>
                        <a:t>10</a:t>
                      </a:r>
                      <a:r>
                        <a:rPr lang="en-US" baseline="30000" dirty="0" smtClean="0">
                          <a:solidFill>
                            <a:srgbClr val="000000"/>
                          </a:solidFill>
                        </a:rPr>
                        <a:t>18</a:t>
                      </a:r>
                      <a:endParaRPr lang="en-US" baseline="30000" dirty="0">
                        <a:solidFill>
                          <a:srgbClr val="000000"/>
                        </a:solidFill>
                      </a:endParaRPr>
                    </a:p>
                  </a:txBody>
                  <a:tcPr/>
                </a:tc>
                <a:tc>
                  <a:txBody>
                    <a:bodyPr/>
                    <a:lstStyle/>
                    <a:p>
                      <a:pPr algn="ctr"/>
                      <a:r>
                        <a:rPr lang="fr-FR" dirty="0" smtClean="0">
                          <a:solidFill>
                            <a:srgbClr val="000000"/>
                          </a:solidFill>
                        </a:rPr>
                        <a:t>1 exabyte (1 quintillion bytes)</a:t>
                      </a:r>
                      <a:endParaRPr lang="en-US" dirty="0">
                        <a:solidFill>
                          <a:srgbClr val="000000"/>
                        </a:solidFill>
                      </a:endParaRPr>
                    </a:p>
                  </a:txBody>
                  <a:tcPr/>
                </a:tc>
              </a:tr>
              <a:tr h="361548">
                <a:tc>
                  <a:txBody>
                    <a:bodyPr/>
                    <a:lstStyle/>
                    <a:p>
                      <a:pPr algn="l"/>
                      <a:r>
                        <a:rPr lang="en-US" dirty="0" smtClean="0">
                          <a:solidFill>
                            <a:srgbClr val="000000"/>
                          </a:solidFill>
                        </a:rPr>
                        <a:t>1,000,000,000,000,000,000,000</a:t>
                      </a:r>
                      <a:endParaRPr lang="en-US" dirty="0">
                        <a:solidFill>
                          <a:srgbClr val="000000"/>
                        </a:solidFill>
                      </a:endParaRPr>
                    </a:p>
                  </a:txBody>
                  <a:tcPr/>
                </a:tc>
                <a:tc>
                  <a:txBody>
                    <a:bodyPr/>
                    <a:lstStyle/>
                    <a:p>
                      <a:pPr algn="ctr"/>
                      <a:r>
                        <a:rPr lang="en-US" dirty="0" smtClean="0">
                          <a:solidFill>
                            <a:srgbClr val="000000"/>
                          </a:solidFill>
                        </a:rPr>
                        <a:t>10</a:t>
                      </a:r>
                      <a:r>
                        <a:rPr lang="en-US" baseline="30000" dirty="0" smtClean="0">
                          <a:solidFill>
                            <a:srgbClr val="000000"/>
                          </a:solidFill>
                        </a:rPr>
                        <a:t>21</a:t>
                      </a:r>
                      <a:endParaRPr lang="en-US" baseline="30000" dirty="0">
                        <a:solidFill>
                          <a:srgbClr val="000000"/>
                        </a:solidFill>
                      </a:endParaRPr>
                    </a:p>
                  </a:txBody>
                  <a:tcPr/>
                </a:tc>
                <a:tc>
                  <a:txBody>
                    <a:bodyPr/>
                    <a:lstStyle/>
                    <a:p>
                      <a:pPr algn="ctr"/>
                      <a:r>
                        <a:rPr lang="en-US" dirty="0" smtClean="0">
                          <a:solidFill>
                            <a:srgbClr val="000000"/>
                          </a:solidFill>
                        </a:rPr>
                        <a:t>1 zettabyte (1 sextillion bytes)</a:t>
                      </a:r>
                      <a:endParaRPr lang="en-US" dirty="0">
                        <a:solidFill>
                          <a:srgbClr val="000000"/>
                        </a:solidFill>
                      </a:endParaRPr>
                    </a:p>
                  </a:txBody>
                  <a:tcPr/>
                </a:tc>
              </a:tr>
            </a:tbl>
          </a:graphicData>
        </a:graphic>
      </p:graphicFrame>
    </p:spTree>
    <p:extLst>
      <p:ext uri="{BB962C8B-B14F-4D97-AF65-F5344CB8AC3E}">
        <p14:creationId xmlns:p14="http://schemas.microsoft.com/office/powerpoint/2010/main" val="401655599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Data Explosion</a:t>
            </a:r>
            <a:endParaRPr lang="en-US" dirty="0"/>
          </a:p>
        </p:txBody>
      </p:sp>
      <p:pic>
        <p:nvPicPr>
          <p:cNvPr id="3" name="Picture 2"/>
          <p:cNvPicPr>
            <a:picLocks noChangeAspect="1"/>
          </p:cNvPicPr>
          <p:nvPr/>
        </p:nvPicPr>
        <p:blipFill>
          <a:blip r:embed="rId2"/>
          <a:stretch>
            <a:fillRect/>
          </a:stretch>
        </p:blipFill>
        <p:spPr>
          <a:xfrm>
            <a:off x="457200" y="1192267"/>
            <a:ext cx="8229600" cy="4522733"/>
          </a:xfrm>
          <a:prstGeom prst="rect">
            <a:avLst/>
          </a:prstGeom>
        </p:spPr>
      </p:pic>
    </p:spTree>
    <p:extLst>
      <p:ext uri="{BB962C8B-B14F-4D97-AF65-F5344CB8AC3E}">
        <p14:creationId xmlns:p14="http://schemas.microsoft.com/office/powerpoint/2010/main" val="354738641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Fusion of Data, Computing, and Statistics</a:t>
            </a:r>
            <a:endParaRPr lang="en-US" dirty="0"/>
          </a:p>
        </p:txBody>
      </p:sp>
      <p:sp>
        <p:nvSpPr>
          <p:cNvPr id="4" name="Content Placeholder 3"/>
          <p:cNvSpPr>
            <a:spLocks noGrp="1"/>
          </p:cNvSpPr>
          <p:nvPr>
            <p:ph idx="1"/>
          </p:nvPr>
        </p:nvSpPr>
        <p:spPr/>
        <p:txBody>
          <a:bodyPr>
            <a:normAutofit/>
          </a:bodyPr>
          <a:lstStyle/>
          <a:p>
            <a:r>
              <a:rPr lang="en-US" dirty="0"/>
              <a:t>When you apply statistical methods </a:t>
            </a:r>
            <a:r>
              <a:rPr lang="en-US" dirty="0" smtClean="0"/>
              <a:t>to increasingly </a:t>
            </a:r>
            <a:r>
              <a:rPr lang="en-US" dirty="0"/>
              <a:t>larger data sets, there are very few data sets you are likely to </a:t>
            </a:r>
            <a:r>
              <a:rPr lang="en-US" dirty="0" smtClean="0"/>
              <a:t>encounter that </a:t>
            </a:r>
            <a:r>
              <a:rPr lang="en-US" dirty="0"/>
              <a:t>could challenge modern computers. Using current computing technologies, </a:t>
            </a:r>
            <a:r>
              <a:rPr lang="en-US" dirty="0" smtClean="0"/>
              <a:t>data sets </a:t>
            </a:r>
            <a:r>
              <a:rPr lang="en-US" dirty="0"/>
              <a:t>that are feasible to process simple statistical models in a reasonable amount </a:t>
            </a:r>
            <a:r>
              <a:rPr lang="en-US" dirty="0" smtClean="0"/>
              <a:t>of time </a:t>
            </a:r>
            <a:r>
              <a:rPr lang="en-US" dirty="0"/>
              <a:t>are on the order of terabytes. </a:t>
            </a:r>
            <a:endParaRPr lang="en-US" dirty="0" smtClean="0"/>
          </a:p>
          <a:p>
            <a:r>
              <a:rPr lang="en-US" dirty="0" smtClean="0"/>
              <a:t>We </a:t>
            </a:r>
            <a:r>
              <a:rPr lang="en-US" dirty="0"/>
              <a:t>will discuss some exceptions in the </a:t>
            </a:r>
            <a:r>
              <a:rPr lang="en-US" dirty="0" smtClean="0"/>
              <a:t>section on </a:t>
            </a:r>
            <a:r>
              <a:rPr lang="en-US" dirty="0"/>
              <a:t>Big Data.</a:t>
            </a:r>
          </a:p>
        </p:txBody>
      </p:sp>
    </p:spTree>
    <p:extLst>
      <p:ext uri="{BB962C8B-B14F-4D97-AF65-F5344CB8AC3E}">
        <p14:creationId xmlns:p14="http://schemas.microsoft.com/office/powerpoint/2010/main" val="295101681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1067</TotalTime>
  <Words>550</Words>
  <Application>Microsoft Office PowerPoint</Application>
  <PresentationFormat>On-screen Show (4:3)</PresentationFormat>
  <Paragraphs>52</Paragraphs>
  <Slides>12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Calibri</vt:lpstr>
      <vt:lpstr>Arial</vt:lpstr>
      <vt:lpstr>Office Theme</vt:lpstr>
      <vt:lpstr>Sections 1.1 – 1.5</vt:lpstr>
      <vt:lpstr>The Meaning of Data </vt:lpstr>
      <vt:lpstr>The Meaning of Data </vt:lpstr>
      <vt:lpstr>The Meaning of Data </vt:lpstr>
      <vt:lpstr>Statistics as a Career</vt:lpstr>
      <vt:lpstr>The Data Explosion</vt:lpstr>
      <vt:lpstr>The Data Explosion</vt:lpstr>
      <vt:lpstr>The Data Explosion</vt:lpstr>
      <vt:lpstr>The Fusion of Data, Computing, and Statistics</vt:lpstr>
      <vt:lpstr>Big Data</vt:lpstr>
      <vt:lpstr>Big Data</vt:lpstr>
      <vt:lpstr>Sources of Big Data</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Statistics and Data 3e</dc:title>
  <dc:creator>Hawkes Learning</dc:creator>
  <cp:lastModifiedBy>Kara Roche</cp:lastModifiedBy>
  <cp:revision>148</cp:revision>
  <dcterms:created xsi:type="dcterms:W3CDTF">2013-04-26T14:43:13Z</dcterms:created>
  <dcterms:modified xsi:type="dcterms:W3CDTF">2018-07-12T16:34:58Z</dcterms:modified>
</cp:coreProperties>
</file>