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316" r:id="rId3"/>
    <p:sldId id="286" r:id="rId4"/>
    <p:sldId id="317" r:id="rId5"/>
    <p:sldId id="318" r:id="rId6"/>
    <p:sldId id="287" r:id="rId7"/>
    <p:sldId id="288" r:id="rId8"/>
    <p:sldId id="289" r:id="rId9"/>
    <p:sldId id="319" r:id="rId10"/>
    <p:sldId id="290" r:id="rId11"/>
    <p:sldId id="315" r:id="rId12"/>
    <p:sldId id="291" r:id="rId13"/>
    <p:sldId id="292" r:id="rId14"/>
    <p:sldId id="293" r:id="rId15"/>
    <p:sldId id="320"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21" r:id="rId29"/>
    <p:sldId id="306" r:id="rId30"/>
    <p:sldId id="307" r:id="rId31"/>
    <p:sldId id="308" r:id="rId32"/>
    <p:sldId id="309" r:id="rId33"/>
    <p:sldId id="310" r:id="rId34"/>
    <p:sldId id="311" r:id="rId35"/>
    <p:sldId id="312" r:id="rId36"/>
    <p:sldId id="313" r:id="rId37"/>
    <p:sldId id="314"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6"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F497D"/>
    <a:srgbClr val="000000"/>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21.bin"/><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6.wmf"/><Relationship Id="rId5" Type="http://schemas.openxmlformats.org/officeDocument/2006/relationships/oleObject" Target="../embeddings/oleObject25.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2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image" Target="../media/image7.wmf"/><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6.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pn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a:solidFill>
                  <a:srgbClr val="1F497D"/>
                </a:solidFill>
              </a:rPr>
              <a:t>Interval </a:t>
            </a:r>
            <a:r>
              <a:rPr lang="en-US" b="1" i="1" dirty="0">
                <a:solidFill>
                  <a:srgbClr val="1F497D"/>
                </a:solidFill>
              </a:rPr>
              <a:t>Estimation of the Population Mean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10.2.2</a:t>
            </a:r>
          </a:p>
        </p:txBody>
      </p:sp>
      <p:sp>
        <p:nvSpPr>
          <p:cNvPr id="3" name="Content Placeholder 2"/>
          <p:cNvSpPr>
            <a:spLocks noGrp="1"/>
          </p:cNvSpPr>
          <p:nvPr>
            <p:ph idx="1"/>
          </p:nvPr>
        </p:nvSpPr>
        <p:spPr/>
        <p:txBody>
          <a:bodyPr>
            <a:noAutofit/>
          </a:bodyPr>
          <a:lstStyle/>
          <a:p>
            <a:r>
              <a:rPr lang="en-US" dirty="0"/>
              <a:t>An analyst is interested in investigating the average durability of the bladder within the soccer balls that his company manufactures. Suppose a random sample of </a:t>
            </a:r>
            <a:r>
              <a:rPr lang="en-US" dirty="0">
                <a:solidFill>
                  <a:srgbClr val="0000FF"/>
                </a:solidFill>
              </a:rPr>
              <a:t>100</a:t>
            </a:r>
            <a:r>
              <a:rPr lang="en-US" dirty="0"/>
              <a:t> soccer balls is selected, and the balls are put through a pressure test to determine the PSI at which the bladder will burst. It is known from past experiences that the population standard deviation of the pressure at which a ball bursts is </a:t>
            </a:r>
            <a:r>
              <a:rPr lang="en-US" dirty="0">
                <a:solidFill>
                  <a:srgbClr val="0000FF"/>
                </a:solidFill>
              </a:rPr>
              <a:t>13.25</a:t>
            </a:r>
            <a:r>
              <a:rPr lang="en-US" dirty="0"/>
              <a:t> PSI. The sample mean PSI necessary to pop a soccer ball is found to be </a:t>
            </a:r>
            <a:r>
              <a:rPr lang="en-US" dirty="0">
                <a:solidFill>
                  <a:srgbClr val="0000FF"/>
                </a:solidFill>
              </a:rPr>
              <a:t>147.58</a:t>
            </a:r>
            <a:r>
              <a:rPr lang="en-US" dirty="0"/>
              <a:t> PSI.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10.2.2 (cont.)</a:t>
            </a:r>
          </a:p>
        </p:txBody>
      </p:sp>
      <p:sp>
        <p:nvSpPr>
          <p:cNvPr id="3" name="Content Placeholder 2"/>
          <p:cNvSpPr>
            <a:spLocks noGrp="1"/>
          </p:cNvSpPr>
          <p:nvPr>
            <p:ph idx="1"/>
          </p:nvPr>
        </p:nvSpPr>
        <p:spPr/>
        <p:txBody>
          <a:bodyPr>
            <a:noAutofit/>
          </a:bodyPr>
          <a:lstStyle/>
          <a:p>
            <a:r>
              <a:rPr lang="en-US" dirty="0"/>
              <a:t>Calculate a </a:t>
            </a:r>
            <a:r>
              <a:rPr lang="en-US" dirty="0">
                <a:solidFill>
                  <a:srgbClr val="0000FF"/>
                </a:solidFill>
              </a:rPr>
              <a:t>95</a:t>
            </a:r>
            <a:r>
              <a:rPr lang="en-US" dirty="0"/>
              <a:t> percent confidence interval for the population mean PSI necessary to pop a soccer ball.</a:t>
            </a:r>
          </a:p>
          <a:p>
            <a:r>
              <a:rPr lang="en-US" b="1" dirty="0"/>
              <a:t>Solution</a:t>
            </a:r>
          </a:p>
          <a:p>
            <a:r>
              <a:rPr lang="en-US" dirty="0"/>
              <a:t>From the information given, we know that</a:t>
            </a:r>
          </a:p>
          <a:p>
            <a:endParaRPr lang="en-US" dirty="0"/>
          </a:p>
          <a:p>
            <a:r>
              <a:rPr lang="en-US" dirty="0"/>
              <a:t>We can either use a table to find the value of </a:t>
            </a:r>
            <a:r>
              <a:rPr lang="en-US" i="1" dirty="0"/>
              <a:t>z</a:t>
            </a:r>
            <a:r>
              <a:rPr lang="en-US" dirty="0"/>
              <a:t>, or we can use statistical software to speed up the process. For this example, we will utilize Minitab. </a:t>
            </a:r>
          </a:p>
        </p:txBody>
      </p:sp>
      <p:graphicFrame>
        <p:nvGraphicFramePr>
          <p:cNvPr id="83970" name="Object 2"/>
          <p:cNvGraphicFramePr>
            <a:graphicFrameLocks noChangeAspect="1"/>
          </p:cNvGraphicFramePr>
          <p:nvPr>
            <p:extLst>
              <p:ext uri="{D42A27DB-BD31-4B8C-83A1-F6EECF244321}">
                <p14:modId xmlns:p14="http://schemas.microsoft.com/office/powerpoint/2010/main" val="470910063"/>
              </p:ext>
            </p:extLst>
          </p:nvPr>
        </p:nvGraphicFramePr>
        <p:xfrm>
          <a:off x="2032000" y="3352800"/>
          <a:ext cx="4914900" cy="393700"/>
        </p:xfrm>
        <a:graphic>
          <a:graphicData uri="http://schemas.openxmlformats.org/presentationml/2006/ole">
            <mc:AlternateContent xmlns:mc="http://schemas.openxmlformats.org/markup-compatibility/2006">
              <mc:Choice xmlns:v="urn:schemas-microsoft-com:vml" Requires="v">
                <p:oleObj spid="_x0000_s83989" name="Equation" r:id="rId3" imgW="4914720" imgH="393480" progId="Equation.DSMT4">
                  <p:embed/>
                </p:oleObj>
              </mc:Choice>
              <mc:Fallback>
                <p:oleObj name="Equation" r:id="rId3" imgW="4914720" imgH="393480" progId="Equation.DSMT4">
                  <p:embed/>
                  <p:pic>
                    <p:nvPicPr>
                      <p:cNvPr id="0" name="Picture 2"/>
                      <p:cNvPicPr>
                        <a:picLocks noChangeAspect="1" noChangeArrowheads="1"/>
                      </p:cNvPicPr>
                      <p:nvPr/>
                    </p:nvPicPr>
                    <p:blipFill>
                      <a:blip r:embed="rId4"/>
                      <a:srcRect/>
                      <a:stretch>
                        <a:fillRect/>
                      </a:stretch>
                    </p:blipFill>
                    <p:spPr bwMode="auto">
                      <a:xfrm>
                        <a:off x="2032000" y="3352800"/>
                        <a:ext cx="4914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10.2.2 (cont.)</a:t>
            </a:r>
          </a:p>
        </p:txBody>
      </p:sp>
      <p:sp>
        <p:nvSpPr>
          <p:cNvPr id="3" name="Content Placeholder 2"/>
          <p:cNvSpPr>
            <a:spLocks noGrp="1"/>
          </p:cNvSpPr>
          <p:nvPr>
            <p:ph idx="1"/>
          </p:nvPr>
        </p:nvSpPr>
        <p:spPr/>
        <p:txBody>
          <a:bodyPr>
            <a:normAutofit/>
          </a:bodyPr>
          <a:lstStyle/>
          <a:p>
            <a:r>
              <a:rPr lang="en-US" dirty="0"/>
              <a:t>Enter the summarized data into the appropriate Minitab dialogue box, and make sure the correct confidence level is specified. Once the calculations are executed, the following output will be returned.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10.2.2 (cont.)</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r>
              <a:rPr lang="en-US" dirty="0"/>
              <a:t>Under the column titled “95% CI for </a:t>
            </a:r>
            <a:r>
              <a:rPr lang="el-GR" i="1" dirty="0">
                <a:latin typeface="Cambria Math" panose="02040503050406030204" pitchFamily="18" charset="0"/>
                <a:ea typeface="Cambria Math" panose="02040503050406030204" pitchFamily="18" charset="0"/>
              </a:rPr>
              <a:t>μ</a:t>
            </a:r>
            <a:r>
              <a:rPr lang="en-US" dirty="0"/>
              <a:t>”, two values are shown in interval format. These values are the endpoints for the 95% confidence interval. Therefore, the confidence interval for the population mean PSI necessary to pop a soccer ball is </a:t>
            </a:r>
            <a:r>
              <a:rPr lang="en-US" dirty="0">
                <a:solidFill>
                  <a:srgbClr val="FF0000"/>
                </a:solidFill>
              </a:rPr>
              <a:t>144.95</a:t>
            </a:r>
            <a:r>
              <a:rPr lang="en-US" dirty="0"/>
              <a:t> to </a:t>
            </a:r>
            <a:r>
              <a:rPr lang="en-US" dirty="0">
                <a:solidFill>
                  <a:srgbClr val="FF0000"/>
                </a:solidFill>
              </a:rPr>
              <a:t>150.21</a:t>
            </a:r>
            <a:r>
              <a:rPr lang="en-US" dirty="0"/>
              <a:t>. </a:t>
            </a:r>
          </a:p>
        </p:txBody>
      </p:sp>
      <p:pic>
        <p:nvPicPr>
          <p:cNvPr id="70658" name="Picture 2"/>
          <p:cNvPicPr>
            <a:picLocks noChangeAspect="1" noChangeArrowheads="1"/>
          </p:cNvPicPr>
          <p:nvPr/>
        </p:nvPicPr>
        <p:blipFill>
          <a:blip r:embed="rId2" cstate="print"/>
          <a:srcRect/>
          <a:stretch>
            <a:fillRect/>
          </a:stretch>
        </p:blipFill>
        <p:spPr bwMode="auto">
          <a:xfrm>
            <a:off x="1865518" y="1219200"/>
            <a:ext cx="5412964"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a:t>
            </a:r>
            <a:r>
              <a:rPr lang="en-US" i="1" dirty="0"/>
              <a:t>t-</a:t>
            </a:r>
            <a:r>
              <a:rPr lang="en-US" dirty="0"/>
              <a:t>Distribution</a:t>
            </a:r>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Provided the population from which the sample is drawn is normally distributed or </a:t>
            </a:r>
            <a:r>
              <a:rPr lang="en-US" i="1" dirty="0">
                <a:solidFill>
                  <a:srgbClr val="000000"/>
                </a:solidFill>
              </a:rPr>
              <a:t>n</a:t>
            </a:r>
            <a:r>
              <a:rPr lang="en-US" dirty="0">
                <a:solidFill>
                  <a:srgbClr val="000000"/>
                </a:solidFill>
              </a:rPr>
              <a:t> &gt; 30, the distribution of the quantity</a:t>
            </a: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s</a:t>
            </a:r>
            <a:r>
              <a:rPr lang="en-US" dirty="0">
                <a:solidFill>
                  <a:srgbClr val="000000"/>
                </a:solidFill>
              </a:rPr>
              <a:t> is the standard deviation of the sample, has a </a:t>
            </a:r>
            <a:r>
              <a:rPr lang="en-US" b="1" dirty="0">
                <a:solidFill>
                  <a:srgbClr val="C00000"/>
                </a:solidFill>
              </a:rPr>
              <a:t>Student’s </a:t>
            </a:r>
            <a:r>
              <a:rPr lang="en-US" b="1" i="1" dirty="0">
                <a:solidFill>
                  <a:srgbClr val="C00000"/>
                </a:solidFill>
              </a:rPr>
              <a:t>t</a:t>
            </a:r>
            <a:r>
              <a:rPr lang="en-US" b="1" dirty="0">
                <a:solidFill>
                  <a:srgbClr val="C00000"/>
                </a:solidFill>
              </a:rPr>
              <a:t>-distribution</a:t>
            </a:r>
            <a:r>
              <a:rPr lang="en-US" dirty="0">
                <a:solidFill>
                  <a:srgbClr val="000000"/>
                </a:solidFill>
              </a:rPr>
              <a:t>.</a:t>
            </a:r>
          </a:p>
        </p:txBody>
      </p:sp>
      <p:graphicFrame>
        <p:nvGraphicFramePr>
          <p:cNvPr id="71682" name="Object 2"/>
          <p:cNvGraphicFramePr>
            <a:graphicFrameLocks noChangeAspect="1"/>
          </p:cNvGraphicFramePr>
          <p:nvPr>
            <p:extLst>
              <p:ext uri="{D42A27DB-BD31-4B8C-83A1-F6EECF244321}">
                <p14:modId xmlns:p14="http://schemas.microsoft.com/office/powerpoint/2010/main" val="375466566"/>
              </p:ext>
            </p:extLst>
          </p:nvPr>
        </p:nvGraphicFramePr>
        <p:xfrm>
          <a:off x="3657600" y="2895600"/>
          <a:ext cx="1308100" cy="1320800"/>
        </p:xfrm>
        <a:graphic>
          <a:graphicData uri="http://schemas.openxmlformats.org/presentationml/2006/ole">
            <mc:AlternateContent xmlns:mc="http://schemas.openxmlformats.org/markup-compatibility/2006">
              <mc:Choice xmlns:v="urn:schemas-microsoft-com:vml" Requires="v">
                <p:oleObj spid="_x0000_s71701" name="Equation" r:id="rId3" imgW="1307880" imgH="1320480" progId="Equation.DSMT4">
                  <p:embed/>
                </p:oleObj>
              </mc:Choice>
              <mc:Fallback>
                <p:oleObj name="Equation" r:id="rId3" imgW="1307880" imgH="1320480" progId="Equation.DSMT4">
                  <p:embed/>
                  <p:pic>
                    <p:nvPicPr>
                      <p:cNvPr id="0" name="Picture 2"/>
                      <p:cNvPicPr>
                        <a:picLocks noChangeAspect="1" noChangeArrowheads="1"/>
                      </p:cNvPicPr>
                      <p:nvPr/>
                    </p:nvPicPr>
                    <p:blipFill>
                      <a:blip r:embed="rId4"/>
                      <a:srcRect/>
                      <a:stretch>
                        <a:fillRect/>
                      </a:stretch>
                    </p:blipFill>
                    <p:spPr bwMode="auto">
                      <a:xfrm>
                        <a:off x="3657600" y="2895600"/>
                        <a:ext cx="13081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FF56-BD4D-4A7D-B372-2727B1197C53}"/>
              </a:ext>
            </a:extLst>
          </p:cNvPr>
          <p:cNvSpPr>
            <a:spLocks noGrp="1"/>
          </p:cNvSpPr>
          <p:nvPr>
            <p:ph type="title"/>
          </p:nvPr>
        </p:nvSpPr>
        <p:spPr/>
        <p:txBody>
          <a:bodyPr/>
          <a:lstStyle/>
          <a:p>
            <a:r>
              <a:rPr lang="en-US" dirty="0"/>
              <a:t>Degrees of Freedom</a:t>
            </a:r>
          </a:p>
        </p:txBody>
      </p:sp>
      <p:sp>
        <p:nvSpPr>
          <p:cNvPr id="3" name="Content Placeholder 2">
            <a:extLst>
              <a:ext uri="{FF2B5EF4-FFF2-40B4-BE49-F238E27FC236}">
                <a16:creationId xmlns:a16="http://schemas.microsoft.com/office/drawing/2014/main" id="{575AA388-75C7-4C2C-8197-6D4ADC5E4889}"/>
              </a:ext>
            </a:extLst>
          </p:cNvPr>
          <p:cNvSpPr>
            <a:spLocks noGrp="1"/>
          </p:cNvSpPr>
          <p:nvPr>
            <p:ph idx="1"/>
          </p:nvPr>
        </p:nvSpPr>
        <p:spPr/>
        <p:txBody>
          <a:bodyPr/>
          <a:lstStyle/>
          <a:p>
            <a:r>
              <a:rPr lang="en-US" dirty="0"/>
              <a:t>The </a:t>
            </a:r>
            <a:r>
              <a:rPr lang="en-US" i="1" dirty="0"/>
              <a:t>t</a:t>
            </a:r>
            <a:r>
              <a:rPr lang="en-US" dirty="0"/>
              <a:t>-distribution has one parameter, degrees of freedom. The number of degrees of freedom is the number of values from the sample that can vary after imposing restrictions on the data.  For example, given the specific value for the mean of a set of data with </a:t>
            </a:r>
            <a:r>
              <a:rPr lang="en-US" i="1" dirty="0"/>
              <a:t>n </a:t>
            </a:r>
            <a:r>
              <a:rPr lang="en-US" dirty="0"/>
              <a:t>= 5, then four of the data values can vary freely, whereas the fifth one would be determined—it would have to have a particular value in order for the five data values to have the specified mean. Therefore, the number of degrees of freedom is equal to the sample size minus 1.</a:t>
            </a:r>
          </a:p>
        </p:txBody>
      </p:sp>
    </p:spTree>
    <p:extLst>
      <p:ext uri="{BB962C8B-B14F-4D97-AF65-F5344CB8AC3E}">
        <p14:creationId xmlns:p14="http://schemas.microsoft.com/office/powerpoint/2010/main" val="275813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α)% Confidence Interval for the Population Mean, </a:t>
            </a:r>
            <a:r>
              <a:rPr lang="el-GR" i="1" dirty="0">
                <a:latin typeface="Cambria Math" panose="02040503050406030204" pitchFamily="18" charset="0"/>
                <a:ea typeface="Cambria Math" panose="02040503050406030204" pitchFamily="18" charset="0"/>
              </a:rPr>
              <a:t>σ</a:t>
            </a:r>
            <a:r>
              <a:rPr lang="en-US" dirty="0"/>
              <a:t> Unknown</a:t>
            </a:r>
          </a:p>
        </p:txBody>
      </p:sp>
      <p:sp>
        <p:nvSpPr>
          <p:cNvPr id="4" name="Content Placeholder 2"/>
          <p:cNvSpPr>
            <a:spLocks noGrp="1"/>
          </p:cNvSpPr>
          <p:nvPr>
            <p:ph idx="1"/>
          </p:nvPr>
        </p:nvSpPr>
        <p:spPr>
          <a:xfrm>
            <a:off x="457200" y="1143000"/>
            <a:ext cx="8229600" cy="4832092"/>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If </a:t>
            </a:r>
            <a:r>
              <a:rPr lang="el-GR" i="1" dirty="0">
                <a:solidFill>
                  <a:srgbClr val="000000"/>
                </a:solidFill>
                <a:latin typeface="Cambria Math" panose="02040503050406030204" pitchFamily="18" charset="0"/>
                <a:ea typeface="Cambria Math" panose="02040503050406030204" pitchFamily="18" charset="0"/>
              </a:rPr>
              <a:t>σ</a:t>
            </a:r>
            <a:r>
              <a:rPr lang="en-US" dirty="0">
                <a:solidFill>
                  <a:srgbClr val="000000"/>
                </a:solidFill>
              </a:rPr>
              <a:t> is unknown and the sample is drawn from a normal population or </a:t>
            </a:r>
            <a:r>
              <a:rPr lang="en-US" i="1" dirty="0">
                <a:solidFill>
                  <a:srgbClr val="000000"/>
                </a:solidFill>
              </a:rPr>
              <a:t>n</a:t>
            </a:r>
            <a:r>
              <a:rPr lang="en-US" dirty="0">
                <a:solidFill>
                  <a:srgbClr val="000000"/>
                </a:solidFill>
              </a:rPr>
              <a:t> &gt; 30, a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a:t>
            </a:r>
            <a:r>
              <a:rPr lang="en-US" b="1" dirty="0">
                <a:solidFill>
                  <a:srgbClr val="000000"/>
                </a:solidFill>
              </a:rPr>
              <a:t> </a:t>
            </a:r>
            <a:r>
              <a:rPr lang="en-US" b="1" dirty="0">
                <a:solidFill>
                  <a:srgbClr val="C00000"/>
                </a:solidFill>
              </a:rPr>
              <a:t>confidence interval for the population mean</a:t>
            </a:r>
            <a:r>
              <a:rPr lang="en-US" b="1" dirty="0">
                <a:solidFill>
                  <a:srgbClr val="000000"/>
                </a:solidFill>
              </a:rPr>
              <a:t> </a:t>
            </a:r>
            <a:r>
              <a:rPr lang="en-US" dirty="0">
                <a:solidFill>
                  <a:srgbClr val="000000"/>
                </a:solidFill>
              </a:rPr>
              <a:t>is given by</a:t>
            </a:r>
          </a:p>
          <a:p>
            <a:endParaRPr lang="en-US" dirty="0">
              <a:solidFill>
                <a:srgbClr val="000000"/>
              </a:solidFill>
            </a:endParaRPr>
          </a:p>
          <a:p>
            <a:endParaRPr lang="en-US" dirty="0">
              <a:solidFill>
                <a:srgbClr val="000000"/>
              </a:solidFill>
            </a:endParaRPr>
          </a:p>
          <a:p>
            <a:r>
              <a:rPr lang="en-US" dirty="0">
                <a:solidFill>
                  <a:srgbClr val="000000"/>
                </a:solidFill>
              </a:rPr>
              <a:t>Where 	is the critical value for a </a:t>
            </a:r>
            <a:r>
              <a:rPr lang="en-US" i="1" dirty="0">
                <a:solidFill>
                  <a:srgbClr val="000000"/>
                </a:solidFill>
              </a:rPr>
              <a:t>t</a:t>
            </a:r>
            <a:r>
              <a:rPr lang="en-US" dirty="0">
                <a:solidFill>
                  <a:srgbClr val="000000"/>
                </a:solidFill>
              </a:rPr>
              <a:t>-distribution with </a:t>
            </a:r>
          </a:p>
          <a:p>
            <a:pPr>
              <a:lnSpc>
                <a:spcPct val="150000"/>
              </a:lnSpc>
            </a:pPr>
            <a:r>
              <a:rPr lang="en-US" i="1" dirty="0">
                <a:solidFill>
                  <a:srgbClr val="000000"/>
                </a:solidFill>
              </a:rPr>
              <a:t>n</a:t>
            </a:r>
            <a:r>
              <a:rPr lang="en-US" dirty="0">
                <a:solidFill>
                  <a:srgbClr val="000000"/>
                </a:solidFill>
              </a:rPr>
              <a:t> − 1 degrees of freedom which captures an area of     in the right tail of the distribution.</a:t>
            </a:r>
          </a:p>
        </p:txBody>
      </p:sp>
      <p:graphicFrame>
        <p:nvGraphicFramePr>
          <p:cNvPr id="72707" name="Object 3"/>
          <p:cNvGraphicFramePr>
            <a:graphicFrameLocks noChangeAspect="1"/>
          </p:cNvGraphicFramePr>
          <p:nvPr>
            <p:extLst>
              <p:ext uri="{D42A27DB-BD31-4B8C-83A1-F6EECF244321}">
                <p14:modId xmlns:p14="http://schemas.microsoft.com/office/powerpoint/2010/main" val="2528426344"/>
              </p:ext>
            </p:extLst>
          </p:nvPr>
        </p:nvGraphicFramePr>
        <p:xfrm>
          <a:off x="3733800" y="3048000"/>
          <a:ext cx="1803400" cy="939800"/>
        </p:xfrm>
        <a:graphic>
          <a:graphicData uri="http://schemas.openxmlformats.org/presentationml/2006/ole">
            <mc:AlternateContent xmlns:mc="http://schemas.openxmlformats.org/markup-compatibility/2006">
              <mc:Choice xmlns:v="urn:schemas-microsoft-com:vml" Requires="v">
                <p:oleObj spid="_x0000_s72761" name="Equation" r:id="rId3" imgW="1803240" imgH="939600" progId="Equation.DSMT4">
                  <p:embed/>
                </p:oleObj>
              </mc:Choice>
              <mc:Fallback>
                <p:oleObj name="Equation" r:id="rId3" imgW="1803240" imgH="939600" progId="Equation.DSMT4">
                  <p:embed/>
                  <p:pic>
                    <p:nvPicPr>
                      <p:cNvPr id="0" name="Picture 3"/>
                      <p:cNvPicPr>
                        <a:picLocks noChangeAspect="1" noChangeArrowheads="1"/>
                      </p:cNvPicPr>
                      <p:nvPr/>
                    </p:nvPicPr>
                    <p:blipFill>
                      <a:blip r:embed="rId4"/>
                      <a:srcRect/>
                      <a:stretch>
                        <a:fillRect/>
                      </a:stretch>
                    </p:blipFill>
                    <p:spPr bwMode="auto">
                      <a:xfrm>
                        <a:off x="3733800" y="3048000"/>
                        <a:ext cx="180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4"/>
          <p:cNvGraphicFramePr>
            <a:graphicFrameLocks noChangeAspect="1"/>
          </p:cNvGraphicFramePr>
          <p:nvPr>
            <p:extLst>
              <p:ext uri="{D42A27DB-BD31-4B8C-83A1-F6EECF244321}">
                <p14:modId xmlns:p14="http://schemas.microsoft.com/office/powerpoint/2010/main" val="1959559766"/>
              </p:ext>
            </p:extLst>
          </p:nvPr>
        </p:nvGraphicFramePr>
        <p:xfrm>
          <a:off x="1608589" y="4131578"/>
          <a:ext cx="711200" cy="711200"/>
        </p:xfrm>
        <a:graphic>
          <a:graphicData uri="http://schemas.openxmlformats.org/presentationml/2006/ole">
            <mc:AlternateContent xmlns:mc="http://schemas.openxmlformats.org/markup-compatibility/2006">
              <mc:Choice xmlns:v="urn:schemas-microsoft-com:vml" Requires="v">
                <p:oleObj spid="_x0000_s72762" name="Equation" r:id="rId5" imgW="711000" imgH="711000" progId="Equation.DSMT4">
                  <p:embed/>
                </p:oleObj>
              </mc:Choice>
              <mc:Fallback>
                <p:oleObj name="Equation" r:id="rId5" imgW="711000" imgH="711000" progId="Equation.DSMT4">
                  <p:embed/>
                  <p:pic>
                    <p:nvPicPr>
                      <p:cNvPr id="0" name="Picture 4"/>
                      <p:cNvPicPr>
                        <a:picLocks noChangeAspect="1" noChangeArrowheads="1"/>
                      </p:cNvPicPr>
                      <p:nvPr/>
                    </p:nvPicPr>
                    <p:blipFill>
                      <a:blip r:embed="rId6"/>
                      <a:srcRect/>
                      <a:stretch>
                        <a:fillRect/>
                      </a:stretch>
                    </p:blipFill>
                    <p:spPr bwMode="auto">
                      <a:xfrm>
                        <a:off x="1608589" y="4131578"/>
                        <a:ext cx="7112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extLst>
              <p:ext uri="{D42A27DB-BD31-4B8C-83A1-F6EECF244321}">
                <p14:modId xmlns:p14="http://schemas.microsoft.com/office/powerpoint/2010/main" val="803372343"/>
              </p:ext>
            </p:extLst>
          </p:nvPr>
        </p:nvGraphicFramePr>
        <p:xfrm>
          <a:off x="8075613" y="4521200"/>
          <a:ext cx="317500" cy="838200"/>
        </p:xfrm>
        <a:graphic>
          <a:graphicData uri="http://schemas.openxmlformats.org/presentationml/2006/ole">
            <mc:AlternateContent xmlns:mc="http://schemas.openxmlformats.org/markup-compatibility/2006">
              <mc:Choice xmlns:v="urn:schemas-microsoft-com:vml" Requires="v">
                <p:oleObj spid="_x0000_s72763" name="Equation" r:id="rId7" imgW="317160" imgH="838080" progId="Equation.DSMT4">
                  <p:embed/>
                </p:oleObj>
              </mc:Choice>
              <mc:Fallback>
                <p:oleObj name="Equation" r:id="rId7" imgW="317160" imgH="838080" progId="Equation.DSMT4">
                  <p:embed/>
                  <p:pic>
                    <p:nvPicPr>
                      <p:cNvPr id="0" name="Picture 5"/>
                      <p:cNvPicPr>
                        <a:picLocks noChangeAspect="1" noChangeArrowheads="1"/>
                      </p:cNvPicPr>
                      <p:nvPr/>
                    </p:nvPicPr>
                    <p:blipFill>
                      <a:blip r:embed="rId8"/>
                      <a:srcRect/>
                      <a:stretch>
                        <a:fillRect/>
                      </a:stretch>
                    </p:blipFill>
                    <p:spPr bwMode="auto">
                      <a:xfrm>
                        <a:off x="8075613" y="4521200"/>
                        <a:ext cx="31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α)% Confidence Interval for the Population Mean, </a:t>
            </a:r>
            <a:r>
              <a:rPr lang="en-US" i="1" dirty="0"/>
              <a:t>σ</a:t>
            </a:r>
            <a:r>
              <a:rPr lang="en-US" dirty="0"/>
              <a:t> Unknown</a:t>
            </a:r>
          </a:p>
        </p:txBody>
      </p:sp>
      <p:sp>
        <p:nvSpPr>
          <p:cNvPr id="4" name="Content Placeholder 2"/>
          <p:cNvSpPr>
            <a:spLocks noGrp="1"/>
          </p:cNvSpPr>
          <p:nvPr>
            <p:ph idx="1"/>
          </p:nvPr>
        </p:nvSpPr>
        <p:spPr>
          <a:xfrm>
            <a:off x="457200" y="1262051"/>
            <a:ext cx="8229600" cy="1742015"/>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endParaRPr lang="en-US" sz="1000" dirty="0">
              <a:solidFill>
                <a:srgbClr val="000000"/>
              </a:solidFill>
            </a:endParaRPr>
          </a:p>
          <a:p>
            <a:r>
              <a:rPr lang="en-US" dirty="0">
                <a:solidFill>
                  <a:srgbClr val="000000"/>
                </a:solidFill>
              </a:rPr>
              <a:t>For this confidence interval</a:t>
            </a:r>
          </a:p>
          <a:p>
            <a:endParaRPr lang="en-US" dirty="0">
              <a:solidFill>
                <a:srgbClr val="000000"/>
              </a:solidFill>
            </a:endParaRPr>
          </a:p>
        </p:txBody>
      </p:sp>
      <p:graphicFrame>
        <p:nvGraphicFramePr>
          <p:cNvPr id="73733" name="Object 5"/>
          <p:cNvGraphicFramePr>
            <a:graphicFrameLocks noChangeAspect="1"/>
          </p:cNvGraphicFramePr>
          <p:nvPr>
            <p:extLst>
              <p:ext uri="{D42A27DB-BD31-4B8C-83A1-F6EECF244321}">
                <p14:modId xmlns:p14="http://schemas.microsoft.com/office/powerpoint/2010/main" val="792366603"/>
              </p:ext>
            </p:extLst>
          </p:nvPr>
        </p:nvGraphicFramePr>
        <p:xfrm>
          <a:off x="4570413" y="1812925"/>
          <a:ext cx="1892300" cy="939800"/>
        </p:xfrm>
        <a:graphic>
          <a:graphicData uri="http://schemas.openxmlformats.org/presentationml/2006/ole">
            <mc:AlternateContent xmlns:mc="http://schemas.openxmlformats.org/markup-compatibility/2006">
              <mc:Choice xmlns:v="urn:schemas-microsoft-com:vml" Requires="v">
                <p:oleObj spid="_x0000_s73751" name="Equation" r:id="rId3" imgW="1892160" imgH="939600" progId="Equation.DSMT4">
                  <p:embed/>
                </p:oleObj>
              </mc:Choice>
              <mc:Fallback>
                <p:oleObj name="Equation" r:id="rId3" imgW="1892160" imgH="939600" progId="Equation.DSMT4">
                  <p:embed/>
                  <p:pic>
                    <p:nvPicPr>
                      <p:cNvPr id="0" name="Picture 5"/>
                      <p:cNvPicPr>
                        <a:picLocks noChangeAspect="1" noChangeArrowheads="1"/>
                      </p:cNvPicPr>
                      <p:nvPr/>
                    </p:nvPicPr>
                    <p:blipFill>
                      <a:blip r:embed="rId4"/>
                      <a:srcRect/>
                      <a:stretch>
                        <a:fillRect/>
                      </a:stretch>
                    </p:blipFill>
                    <p:spPr bwMode="auto">
                      <a:xfrm>
                        <a:off x="4570413" y="1812925"/>
                        <a:ext cx="1892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10.2.3</a:t>
            </a:r>
          </a:p>
        </p:txBody>
      </p:sp>
      <p:sp>
        <p:nvSpPr>
          <p:cNvPr id="3" name="Content Placeholder 2"/>
          <p:cNvSpPr>
            <a:spLocks noGrp="1"/>
          </p:cNvSpPr>
          <p:nvPr>
            <p:ph idx="1"/>
          </p:nvPr>
        </p:nvSpPr>
        <p:spPr/>
        <p:txBody>
          <a:bodyPr/>
          <a:lstStyle/>
          <a:p>
            <a:r>
              <a:rPr lang="en-US" dirty="0"/>
              <a:t>A random sample of hours worked in a week by student interns is drawn from a normal population with unknown mean and variance. The seven data values sampled are as follows.</a:t>
            </a:r>
          </a:p>
          <a:p>
            <a:pPr algn="ctr"/>
            <a:r>
              <a:rPr lang="en-US" dirty="0">
                <a:solidFill>
                  <a:srgbClr val="0000FF"/>
                </a:solidFill>
              </a:rPr>
              <a:t>25, 19, 37, 29, 40, 28, 31</a:t>
            </a:r>
          </a:p>
          <a:p>
            <a:r>
              <a:rPr lang="en-US" dirty="0"/>
              <a:t>Construct a </a:t>
            </a:r>
            <a:r>
              <a:rPr lang="en-US" dirty="0">
                <a:solidFill>
                  <a:srgbClr val="0000FF"/>
                </a:solidFill>
              </a:rPr>
              <a:t>95% </a:t>
            </a:r>
            <a:r>
              <a:rPr lang="en-US" dirty="0"/>
              <a:t>confidence interval for the population mean.</a:t>
            </a:r>
          </a:p>
          <a:p>
            <a:endParaRPr lang="en-US"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10.2.3 (cont.)</a:t>
            </a:r>
          </a:p>
        </p:txBody>
      </p:sp>
      <p:sp>
        <p:nvSpPr>
          <p:cNvPr id="3" name="Content Placeholder 2"/>
          <p:cNvSpPr>
            <a:spLocks noGrp="1"/>
          </p:cNvSpPr>
          <p:nvPr>
            <p:ph idx="1"/>
          </p:nvPr>
        </p:nvSpPr>
        <p:spPr/>
        <p:txBody>
          <a:bodyPr/>
          <a:lstStyle/>
          <a:p>
            <a:r>
              <a:rPr lang="en-US" b="1" dirty="0"/>
              <a:t>Solution</a:t>
            </a:r>
          </a:p>
          <a:p>
            <a:r>
              <a:rPr lang="en-US" dirty="0"/>
              <a:t>Since we have </a:t>
            </a:r>
            <a:r>
              <a:rPr lang="en-US" i="1" dirty="0"/>
              <a:t>n</a:t>
            </a:r>
            <a:r>
              <a:rPr lang="en-US" dirty="0"/>
              <a:t> &lt; 30, we should confirm the sample comes from an approximately normal distribution.</a:t>
            </a:r>
          </a:p>
        </p:txBody>
      </p:sp>
      <p:pic>
        <p:nvPicPr>
          <p:cNvPr id="6" name="Picture 2"/>
          <p:cNvPicPr>
            <a:picLocks noChangeAspect="1" noChangeArrowheads="1"/>
          </p:cNvPicPr>
          <p:nvPr/>
        </p:nvPicPr>
        <p:blipFill>
          <a:blip r:embed="rId2" cstate="print"/>
          <a:srcRect/>
          <a:stretch>
            <a:fillRect/>
          </a:stretch>
        </p:blipFill>
        <p:spPr bwMode="auto">
          <a:xfrm>
            <a:off x="1811262" y="2819400"/>
            <a:ext cx="5521476"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a:t>
            </a:r>
          </a:p>
        </p:txBody>
      </p:sp>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lnSpcReduction="10000"/>
          </a:bodyPr>
          <a:lstStyle/>
          <a:p>
            <a:r>
              <a:rPr lang="en-US" dirty="0"/>
              <a:t>An </a:t>
            </a:r>
            <a:r>
              <a:rPr lang="en-US" b="1" dirty="0">
                <a:solidFill>
                  <a:srgbClr val="C00000"/>
                </a:solidFill>
              </a:rPr>
              <a:t>interval estimator </a:t>
            </a:r>
            <a:r>
              <a:rPr lang="en-US" dirty="0"/>
              <a:t>is made by developing an upper and lower boundary for an interval that will hopefully contain the population parameter. </a:t>
            </a:r>
          </a:p>
          <a:p>
            <a:endParaRPr lang="en-US" dirty="0"/>
          </a:p>
          <a:p>
            <a:r>
              <a:rPr lang="en-US" dirty="0"/>
              <a:t>The term </a:t>
            </a:r>
            <a:r>
              <a:rPr lang="en-US" b="1" dirty="0">
                <a:solidFill>
                  <a:srgbClr val="C00000"/>
                </a:solidFill>
              </a:rPr>
              <a:t>confidence interval </a:t>
            </a:r>
            <a:r>
              <a:rPr lang="en-US" dirty="0"/>
              <a:t>is used to describe the method of construction rather than a particular interval. A 95% confidence interval can be interpreted to mean that if all possible samples of a given size are taken from a populations, 95% of the samples would produce intervals that captured the true population mean and 5% would not. </a:t>
            </a:r>
          </a:p>
        </p:txBody>
      </p:sp>
    </p:spTree>
    <p:extLst>
      <p:ext uri="{BB962C8B-B14F-4D97-AF65-F5344CB8AC3E}">
        <p14:creationId xmlns:p14="http://schemas.microsoft.com/office/powerpoint/2010/main" val="34314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10.2.3 (cont.)</a:t>
            </a:r>
          </a:p>
        </p:txBody>
      </p:sp>
      <p:sp>
        <p:nvSpPr>
          <p:cNvPr id="3" name="Content Placeholder 2"/>
          <p:cNvSpPr>
            <a:spLocks noGrp="1"/>
          </p:cNvSpPr>
          <p:nvPr>
            <p:ph idx="1"/>
          </p:nvPr>
        </p:nvSpPr>
        <p:spPr/>
        <p:txBody>
          <a:bodyPr/>
          <a:lstStyle/>
          <a:p>
            <a:r>
              <a:rPr lang="en-US" dirty="0"/>
              <a:t>Since the normal probability plot of the data indicates an approximately normal distribution and the standard deviation of the population is unknown, the Student’s </a:t>
            </a:r>
            <a:r>
              <a:rPr lang="en-US" i="1" dirty="0"/>
              <a:t>t</a:t>
            </a:r>
            <a:r>
              <a:rPr lang="en-US" dirty="0"/>
              <a:t>-distribution will be used to construct the confidence interval. The sample mean and standard deviation are      </a:t>
            </a:r>
          </a:p>
          <a:p>
            <a:r>
              <a:rPr lang="en-US" dirty="0"/>
              <a:t>    = </a:t>
            </a:r>
            <a:r>
              <a:rPr lang="en-US" dirty="0">
                <a:solidFill>
                  <a:srgbClr val="0000FF"/>
                </a:solidFill>
              </a:rPr>
              <a:t>29.86</a:t>
            </a:r>
            <a:r>
              <a:rPr lang="en-US" dirty="0"/>
              <a:t> hours and </a:t>
            </a:r>
            <a:r>
              <a:rPr lang="en-US" i="1" dirty="0"/>
              <a:t>s</a:t>
            </a:r>
            <a:r>
              <a:rPr lang="en-US" dirty="0"/>
              <a:t> = </a:t>
            </a:r>
            <a:r>
              <a:rPr lang="en-US" dirty="0">
                <a:solidFill>
                  <a:srgbClr val="0000FF"/>
                </a:solidFill>
              </a:rPr>
              <a:t>7.08</a:t>
            </a:r>
            <a:r>
              <a:rPr lang="en-US" dirty="0"/>
              <a:t> hours, respectively. The degrees of freedom associated with the problem are </a:t>
            </a:r>
          </a:p>
          <a:p>
            <a:pPr algn="ctr"/>
            <a:r>
              <a:rPr lang="pt-BR" i="1" dirty="0"/>
              <a:t>df</a:t>
            </a:r>
            <a:r>
              <a:rPr lang="pt-BR" dirty="0"/>
              <a:t> = </a:t>
            </a:r>
            <a:r>
              <a:rPr lang="pt-BR" i="1" dirty="0"/>
              <a:t>n</a:t>
            </a:r>
            <a:r>
              <a:rPr lang="pt-BR" dirty="0"/>
              <a:t> − 1 = 7 − 1 = </a:t>
            </a:r>
            <a:r>
              <a:rPr lang="pt-BR" dirty="0">
                <a:solidFill>
                  <a:srgbClr val="0000FF"/>
                </a:solidFill>
              </a:rPr>
              <a:t>6</a:t>
            </a:r>
            <a:r>
              <a:rPr lang="pt-BR" dirty="0"/>
              <a:t>. </a:t>
            </a:r>
            <a:endParaRPr lang="en-US" dirty="0"/>
          </a:p>
        </p:txBody>
      </p:sp>
      <p:graphicFrame>
        <p:nvGraphicFramePr>
          <p:cNvPr id="75778" name="Object 2"/>
          <p:cNvGraphicFramePr>
            <a:graphicFrameLocks noChangeAspect="1"/>
          </p:cNvGraphicFramePr>
          <p:nvPr/>
        </p:nvGraphicFramePr>
        <p:xfrm>
          <a:off x="559266" y="3589789"/>
          <a:ext cx="241300" cy="292100"/>
        </p:xfrm>
        <a:graphic>
          <a:graphicData uri="http://schemas.openxmlformats.org/presentationml/2006/ole">
            <mc:AlternateContent xmlns:mc="http://schemas.openxmlformats.org/markup-compatibility/2006">
              <mc:Choice xmlns:v="urn:schemas-microsoft-com:vml" Requires="v">
                <p:oleObj spid="_x0000_s75797" name="Equation" r:id="rId3" imgW="241200" imgH="291960" progId="Equation.DSMT4">
                  <p:embed/>
                </p:oleObj>
              </mc:Choice>
              <mc:Fallback>
                <p:oleObj name="Equation" r:id="rId3" imgW="24120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6" y="3589789"/>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10.2.3 (cont.)</a:t>
            </a:r>
          </a:p>
        </p:txBody>
      </p:sp>
      <p:sp>
        <p:nvSpPr>
          <p:cNvPr id="3" name="Content Placeholder 2"/>
          <p:cNvSpPr>
            <a:spLocks noGrp="1"/>
          </p:cNvSpPr>
          <p:nvPr>
            <p:ph idx="1"/>
          </p:nvPr>
        </p:nvSpPr>
        <p:spPr>
          <a:xfrm>
            <a:off x="457200" y="1280160"/>
            <a:ext cx="8229600" cy="4892040"/>
          </a:xfrm>
        </p:spPr>
        <p:txBody>
          <a:bodyPr/>
          <a:lstStyle/>
          <a:p>
            <a:r>
              <a:rPr lang="en-US" dirty="0"/>
              <a:t>The </a:t>
            </a:r>
            <a:r>
              <a:rPr lang="en-US" i="1" dirty="0"/>
              <a:t>t</a:t>
            </a:r>
            <a:r>
              <a:rPr lang="en-US" dirty="0"/>
              <a:t>-value corresponding to 6 degrees of freedom and 95% confidence is given in Table D of Appendix A as </a:t>
            </a:r>
            <a:r>
              <a:rPr lang="en-US" i="1" dirty="0"/>
              <a:t>t</a:t>
            </a:r>
            <a:r>
              <a:rPr lang="en-US" baseline="-25000" dirty="0"/>
              <a:t>0.025, 6</a:t>
            </a:r>
            <a:r>
              <a:rPr lang="en-US" dirty="0"/>
              <a:t> = </a:t>
            </a:r>
            <a:r>
              <a:rPr lang="en-US" dirty="0">
                <a:solidFill>
                  <a:srgbClr val="0000FF"/>
                </a:solidFill>
              </a:rPr>
              <a:t>2.447</a:t>
            </a:r>
            <a:r>
              <a:rPr lang="en-US" dirty="0"/>
              <a:t>. The general form of the confidence interval is given by </a:t>
            </a:r>
          </a:p>
          <a:p>
            <a:endParaRPr lang="en-US" dirty="0"/>
          </a:p>
          <a:p>
            <a:endParaRPr lang="en-US" dirty="0"/>
          </a:p>
          <a:p>
            <a:r>
              <a:rPr lang="en-US" dirty="0"/>
              <a:t>Substituting the sample statistics and the critical value for the </a:t>
            </a:r>
            <a:r>
              <a:rPr lang="en-US" i="1" dirty="0"/>
              <a:t>t</a:t>
            </a:r>
            <a:r>
              <a:rPr lang="en-US" dirty="0"/>
              <a:t>-distribution into the confidence interval formula yields the following confidence interval for the population mean. </a:t>
            </a:r>
          </a:p>
          <a:p>
            <a:endParaRPr lang="en-US" dirty="0"/>
          </a:p>
        </p:txBody>
      </p:sp>
      <p:graphicFrame>
        <p:nvGraphicFramePr>
          <p:cNvPr id="76802" name="Object 2"/>
          <p:cNvGraphicFramePr>
            <a:graphicFrameLocks noChangeAspect="1"/>
          </p:cNvGraphicFramePr>
          <p:nvPr>
            <p:extLst>
              <p:ext uri="{D42A27DB-BD31-4B8C-83A1-F6EECF244321}">
                <p14:modId xmlns:p14="http://schemas.microsoft.com/office/powerpoint/2010/main" val="1932822193"/>
              </p:ext>
            </p:extLst>
          </p:nvPr>
        </p:nvGraphicFramePr>
        <p:xfrm>
          <a:off x="3625850" y="3022600"/>
          <a:ext cx="1892300" cy="939800"/>
        </p:xfrm>
        <a:graphic>
          <a:graphicData uri="http://schemas.openxmlformats.org/presentationml/2006/ole">
            <mc:AlternateContent xmlns:mc="http://schemas.openxmlformats.org/markup-compatibility/2006">
              <mc:Choice xmlns:v="urn:schemas-microsoft-com:vml" Requires="v">
                <p:oleObj spid="_x0000_s76821" name="Equation" r:id="rId3" imgW="1892160" imgH="939600" progId="Equation.DSMT4">
                  <p:embed/>
                </p:oleObj>
              </mc:Choice>
              <mc:Fallback>
                <p:oleObj name="Equation" r:id="rId3" imgW="1892160" imgH="939600" progId="Equation.DSMT4">
                  <p:embed/>
                  <p:pic>
                    <p:nvPicPr>
                      <p:cNvPr id="0" name="Picture 2"/>
                      <p:cNvPicPr>
                        <a:picLocks noChangeAspect="1" noChangeArrowheads="1"/>
                      </p:cNvPicPr>
                      <p:nvPr/>
                    </p:nvPicPr>
                    <p:blipFill>
                      <a:blip r:embed="rId4"/>
                      <a:srcRect/>
                      <a:stretch>
                        <a:fillRect/>
                      </a:stretch>
                    </p:blipFill>
                    <p:spPr bwMode="auto">
                      <a:xfrm>
                        <a:off x="3625850" y="3022600"/>
                        <a:ext cx="1892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10.2.3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Thus, we are </a:t>
            </a:r>
            <a:r>
              <a:rPr lang="en-US" dirty="0">
                <a:solidFill>
                  <a:srgbClr val="0000FF"/>
                </a:solidFill>
              </a:rPr>
              <a:t>95</a:t>
            </a:r>
            <a:r>
              <a:rPr lang="en-US" dirty="0"/>
              <a:t>% confident that the interval </a:t>
            </a:r>
            <a:r>
              <a:rPr lang="en-US" dirty="0">
                <a:solidFill>
                  <a:srgbClr val="FF0000"/>
                </a:solidFill>
              </a:rPr>
              <a:t>23.31</a:t>
            </a:r>
            <a:r>
              <a:rPr lang="en-US" dirty="0"/>
              <a:t> hours to </a:t>
            </a:r>
            <a:r>
              <a:rPr lang="en-US" dirty="0">
                <a:solidFill>
                  <a:srgbClr val="FF0000"/>
                </a:solidFill>
              </a:rPr>
              <a:t>36.41</a:t>
            </a:r>
            <a:r>
              <a:rPr lang="en-US" dirty="0"/>
              <a:t> hours will contain the population mean. The confidence interval can also be written as </a:t>
            </a:r>
          </a:p>
          <a:p>
            <a:pPr algn="ctr"/>
            <a:r>
              <a:rPr lang="en-US" dirty="0">
                <a:solidFill>
                  <a:srgbClr val="FF0000"/>
                </a:solidFill>
              </a:rPr>
              <a:t>23.31 hours &lt;</a:t>
            </a:r>
            <a:r>
              <a:rPr lang="en-US" i="1" dirty="0">
                <a:solidFill>
                  <a:srgbClr val="FF0000"/>
                </a:solidFill>
              </a:rPr>
              <a:t> </a:t>
            </a:r>
            <a:r>
              <a:rPr lang="el-GR" i="1" dirty="0">
                <a:solidFill>
                  <a:srgbClr val="FF0000"/>
                </a:solidFill>
                <a:latin typeface="Cambria Math" panose="02040503050406030204" pitchFamily="18" charset="0"/>
                <a:ea typeface="Cambria Math" panose="02040503050406030204" pitchFamily="18" charset="0"/>
              </a:rPr>
              <a:t>μ</a:t>
            </a:r>
            <a:r>
              <a:rPr lang="en-US" i="1" dirty="0">
                <a:solidFill>
                  <a:srgbClr val="FF0000"/>
                </a:solidFill>
              </a:rPr>
              <a:t> &lt; </a:t>
            </a:r>
            <a:r>
              <a:rPr lang="en-US" dirty="0">
                <a:solidFill>
                  <a:srgbClr val="FF0000"/>
                </a:solidFill>
              </a:rPr>
              <a:t>36.41 hours</a:t>
            </a:r>
          </a:p>
          <a:p>
            <a:r>
              <a:rPr lang="en-US" i="1" dirty="0"/>
              <a:t>				</a:t>
            </a:r>
            <a:r>
              <a:rPr lang="en-US" dirty="0"/>
              <a:t>or</a:t>
            </a:r>
          </a:p>
          <a:p>
            <a:pPr algn="ctr"/>
            <a:r>
              <a:rPr lang="en-US" dirty="0">
                <a:solidFill>
                  <a:srgbClr val="FF0000"/>
                </a:solidFill>
              </a:rPr>
              <a:t> (23.31 hours, 36.41 hours)</a:t>
            </a:r>
            <a:r>
              <a:rPr lang="en-US" dirty="0"/>
              <a:t>. </a:t>
            </a:r>
          </a:p>
        </p:txBody>
      </p:sp>
      <p:graphicFrame>
        <p:nvGraphicFramePr>
          <p:cNvPr id="77826" name="Object 2"/>
          <p:cNvGraphicFramePr>
            <a:graphicFrameLocks noChangeAspect="1"/>
          </p:cNvGraphicFramePr>
          <p:nvPr>
            <p:extLst>
              <p:ext uri="{D42A27DB-BD31-4B8C-83A1-F6EECF244321}">
                <p14:modId xmlns:p14="http://schemas.microsoft.com/office/powerpoint/2010/main" val="1294782313"/>
              </p:ext>
            </p:extLst>
          </p:nvPr>
        </p:nvGraphicFramePr>
        <p:xfrm>
          <a:off x="1936750" y="1339850"/>
          <a:ext cx="4813300" cy="1473200"/>
        </p:xfrm>
        <a:graphic>
          <a:graphicData uri="http://schemas.openxmlformats.org/presentationml/2006/ole">
            <mc:AlternateContent xmlns:mc="http://schemas.openxmlformats.org/markup-compatibility/2006">
              <mc:Choice xmlns:v="urn:schemas-microsoft-com:vml" Requires="v">
                <p:oleObj spid="_x0000_s77845" name="Equation" r:id="rId3" imgW="4813200" imgH="1473120" progId="Equation.DSMT4">
                  <p:embed/>
                </p:oleObj>
              </mc:Choice>
              <mc:Fallback>
                <p:oleObj name="Equation" r:id="rId3" imgW="4813200" imgH="1473120" progId="Equation.DSMT4">
                  <p:embed/>
                  <p:pic>
                    <p:nvPicPr>
                      <p:cNvPr id="0" name="Picture 2"/>
                      <p:cNvPicPr>
                        <a:picLocks noChangeAspect="1" noChangeArrowheads="1"/>
                      </p:cNvPicPr>
                      <p:nvPr/>
                    </p:nvPicPr>
                    <p:blipFill>
                      <a:blip r:embed="rId4"/>
                      <a:srcRect/>
                      <a:stretch>
                        <a:fillRect/>
                      </a:stretch>
                    </p:blipFill>
                    <p:spPr bwMode="auto">
                      <a:xfrm>
                        <a:off x="1936750" y="1339850"/>
                        <a:ext cx="48133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10.2.3 (cont.)</a:t>
            </a:r>
          </a:p>
        </p:txBody>
      </p:sp>
      <p:sp>
        <p:nvSpPr>
          <p:cNvPr id="3" name="Content Placeholder 2"/>
          <p:cNvSpPr>
            <a:spLocks noGrp="1"/>
          </p:cNvSpPr>
          <p:nvPr>
            <p:ph idx="1"/>
          </p:nvPr>
        </p:nvSpPr>
        <p:spPr/>
        <p:txBody>
          <a:bodyPr/>
          <a:lstStyle/>
          <a:p>
            <a:r>
              <a:rPr lang="en-US" dirty="0"/>
              <a:t>An alternate interpretation would be that we are </a:t>
            </a:r>
            <a:r>
              <a:rPr lang="en-US" dirty="0">
                <a:solidFill>
                  <a:srgbClr val="0000FF"/>
                </a:solidFill>
              </a:rPr>
              <a:t>95</a:t>
            </a:r>
            <a:r>
              <a:rPr lang="en-US" dirty="0"/>
              <a:t>% confident that the point estimate (</a:t>
            </a:r>
            <a:r>
              <a:rPr lang="en-US" dirty="0">
                <a:solidFill>
                  <a:srgbClr val="0000FF"/>
                </a:solidFill>
              </a:rPr>
              <a:t>29.86</a:t>
            </a:r>
            <a:r>
              <a:rPr lang="en-US" dirty="0"/>
              <a:t> hours) has a maximum error of estimation (or margin of error) of </a:t>
            </a:r>
            <a:r>
              <a:rPr lang="en-US" dirty="0">
                <a:solidFill>
                  <a:srgbClr val="FF0000"/>
                </a:solidFill>
              </a:rPr>
              <a:t>6.55</a:t>
            </a:r>
            <a:r>
              <a:rPr lang="en-US" dirty="0"/>
              <a:t> hours.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10.2.4</a:t>
            </a:r>
          </a:p>
        </p:txBody>
      </p:sp>
      <p:sp>
        <p:nvSpPr>
          <p:cNvPr id="3" name="Content Placeholder 2"/>
          <p:cNvSpPr>
            <a:spLocks noGrp="1"/>
          </p:cNvSpPr>
          <p:nvPr>
            <p:ph idx="1"/>
          </p:nvPr>
        </p:nvSpPr>
        <p:spPr/>
        <p:txBody>
          <a:bodyPr>
            <a:normAutofit/>
          </a:bodyPr>
          <a:lstStyle/>
          <a:p>
            <a:r>
              <a:rPr lang="en-US" dirty="0"/>
              <a:t>A manufacturing company is interested in the amount of time it takes to complete a certain stage of the production process. The project manager randomly samples </a:t>
            </a:r>
            <a:r>
              <a:rPr lang="en-US" dirty="0">
                <a:solidFill>
                  <a:srgbClr val="0000FF"/>
                </a:solidFill>
              </a:rPr>
              <a:t>10</a:t>
            </a:r>
            <a:r>
              <a:rPr lang="en-US" dirty="0"/>
              <a:t> products as they come from the production line and notes the time of completion. The average completion time is </a:t>
            </a:r>
            <a:r>
              <a:rPr lang="en-US" dirty="0">
                <a:solidFill>
                  <a:srgbClr val="0000FF"/>
                </a:solidFill>
              </a:rPr>
              <a:t>23.45</a:t>
            </a:r>
            <a:r>
              <a:rPr lang="en-US" dirty="0"/>
              <a:t> minutes with a sample standard deviation of </a:t>
            </a:r>
            <a:r>
              <a:rPr lang="en-US" dirty="0">
                <a:solidFill>
                  <a:srgbClr val="0000FF"/>
                </a:solidFill>
              </a:rPr>
              <a:t>4.32</a:t>
            </a:r>
            <a:r>
              <a:rPr lang="en-US" dirty="0"/>
              <a:t> minutes. Based on this sample, construct a</a:t>
            </a:r>
            <a:r>
              <a:rPr lang="en-US" dirty="0">
                <a:solidFill>
                  <a:srgbClr val="0000FF"/>
                </a:solidFill>
              </a:rPr>
              <a:t> 95</a:t>
            </a:r>
            <a:r>
              <a:rPr lang="en-US" dirty="0"/>
              <a:t>% confidence interval for the average completion time for that stage in the production process.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10.2.4 (cont.)</a:t>
            </a:r>
          </a:p>
        </p:txBody>
      </p:sp>
      <p:sp>
        <p:nvSpPr>
          <p:cNvPr id="3" name="Content Placeholder 2"/>
          <p:cNvSpPr>
            <a:spLocks noGrp="1"/>
          </p:cNvSpPr>
          <p:nvPr>
            <p:ph idx="1"/>
          </p:nvPr>
        </p:nvSpPr>
        <p:spPr/>
        <p:txBody>
          <a:bodyPr/>
          <a:lstStyle/>
          <a:p>
            <a:r>
              <a:rPr lang="en-US" dirty="0"/>
              <a:t>Assume that the population distribution of the completion times is approximately normal.</a:t>
            </a:r>
          </a:p>
          <a:p>
            <a:r>
              <a:rPr lang="en-US" b="1" dirty="0"/>
              <a:t>Solution</a:t>
            </a:r>
          </a:p>
          <a:p>
            <a:r>
              <a:rPr lang="en-US" dirty="0"/>
              <a:t>Since the company wants to calculate a </a:t>
            </a:r>
            <a:r>
              <a:rPr lang="en-US" dirty="0">
                <a:solidFill>
                  <a:srgbClr val="0000FF"/>
                </a:solidFill>
              </a:rPr>
              <a:t>95</a:t>
            </a:r>
            <a:r>
              <a:rPr lang="en-US" dirty="0"/>
              <a:t>% confidence interval for the average completion time, </a:t>
            </a:r>
            <a:r>
              <a:rPr lang="el-GR" i="1" dirty="0">
                <a:latin typeface="Cambria Math" panose="02040503050406030204" pitchFamily="18" charset="0"/>
                <a:ea typeface="Cambria Math" panose="02040503050406030204" pitchFamily="18" charset="0"/>
              </a:rPr>
              <a:t>μ</a:t>
            </a:r>
            <a:r>
              <a:rPr lang="en-US" dirty="0"/>
              <a:t>, we know that </a:t>
            </a:r>
            <a:r>
              <a:rPr lang="el-GR" i="1" dirty="0">
                <a:latin typeface="Cambria Math" panose="02040503050406030204" pitchFamily="18" charset="0"/>
                <a:ea typeface="Cambria Math" panose="02040503050406030204" pitchFamily="18" charset="0"/>
              </a:rPr>
              <a:t>α</a:t>
            </a:r>
            <a:r>
              <a:rPr lang="en-US" dirty="0"/>
              <a:t> = </a:t>
            </a:r>
            <a:r>
              <a:rPr lang="en-US" dirty="0">
                <a:solidFill>
                  <a:srgbClr val="0000FF"/>
                </a:solidFill>
              </a:rPr>
              <a:t>0.05</a:t>
            </a:r>
            <a:r>
              <a:rPr lang="en-US" dirty="0"/>
              <a:t>. We also have a sample size of </a:t>
            </a:r>
            <a:r>
              <a:rPr lang="en-US" i="1" dirty="0"/>
              <a:t>n</a:t>
            </a:r>
            <a:r>
              <a:rPr lang="en-US" dirty="0"/>
              <a:t> = </a:t>
            </a:r>
            <a:r>
              <a:rPr lang="en-US" dirty="0">
                <a:solidFill>
                  <a:srgbClr val="0000FF"/>
                </a:solidFill>
              </a:rPr>
              <a:t>10</a:t>
            </a:r>
            <a:r>
              <a:rPr lang="en-US" dirty="0"/>
              <a:t> and thus, </a:t>
            </a:r>
            <a:r>
              <a:rPr lang="en-US" i="1" dirty="0"/>
              <a:t>n</a:t>
            </a:r>
            <a:r>
              <a:rPr lang="en-US" dirty="0">
                <a:latin typeface="Symbol" pitchFamily="98" charset="2"/>
              </a:rPr>
              <a:t>-</a:t>
            </a:r>
            <a:r>
              <a:rPr lang="en-US" dirty="0"/>
              <a:t> 1 = 10 </a:t>
            </a:r>
            <a:r>
              <a:rPr lang="en-US" dirty="0">
                <a:latin typeface="Symbol" pitchFamily="98" charset="2"/>
              </a:rPr>
              <a:t>- </a:t>
            </a:r>
            <a:r>
              <a:rPr lang="en-US" dirty="0"/>
              <a:t>1</a:t>
            </a:r>
            <a:r>
              <a:rPr lang="en-US" dirty="0">
                <a:latin typeface="Symbol" pitchFamily="98" charset="2"/>
              </a:rPr>
              <a:t> </a:t>
            </a:r>
            <a:r>
              <a:rPr lang="en-US" dirty="0"/>
              <a:t>= </a:t>
            </a:r>
            <a:r>
              <a:rPr lang="en-US" dirty="0">
                <a:solidFill>
                  <a:srgbClr val="0000FF"/>
                </a:solidFill>
              </a:rPr>
              <a:t>9</a:t>
            </a:r>
            <a:r>
              <a:rPr lang="en-US" dirty="0"/>
              <a:t> degrees of freedom. Therefore, we use </a:t>
            </a:r>
            <a:r>
              <a:rPr lang="en-US" i="1" dirty="0"/>
              <a:t>t</a:t>
            </a:r>
            <a:r>
              <a:rPr lang="el-GR" i="1" baseline="-25000" dirty="0">
                <a:latin typeface="Cambria Math" panose="02040503050406030204" pitchFamily="18" charset="0"/>
                <a:ea typeface="Cambria Math" panose="02040503050406030204" pitchFamily="18" charset="0"/>
              </a:rPr>
              <a:t>α</a:t>
            </a:r>
            <a:r>
              <a:rPr lang="en-US" baseline="-25000" dirty="0"/>
              <a:t>/2,</a:t>
            </a:r>
            <a:r>
              <a:rPr lang="en-US" i="1" baseline="-25000" dirty="0"/>
              <a:t>n</a:t>
            </a:r>
            <a:r>
              <a:rPr lang="en-US" baseline="-25000" dirty="0"/>
              <a:t>-1</a:t>
            </a:r>
            <a:r>
              <a:rPr lang="en-US" dirty="0"/>
              <a:t> = </a:t>
            </a:r>
            <a:r>
              <a:rPr lang="en-US" i="1" dirty="0"/>
              <a:t>t</a:t>
            </a:r>
            <a:r>
              <a:rPr lang="en-US" baseline="-25000" dirty="0"/>
              <a:t>0.025, 9</a:t>
            </a:r>
            <a:r>
              <a:rPr lang="en-US" dirty="0"/>
              <a:t> = </a:t>
            </a:r>
            <a:r>
              <a:rPr lang="en-US" dirty="0">
                <a:solidFill>
                  <a:srgbClr val="0000FF"/>
                </a:solidFill>
              </a:rPr>
              <a:t>2.262</a:t>
            </a:r>
            <a:r>
              <a:rPr lang="en-US" dirty="0"/>
              <a:t> from Table D in the Appendix.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10.2.4 (cont.)</a:t>
            </a:r>
          </a:p>
        </p:txBody>
      </p:sp>
      <p:sp>
        <p:nvSpPr>
          <p:cNvPr id="3" name="Content Placeholder 2"/>
          <p:cNvSpPr>
            <a:spLocks noGrp="1"/>
          </p:cNvSpPr>
          <p:nvPr>
            <p:ph idx="1"/>
          </p:nvPr>
        </p:nvSpPr>
        <p:spPr/>
        <p:txBody>
          <a:bodyPr/>
          <a:lstStyle/>
          <a:p>
            <a:r>
              <a:rPr lang="en-US" dirty="0"/>
              <a:t>We also know that the general form of the confidence interval for the population mean when </a:t>
            </a:r>
            <a:r>
              <a:rPr lang="el-GR" i="1" dirty="0">
                <a:latin typeface="Cambria Math" panose="02040503050406030204" pitchFamily="18" charset="0"/>
                <a:ea typeface="Cambria Math" panose="02040503050406030204" pitchFamily="18" charset="0"/>
              </a:rPr>
              <a:t>σ</a:t>
            </a:r>
            <a:r>
              <a:rPr lang="en-US" dirty="0"/>
              <a:t> is unknown and </a:t>
            </a:r>
            <a:r>
              <a:rPr lang="en-US" i="1" dirty="0">
                <a:solidFill>
                  <a:schemeClr val="tx1"/>
                </a:solidFill>
              </a:rPr>
              <a:t>n</a:t>
            </a:r>
            <a:r>
              <a:rPr lang="en-US" dirty="0">
                <a:solidFill>
                  <a:schemeClr val="tx1"/>
                </a:solidFill>
              </a:rPr>
              <a:t> &lt; 30 </a:t>
            </a:r>
            <a:r>
              <a:rPr lang="en-US" dirty="0"/>
              <a:t>is given by</a:t>
            </a:r>
          </a:p>
          <a:p>
            <a:endParaRPr lang="en-US" dirty="0"/>
          </a:p>
          <a:p>
            <a:endParaRPr lang="en-US" dirty="0"/>
          </a:p>
          <a:p>
            <a:endParaRPr lang="en-US" dirty="0"/>
          </a:p>
          <a:p>
            <a:endParaRPr lang="en-US" dirty="0"/>
          </a:p>
          <a:p>
            <a:endParaRPr lang="en-US" dirty="0"/>
          </a:p>
          <a:p>
            <a:pPr algn="ctr"/>
            <a:r>
              <a:rPr lang="en-US" dirty="0">
                <a:solidFill>
                  <a:srgbClr val="FF0000"/>
                </a:solidFill>
              </a:rPr>
              <a:t>20.36 min to 26.54 min</a:t>
            </a:r>
            <a:r>
              <a:rPr lang="en-US" dirty="0"/>
              <a:t>. </a:t>
            </a:r>
          </a:p>
        </p:txBody>
      </p:sp>
      <p:graphicFrame>
        <p:nvGraphicFramePr>
          <p:cNvPr id="78850" name="Object 2"/>
          <p:cNvGraphicFramePr>
            <a:graphicFrameLocks noChangeAspect="1"/>
          </p:cNvGraphicFramePr>
          <p:nvPr>
            <p:extLst>
              <p:ext uri="{D42A27DB-BD31-4B8C-83A1-F6EECF244321}">
                <p14:modId xmlns:p14="http://schemas.microsoft.com/office/powerpoint/2010/main" val="1096677939"/>
              </p:ext>
            </p:extLst>
          </p:nvPr>
        </p:nvGraphicFramePr>
        <p:xfrm>
          <a:off x="3505200" y="2590800"/>
          <a:ext cx="1803400" cy="939800"/>
        </p:xfrm>
        <a:graphic>
          <a:graphicData uri="http://schemas.openxmlformats.org/presentationml/2006/ole">
            <mc:AlternateContent xmlns:mc="http://schemas.openxmlformats.org/markup-compatibility/2006">
              <mc:Choice xmlns:v="urn:schemas-microsoft-com:vml" Requires="v">
                <p:oleObj spid="_x0000_s78907" name="Equation" r:id="rId3" imgW="1803240" imgH="939600" progId="Equation.DSMT4">
                  <p:embed/>
                </p:oleObj>
              </mc:Choice>
              <mc:Fallback>
                <p:oleObj name="Equation" r:id="rId3" imgW="1803240" imgH="939600" progId="Equation.DSMT4">
                  <p:embed/>
                  <p:pic>
                    <p:nvPicPr>
                      <p:cNvPr id="0" name="Picture 2"/>
                      <p:cNvPicPr>
                        <a:picLocks noChangeAspect="1" noChangeArrowheads="1"/>
                      </p:cNvPicPr>
                      <p:nvPr/>
                    </p:nvPicPr>
                    <p:blipFill>
                      <a:blip r:embed="rId4"/>
                      <a:srcRect/>
                      <a:stretch>
                        <a:fillRect/>
                      </a:stretch>
                    </p:blipFill>
                    <p:spPr bwMode="auto">
                      <a:xfrm>
                        <a:off x="3505200" y="2590800"/>
                        <a:ext cx="180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1" name="Object 3"/>
          <p:cNvGraphicFramePr>
            <a:graphicFrameLocks noChangeAspect="1"/>
          </p:cNvGraphicFramePr>
          <p:nvPr>
            <p:extLst>
              <p:ext uri="{D42A27DB-BD31-4B8C-83A1-F6EECF244321}">
                <p14:modId xmlns:p14="http://schemas.microsoft.com/office/powerpoint/2010/main" val="2310211540"/>
              </p:ext>
            </p:extLst>
          </p:nvPr>
        </p:nvGraphicFramePr>
        <p:xfrm>
          <a:off x="2540000" y="3657600"/>
          <a:ext cx="3873500" cy="889000"/>
        </p:xfrm>
        <a:graphic>
          <a:graphicData uri="http://schemas.openxmlformats.org/presentationml/2006/ole">
            <mc:AlternateContent xmlns:mc="http://schemas.openxmlformats.org/markup-compatibility/2006">
              <mc:Choice xmlns:v="urn:schemas-microsoft-com:vml" Requires="v">
                <p:oleObj spid="_x0000_s78908" name="Equation" r:id="rId5" imgW="3873240" imgH="888840" progId="Equation.DSMT4">
                  <p:embed/>
                </p:oleObj>
              </mc:Choice>
              <mc:Fallback>
                <p:oleObj name="Equation" r:id="rId5" imgW="3873240" imgH="888840" progId="Equation.DSMT4">
                  <p:embed/>
                  <p:pic>
                    <p:nvPicPr>
                      <p:cNvPr id="0" name="Picture 3"/>
                      <p:cNvPicPr>
                        <a:picLocks noChangeAspect="1" noChangeArrowheads="1"/>
                      </p:cNvPicPr>
                      <p:nvPr/>
                    </p:nvPicPr>
                    <p:blipFill>
                      <a:blip r:embed="rId6"/>
                      <a:srcRect/>
                      <a:stretch>
                        <a:fillRect/>
                      </a:stretch>
                    </p:blipFill>
                    <p:spPr bwMode="auto">
                      <a:xfrm>
                        <a:off x="2540000" y="3657600"/>
                        <a:ext cx="3873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extLst>
              <p:ext uri="{D42A27DB-BD31-4B8C-83A1-F6EECF244321}">
                <p14:modId xmlns:p14="http://schemas.microsoft.com/office/powerpoint/2010/main" val="3658491355"/>
              </p:ext>
            </p:extLst>
          </p:nvPr>
        </p:nvGraphicFramePr>
        <p:xfrm>
          <a:off x="2768600" y="4714875"/>
          <a:ext cx="3352800" cy="381000"/>
        </p:xfrm>
        <a:graphic>
          <a:graphicData uri="http://schemas.openxmlformats.org/presentationml/2006/ole">
            <mc:AlternateContent xmlns:mc="http://schemas.openxmlformats.org/markup-compatibility/2006">
              <mc:Choice xmlns:v="urn:schemas-microsoft-com:vml" Requires="v">
                <p:oleObj spid="_x0000_s78909" name="Equation" r:id="rId7" imgW="3352680" imgH="380880" progId="Equation.DSMT4">
                  <p:embed/>
                </p:oleObj>
              </mc:Choice>
              <mc:Fallback>
                <p:oleObj name="Equation" r:id="rId7" imgW="3352680" imgH="380880" progId="Equation.DSMT4">
                  <p:embed/>
                  <p:pic>
                    <p:nvPicPr>
                      <p:cNvPr id="0" name="Picture 4"/>
                      <p:cNvPicPr>
                        <a:picLocks noChangeAspect="1" noChangeArrowheads="1"/>
                      </p:cNvPicPr>
                      <p:nvPr/>
                    </p:nvPicPr>
                    <p:blipFill>
                      <a:blip r:embed="rId8"/>
                      <a:srcRect/>
                      <a:stretch>
                        <a:fillRect/>
                      </a:stretch>
                    </p:blipFill>
                    <p:spPr bwMode="auto">
                      <a:xfrm>
                        <a:off x="2768600" y="4714875"/>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10.2.4 (cont.)</a:t>
            </a:r>
          </a:p>
        </p:txBody>
      </p:sp>
      <p:sp>
        <p:nvSpPr>
          <p:cNvPr id="3" name="Content Placeholder 2"/>
          <p:cNvSpPr>
            <a:spLocks noGrp="1"/>
          </p:cNvSpPr>
          <p:nvPr>
            <p:ph idx="1"/>
          </p:nvPr>
        </p:nvSpPr>
        <p:spPr/>
        <p:txBody>
          <a:bodyPr/>
          <a:lstStyle/>
          <a:p>
            <a:r>
              <a:rPr lang="en-US" dirty="0"/>
              <a:t>Thus, we are </a:t>
            </a:r>
            <a:r>
              <a:rPr lang="en-US" dirty="0">
                <a:solidFill>
                  <a:srgbClr val="0000FF"/>
                </a:solidFill>
              </a:rPr>
              <a:t>95</a:t>
            </a:r>
            <a:r>
              <a:rPr lang="en-US" dirty="0"/>
              <a:t>% confident that the true average completion time of that stage of the process is between </a:t>
            </a:r>
            <a:r>
              <a:rPr lang="en-US" dirty="0">
                <a:solidFill>
                  <a:srgbClr val="FF0000"/>
                </a:solidFill>
              </a:rPr>
              <a:t>20.36</a:t>
            </a:r>
            <a:r>
              <a:rPr lang="en-US" dirty="0"/>
              <a:t> minutes and </a:t>
            </a:r>
            <a:r>
              <a:rPr lang="en-US" dirty="0">
                <a:solidFill>
                  <a:srgbClr val="FF0000"/>
                </a:solidFill>
              </a:rPr>
              <a:t>26.54</a:t>
            </a:r>
            <a:r>
              <a:rPr lang="en-US" dirty="0"/>
              <a:t> minutes.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5D5D-7490-4418-9930-AD3017C2C4A0}"/>
              </a:ext>
            </a:extLst>
          </p:cNvPr>
          <p:cNvSpPr>
            <a:spLocks noGrp="1"/>
          </p:cNvSpPr>
          <p:nvPr>
            <p:ph type="title"/>
          </p:nvPr>
        </p:nvSpPr>
        <p:spPr/>
        <p:txBody>
          <a:bodyPr/>
          <a:lstStyle/>
          <a:p>
            <a:r>
              <a:rPr lang="en-US" dirty="0"/>
              <a:t>Interval Estimation of the Population Mean: A Summary</a:t>
            </a:r>
          </a:p>
        </p:txBody>
      </p:sp>
      <p:pic>
        <p:nvPicPr>
          <p:cNvPr id="5" name="Picture 4">
            <a:extLst>
              <a:ext uri="{FF2B5EF4-FFF2-40B4-BE49-F238E27FC236}">
                <a16:creationId xmlns:a16="http://schemas.microsoft.com/office/drawing/2014/main" id="{2387EC1C-6AD7-4F9C-A0D0-28608E6F5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97" y="1145160"/>
            <a:ext cx="5220205" cy="4567680"/>
          </a:xfrm>
          <a:prstGeom prst="rect">
            <a:avLst/>
          </a:prstGeom>
        </p:spPr>
      </p:pic>
    </p:spTree>
    <p:extLst>
      <p:ext uri="{BB962C8B-B14F-4D97-AF65-F5344CB8AC3E}">
        <p14:creationId xmlns:p14="http://schemas.microsoft.com/office/powerpoint/2010/main" val="344527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Size Determination for Estimating a Population Mean </a:t>
            </a:r>
          </a:p>
        </p:txBody>
      </p:sp>
      <p:sp>
        <p:nvSpPr>
          <p:cNvPr id="4" name="Content Placeholder 2"/>
          <p:cNvSpPr>
            <a:spLocks noGrp="1"/>
          </p:cNvSpPr>
          <p:nvPr>
            <p:ph idx="1"/>
          </p:nvPr>
        </p:nvSpPr>
        <p:spPr>
          <a:xfrm>
            <a:off x="457200" y="1262051"/>
            <a:ext cx="8229600" cy="2591479"/>
          </a:xfrm>
          <a:solidFill>
            <a:srgbClr val="FFFFCC"/>
          </a:solidFill>
          <a:ln w="28575">
            <a:solidFill>
              <a:srgbClr val="000000"/>
            </a:solidFill>
          </a:ln>
        </p:spPr>
        <p:txBody>
          <a:bodyPr>
            <a:spAutoFit/>
          </a:bodyPr>
          <a:lstStyle/>
          <a:p>
            <a:pPr algn="ctr"/>
            <a:r>
              <a:rPr lang="en-US" b="1" dirty="0">
                <a:solidFill>
                  <a:srgbClr val="000000"/>
                </a:solidFill>
              </a:rPr>
              <a:t>Formula</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79874" name="Object 2"/>
          <p:cNvGraphicFramePr>
            <a:graphicFrameLocks noChangeAspect="1"/>
          </p:cNvGraphicFramePr>
          <p:nvPr>
            <p:extLst>
              <p:ext uri="{D42A27DB-BD31-4B8C-83A1-F6EECF244321}">
                <p14:modId xmlns:p14="http://schemas.microsoft.com/office/powerpoint/2010/main" val="1956612119"/>
              </p:ext>
            </p:extLst>
          </p:nvPr>
        </p:nvGraphicFramePr>
        <p:xfrm>
          <a:off x="3721100" y="1981200"/>
          <a:ext cx="1651000" cy="1574800"/>
        </p:xfrm>
        <a:graphic>
          <a:graphicData uri="http://schemas.openxmlformats.org/presentationml/2006/ole">
            <mc:AlternateContent xmlns:mc="http://schemas.openxmlformats.org/markup-compatibility/2006">
              <mc:Choice xmlns:v="urn:schemas-microsoft-com:vml" Requires="v">
                <p:oleObj spid="_x0000_s79892" name="Equation" r:id="rId3" imgW="1650960" imgH="1574640" progId="Equation.DSMT4">
                  <p:embed/>
                </p:oleObj>
              </mc:Choice>
              <mc:Fallback>
                <p:oleObj name="Equation" r:id="rId3" imgW="1650960" imgH="1574640" progId="Equation.DSMT4">
                  <p:embed/>
                  <p:pic>
                    <p:nvPicPr>
                      <p:cNvPr id="0" name="Picture 2"/>
                      <p:cNvPicPr>
                        <a:picLocks noChangeAspect="1" noChangeArrowheads="1"/>
                      </p:cNvPicPr>
                      <p:nvPr/>
                    </p:nvPicPr>
                    <p:blipFill>
                      <a:blip r:embed="rId4"/>
                      <a:srcRect/>
                      <a:stretch>
                        <a:fillRect/>
                      </a:stretch>
                    </p:blipFill>
                    <p:spPr bwMode="auto">
                      <a:xfrm>
                        <a:off x="3721100" y="1981200"/>
                        <a:ext cx="16510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the Population Mean, </a:t>
            </a:r>
            <a:r>
              <a:rPr lang="el-GR" i="1" dirty="0">
                <a:latin typeface="Cambria Math" panose="02040503050406030204" pitchFamily="18" charset="0"/>
                <a:ea typeface="Cambria Math" panose="02040503050406030204" pitchFamily="18" charset="0"/>
              </a:rPr>
              <a:t>σ</a:t>
            </a:r>
            <a:r>
              <a:rPr lang="en-US" dirty="0"/>
              <a:t> Known </a:t>
            </a:r>
          </a:p>
        </p:txBody>
      </p:sp>
      <p:sp>
        <p:nvSpPr>
          <p:cNvPr id="4"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If </a:t>
            </a:r>
            <a:r>
              <a:rPr lang="el-GR" i="1" dirty="0">
                <a:solidFill>
                  <a:srgbClr val="000000"/>
                </a:solidFill>
                <a:latin typeface="Cambria Math" panose="02040503050406030204" pitchFamily="18" charset="0"/>
                <a:ea typeface="Cambria Math" panose="02040503050406030204" pitchFamily="18" charset="0"/>
              </a:rPr>
              <a:t>σ</a:t>
            </a:r>
            <a:r>
              <a:rPr lang="en-US" dirty="0">
                <a:solidFill>
                  <a:srgbClr val="000000"/>
                </a:solidFill>
              </a:rPr>
              <a:t> is known and the sample is drawn from a normal population or </a:t>
            </a:r>
            <a:r>
              <a:rPr lang="en-US" i="1" dirty="0">
                <a:solidFill>
                  <a:srgbClr val="000000"/>
                </a:solidFill>
              </a:rPr>
              <a:t>n</a:t>
            </a:r>
            <a:r>
              <a:rPr lang="en-US" dirty="0">
                <a:solidFill>
                  <a:srgbClr val="000000"/>
                </a:solidFill>
              </a:rPr>
              <a:t> &gt; 30, a </a:t>
            </a:r>
            <a:r>
              <a:rPr lang="en-US" b="1" dirty="0">
                <a:solidFill>
                  <a:srgbClr val="C00000"/>
                </a:solidFill>
              </a:rPr>
              <a:t>100(1 − </a:t>
            </a:r>
            <a:r>
              <a:rPr lang="el-GR" b="1" i="1" dirty="0">
                <a:solidFill>
                  <a:srgbClr val="C00000"/>
                </a:solidFill>
                <a:latin typeface="Cambria Math" panose="02040503050406030204" pitchFamily="18" charset="0"/>
                <a:ea typeface="Cambria Math" panose="02040503050406030204" pitchFamily="18" charset="0"/>
                <a:sym typeface="Symbol"/>
              </a:rPr>
              <a:t>α</a:t>
            </a:r>
            <a:r>
              <a:rPr lang="en-US" b="1" i="1" dirty="0">
                <a:solidFill>
                  <a:srgbClr val="C00000"/>
                </a:solidFill>
                <a:latin typeface="Cambria Math" panose="02040503050406030204" pitchFamily="18" charset="0"/>
                <a:ea typeface="Cambria Math" panose="02040503050406030204" pitchFamily="18" charset="0"/>
                <a:sym typeface="Symbol"/>
              </a:rPr>
              <a:t> </a:t>
            </a:r>
            <a:r>
              <a:rPr lang="en-US" b="1" dirty="0">
                <a:solidFill>
                  <a:srgbClr val="C00000"/>
                </a:solidFill>
              </a:rPr>
              <a:t>)% confidence interval for the population mean </a:t>
            </a:r>
            <a:r>
              <a:rPr lang="en-US" dirty="0">
                <a:solidFill>
                  <a:srgbClr val="000000"/>
                </a:solidFill>
              </a:rPr>
              <a:t>is given by </a:t>
            </a:r>
          </a:p>
          <a:p>
            <a:endParaRPr lang="en-US" dirty="0">
              <a:solidFill>
                <a:srgbClr val="000000"/>
              </a:solidFill>
            </a:endParaRPr>
          </a:p>
          <a:p>
            <a:endParaRPr lang="en-US" dirty="0">
              <a:solidFill>
                <a:srgbClr val="000000"/>
              </a:solidFill>
            </a:endParaRPr>
          </a:p>
        </p:txBody>
      </p:sp>
      <p:graphicFrame>
        <p:nvGraphicFramePr>
          <p:cNvPr id="60417" name="Object 1"/>
          <p:cNvGraphicFramePr>
            <a:graphicFrameLocks noChangeAspect="1"/>
          </p:cNvGraphicFramePr>
          <p:nvPr>
            <p:extLst>
              <p:ext uri="{D42A27DB-BD31-4B8C-83A1-F6EECF244321}">
                <p14:modId xmlns:p14="http://schemas.microsoft.com/office/powerpoint/2010/main" val="3571626001"/>
              </p:ext>
            </p:extLst>
          </p:nvPr>
        </p:nvGraphicFramePr>
        <p:xfrm>
          <a:off x="3733800" y="3166844"/>
          <a:ext cx="1549400" cy="939800"/>
        </p:xfrm>
        <a:graphic>
          <a:graphicData uri="http://schemas.openxmlformats.org/presentationml/2006/ole">
            <mc:AlternateContent xmlns:mc="http://schemas.openxmlformats.org/markup-compatibility/2006">
              <mc:Choice xmlns:v="urn:schemas-microsoft-com:vml" Requires="v">
                <p:oleObj spid="_x0000_s60436" name="Equation" r:id="rId3" imgW="1549080" imgH="939600" progId="Equation.DSMT4">
                  <p:embed/>
                </p:oleObj>
              </mc:Choice>
              <mc:Fallback>
                <p:oleObj name="Equation" r:id="rId3" imgW="1549080" imgH="939600" progId="Equation.DSMT4">
                  <p:embed/>
                  <p:pic>
                    <p:nvPicPr>
                      <p:cNvPr id="0" name="Picture 1"/>
                      <p:cNvPicPr>
                        <a:picLocks noChangeAspect="1" noChangeArrowheads="1"/>
                      </p:cNvPicPr>
                      <p:nvPr/>
                    </p:nvPicPr>
                    <p:blipFill>
                      <a:blip r:embed="rId4"/>
                      <a:srcRect/>
                      <a:stretch>
                        <a:fillRect/>
                      </a:stretch>
                    </p:blipFill>
                    <p:spPr bwMode="auto">
                      <a:xfrm>
                        <a:off x="3733800" y="3166844"/>
                        <a:ext cx="154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10.2.5</a:t>
            </a:r>
          </a:p>
        </p:txBody>
      </p:sp>
      <p:sp>
        <p:nvSpPr>
          <p:cNvPr id="3" name="Content Placeholder 2"/>
          <p:cNvSpPr>
            <a:spLocks noGrp="1"/>
          </p:cNvSpPr>
          <p:nvPr>
            <p:ph idx="1"/>
          </p:nvPr>
        </p:nvSpPr>
        <p:spPr/>
        <p:txBody>
          <a:bodyPr/>
          <a:lstStyle/>
          <a:p>
            <a:r>
              <a:rPr lang="en-US" dirty="0"/>
              <a:t>Consider a population having a standard deviation of </a:t>
            </a:r>
            <a:r>
              <a:rPr lang="en-US" dirty="0">
                <a:solidFill>
                  <a:srgbClr val="0000FF"/>
                </a:solidFill>
              </a:rPr>
              <a:t>15</a:t>
            </a:r>
            <a:r>
              <a:rPr lang="en-US" dirty="0"/>
              <a:t>. We want to estimate the mean of the population. How large of a sample is needed to construct a </a:t>
            </a:r>
            <a:r>
              <a:rPr lang="en-US" dirty="0">
                <a:solidFill>
                  <a:srgbClr val="0000FF"/>
                </a:solidFill>
              </a:rPr>
              <a:t>95</a:t>
            </a:r>
            <a:r>
              <a:rPr lang="en-US" dirty="0">
                <a:solidFill>
                  <a:srgbClr val="1F497D"/>
                </a:solidFill>
              </a:rPr>
              <a:t>%</a:t>
            </a:r>
            <a:r>
              <a:rPr lang="en-US" dirty="0"/>
              <a:t> confidence interval for the mean of this population if the margin of error is equal to </a:t>
            </a:r>
            <a:r>
              <a:rPr lang="en-US" dirty="0">
                <a:solidFill>
                  <a:srgbClr val="0000FF"/>
                </a:solidFill>
              </a:rPr>
              <a:t>1.5</a:t>
            </a:r>
            <a:r>
              <a:rPr lang="en-US" dirty="0"/>
              <a:t>? </a:t>
            </a:r>
          </a:p>
          <a:p>
            <a:r>
              <a:rPr lang="en-US" b="1" dirty="0"/>
              <a:t>Solution</a:t>
            </a:r>
          </a:p>
          <a:p>
            <a:endParaRPr lang="en-US" b="1" dirty="0"/>
          </a:p>
        </p:txBody>
      </p:sp>
      <p:graphicFrame>
        <p:nvGraphicFramePr>
          <p:cNvPr id="80898" name="Object 2"/>
          <p:cNvGraphicFramePr>
            <a:graphicFrameLocks noChangeAspect="1"/>
          </p:cNvGraphicFramePr>
          <p:nvPr>
            <p:extLst>
              <p:ext uri="{D42A27DB-BD31-4B8C-83A1-F6EECF244321}">
                <p14:modId xmlns:p14="http://schemas.microsoft.com/office/powerpoint/2010/main" val="3570660978"/>
              </p:ext>
            </p:extLst>
          </p:nvPr>
        </p:nvGraphicFramePr>
        <p:xfrm>
          <a:off x="1511300" y="4064000"/>
          <a:ext cx="1651000" cy="1574800"/>
        </p:xfrm>
        <a:graphic>
          <a:graphicData uri="http://schemas.openxmlformats.org/presentationml/2006/ole">
            <mc:AlternateContent xmlns:mc="http://schemas.openxmlformats.org/markup-compatibility/2006">
              <mc:Choice xmlns:v="urn:schemas-microsoft-com:vml" Requires="v">
                <p:oleObj spid="_x0000_s80974" name="Equation" r:id="rId3" imgW="1650960" imgH="1574640" progId="Equation.DSMT4">
                  <p:embed/>
                </p:oleObj>
              </mc:Choice>
              <mc:Fallback>
                <p:oleObj name="Equation" r:id="rId3" imgW="1650960" imgH="1574640" progId="Equation.DSMT4">
                  <p:embed/>
                  <p:pic>
                    <p:nvPicPr>
                      <p:cNvPr id="0" name="Picture 2"/>
                      <p:cNvPicPr>
                        <a:picLocks noChangeAspect="1" noChangeArrowheads="1"/>
                      </p:cNvPicPr>
                      <p:nvPr/>
                    </p:nvPicPr>
                    <p:blipFill>
                      <a:blip r:embed="rId4"/>
                      <a:srcRect/>
                      <a:stretch>
                        <a:fillRect/>
                      </a:stretch>
                    </p:blipFill>
                    <p:spPr bwMode="auto">
                      <a:xfrm>
                        <a:off x="1511300" y="4064000"/>
                        <a:ext cx="16510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899" name="Object 3"/>
          <p:cNvGraphicFramePr>
            <a:graphicFrameLocks noChangeAspect="1"/>
          </p:cNvGraphicFramePr>
          <p:nvPr>
            <p:extLst>
              <p:ext uri="{D42A27DB-BD31-4B8C-83A1-F6EECF244321}">
                <p14:modId xmlns:p14="http://schemas.microsoft.com/office/powerpoint/2010/main" val="3924528552"/>
              </p:ext>
            </p:extLst>
          </p:nvPr>
        </p:nvGraphicFramePr>
        <p:xfrm>
          <a:off x="3200400" y="4359584"/>
          <a:ext cx="1930400" cy="990600"/>
        </p:xfrm>
        <a:graphic>
          <a:graphicData uri="http://schemas.openxmlformats.org/presentationml/2006/ole">
            <mc:AlternateContent xmlns:mc="http://schemas.openxmlformats.org/markup-compatibility/2006">
              <mc:Choice xmlns:v="urn:schemas-microsoft-com:vml" Requires="v">
                <p:oleObj spid="_x0000_s80975" name="Equation" r:id="rId5" imgW="1930320" imgH="990360" progId="Equation.DSMT4">
                  <p:embed/>
                </p:oleObj>
              </mc:Choice>
              <mc:Fallback>
                <p:oleObj name="Equation" r:id="rId5" imgW="1930320" imgH="990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359584"/>
                        <a:ext cx="193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extLst>
              <p:ext uri="{D42A27DB-BD31-4B8C-83A1-F6EECF244321}">
                <p14:modId xmlns:p14="http://schemas.microsoft.com/office/powerpoint/2010/main" val="1116678733"/>
              </p:ext>
            </p:extLst>
          </p:nvPr>
        </p:nvGraphicFramePr>
        <p:xfrm>
          <a:off x="5181600" y="4737100"/>
          <a:ext cx="2133600" cy="292100"/>
        </p:xfrm>
        <a:graphic>
          <a:graphicData uri="http://schemas.openxmlformats.org/presentationml/2006/ole">
            <mc:AlternateContent xmlns:mc="http://schemas.openxmlformats.org/markup-compatibility/2006">
              <mc:Choice xmlns:v="urn:schemas-microsoft-com:vml" Requires="v">
                <p:oleObj spid="_x0000_s80976" name="Equation" r:id="rId7" imgW="2133360" imgH="291960" progId="Equation.DSMT4">
                  <p:embed/>
                </p:oleObj>
              </mc:Choice>
              <mc:Fallback>
                <p:oleObj name="Equation" r:id="rId7" imgW="2133360" imgH="291960" progId="Equation.DSMT4">
                  <p:embed/>
                  <p:pic>
                    <p:nvPicPr>
                      <p:cNvPr id="0" name="Picture 4"/>
                      <p:cNvPicPr>
                        <a:picLocks noChangeAspect="1" noChangeArrowheads="1"/>
                      </p:cNvPicPr>
                      <p:nvPr/>
                    </p:nvPicPr>
                    <p:blipFill>
                      <a:blip r:embed="rId8"/>
                      <a:srcRect/>
                      <a:stretch>
                        <a:fillRect/>
                      </a:stretch>
                    </p:blipFill>
                    <p:spPr bwMode="auto">
                      <a:xfrm>
                        <a:off x="5181600" y="4737100"/>
                        <a:ext cx="213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p:cNvGraphicFramePr>
            <a:graphicFrameLocks noChangeAspect="1"/>
          </p:cNvGraphicFramePr>
          <p:nvPr/>
        </p:nvGraphicFramePr>
        <p:xfrm>
          <a:off x="6400800" y="5181600"/>
          <a:ext cx="2743200" cy="381000"/>
        </p:xfrm>
        <a:graphic>
          <a:graphicData uri="http://schemas.openxmlformats.org/presentationml/2006/ole">
            <mc:AlternateContent xmlns:mc="http://schemas.openxmlformats.org/markup-compatibility/2006">
              <mc:Choice xmlns:v="urn:schemas-microsoft-com:vml" Requires="v">
                <p:oleObj spid="_x0000_s80977" name="Equation" r:id="rId9" imgW="2743200" imgH="380880" progId="Equation.DSMT4">
                  <p:embed/>
                </p:oleObj>
              </mc:Choice>
              <mc:Fallback>
                <p:oleObj name="Equation" r:id="rId9" imgW="274320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5181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9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10.2.5 (cont.)</a:t>
            </a:r>
          </a:p>
        </p:txBody>
      </p:sp>
      <p:sp>
        <p:nvSpPr>
          <p:cNvPr id="3" name="Content Placeholder 2"/>
          <p:cNvSpPr>
            <a:spLocks noGrp="1"/>
          </p:cNvSpPr>
          <p:nvPr>
            <p:ph idx="1"/>
          </p:nvPr>
        </p:nvSpPr>
        <p:spPr/>
        <p:txBody>
          <a:bodyPr/>
          <a:lstStyle/>
          <a:p>
            <a:r>
              <a:rPr lang="en-US" dirty="0"/>
              <a:t>Rounding up, we have to have a sample size of </a:t>
            </a:r>
            <a:r>
              <a:rPr lang="en-US" dirty="0">
                <a:solidFill>
                  <a:srgbClr val="FF0000"/>
                </a:solidFill>
              </a:rPr>
              <a:t>385 </a:t>
            </a:r>
            <a:r>
              <a:rPr lang="en-US" dirty="0"/>
              <a:t>to ensure that we get at least a </a:t>
            </a:r>
            <a:r>
              <a:rPr lang="en-US" dirty="0">
                <a:solidFill>
                  <a:srgbClr val="0000FF"/>
                </a:solidFill>
              </a:rPr>
              <a:t>95</a:t>
            </a:r>
            <a:r>
              <a:rPr lang="en-US" dirty="0"/>
              <a:t>% confidence interval with a margin of error equal to </a:t>
            </a:r>
            <a:r>
              <a:rPr lang="en-US" dirty="0">
                <a:solidFill>
                  <a:srgbClr val="0000FF"/>
                </a:solidFill>
              </a:rPr>
              <a:t>1.5</a:t>
            </a: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10.2.6</a:t>
            </a:r>
          </a:p>
        </p:txBody>
      </p:sp>
      <p:sp>
        <p:nvSpPr>
          <p:cNvPr id="3" name="Content Placeholder 2"/>
          <p:cNvSpPr>
            <a:spLocks noGrp="1"/>
          </p:cNvSpPr>
          <p:nvPr>
            <p:ph idx="1"/>
          </p:nvPr>
        </p:nvSpPr>
        <p:spPr/>
        <p:txBody>
          <a:bodyPr/>
          <a:lstStyle/>
          <a:p>
            <a:r>
              <a:rPr lang="en-US" dirty="0"/>
              <a:t>Suppose that a quality control manager at Argon Chemical Company wishes to measure the average amount of cleaning fluid the company is placing in their </a:t>
            </a:r>
            <a:r>
              <a:rPr lang="en-US" dirty="0">
                <a:solidFill>
                  <a:srgbClr val="0000FF"/>
                </a:solidFill>
              </a:rPr>
              <a:t>12</a:t>
            </a:r>
            <a:r>
              <a:rPr lang="en-US" dirty="0"/>
              <a:t> ounce bottles. From previous studies, they believe their population standard deviation to be </a:t>
            </a:r>
            <a:r>
              <a:rPr lang="en-US" dirty="0">
                <a:solidFill>
                  <a:srgbClr val="0000FF"/>
                </a:solidFill>
              </a:rPr>
              <a:t>0.3</a:t>
            </a:r>
            <a:r>
              <a:rPr lang="en-US" dirty="0"/>
              <a:t> ounces. How large a sample must be taken in order to be </a:t>
            </a:r>
            <a:r>
              <a:rPr lang="en-US" dirty="0">
                <a:solidFill>
                  <a:srgbClr val="0000FF"/>
                </a:solidFill>
              </a:rPr>
              <a:t>95</a:t>
            </a:r>
            <a:r>
              <a:rPr lang="en-US" dirty="0"/>
              <a:t>% confident of estimating the mean cleaning fluid in a </a:t>
            </a:r>
            <a:r>
              <a:rPr lang="en-US" dirty="0">
                <a:solidFill>
                  <a:srgbClr val="0000FF"/>
                </a:solidFill>
              </a:rPr>
              <a:t>12</a:t>
            </a:r>
            <a:r>
              <a:rPr lang="en-US" dirty="0"/>
              <a:t> ounce bottle to within </a:t>
            </a:r>
            <a:r>
              <a:rPr lang="en-US" dirty="0">
                <a:solidFill>
                  <a:srgbClr val="0000FF"/>
                </a:solidFill>
              </a:rPr>
              <a:t>0.05</a:t>
            </a:r>
            <a:r>
              <a:rPr lang="en-US" dirty="0"/>
              <a:t> ounces?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10.2.6 (cont.)</a:t>
            </a:r>
          </a:p>
        </p:txBody>
      </p:sp>
      <p:sp>
        <p:nvSpPr>
          <p:cNvPr id="3" name="Content Placeholder 2"/>
          <p:cNvSpPr>
            <a:spLocks noGrp="1"/>
          </p:cNvSpPr>
          <p:nvPr>
            <p:ph idx="1"/>
          </p:nvPr>
        </p:nvSpPr>
        <p:spPr/>
        <p:txBody>
          <a:bodyPr/>
          <a:lstStyle/>
          <a:p>
            <a:r>
              <a:rPr lang="en-US" b="1" dirty="0"/>
              <a:t>Solution</a:t>
            </a:r>
          </a:p>
          <a:p>
            <a:endParaRPr lang="en-US" b="1" dirty="0"/>
          </a:p>
          <a:p>
            <a:endParaRPr lang="en-US" b="1" dirty="0"/>
          </a:p>
          <a:p>
            <a:endParaRPr lang="en-US" b="1" dirty="0"/>
          </a:p>
          <a:p>
            <a:r>
              <a:rPr lang="en-US" dirty="0"/>
              <a:t>To be assured of finding the desired level of confidence, always round up. Thus, we are </a:t>
            </a:r>
            <a:r>
              <a:rPr lang="en-US" dirty="0">
                <a:solidFill>
                  <a:srgbClr val="0000FF"/>
                </a:solidFill>
              </a:rPr>
              <a:t>95</a:t>
            </a:r>
            <a:r>
              <a:rPr lang="en-US" dirty="0"/>
              <a:t>% confident that a sample of </a:t>
            </a:r>
            <a:r>
              <a:rPr lang="en-US" i="1" dirty="0"/>
              <a:t>n</a:t>
            </a:r>
            <a:r>
              <a:rPr lang="en-US" dirty="0"/>
              <a:t> =</a:t>
            </a:r>
            <a:r>
              <a:rPr lang="en-US" dirty="0">
                <a:solidFill>
                  <a:srgbClr val="FF0000"/>
                </a:solidFill>
              </a:rPr>
              <a:t> 139 </a:t>
            </a:r>
            <a:r>
              <a:rPr lang="en-US" dirty="0"/>
              <a:t>observations would produce an estimate of the mean cleaning fluid in a </a:t>
            </a:r>
            <a:r>
              <a:rPr lang="en-US" dirty="0">
                <a:solidFill>
                  <a:srgbClr val="0000FF"/>
                </a:solidFill>
              </a:rPr>
              <a:t>12</a:t>
            </a:r>
            <a:r>
              <a:rPr lang="en-US" dirty="0"/>
              <a:t> ounce bottle to within 0.05 ounces. </a:t>
            </a:r>
            <a:endParaRPr lang="en-US" b="1" dirty="0"/>
          </a:p>
          <a:p>
            <a:endParaRPr lang="en-US" b="1" dirty="0"/>
          </a:p>
          <a:p>
            <a:endParaRPr lang="en-US" dirty="0"/>
          </a:p>
        </p:txBody>
      </p:sp>
      <p:graphicFrame>
        <p:nvGraphicFramePr>
          <p:cNvPr id="81924" name="Object 4"/>
          <p:cNvGraphicFramePr>
            <a:graphicFrameLocks noChangeAspect="1"/>
          </p:cNvGraphicFramePr>
          <p:nvPr>
            <p:extLst>
              <p:ext uri="{D42A27DB-BD31-4B8C-83A1-F6EECF244321}">
                <p14:modId xmlns:p14="http://schemas.microsoft.com/office/powerpoint/2010/main" val="442354766"/>
              </p:ext>
            </p:extLst>
          </p:nvPr>
        </p:nvGraphicFramePr>
        <p:xfrm>
          <a:off x="596900" y="1811338"/>
          <a:ext cx="1651000" cy="1574800"/>
        </p:xfrm>
        <a:graphic>
          <a:graphicData uri="http://schemas.openxmlformats.org/presentationml/2006/ole">
            <mc:AlternateContent xmlns:mc="http://schemas.openxmlformats.org/markup-compatibility/2006">
              <mc:Choice xmlns:v="urn:schemas-microsoft-com:vml" Requires="v">
                <p:oleObj spid="_x0000_s81997" name="Equation" r:id="rId3" imgW="1650960" imgH="1574640" progId="Equation.DSMT4">
                  <p:embed/>
                </p:oleObj>
              </mc:Choice>
              <mc:Fallback>
                <p:oleObj name="Equation" r:id="rId3" imgW="1650960" imgH="1574640" progId="Equation.DSMT4">
                  <p:embed/>
                  <p:pic>
                    <p:nvPicPr>
                      <p:cNvPr id="0" name="Picture 4"/>
                      <p:cNvPicPr>
                        <a:picLocks noChangeAspect="1" noChangeArrowheads="1"/>
                      </p:cNvPicPr>
                      <p:nvPr/>
                    </p:nvPicPr>
                    <p:blipFill>
                      <a:blip r:embed="rId4"/>
                      <a:srcRect/>
                      <a:stretch>
                        <a:fillRect/>
                      </a:stretch>
                    </p:blipFill>
                    <p:spPr bwMode="auto">
                      <a:xfrm>
                        <a:off x="596900" y="1811338"/>
                        <a:ext cx="16510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5" name="Object 5"/>
          <p:cNvGraphicFramePr>
            <a:graphicFrameLocks noChangeAspect="1"/>
          </p:cNvGraphicFramePr>
          <p:nvPr>
            <p:extLst>
              <p:ext uri="{D42A27DB-BD31-4B8C-83A1-F6EECF244321}">
                <p14:modId xmlns:p14="http://schemas.microsoft.com/office/powerpoint/2010/main" val="4279598317"/>
              </p:ext>
            </p:extLst>
          </p:nvPr>
        </p:nvGraphicFramePr>
        <p:xfrm>
          <a:off x="2294389" y="2107734"/>
          <a:ext cx="2032000" cy="990600"/>
        </p:xfrm>
        <a:graphic>
          <a:graphicData uri="http://schemas.openxmlformats.org/presentationml/2006/ole">
            <mc:AlternateContent xmlns:mc="http://schemas.openxmlformats.org/markup-compatibility/2006">
              <mc:Choice xmlns:v="urn:schemas-microsoft-com:vml" Requires="v">
                <p:oleObj spid="_x0000_s81998" name="Equation" r:id="rId5" imgW="2031840" imgH="990360" progId="Equation.DSMT4">
                  <p:embed/>
                </p:oleObj>
              </mc:Choice>
              <mc:Fallback>
                <p:oleObj name="Equation" r:id="rId5" imgW="2031840" imgH="990360" progId="Equation.DSMT4">
                  <p:embed/>
                  <p:pic>
                    <p:nvPicPr>
                      <p:cNvPr id="0" name="Picture 5"/>
                      <p:cNvPicPr>
                        <a:picLocks noChangeAspect="1" noChangeArrowheads="1"/>
                      </p:cNvPicPr>
                      <p:nvPr/>
                    </p:nvPicPr>
                    <p:blipFill>
                      <a:blip r:embed="rId6"/>
                      <a:srcRect/>
                      <a:stretch>
                        <a:fillRect/>
                      </a:stretch>
                    </p:blipFill>
                    <p:spPr bwMode="auto">
                      <a:xfrm>
                        <a:off x="2294389" y="2107734"/>
                        <a:ext cx="203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6" name="Object 6"/>
          <p:cNvGraphicFramePr>
            <a:graphicFrameLocks noChangeAspect="1"/>
          </p:cNvGraphicFramePr>
          <p:nvPr>
            <p:extLst>
              <p:ext uri="{D42A27DB-BD31-4B8C-83A1-F6EECF244321}">
                <p14:modId xmlns:p14="http://schemas.microsoft.com/office/powerpoint/2010/main" val="3218106423"/>
              </p:ext>
            </p:extLst>
          </p:nvPr>
        </p:nvGraphicFramePr>
        <p:xfrm>
          <a:off x="4356100" y="2471738"/>
          <a:ext cx="2120900" cy="292100"/>
        </p:xfrm>
        <a:graphic>
          <a:graphicData uri="http://schemas.openxmlformats.org/presentationml/2006/ole">
            <mc:AlternateContent xmlns:mc="http://schemas.openxmlformats.org/markup-compatibility/2006">
              <mc:Choice xmlns:v="urn:schemas-microsoft-com:vml" Requires="v">
                <p:oleObj spid="_x0000_s81999" name="Equation" r:id="rId7" imgW="2120760" imgH="291960" progId="Equation.DSMT4">
                  <p:embed/>
                </p:oleObj>
              </mc:Choice>
              <mc:Fallback>
                <p:oleObj name="Equation" r:id="rId7" imgW="2120760" imgH="291960" progId="Equation.DSMT4">
                  <p:embed/>
                  <p:pic>
                    <p:nvPicPr>
                      <p:cNvPr id="0" name="Picture 6"/>
                      <p:cNvPicPr>
                        <a:picLocks noChangeAspect="1" noChangeArrowheads="1"/>
                      </p:cNvPicPr>
                      <p:nvPr/>
                    </p:nvPicPr>
                    <p:blipFill>
                      <a:blip r:embed="rId8"/>
                      <a:srcRect/>
                      <a:stretch>
                        <a:fillRect/>
                      </a:stretch>
                    </p:blipFill>
                    <p:spPr bwMode="auto">
                      <a:xfrm>
                        <a:off x="4356100" y="2471738"/>
                        <a:ext cx="2120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8" name="Object 8"/>
          <p:cNvGraphicFramePr>
            <a:graphicFrameLocks noChangeAspect="1"/>
          </p:cNvGraphicFramePr>
          <p:nvPr/>
        </p:nvGraphicFramePr>
        <p:xfrm>
          <a:off x="5715000" y="2844567"/>
          <a:ext cx="2692400" cy="469900"/>
        </p:xfrm>
        <a:graphic>
          <a:graphicData uri="http://schemas.openxmlformats.org/presentationml/2006/ole">
            <mc:AlternateContent xmlns:mc="http://schemas.openxmlformats.org/markup-compatibility/2006">
              <mc:Choice xmlns:v="urn:schemas-microsoft-com:vml" Requires="v">
                <p:oleObj spid="_x0000_s82000" name="Equation" r:id="rId9" imgW="2692080" imgH="469800" progId="Equation.DSMT4">
                  <p:embed/>
                </p:oleObj>
              </mc:Choice>
              <mc:Fallback>
                <p:oleObj name="Equation" r:id="rId9" imgW="2692080" imgH="4698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2844567"/>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10.2.6 (cont.)</a:t>
            </a:r>
          </a:p>
        </p:txBody>
      </p:sp>
      <p:sp>
        <p:nvSpPr>
          <p:cNvPr id="3" name="Content Placeholder 2"/>
          <p:cNvSpPr>
            <a:spLocks noGrp="1"/>
          </p:cNvSpPr>
          <p:nvPr>
            <p:ph idx="1"/>
          </p:nvPr>
        </p:nvSpPr>
        <p:spPr/>
        <p:txBody>
          <a:bodyPr/>
          <a:lstStyle/>
          <a:p>
            <a:r>
              <a:rPr lang="en-US" dirty="0"/>
              <a:t>Being able to know the accuracy of your estimate is one of the significant benefits of inferential statistics. In this case, if </a:t>
            </a:r>
            <a:r>
              <a:rPr lang="en-US" dirty="0">
                <a:solidFill>
                  <a:srgbClr val="FF0000"/>
                </a:solidFill>
              </a:rPr>
              <a:t>139</a:t>
            </a:r>
            <a:r>
              <a:rPr lang="en-US" dirty="0"/>
              <a:t> bottles are measured, we will be </a:t>
            </a:r>
            <a:r>
              <a:rPr lang="en-US" dirty="0">
                <a:solidFill>
                  <a:srgbClr val="0000FF"/>
                </a:solidFill>
              </a:rPr>
              <a:t>95</a:t>
            </a:r>
            <a:r>
              <a:rPr lang="en-US" dirty="0"/>
              <a:t>% confident that the resulting sample mean is within </a:t>
            </a:r>
            <a:r>
              <a:rPr lang="en-US" dirty="0">
                <a:solidFill>
                  <a:srgbClr val="0000FF"/>
                </a:solidFill>
              </a:rPr>
              <a:t>five one-hundredths</a:t>
            </a:r>
            <a:r>
              <a:rPr lang="en-US" dirty="0"/>
              <a:t> of an ounce of the true mean. That’s close.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10.2.7</a:t>
            </a:r>
          </a:p>
        </p:txBody>
      </p:sp>
      <p:sp>
        <p:nvSpPr>
          <p:cNvPr id="3" name="Content Placeholder 2"/>
          <p:cNvSpPr>
            <a:spLocks noGrp="1"/>
          </p:cNvSpPr>
          <p:nvPr>
            <p:ph idx="1"/>
          </p:nvPr>
        </p:nvSpPr>
        <p:spPr/>
        <p:txBody>
          <a:bodyPr/>
          <a:lstStyle/>
          <a:p>
            <a:r>
              <a:rPr lang="en-US" dirty="0"/>
              <a:t>An airline’s maintenance manager desires to estimate the average time (in hours) required to replace a jet engine in a Boeing 767. How large a sample would be necessary if the manager wishes to be </a:t>
            </a:r>
            <a:r>
              <a:rPr lang="en-US" dirty="0">
                <a:solidFill>
                  <a:srgbClr val="0000FF"/>
                </a:solidFill>
              </a:rPr>
              <a:t>95</a:t>
            </a:r>
            <a:r>
              <a:rPr lang="en-US" dirty="0"/>
              <a:t>% confident of estimating the mean to within one-quarter of an hour (</a:t>
            </a:r>
            <a:r>
              <a:rPr lang="en-US" i="1" dirty="0"/>
              <a:t>E</a:t>
            </a:r>
            <a:r>
              <a:rPr lang="en-US" dirty="0"/>
              <a:t> = </a:t>
            </a:r>
            <a:r>
              <a:rPr lang="en-US" dirty="0">
                <a:solidFill>
                  <a:srgbClr val="0000FF"/>
                </a:solidFill>
              </a:rPr>
              <a:t>0.25</a:t>
            </a:r>
            <a:r>
              <a:rPr lang="en-US" dirty="0"/>
              <a:t>). Assume a preliminary sample of size </a:t>
            </a:r>
            <a:r>
              <a:rPr lang="en-US" i="1" dirty="0"/>
              <a:t>n</a:t>
            </a:r>
            <a:r>
              <a:rPr lang="en-US" dirty="0"/>
              <a:t> = </a:t>
            </a:r>
            <a:r>
              <a:rPr lang="en-US" dirty="0">
                <a:solidFill>
                  <a:srgbClr val="0000FF"/>
                </a:solidFill>
              </a:rPr>
              <a:t>31</a:t>
            </a:r>
            <a:r>
              <a:rPr lang="en-US" dirty="0"/>
              <a:t> has an average replacement time of </a:t>
            </a:r>
            <a:r>
              <a:rPr lang="en-US" dirty="0">
                <a:solidFill>
                  <a:srgbClr val="0000FF"/>
                </a:solidFill>
              </a:rPr>
              <a:t>16.7</a:t>
            </a:r>
            <a:r>
              <a:rPr lang="en-US" dirty="0"/>
              <a:t> hours with a standard deviation of</a:t>
            </a:r>
            <a:r>
              <a:rPr lang="en-US" dirty="0">
                <a:solidFill>
                  <a:srgbClr val="0000FF"/>
                </a:solidFill>
              </a:rPr>
              <a:t> 4.3 </a:t>
            </a:r>
            <a:r>
              <a:rPr lang="en-US" dirty="0"/>
              <a:t>hours.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10.2.7 (cont.)</a:t>
            </a:r>
          </a:p>
        </p:txBody>
      </p:sp>
      <p:sp>
        <p:nvSpPr>
          <p:cNvPr id="3" name="Content Placeholder 2"/>
          <p:cNvSpPr>
            <a:spLocks noGrp="1"/>
          </p:cNvSpPr>
          <p:nvPr>
            <p:ph idx="1"/>
          </p:nvPr>
        </p:nvSpPr>
        <p:spPr/>
        <p:txBody>
          <a:bodyPr/>
          <a:lstStyle/>
          <a:p>
            <a:r>
              <a:rPr lang="en-US" b="1" dirty="0"/>
              <a:t>Solution</a:t>
            </a:r>
          </a:p>
          <a:p>
            <a:r>
              <a:rPr lang="en-US" dirty="0"/>
              <a:t>Using the results from the initial sample, </a:t>
            </a:r>
          </a:p>
          <a:p>
            <a:endParaRPr lang="en-US" dirty="0"/>
          </a:p>
          <a:p>
            <a:endParaRPr lang="en-US" i="1" dirty="0"/>
          </a:p>
          <a:p>
            <a:r>
              <a:rPr lang="en-US" i="1" dirty="0"/>
              <a:t>	n</a:t>
            </a:r>
            <a:r>
              <a:rPr lang="en-US" dirty="0"/>
              <a:t> </a:t>
            </a:r>
            <a:r>
              <a:rPr lang="en-US" dirty="0">
                <a:latin typeface="Symbol" pitchFamily="98" charset="2"/>
              </a:rPr>
              <a:t>=</a:t>
            </a:r>
            <a:r>
              <a:rPr lang="en-US" dirty="0"/>
              <a:t> </a:t>
            </a:r>
            <a:r>
              <a:rPr lang="en-US" dirty="0">
                <a:solidFill>
                  <a:srgbClr val="FF0000"/>
                </a:solidFill>
              </a:rPr>
              <a:t>1137</a:t>
            </a:r>
            <a:r>
              <a:rPr lang="en-US" dirty="0"/>
              <a:t>. (Always round up to assure the 	required confidence.) </a:t>
            </a:r>
          </a:p>
          <a:p>
            <a:r>
              <a:rPr lang="en-US" dirty="0"/>
              <a:t>Notice that while the sample data values are being collected they can be used to improve the estimate of the population standard deviation. </a:t>
            </a:r>
          </a:p>
        </p:txBody>
      </p:sp>
      <p:graphicFrame>
        <p:nvGraphicFramePr>
          <p:cNvPr id="82946" name="Object 2"/>
          <p:cNvGraphicFramePr>
            <a:graphicFrameLocks noChangeAspect="1"/>
          </p:cNvGraphicFramePr>
          <p:nvPr>
            <p:extLst>
              <p:ext uri="{D42A27DB-BD31-4B8C-83A1-F6EECF244321}">
                <p14:modId xmlns:p14="http://schemas.microsoft.com/office/powerpoint/2010/main" val="2066097553"/>
              </p:ext>
            </p:extLst>
          </p:nvPr>
        </p:nvGraphicFramePr>
        <p:xfrm>
          <a:off x="1454150" y="2362200"/>
          <a:ext cx="3771900" cy="990600"/>
        </p:xfrm>
        <a:graphic>
          <a:graphicData uri="http://schemas.openxmlformats.org/presentationml/2006/ole">
            <mc:AlternateContent xmlns:mc="http://schemas.openxmlformats.org/markup-compatibility/2006">
              <mc:Choice xmlns:v="urn:schemas-microsoft-com:vml" Requires="v">
                <p:oleObj spid="_x0000_s82964" name="Equation" r:id="rId3" imgW="3771720" imgH="990360" progId="Equation.DSMT4">
                  <p:embed/>
                </p:oleObj>
              </mc:Choice>
              <mc:Fallback>
                <p:oleObj name="Equation" r:id="rId3" imgW="3771720" imgH="990360" progId="Equation.DSMT4">
                  <p:embed/>
                  <p:pic>
                    <p:nvPicPr>
                      <p:cNvPr id="0" name="Picture 2"/>
                      <p:cNvPicPr>
                        <a:picLocks noChangeAspect="1" noChangeArrowheads="1"/>
                      </p:cNvPicPr>
                      <p:nvPr/>
                    </p:nvPicPr>
                    <p:blipFill>
                      <a:blip r:embed="rId4"/>
                      <a:srcRect/>
                      <a:stretch>
                        <a:fillRect/>
                      </a:stretch>
                    </p:blipFill>
                    <p:spPr bwMode="auto">
                      <a:xfrm>
                        <a:off x="1454150" y="2362200"/>
                        <a:ext cx="377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10.2.7 (cont.)</a:t>
            </a:r>
          </a:p>
        </p:txBody>
      </p:sp>
      <p:sp>
        <p:nvSpPr>
          <p:cNvPr id="3" name="Content Placeholder 2"/>
          <p:cNvSpPr>
            <a:spLocks noGrp="1"/>
          </p:cNvSpPr>
          <p:nvPr>
            <p:ph idx="1"/>
          </p:nvPr>
        </p:nvSpPr>
        <p:spPr/>
        <p:txBody>
          <a:bodyPr/>
          <a:lstStyle/>
          <a:p>
            <a:r>
              <a:rPr lang="en-US" dirty="0"/>
              <a:t>For example, suppose the sample standard deviation after sampling the first 100 observations was 4.1. Using this estimate of s instead of 4.3 results in a sample size of 1034 compared to the original specification of </a:t>
            </a:r>
            <a:r>
              <a:rPr lang="en-US" dirty="0">
                <a:solidFill>
                  <a:srgbClr val="FF0000"/>
                </a:solidFill>
              </a:rPr>
              <a:t>1137</a:t>
            </a:r>
            <a:r>
              <a:rPr lang="en-US" dirty="0"/>
              <a:t>. The notion of modifying the sample size estimate as additional data is observed can be applied at regular intervals during the sampling process until the estimate of the standard deviation stabilizes.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281F-B2C8-4CB3-B8D2-67DA2782E205}"/>
              </a:ext>
            </a:extLst>
          </p:cNvPr>
          <p:cNvSpPr>
            <a:spLocks noGrp="1"/>
          </p:cNvSpPr>
          <p:nvPr>
            <p:ph type="title"/>
          </p:nvPr>
        </p:nvSpPr>
        <p:spPr/>
        <p:txBody>
          <a:bodyPr/>
          <a:lstStyle/>
          <a:p>
            <a:r>
              <a:rPr lang="en-US" dirty="0"/>
              <a:t>Critical Values of </a:t>
            </a:r>
            <a:r>
              <a:rPr lang="en-US" i="1" dirty="0"/>
              <a:t>z </a:t>
            </a:r>
            <a:r>
              <a:rPr lang="en-US" dirty="0"/>
              <a:t>and their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8A1B31-1693-476C-BA17-E7EEFF45ADE5}"/>
                  </a:ext>
                </a:extLst>
              </p:cNvPr>
              <p:cNvSpPr>
                <a:spLocks noGrp="1"/>
              </p:cNvSpPr>
              <p:nvPr>
                <p:ph idx="1"/>
              </p:nvPr>
            </p:nvSpPr>
            <p:spPr/>
            <p:txBody>
              <a:bodyPr/>
              <a:lstStyle/>
              <a:p>
                <a:r>
                  <a:rPr lang="en-US" dirty="0"/>
                  <a:t>The term       represents the </a:t>
                </a:r>
                <a:r>
                  <a:rPr lang="en-US" i="1" dirty="0"/>
                  <a:t>z</a:t>
                </a:r>
                <a:r>
                  <a:rPr lang="en-US" dirty="0"/>
                  <a:t>-value required to obtain</a:t>
                </a:r>
              </a:p>
              <a:p>
                <a:r>
                  <a:rPr lang="en-US" dirty="0"/>
                  <a:t>an area of 1- </a:t>
                </a:r>
                <a14:m>
                  <m:oMath xmlns:m="http://schemas.openxmlformats.org/officeDocument/2006/math">
                    <m:r>
                      <a:rPr lang="en-US" i="1">
                        <a:latin typeface="Cambria Math" panose="02040503050406030204" pitchFamily="18" charset="0"/>
                      </a:rPr>
                      <m:t>𝛼</m:t>
                    </m:r>
                  </m:oMath>
                </a14:m>
                <a:r>
                  <a:rPr lang="en-US" dirty="0"/>
                  <a:t> centered under the standard normal curve. The </a:t>
                </a:r>
                <a:r>
                  <a:rPr lang="en-US" i="1" dirty="0"/>
                  <a:t>z</a:t>
                </a:r>
                <a:r>
                  <a:rPr lang="en-US" dirty="0"/>
                  <a:t>-values for obtaining various (1- </a:t>
                </a:r>
                <a14:m>
                  <m:oMath xmlns:m="http://schemas.openxmlformats.org/officeDocument/2006/math">
                    <m:r>
                      <a:rPr lang="en-US" i="1">
                        <a:latin typeface="Cambria Math" panose="02040503050406030204" pitchFamily="18" charset="0"/>
                      </a:rPr>
                      <m:t>𝛼</m:t>
                    </m:r>
                  </m:oMath>
                </a14:m>
                <a:r>
                  <a:rPr lang="en-US" dirty="0"/>
                  <a:t>) areas centered under the curve are given in Table 10.2.1 and graphed in Figure 10.2.4.</a:t>
                </a:r>
              </a:p>
            </p:txBody>
          </p:sp>
        </mc:Choice>
        <mc:Fallback xmlns="">
          <p:sp>
            <p:nvSpPr>
              <p:cNvPr id="3" name="Content Placeholder 2">
                <a:extLst>
                  <a:ext uri="{FF2B5EF4-FFF2-40B4-BE49-F238E27FC236}">
                    <a16:creationId xmlns:a16="http://schemas.microsoft.com/office/drawing/2014/main" id="{0A8A1B31-1693-476C-BA17-E7EEFF45ADE5}"/>
                  </a:ext>
                </a:extLst>
              </p:cNvPr>
              <p:cNvSpPr>
                <a:spLocks noGrp="1" noRot="1" noChangeAspect="1" noMove="1" noResize="1" noEditPoints="1" noAdjustHandles="1" noChangeArrowheads="1" noChangeShapeType="1" noTextEdit="1"/>
              </p:cNvSpPr>
              <p:nvPr>
                <p:ph idx="1"/>
              </p:nvPr>
            </p:nvSpPr>
            <p:spPr>
              <a:blipFill>
                <a:blip r:embed="rId3"/>
                <a:stretch>
                  <a:fillRect l="-1481" t="-1200" r="-296"/>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21BF8C17-45C1-4880-86A8-8ADC74C22A73}"/>
              </a:ext>
            </a:extLst>
          </p:cNvPr>
          <p:cNvGraphicFramePr>
            <a:graphicFrameLocks noChangeAspect="1"/>
          </p:cNvGraphicFramePr>
          <p:nvPr>
            <p:extLst>
              <p:ext uri="{D42A27DB-BD31-4B8C-83A1-F6EECF244321}">
                <p14:modId xmlns:p14="http://schemas.microsoft.com/office/powerpoint/2010/main" val="3174758752"/>
              </p:ext>
            </p:extLst>
          </p:nvPr>
        </p:nvGraphicFramePr>
        <p:xfrm>
          <a:off x="1985963" y="1371600"/>
          <a:ext cx="293687" cy="588963"/>
        </p:xfrm>
        <a:graphic>
          <a:graphicData uri="http://schemas.openxmlformats.org/presentationml/2006/ole">
            <mc:AlternateContent xmlns:mc="http://schemas.openxmlformats.org/markup-compatibility/2006">
              <mc:Choice xmlns:v="urn:schemas-microsoft-com:vml" Requires="v">
                <p:oleObj spid="_x0000_s85009" name="Equation" r:id="rId4" imgW="355320" imgH="711000" progId="Equation.DSMT4">
                  <p:embed/>
                </p:oleObj>
              </mc:Choice>
              <mc:Fallback>
                <p:oleObj name="Equation" r:id="rId4" imgW="355320" imgH="711000" progId="Equation.DSMT4">
                  <p:embed/>
                  <p:pic>
                    <p:nvPicPr>
                      <p:cNvPr id="0" name=""/>
                      <p:cNvPicPr/>
                      <p:nvPr/>
                    </p:nvPicPr>
                    <p:blipFill>
                      <a:blip r:embed="rId5"/>
                      <a:stretch>
                        <a:fillRect/>
                      </a:stretch>
                    </p:blipFill>
                    <p:spPr>
                      <a:xfrm>
                        <a:off x="1985963" y="1371600"/>
                        <a:ext cx="293687" cy="588963"/>
                      </a:xfrm>
                      <a:prstGeom prst="rect">
                        <a:avLst/>
                      </a:prstGeom>
                    </p:spPr>
                  </p:pic>
                </p:oleObj>
              </mc:Fallback>
            </mc:AlternateContent>
          </a:graphicData>
        </a:graphic>
      </p:graphicFrame>
      <p:pic>
        <p:nvPicPr>
          <p:cNvPr id="7" name="Content Placeholder 8">
            <a:extLst>
              <a:ext uri="{FF2B5EF4-FFF2-40B4-BE49-F238E27FC236}">
                <a16:creationId xmlns:a16="http://schemas.microsoft.com/office/drawing/2014/main" id="{BCD7B89D-5188-4F83-AE03-781394FEC1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3608758"/>
            <a:ext cx="3429000" cy="2243401"/>
          </a:xfrm>
          <a:prstGeom prst="rect">
            <a:avLst/>
          </a:prstGeom>
        </p:spPr>
      </p:pic>
    </p:spTree>
    <p:extLst>
      <p:ext uri="{BB962C8B-B14F-4D97-AF65-F5344CB8AC3E}">
        <p14:creationId xmlns:p14="http://schemas.microsoft.com/office/powerpoint/2010/main" val="189414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ED15-D4D2-42E0-BCE2-A03D7B350AFF}"/>
              </a:ext>
            </a:extLst>
          </p:cNvPr>
          <p:cNvSpPr>
            <a:spLocks noGrp="1"/>
          </p:cNvSpPr>
          <p:nvPr>
            <p:ph type="title"/>
          </p:nvPr>
        </p:nvSpPr>
        <p:spPr/>
        <p:txBody>
          <a:bodyPr/>
          <a:lstStyle/>
          <a:p>
            <a:r>
              <a:rPr lang="en-US" dirty="0"/>
              <a:t>Critical Values of </a:t>
            </a:r>
            <a:r>
              <a:rPr lang="en-US" i="1" dirty="0"/>
              <a:t>z </a:t>
            </a:r>
            <a:r>
              <a:rPr lang="en-US" dirty="0"/>
              <a:t>and their Graphs (cont.)</a:t>
            </a:r>
          </a:p>
        </p:txBody>
      </p:sp>
      <p:pic>
        <p:nvPicPr>
          <p:cNvPr id="11" name="Picture 10">
            <a:extLst>
              <a:ext uri="{FF2B5EF4-FFF2-40B4-BE49-F238E27FC236}">
                <a16:creationId xmlns:a16="http://schemas.microsoft.com/office/drawing/2014/main" id="{AD8FE895-1F17-404A-99CD-87290BBA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71600"/>
            <a:ext cx="6934200" cy="4561436"/>
          </a:xfrm>
          <a:prstGeom prst="rect">
            <a:avLst/>
          </a:prstGeom>
        </p:spPr>
      </p:pic>
    </p:spTree>
    <p:extLst>
      <p:ext uri="{BB962C8B-B14F-4D97-AF65-F5344CB8AC3E}">
        <p14:creationId xmlns:p14="http://schemas.microsoft.com/office/powerpoint/2010/main" val="415209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10.2.1</a:t>
            </a:r>
          </a:p>
        </p:txBody>
      </p:sp>
      <p:sp>
        <p:nvSpPr>
          <p:cNvPr id="3" name="Content Placeholder 2"/>
          <p:cNvSpPr>
            <a:spLocks noGrp="1"/>
          </p:cNvSpPr>
          <p:nvPr>
            <p:ph idx="1"/>
          </p:nvPr>
        </p:nvSpPr>
        <p:spPr/>
        <p:txBody>
          <a:bodyPr/>
          <a:lstStyle/>
          <a:p>
            <a:r>
              <a:rPr lang="en-US" dirty="0"/>
              <a:t>A random sample of </a:t>
            </a:r>
            <a:r>
              <a:rPr lang="en-US" dirty="0">
                <a:solidFill>
                  <a:srgbClr val="0000FF"/>
                </a:solidFill>
              </a:rPr>
              <a:t>100</a:t>
            </a:r>
            <a:r>
              <a:rPr lang="en-US" dirty="0"/>
              <a:t> car engines has a mean weight of </a:t>
            </a:r>
            <a:r>
              <a:rPr lang="en-US" dirty="0">
                <a:solidFill>
                  <a:srgbClr val="0000FF"/>
                </a:solidFill>
              </a:rPr>
              <a:t>425</a:t>
            </a:r>
            <a:r>
              <a:rPr lang="en-US" dirty="0"/>
              <a:t> pounds. Construct </a:t>
            </a:r>
            <a:r>
              <a:rPr lang="en-US" dirty="0">
                <a:solidFill>
                  <a:srgbClr val="0000FF"/>
                </a:solidFill>
              </a:rPr>
              <a:t>80</a:t>
            </a:r>
            <a:r>
              <a:rPr lang="en-US" dirty="0"/>
              <a:t>%, </a:t>
            </a:r>
            <a:r>
              <a:rPr lang="en-US" dirty="0">
                <a:solidFill>
                  <a:srgbClr val="0000FF"/>
                </a:solidFill>
              </a:rPr>
              <a:t>90%,</a:t>
            </a:r>
            <a:r>
              <a:rPr lang="en-US" dirty="0"/>
              <a:t> </a:t>
            </a:r>
            <a:r>
              <a:rPr lang="en-US" dirty="0">
                <a:solidFill>
                  <a:srgbClr val="0000FF"/>
                </a:solidFill>
              </a:rPr>
              <a:t>95%,</a:t>
            </a:r>
            <a:r>
              <a:rPr lang="en-US" dirty="0"/>
              <a:t> and </a:t>
            </a:r>
            <a:r>
              <a:rPr lang="en-US" dirty="0">
                <a:solidFill>
                  <a:srgbClr val="0000FF"/>
                </a:solidFill>
              </a:rPr>
              <a:t>99% </a:t>
            </a:r>
            <a:r>
              <a:rPr lang="en-US" dirty="0"/>
              <a:t>confidence intervals for the population mean if the standard deviation of the population is </a:t>
            </a:r>
            <a:r>
              <a:rPr lang="en-US" dirty="0">
                <a:solidFill>
                  <a:srgbClr val="0000FF"/>
                </a:solidFill>
              </a:rPr>
              <a:t>900</a:t>
            </a:r>
            <a:r>
              <a:rPr lang="en-US" dirty="0"/>
              <a:t>. </a:t>
            </a:r>
          </a:p>
          <a:p>
            <a:r>
              <a:rPr lang="en-US" b="1" dirty="0"/>
              <a:t>Solution </a:t>
            </a:r>
          </a:p>
          <a:p>
            <a:r>
              <a:rPr lang="en-US" dirty="0"/>
              <a:t>Since the random sample is from a population with a known standard deviation and </a:t>
            </a:r>
            <a:r>
              <a:rPr lang="en-US" i="1" dirty="0"/>
              <a:t>n</a:t>
            </a:r>
            <a:r>
              <a:rPr lang="en-US" dirty="0"/>
              <a:t> is greater than 30, we use the standard normal distribution to construct the confidence intervals.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10.2.1 (cont.)</a:t>
            </a:r>
          </a:p>
        </p:txBody>
      </p:sp>
      <p:sp>
        <p:nvSpPr>
          <p:cNvPr id="3" name="Content Placeholder 2"/>
          <p:cNvSpPr>
            <a:spLocks noGrp="1"/>
          </p:cNvSpPr>
          <p:nvPr>
            <p:ph idx="1"/>
          </p:nvPr>
        </p:nvSpPr>
        <p:spPr/>
        <p:txBody>
          <a:bodyPr/>
          <a:lstStyle/>
          <a:p>
            <a:pPr algn="ctr"/>
            <a:r>
              <a:rPr lang="en-US" i="1" dirty="0"/>
              <a:t>n</a:t>
            </a:r>
            <a:r>
              <a:rPr lang="en-US" dirty="0"/>
              <a:t> = </a:t>
            </a:r>
            <a:r>
              <a:rPr lang="en-US" dirty="0">
                <a:solidFill>
                  <a:srgbClr val="0000FF"/>
                </a:solidFill>
              </a:rPr>
              <a:t>100</a:t>
            </a:r>
            <a:r>
              <a:rPr lang="en-US" dirty="0"/>
              <a:t>, and</a:t>
            </a:r>
          </a:p>
          <a:p>
            <a:endParaRPr lang="en-US" b="1" dirty="0"/>
          </a:p>
          <a:p>
            <a:r>
              <a:rPr lang="en-US" b="1" dirty="0"/>
              <a:t>80% Confidence Interval </a:t>
            </a:r>
            <a:r>
              <a:rPr lang="en-US" dirty="0"/>
              <a:t> </a:t>
            </a:r>
          </a:p>
          <a:p>
            <a:pPr algn="ctr"/>
            <a:endParaRPr lang="en-US" dirty="0"/>
          </a:p>
          <a:p>
            <a:pPr algn="ctr"/>
            <a:endParaRPr lang="en-US" dirty="0"/>
          </a:p>
          <a:p>
            <a:r>
              <a:rPr lang="en-US" b="1" dirty="0"/>
              <a:t>90% Confidence Interval </a:t>
            </a:r>
            <a:r>
              <a:rPr lang="en-US" dirty="0"/>
              <a:t> </a:t>
            </a:r>
          </a:p>
          <a:p>
            <a:pPr algn="ctr"/>
            <a:endParaRPr lang="en-US" dirty="0"/>
          </a:p>
        </p:txBody>
      </p:sp>
      <p:graphicFrame>
        <p:nvGraphicFramePr>
          <p:cNvPr id="67586" name="Object 2"/>
          <p:cNvGraphicFramePr>
            <a:graphicFrameLocks noChangeAspect="1"/>
          </p:cNvGraphicFramePr>
          <p:nvPr>
            <p:extLst>
              <p:ext uri="{D42A27DB-BD31-4B8C-83A1-F6EECF244321}">
                <p14:modId xmlns:p14="http://schemas.microsoft.com/office/powerpoint/2010/main" val="1089528112"/>
              </p:ext>
            </p:extLst>
          </p:nvPr>
        </p:nvGraphicFramePr>
        <p:xfrm>
          <a:off x="3881438" y="1803400"/>
          <a:ext cx="1422400" cy="393700"/>
        </p:xfrm>
        <a:graphic>
          <a:graphicData uri="http://schemas.openxmlformats.org/presentationml/2006/ole">
            <mc:AlternateContent xmlns:mc="http://schemas.openxmlformats.org/markup-compatibility/2006">
              <mc:Choice xmlns:v="urn:schemas-microsoft-com:vml" Requires="v">
                <p:oleObj spid="_x0000_s67641" name="Equation" r:id="rId3" imgW="1422360" imgH="393480" progId="Equation.DSMT4">
                  <p:embed/>
                </p:oleObj>
              </mc:Choice>
              <mc:Fallback>
                <p:oleObj name="Equation" r:id="rId3" imgW="1422360" imgH="393480" progId="Equation.DSMT4">
                  <p:embed/>
                  <p:pic>
                    <p:nvPicPr>
                      <p:cNvPr id="0" name="Picture 2"/>
                      <p:cNvPicPr>
                        <a:picLocks noChangeAspect="1" noChangeArrowheads="1"/>
                      </p:cNvPicPr>
                      <p:nvPr/>
                    </p:nvPicPr>
                    <p:blipFill>
                      <a:blip r:embed="rId4"/>
                      <a:srcRect/>
                      <a:stretch>
                        <a:fillRect/>
                      </a:stretch>
                    </p:blipFill>
                    <p:spPr bwMode="auto">
                      <a:xfrm>
                        <a:off x="3881438" y="1803400"/>
                        <a:ext cx="1422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4121667243"/>
              </p:ext>
            </p:extLst>
          </p:nvPr>
        </p:nvGraphicFramePr>
        <p:xfrm>
          <a:off x="511175" y="2913063"/>
          <a:ext cx="4953000" cy="889000"/>
        </p:xfrm>
        <a:graphic>
          <a:graphicData uri="http://schemas.openxmlformats.org/presentationml/2006/ole">
            <mc:AlternateContent xmlns:mc="http://schemas.openxmlformats.org/markup-compatibility/2006">
              <mc:Choice xmlns:v="urn:schemas-microsoft-com:vml" Requires="v">
                <p:oleObj spid="_x0000_s67642" name="Equation" r:id="rId5" imgW="4952880" imgH="888840" progId="Equation.DSMT4">
                  <p:embed/>
                </p:oleObj>
              </mc:Choice>
              <mc:Fallback>
                <p:oleObj name="Equation" r:id="rId5" imgW="4952880" imgH="888840" progId="Equation.DSMT4">
                  <p:embed/>
                  <p:pic>
                    <p:nvPicPr>
                      <p:cNvPr id="0" name="Picture 3"/>
                      <p:cNvPicPr>
                        <a:picLocks noChangeAspect="1" noChangeArrowheads="1"/>
                      </p:cNvPicPr>
                      <p:nvPr/>
                    </p:nvPicPr>
                    <p:blipFill>
                      <a:blip r:embed="rId6"/>
                      <a:srcRect/>
                      <a:stretch>
                        <a:fillRect/>
                      </a:stretch>
                    </p:blipFill>
                    <p:spPr bwMode="auto">
                      <a:xfrm>
                        <a:off x="511175" y="2913063"/>
                        <a:ext cx="4953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7588" name="Picture 4"/>
          <p:cNvPicPr>
            <a:picLocks noChangeAspect="1" noChangeArrowheads="1"/>
          </p:cNvPicPr>
          <p:nvPr/>
        </p:nvPicPr>
        <p:blipFill>
          <a:blip r:embed="rId7" cstate="print"/>
          <a:srcRect/>
          <a:stretch>
            <a:fillRect/>
          </a:stretch>
        </p:blipFill>
        <p:spPr bwMode="auto">
          <a:xfrm>
            <a:off x="5715000" y="2977917"/>
            <a:ext cx="3276600" cy="857250"/>
          </a:xfrm>
          <a:prstGeom prst="rect">
            <a:avLst/>
          </a:prstGeom>
          <a:noFill/>
          <a:ln w="9525">
            <a:noFill/>
            <a:miter lim="800000"/>
            <a:headEnd/>
            <a:tailEnd/>
          </a:ln>
        </p:spPr>
      </p:pic>
      <p:graphicFrame>
        <p:nvGraphicFramePr>
          <p:cNvPr id="67589" name="Object 5"/>
          <p:cNvGraphicFramePr>
            <a:graphicFrameLocks noChangeAspect="1"/>
          </p:cNvGraphicFramePr>
          <p:nvPr>
            <p:extLst>
              <p:ext uri="{D42A27DB-BD31-4B8C-83A1-F6EECF244321}">
                <p14:modId xmlns:p14="http://schemas.microsoft.com/office/powerpoint/2010/main" val="998786683"/>
              </p:ext>
            </p:extLst>
          </p:nvPr>
        </p:nvGraphicFramePr>
        <p:xfrm>
          <a:off x="519113" y="4368800"/>
          <a:ext cx="5448300" cy="889000"/>
        </p:xfrm>
        <a:graphic>
          <a:graphicData uri="http://schemas.openxmlformats.org/presentationml/2006/ole">
            <mc:AlternateContent xmlns:mc="http://schemas.openxmlformats.org/markup-compatibility/2006">
              <mc:Choice xmlns:v="urn:schemas-microsoft-com:vml" Requires="v">
                <p:oleObj spid="_x0000_s67643" name="Equation" r:id="rId8" imgW="5448240" imgH="888840" progId="Equation.DSMT4">
                  <p:embed/>
                </p:oleObj>
              </mc:Choice>
              <mc:Fallback>
                <p:oleObj name="Equation" r:id="rId8" imgW="5448240" imgH="888840" progId="Equation.DSMT4">
                  <p:embed/>
                  <p:pic>
                    <p:nvPicPr>
                      <p:cNvPr id="0" name="Picture 5"/>
                      <p:cNvPicPr>
                        <a:picLocks noChangeAspect="1" noChangeArrowheads="1"/>
                      </p:cNvPicPr>
                      <p:nvPr/>
                    </p:nvPicPr>
                    <p:blipFill>
                      <a:blip r:embed="rId9"/>
                      <a:srcRect/>
                      <a:stretch>
                        <a:fillRect/>
                      </a:stretch>
                    </p:blipFill>
                    <p:spPr bwMode="auto">
                      <a:xfrm>
                        <a:off x="519113" y="4368800"/>
                        <a:ext cx="544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7590" name="Picture 6"/>
          <p:cNvPicPr>
            <a:picLocks noChangeAspect="1" noChangeArrowheads="1"/>
          </p:cNvPicPr>
          <p:nvPr/>
        </p:nvPicPr>
        <p:blipFill>
          <a:blip r:embed="rId10" cstate="print"/>
          <a:srcRect/>
          <a:stretch>
            <a:fillRect/>
          </a:stretch>
        </p:blipFill>
        <p:spPr bwMode="auto">
          <a:xfrm>
            <a:off x="5682216" y="5029200"/>
            <a:ext cx="3309384"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5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10.2.1 (cont.)</a:t>
            </a:r>
          </a:p>
        </p:txBody>
      </p:sp>
      <p:sp>
        <p:nvSpPr>
          <p:cNvPr id="3" name="Content Placeholder 2"/>
          <p:cNvSpPr>
            <a:spLocks noGrp="1"/>
          </p:cNvSpPr>
          <p:nvPr>
            <p:ph idx="1"/>
          </p:nvPr>
        </p:nvSpPr>
        <p:spPr/>
        <p:txBody>
          <a:bodyPr/>
          <a:lstStyle/>
          <a:p>
            <a:r>
              <a:rPr lang="en-US" b="1" dirty="0"/>
              <a:t>95% Confidence Interval </a:t>
            </a:r>
            <a:r>
              <a:rPr lang="en-US" dirty="0"/>
              <a:t> </a:t>
            </a:r>
          </a:p>
          <a:p>
            <a:pPr algn="ctr"/>
            <a:endParaRPr lang="en-US" dirty="0"/>
          </a:p>
          <a:p>
            <a:pPr algn="ctr"/>
            <a:endParaRPr lang="en-US" dirty="0"/>
          </a:p>
          <a:p>
            <a:endParaRPr lang="en-US" b="1" dirty="0"/>
          </a:p>
          <a:p>
            <a:r>
              <a:rPr lang="en-US" b="1" dirty="0"/>
              <a:t>99% Confidence Interval </a:t>
            </a:r>
            <a:r>
              <a:rPr lang="en-US" dirty="0"/>
              <a:t> </a:t>
            </a:r>
          </a:p>
          <a:p>
            <a:pPr algn="ctr"/>
            <a:endParaRPr lang="en-US" dirty="0"/>
          </a:p>
        </p:txBody>
      </p:sp>
      <p:graphicFrame>
        <p:nvGraphicFramePr>
          <p:cNvPr id="67587" name="Object 3"/>
          <p:cNvGraphicFramePr>
            <a:graphicFrameLocks noChangeAspect="1"/>
          </p:cNvGraphicFramePr>
          <p:nvPr>
            <p:extLst>
              <p:ext uri="{D42A27DB-BD31-4B8C-83A1-F6EECF244321}">
                <p14:modId xmlns:p14="http://schemas.microsoft.com/office/powerpoint/2010/main" val="1927214960"/>
              </p:ext>
            </p:extLst>
          </p:nvPr>
        </p:nvGraphicFramePr>
        <p:xfrm>
          <a:off x="546100" y="1828800"/>
          <a:ext cx="4953000" cy="889000"/>
        </p:xfrm>
        <a:graphic>
          <a:graphicData uri="http://schemas.openxmlformats.org/presentationml/2006/ole">
            <mc:AlternateContent xmlns:mc="http://schemas.openxmlformats.org/markup-compatibility/2006">
              <mc:Choice xmlns:v="urn:schemas-microsoft-com:vml" Requires="v">
                <p:oleObj spid="_x0000_s68649" name="Equation" r:id="rId3" imgW="4952880" imgH="888840" progId="Equation.DSMT4">
                  <p:embed/>
                </p:oleObj>
              </mc:Choice>
              <mc:Fallback>
                <p:oleObj name="Equation" r:id="rId3" imgW="4952880" imgH="888840" progId="Equation.DSMT4">
                  <p:embed/>
                  <p:pic>
                    <p:nvPicPr>
                      <p:cNvPr id="0" name="Object 3"/>
                      <p:cNvPicPr>
                        <a:picLocks noChangeAspect="1" noChangeArrowheads="1"/>
                      </p:cNvPicPr>
                      <p:nvPr/>
                    </p:nvPicPr>
                    <p:blipFill>
                      <a:blip r:embed="rId4"/>
                      <a:srcRect/>
                      <a:stretch>
                        <a:fillRect/>
                      </a:stretch>
                    </p:blipFill>
                    <p:spPr bwMode="auto">
                      <a:xfrm>
                        <a:off x="546100" y="1828800"/>
                        <a:ext cx="4953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613" name="Picture 5"/>
          <p:cNvPicPr>
            <a:picLocks noChangeAspect="1" noChangeArrowheads="1"/>
          </p:cNvPicPr>
          <p:nvPr/>
        </p:nvPicPr>
        <p:blipFill>
          <a:blip r:embed="rId5" cstate="print"/>
          <a:srcRect/>
          <a:stretch>
            <a:fillRect/>
          </a:stretch>
        </p:blipFill>
        <p:spPr bwMode="auto">
          <a:xfrm>
            <a:off x="5567486" y="2057400"/>
            <a:ext cx="3406637" cy="685800"/>
          </a:xfrm>
          <a:prstGeom prst="rect">
            <a:avLst/>
          </a:prstGeom>
          <a:noFill/>
          <a:ln w="9525">
            <a:noFill/>
            <a:miter lim="800000"/>
            <a:headEnd/>
            <a:tailEnd/>
          </a:ln>
        </p:spPr>
      </p:pic>
      <p:graphicFrame>
        <p:nvGraphicFramePr>
          <p:cNvPr id="68614" name="Object 3"/>
          <p:cNvGraphicFramePr>
            <a:graphicFrameLocks noChangeAspect="1"/>
          </p:cNvGraphicFramePr>
          <p:nvPr>
            <p:extLst>
              <p:ext uri="{D42A27DB-BD31-4B8C-83A1-F6EECF244321}">
                <p14:modId xmlns:p14="http://schemas.microsoft.com/office/powerpoint/2010/main" val="2137430457"/>
              </p:ext>
            </p:extLst>
          </p:nvPr>
        </p:nvGraphicFramePr>
        <p:xfrm>
          <a:off x="552450" y="4114800"/>
          <a:ext cx="5448300" cy="889000"/>
        </p:xfrm>
        <a:graphic>
          <a:graphicData uri="http://schemas.openxmlformats.org/presentationml/2006/ole">
            <mc:AlternateContent xmlns:mc="http://schemas.openxmlformats.org/markup-compatibility/2006">
              <mc:Choice xmlns:v="urn:schemas-microsoft-com:vml" Requires="v">
                <p:oleObj spid="_x0000_s68650" name="Equation" r:id="rId6" imgW="5448240" imgH="888840" progId="Equation.DSMT4">
                  <p:embed/>
                </p:oleObj>
              </mc:Choice>
              <mc:Fallback>
                <p:oleObj name="Equation" r:id="rId6" imgW="5448240" imgH="888840" progId="Equation.DSMT4">
                  <p:embed/>
                  <p:pic>
                    <p:nvPicPr>
                      <p:cNvPr id="0" name="Picture 6"/>
                      <p:cNvPicPr>
                        <a:picLocks noChangeAspect="1" noChangeArrowheads="1"/>
                      </p:cNvPicPr>
                      <p:nvPr/>
                    </p:nvPicPr>
                    <p:blipFill>
                      <a:blip r:embed="rId7"/>
                      <a:srcRect/>
                      <a:stretch>
                        <a:fillRect/>
                      </a:stretch>
                    </p:blipFill>
                    <p:spPr bwMode="auto">
                      <a:xfrm>
                        <a:off x="552450" y="4114800"/>
                        <a:ext cx="544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615" name="Picture 7"/>
          <p:cNvPicPr>
            <a:picLocks noChangeAspect="1" noChangeArrowheads="1"/>
          </p:cNvPicPr>
          <p:nvPr/>
        </p:nvPicPr>
        <p:blipFill>
          <a:blip r:embed="rId8" cstate="print"/>
          <a:srcRect/>
          <a:stretch>
            <a:fillRect/>
          </a:stretch>
        </p:blipFill>
        <p:spPr bwMode="auto">
          <a:xfrm>
            <a:off x="4438436" y="5029200"/>
            <a:ext cx="4476964"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F589-2584-46FF-8F0B-E2AED29F2474}"/>
              </a:ext>
            </a:extLst>
          </p:cNvPr>
          <p:cNvSpPr>
            <a:spLocks noGrp="1"/>
          </p:cNvSpPr>
          <p:nvPr>
            <p:ph type="title"/>
          </p:nvPr>
        </p:nvSpPr>
        <p:spPr/>
        <p:txBody>
          <a:bodyPr/>
          <a:lstStyle/>
          <a:p>
            <a:r>
              <a:rPr lang="en-US" dirty="0"/>
              <a:t>Maximum Error and Margin of Error, </a:t>
            </a:r>
            <a:r>
              <a:rPr lang="en-US" i="1" dirty="0"/>
              <a:t>E</a:t>
            </a:r>
            <a:endParaRPr lang="en-US" dirty="0"/>
          </a:p>
        </p:txBody>
      </p:sp>
      <p:sp>
        <p:nvSpPr>
          <p:cNvPr id="3" name="Content Placeholder 2">
            <a:extLst>
              <a:ext uri="{FF2B5EF4-FFF2-40B4-BE49-F238E27FC236}">
                <a16:creationId xmlns:a16="http://schemas.microsoft.com/office/drawing/2014/main" id="{93195B42-2597-44F7-BF85-7A95B43283F3}"/>
              </a:ext>
            </a:extLst>
          </p:cNvPr>
          <p:cNvSpPr>
            <a:spLocks noGrp="1"/>
          </p:cNvSpPr>
          <p:nvPr>
            <p:ph idx="1"/>
          </p:nvPr>
        </p:nvSpPr>
        <p:spPr/>
        <p:txBody>
          <a:bodyPr/>
          <a:lstStyle/>
          <a:p>
            <a:r>
              <a:rPr lang="en-US" dirty="0"/>
              <a:t>The part of the expression that is added and subtracted to the point estimate,                   , can be thought of as </a:t>
            </a:r>
          </a:p>
          <a:p>
            <a:r>
              <a:rPr lang="en-US" dirty="0"/>
              <a:t>the </a:t>
            </a:r>
            <a:r>
              <a:rPr lang="en-US" b="1" dirty="0">
                <a:solidFill>
                  <a:srgbClr val="C00000"/>
                </a:solidFill>
              </a:rPr>
              <a:t>maximum error </a:t>
            </a:r>
            <a:r>
              <a:rPr lang="en-US" dirty="0"/>
              <a:t>in estimating    using the point estimate     with a specified level of confidence. The maximum error of estimation is also referred to as the </a:t>
            </a:r>
            <a:r>
              <a:rPr lang="en-US" b="1" dirty="0">
                <a:solidFill>
                  <a:srgbClr val="C00000"/>
                </a:solidFill>
              </a:rPr>
              <a:t>margin of error</a:t>
            </a:r>
            <a:r>
              <a:rPr lang="en-US" dirty="0"/>
              <a:t>, </a:t>
            </a:r>
            <a:r>
              <a:rPr lang="en-US" b="1" i="1" dirty="0">
                <a:solidFill>
                  <a:srgbClr val="C00000"/>
                </a:solidFill>
              </a:rPr>
              <a:t>E</a:t>
            </a:r>
            <a:r>
              <a:rPr lang="en-US" dirty="0"/>
              <a:t>.</a:t>
            </a:r>
          </a:p>
        </p:txBody>
      </p:sp>
      <p:graphicFrame>
        <p:nvGraphicFramePr>
          <p:cNvPr id="4" name="Object 1">
            <a:extLst>
              <a:ext uri="{FF2B5EF4-FFF2-40B4-BE49-F238E27FC236}">
                <a16:creationId xmlns:a16="http://schemas.microsoft.com/office/drawing/2014/main" id="{FB953077-A9B9-4BA6-8F48-6536E87FC278}"/>
              </a:ext>
            </a:extLst>
          </p:cNvPr>
          <p:cNvGraphicFramePr>
            <a:graphicFrameLocks noChangeAspect="1"/>
          </p:cNvGraphicFramePr>
          <p:nvPr>
            <p:extLst>
              <p:ext uri="{D42A27DB-BD31-4B8C-83A1-F6EECF244321}">
                <p14:modId xmlns:p14="http://schemas.microsoft.com/office/powerpoint/2010/main" val="3893426120"/>
              </p:ext>
            </p:extLst>
          </p:nvPr>
        </p:nvGraphicFramePr>
        <p:xfrm>
          <a:off x="3760788" y="1600200"/>
          <a:ext cx="1198562" cy="806450"/>
        </p:xfrm>
        <a:graphic>
          <a:graphicData uri="http://schemas.openxmlformats.org/presentationml/2006/ole">
            <mc:AlternateContent xmlns:mc="http://schemas.openxmlformats.org/markup-compatibility/2006">
              <mc:Choice xmlns:v="urn:schemas-microsoft-com:vml" Requires="v">
                <p:oleObj spid="_x0000_s86063" name="Equation" r:id="rId3" imgW="1396800" imgH="939600" progId="Equation.DSMT4">
                  <p:embed/>
                </p:oleObj>
              </mc:Choice>
              <mc:Fallback>
                <p:oleObj name="Equation" r:id="rId3" imgW="1396800" imgH="939600" progId="Equation.DSMT4">
                  <p:embed/>
                  <p:pic>
                    <p:nvPicPr>
                      <p:cNvPr id="60417" name="Object 1"/>
                      <p:cNvPicPr>
                        <a:picLocks noChangeAspect="1" noChangeArrowheads="1"/>
                      </p:cNvPicPr>
                      <p:nvPr/>
                    </p:nvPicPr>
                    <p:blipFill>
                      <a:blip r:embed="rId4"/>
                      <a:srcRect/>
                      <a:stretch>
                        <a:fillRect/>
                      </a:stretch>
                    </p:blipFill>
                    <p:spPr bwMode="auto">
                      <a:xfrm>
                        <a:off x="3760788" y="1600200"/>
                        <a:ext cx="1198562" cy="806450"/>
                      </a:xfrm>
                      <a:prstGeom prst="rect">
                        <a:avLst/>
                      </a:prstGeom>
                      <a:noFill/>
                      <a:ln>
                        <a:noFill/>
                      </a:ln>
                      <a:effectLst/>
                    </p:spPr>
                  </p:pic>
                </p:oleObj>
              </mc:Fallback>
            </mc:AlternateContent>
          </a:graphicData>
        </a:graphic>
      </p:graphicFrame>
      <p:graphicFrame>
        <p:nvGraphicFramePr>
          <p:cNvPr id="5" name="Object 4">
            <a:extLst>
              <a:ext uri="{FF2B5EF4-FFF2-40B4-BE49-F238E27FC236}">
                <a16:creationId xmlns:a16="http://schemas.microsoft.com/office/drawing/2014/main" id="{BD0BD2A5-C527-4BD4-B2A4-97C91844F233}"/>
              </a:ext>
            </a:extLst>
          </p:cNvPr>
          <p:cNvGraphicFramePr>
            <a:graphicFrameLocks noChangeAspect="1"/>
          </p:cNvGraphicFramePr>
          <p:nvPr>
            <p:extLst>
              <p:ext uri="{D42A27DB-BD31-4B8C-83A1-F6EECF244321}">
                <p14:modId xmlns:p14="http://schemas.microsoft.com/office/powerpoint/2010/main" val="2132266295"/>
              </p:ext>
            </p:extLst>
          </p:nvPr>
        </p:nvGraphicFramePr>
        <p:xfrm>
          <a:off x="5416550" y="2389188"/>
          <a:ext cx="254000" cy="304800"/>
        </p:xfrm>
        <a:graphic>
          <a:graphicData uri="http://schemas.openxmlformats.org/presentationml/2006/ole">
            <mc:AlternateContent xmlns:mc="http://schemas.openxmlformats.org/markup-compatibility/2006">
              <mc:Choice xmlns:v="urn:schemas-microsoft-com:vml" Requires="v">
                <p:oleObj spid="_x0000_s86064" name="Equation" r:id="rId5" imgW="253800" imgH="304560" progId="Equation.DSMT4">
                  <p:embed/>
                </p:oleObj>
              </mc:Choice>
              <mc:Fallback>
                <p:oleObj name="Equation" r:id="rId5" imgW="253800" imgH="304560" progId="Equation.DSMT4">
                  <p:embed/>
                  <p:pic>
                    <p:nvPicPr>
                      <p:cNvPr id="0" name=""/>
                      <p:cNvPicPr/>
                      <p:nvPr/>
                    </p:nvPicPr>
                    <p:blipFill>
                      <a:blip r:embed="rId6"/>
                      <a:stretch>
                        <a:fillRect/>
                      </a:stretch>
                    </p:blipFill>
                    <p:spPr>
                      <a:xfrm>
                        <a:off x="5416550" y="2389188"/>
                        <a:ext cx="254000" cy="304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A5619F-04A1-4BC8-A2AF-2721F47A64A1}"/>
              </a:ext>
            </a:extLst>
          </p:cNvPr>
          <p:cNvGraphicFramePr>
            <a:graphicFrameLocks noChangeAspect="1"/>
          </p:cNvGraphicFramePr>
          <p:nvPr>
            <p:extLst>
              <p:ext uri="{D42A27DB-BD31-4B8C-83A1-F6EECF244321}">
                <p14:modId xmlns:p14="http://schemas.microsoft.com/office/powerpoint/2010/main" val="108997995"/>
              </p:ext>
            </p:extLst>
          </p:nvPr>
        </p:nvGraphicFramePr>
        <p:xfrm>
          <a:off x="1905000" y="2743200"/>
          <a:ext cx="241300" cy="292100"/>
        </p:xfrm>
        <a:graphic>
          <a:graphicData uri="http://schemas.openxmlformats.org/presentationml/2006/ole">
            <mc:AlternateContent xmlns:mc="http://schemas.openxmlformats.org/markup-compatibility/2006">
              <mc:Choice xmlns:v="urn:schemas-microsoft-com:vml" Requires="v">
                <p:oleObj spid="_x0000_s86065" name="Equation" r:id="rId7" imgW="241200" imgH="291960" progId="Equation.DSMT4">
                  <p:embed/>
                </p:oleObj>
              </mc:Choice>
              <mc:Fallback>
                <p:oleObj name="Equation" r:id="rId7" imgW="241200" imgH="291960" progId="Equation.DSMT4">
                  <p:embed/>
                  <p:pic>
                    <p:nvPicPr>
                      <p:cNvPr id="0" name=""/>
                      <p:cNvPicPr/>
                      <p:nvPr/>
                    </p:nvPicPr>
                    <p:blipFill>
                      <a:blip r:embed="rId8"/>
                      <a:stretch>
                        <a:fillRect/>
                      </a:stretch>
                    </p:blipFill>
                    <p:spPr>
                      <a:xfrm>
                        <a:off x="1905000" y="2743200"/>
                        <a:ext cx="241300" cy="292100"/>
                      </a:xfrm>
                      <a:prstGeom prst="rect">
                        <a:avLst/>
                      </a:prstGeom>
                    </p:spPr>
                  </p:pic>
                </p:oleObj>
              </mc:Fallback>
            </mc:AlternateContent>
          </a:graphicData>
        </a:graphic>
      </p:graphicFrame>
    </p:spTree>
    <p:extLst>
      <p:ext uri="{BB962C8B-B14F-4D97-AF65-F5344CB8AC3E}">
        <p14:creationId xmlns:p14="http://schemas.microsoft.com/office/powerpoint/2010/main" val="296267825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2068</TotalTime>
  <Words>1887</Words>
  <Application>Microsoft Office PowerPoint</Application>
  <PresentationFormat>On-screen Show (4:3)</PresentationFormat>
  <Paragraphs>142</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4" baseType="lpstr">
      <vt:lpstr>Cambria Math</vt:lpstr>
      <vt:lpstr>Arial</vt:lpstr>
      <vt:lpstr>Calibri</vt:lpstr>
      <vt:lpstr>Symbol</vt:lpstr>
      <vt:lpstr>Office Theme</vt:lpstr>
      <vt:lpstr>Equation</vt:lpstr>
      <vt:lpstr>MathType 6.0 Equation</vt:lpstr>
      <vt:lpstr>Section 10.2</vt:lpstr>
      <vt:lpstr>Interval Estimator and Confidence Interval</vt:lpstr>
      <vt:lpstr>100(1 − α)% Confidence Interval for the Population Mean, σ Known </vt:lpstr>
      <vt:lpstr>Critical Values of z and their Graphs</vt:lpstr>
      <vt:lpstr>Critical Values of z and their Graphs (cont.)</vt:lpstr>
      <vt:lpstr>Example 10.2.1</vt:lpstr>
      <vt:lpstr>Example 10.2.1 (cont.)</vt:lpstr>
      <vt:lpstr>Example 10.2.1 (cont.)</vt:lpstr>
      <vt:lpstr>Maximum Error and Margin of Error, E</vt:lpstr>
      <vt:lpstr>Example 10.2.2</vt:lpstr>
      <vt:lpstr>Example 10.2.2 (cont.)</vt:lpstr>
      <vt:lpstr>Example 10.2.2 (cont.)</vt:lpstr>
      <vt:lpstr>Example 10.2.2 (cont.)</vt:lpstr>
      <vt:lpstr>Student’s t-Distribution</vt:lpstr>
      <vt:lpstr>Degrees of Freedom</vt:lpstr>
      <vt:lpstr>100(1 − α)% Confidence Interval for the Population Mean, σ Unknown</vt:lpstr>
      <vt:lpstr>100(1 − α)% Confidence Interval for the Population Mean, σ Unknown</vt:lpstr>
      <vt:lpstr>Example 10.2.3</vt:lpstr>
      <vt:lpstr>Example 10.2.3 (cont.)</vt:lpstr>
      <vt:lpstr>Example 10.2.3 (cont.)</vt:lpstr>
      <vt:lpstr>Example 10.2.3 (cont.)</vt:lpstr>
      <vt:lpstr>Example 10.2.3 (cont.)</vt:lpstr>
      <vt:lpstr>Example 10.2.3 (cont.)</vt:lpstr>
      <vt:lpstr>Example 10.2.4</vt:lpstr>
      <vt:lpstr>Example 10.2.4 (cont.)</vt:lpstr>
      <vt:lpstr>Example 10.2.4 (cont.)</vt:lpstr>
      <vt:lpstr>Example 10.2.4 (cont.)</vt:lpstr>
      <vt:lpstr>Interval Estimation of the Population Mean: A Summary</vt:lpstr>
      <vt:lpstr>Sample Size Determination for Estimating a Population Mean </vt:lpstr>
      <vt:lpstr>Example 10.2.5</vt:lpstr>
      <vt:lpstr>Example 10.2.5 (cont.)</vt:lpstr>
      <vt:lpstr>Example 10.2.6</vt:lpstr>
      <vt:lpstr>Example 10.2.6 (cont.)</vt:lpstr>
      <vt:lpstr>Example 10.2.6 (cont.)</vt:lpstr>
      <vt:lpstr>Example 10.2.7</vt:lpstr>
      <vt:lpstr>Example 10.2.7 (cont.)</vt:lpstr>
      <vt:lpstr>Example 10.2.7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Thomas Durst</cp:lastModifiedBy>
  <cp:revision>291</cp:revision>
  <dcterms:created xsi:type="dcterms:W3CDTF">2013-04-26T14:43:13Z</dcterms:created>
  <dcterms:modified xsi:type="dcterms:W3CDTF">2020-10-20T09:53:44Z</dcterms:modified>
</cp:coreProperties>
</file>