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1"/>
  </p:notesMasterIdLst>
  <p:handoutMasterIdLst>
    <p:handoutMasterId r:id="rId22"/>
  </p:handoutMasterIdLst>
  <p:sldIdLst>
    <p:sldId id="256" r:id="rId2"/>
    <p:sldId id="315" r:id="rId3"/>
    <p:sldId id="298" r:id="rId4"/>
    <p:sldId id="299" r:id="rId5"/>
    <p:sldId id="292" r:id="rId6"/>
    <p:sldId id="300" r:id="rId7"/>
    <p:sldId id="297" r:id="rId8"/>
    <p:sldId id="301" r:id="rId9"/>
    <p:sldId id="302" r:id="rId10"/>
    <p:sldId id="303" r:id="rId11"/>
    <p:sldId id="304" r:id="rId12"/>
    <p:sldId id="306" r:id="rId13"/>
    <p:sldId id="307" r:id="rId14"/>
    <p:sldId id="312" r:id="rId15"/>
    <p:sldId id="313" r:id="rId16"/>
    <p:sldId id="314" r:id="rId17"/>
    <p:sldId id="309" r:id="rId18"/>
    <p:sldId id="310" r:id="rId19"/>
    <p:sldId id="311" r:id="rId20"/>
  </p:sldIdLst>
  <p:sldSz cx="9144000" cy="6858000" type="screen4x3"/>
  <p:notesSz cx="6858000" cy="9144000"/>
  <p:embeddedFontLst>
    <p:embeddedFont>
      <p:font typeface="Calibri" panose="020F0502020204030204" pitchFamily="34" charset="0"/>
      <p:regular r:id="rId23"/>
      <p:bold r:id="rId24"/>
      <p:italic r:id="rId25"/>
      <p:boldItalic r:id="rId2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Lebeaux" initials="RL" lastIdx="3" clrIdx="0">
    <p:extLst>
      <p:ext uri="{19B8F6BF-5375-455C-9EA6-DF929625EA0E}">
        <p15:presenceInfo xmlns:p15="http://schemas.microsoft.com/office/powerpoint/2012/main" userId="Rebecca Lebeaux"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85"/>
    <a:srgbClr val="0000FF"/>
    <a:srgbClr val="000000"/>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05" d="100"/>
          <a:sy n="105" d="100"/>
        </p:scale>
        <p:origin x="342" y="11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commentAuthors" Target="commentAuthors.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5" Type="http://schemas.openxmlformats.org/officeDocument/2006/relationships/image" Target="../media/image6.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 Id="rId5" Type="http://schemas.openxmlformats.org/officeDocument/2006/relationships/image" Target="../media/image38.wmf"/><Relationship Id="rId4" Type="http://schemas.openxmlformats.org/officeDocument/2006/relationships/image" Target="../media/image37.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image" Target="../media/image43.wmf"/><Relationship Id="rId1" Type="http://schemas.openxmlformats.org/officeDocument/2006/relationships/image" Target="../media/image42.wmf"/><Relationship Id="rId4" Type="http://schemas.openxmlformats.org/officeDocument/2006/relationships/image" Target="../media/image45.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4"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 Id="rId6" Type="http://schemas.openxmlformats.org/officeDocument/2006/relationships/image" Target="../media/image21.wmf"/><Relationship Id="rId5" Type="http://schemas.openxmlformats.org/officeDocument/2006/relationships/image" Target="../media/image20.wmf"/><Relationship Id="rId4" Type="http://schemas.openxmlformats.org/officeDocument/2006/relationships/image" Target="../media/image19.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 Id="rId5" Type="http://schemas.openxmlformats.org/officeDocument/2006/relationships/image" Target="../media/image26.wmf"/><Relationship Id="rId4" Type="http://schemas.openxmlformats.org/officeDocument/2006/relationships/image" Target="../media/image25.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9.wmf"/><Relationship Id="rId1" Type="http://schemas.openxmlformats.org/officeDocument/2006/relationships/image" Target="../media/image28.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8/14/2018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8/14/2018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00"/>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4.wmf"/><Relationship Id="rId13" Type="http://schemas.openxmlformats.org/officeDocument/2006/relationships/image" Target="../media/image27.png"/><Relationship Id="rId3" Type="http://schemas.openxmlformats.org/officeDocument/2006/relationships/oleObject" Target="../embeddings/oleObject21.bin"/><Relationship Id="rId7" Type="http://schemas.openxmlformats.org/officeDocument/2006/relationships/oleObject" Target="../embeddings/oleObject23.bin"/><Relationship Id="rId12" Type="http://schemas.openxmlformats.org/officeDocument/2006/relationships/image" Target="../media/image26.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3.wmf"/><Relationship Id="rId11" Type="http://schemas.openxmlformats.org/officeDocument/2006/relationships/oleObject" Target="../embeddings/oleObject25.bin"/><Relationship Id="rId5" Type="http://schemas.openxmlformats.org/officeDocument/2006/relationships/oleObject" Target="../embeddings/oleObject22.bin"/><Relationship Id="rId10" Type="http://schemas.openxmlformats.org/officeDocument/2006/relationships/image" Target="../media/image25.wmf"/><Relationship Id="rId4" Type="http://schemas.openxmlformats.org/officeDocument/2006/relationships/image" Target="../media/image22.wmf"/><Relationship Id="rId9" Type="http://schemas.openxmlformats.org/officeDocument/2006/relationships/oleObject" Target="../embeddings/oleObject24.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9.wmf"/><Relationship Id="rId5" Type="http://schemas.openxmlformats.org/officeDocument/2006/relationships/oleObject" Target="../embeddings/oleObject27.bin"/><Relationship Id="rId4" Type="http://schemas.openxmlformats.org/officeDocument/2006/relationships/image" Target="../media/image28.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30.wmf"/></Relationships>
</file>

<file path=ppt/slides/_rels/slide14.x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oleObject" Target="../embeddings/oleObject29.bin"/><Relationship Id="rId7"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32.wmf"/><Relationship Id="rId5" Type="http://schemas.openxmlformats.org/officeDocument/2006/relationships/oleObject" Target="../embeddings/oleObject30.bin"/><Relationship Id="rId4" Type="http://schemas.openxmlformats.org/officeDocument/2006/relationships/image" Target="../media/image31.wmf"/></Relationships>
</file>

<file path=ppt/slides/_rels/slide15.xml.rels><?xml version="1.0" encoding="UTF-8" standalone="yes"?>
<Relationships xmlns="http://schemas.openxmlformats.org/package/2006/relationships"><Relationship Id="rId8" Type="http://schemas.openxmlformats.org/officeDocument/2006/relationships/image" Target="../media/image36.wmf"/><Relationship Id="rId3" Type="http://schemas.openxmlformats.org/officeDocument/2006/relationships/oleObject" Target="../embeddings/oleObject32.bin"/><Relationship Id="rId7" Type="http://schemas.openxmlformats.org/officeDocument/2006/relationships/oleObject" Target="../embeddings/oleObject34.bin"/><Relationship Id="rId12" Type="http://schemas.openxmlformats.org/officeDocument/2006/relationships/image" Target="../media/image38.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5.wmf"/><Relationship Id="rId11" Type="http://schemas.openxmlformats.org/officeDocument/2006/relationships/oleObject" Target="../embeddings/oleObject36.bin"/><Relationship Id="rId5" Type="http://schemas.openxmlformats.org/officeDocument/2006/relationships/oleObject" Target="../embeddings/oleObject33.bin"/><Relationship Id="rId10" Type="http://schemas.openxmlformats.org/officeDocument/2006/relationships/image" Target="../media/image37.wmf"/><Relationship Id="rId4" Type="http://schemas.openxmlformats.org/officeDocument/2006/relationships/image" Target="../media/image34.wmf"/><Relationship Id="rId9" Type="http://schemas.openxmlformats.org/officeDocument/2006/relationships/oleObject" Target="../embeddings/oleObject35.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41.wmf"/><Relationship Id="rId3" Type="http://schemas.openxmlformats.org/officeDocument/2006/relationships/oleObject" Target="../embeddings/oleObject37.bin"/><Relationship Id="rId7"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40.wmf"/><Relationship Id="rId5" Type="http://schemas.openxmlformats.org/officeDocument/2006/relationships/oleObject" Target="../embeddings/oleObject38.bin"/><Relationship Id="rId4" Type="http://schemas.openxmlformats.org/officeDocument/2006/relationships/image" Target="../media/image39.wmf"/></Relationships>
</file>

<file path=ppt/slides/_rels/slide19.xml.rels><?xml version="1.0" encoding="UTF-8" standalone="yes"?>
<Relationships xmlns="http://schemas.openxmlformats.org/package/2006/relationships"><Relationship Id="rId8" Type="http://schemas.openxmlformats.org/officeDocument/2006/relationships/image" Target="../media/image44.wmf"/><Relationship Id="rId3" Type="http://schemas.openxmlformats.org/officeDocument/2006/relationships/oleObject" Target="../embeddings/oleObject40.bin"/><Relationship Id="rId7"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43.wmf"/><Relationship Id="rId5" Type="http://schemas.openxmlformats.org/officeDocument/2006/relationships/oleObject" Target="../embeddings/oleObject41.bin"/><Relationship Id="rId10" Type="http://schemas.openxmlformats.org/officeDocument/2006/relationships/image" Target="../media/image45.wmf"/><Relationship Id="rId4" Type="http://schemas.openxmlformats.org/officeDocument/2006/relationships/image" Target="../media/image42.wmf"/><Relationship Id="rId9" Type="http://schemas.openxmlformats.org/officeDocument/2006/relationships/oleObject" Target="../embeddings/oleObject43.bin"/></Relationships>
</file>

<file path=ppt/slides/_rels/slide2.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8.wmf"/><Relationship Id="rId5" Type="http://schemas.openxmlformats.org/officeDocument/2006/relationships/oleObject" Target="../embeddings/oleObject7.bin"/><Relationship Id="rId4" Type="http://schemas.openxmlformats.org/officeDocument/2006/relationships/image" Target="../media/image7.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wmf"/><Relationship Id="rId5" Type="http://schemas.openxmlformats.org/officeDocument/2006/relationships/oleObject" Target="../embeddings/oleObject9.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1.bin"/></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4.wmf"/><Relationship Id="rId5" Type="http://schemas.openxmlformats.org/officeDocument/2006/relationships/oleObject" Target="../embeddings/oleObject13.bin"/><Relationship Id="rId4" Type="http://schemas.openxmlformats.org/officeDocument/2006/relationships/image" Target="../media/image13.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5.wmf"/></Relationships>
</file>

<file path=ppt/slides/_rels/slide9.xml.rels><?xml version="1.0" encoding="UTF-8" standalone="yes"?>
<Relationships xmlns="http://schemas.openxmlformats.org/package/2006/relationships"><Relationship Id="rId8" Type="http://schemas.openxmlformats.org/officeDocument/2006/relationships/image" Target="../media/image18.wmf"/><Relationship Id="rId13" Type="http://schemas.openxmlformats.org/officeDocument/2006/relationships/oleObject" Target="../embeddings/oleObject20.bin"/><Relationship Id="rId3" Type="http://schemas.openxmlformats.org/officeDocument/2006/relationships/oleObject" Target="../embeddings/oleObject15.bin"/><Relationship Id="rId7" Type="http://schemas.openxmlformats.org/officeDocument/2006/relationships/oleObject" Target="../embeddings/oleObject17.bin"/><Relationship Id="rId12" Type="http://schemas.openxmlformats.org/officeDocument/2006/relationships/image" Target="../media/image20.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7.wmf"/><Relationship Id="rId11" Type="http://schemas.openxmlformats.org/officeDocument/2006/relationships/oleObject" Target="../embeddings/oleObject19.bin"/><Relationship Id="rId5" Type="http://schemas.openxmlformats.org/officeDocument/2006/relationships/oleObject" Target="../embeddings/oleObject16.bin"/><Relationship Id="rId10" Type="http://schemas.openxmlformats.org/officeDocument/2006/relationships/image" Target="../media/image19.wmf"/><Relationship Id="rId4" Type="http://schemas.openxmlformats.org/officeDocument/2006/relationships/image" Target="../media/image16.wmf"/><Relationship Id="rId9" Type="http://schemas.openxmlformats.org/officeDocument/2006/relationships/oleObject" Target="../embeddings/oleObject18.bin"/><Relationship Id="rId14" Type="http://schemas.openxmlformats.org/officeDocument/2006/relationships/image" Target="../media/image2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10.3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Estimating the Population Proportion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10.3.2 (cont.)</a:t>
            </a:r>
          </a:p>
        </p:txBody>
      </p:sp>
      <p:sp>
        <p:nvSpPr>
          <p:cNvPr id="3" name="Content Placeholder 2"/>
          <p:cNvSpPr>
            <a:spLocks noGrp="1"/>
          </p:cNvSpPr>
          <p:nvPr>
            <p:ph idx="1"/>
          </p:nvPr>
        </p:nvSpPr>
        <p:spPr/>
        <p:txBody>
          <a:bodyPr/>
          <a:lstStyle/>
          <a:p>
            <a:r>
              <a:rPr lang="en-US" dirty="0"/>
              <a:t>Note that the sample proportion     is used in place of </a:t>
            </a:r>
            <a:r>
              <a:rPr lang="en-US" i="1" dirty="0">
                <a:solidFill>
                  <a:srgbClr val="000085"/>
                </a:solidFill>
              </a:rPr>
              <a:t>p</a:t>
            </a:r>
            <a:r>
              <a:rPr lang="en-US" dirty="0"/>
              <a:t> in the computation of        For any realistic problem, this will always be the case. Fortunately, unless    and </a:t>
            </a:r>
            <a:r>
              <a:rPr lang="en-US" i="1" dirty="0">
                <a:solidFill>
                  <a:srgbClr val="000085"/>
                </a:solidFill>
              </a:rPr>
              <a:t>p</a:t>
            </a:r>
            <a:r>
              <a:rPr lang="en-US" dirty="0"/>
              <a:t> are far apart, the value of       will not be greatly affected. </a:t>
            </a:r>
          </a:p>
          <a:p>
            <a:r>
              <a:rPr lang="en-US" dirty="0"/>
              <a:t>Computing the confidence interval 		results in</a:t>
            </a:r>
          </a:p>
          <a:p>
            <a:pPr algn="ctr"/>
            <a:r>
              <a:rPr lang="en-US" dirty="0"/>
              <a:t>0.1171 ± 1.96 (0.0159)</a:t>
            </a:r>
          </a:p>
          <a:p>
            <a:pPr algn="ctr"/>
            <a:r>
              <a:rPr lang="en-US" dirty="0"/>
              <a:t>0.1171 ± 0.0312 </a:t>
            </a:r>
          </a:p>
          <a:p>
            <a:pPr algn="ctr"/>
            <a:r>
              <a:rPr lang="en-US" dirty="0"/>
              <a:t>0.0859 to 0.1483.</a:t>
            </a:r>
          </a:p>
        </p:txBody>
      </p:sp>
      <p:graphicFrame>
        <p:nvGraphicFramePr>
          <p:cNvPr id="71682" name="Object 2"/>
          <p:cNvGraphicFramePr>
            <a:graphicFrameLocks noChangeAspect="1"/>
          </p:cNvGraphicFramePr>
          <p:nvPr>
            <p:extLst>
              <p:ext uri="{D42A27DB-BD31-4B8C-83A1-F6EECF244321}">
                <p14:modId xmlns:p14="http://schemas.microsoft.com/office/powerpoint/2010/main" val="3106508168"/>
              </p:ext>
            </p:extLst>
          </p:nvPr>
        </p:nvGraphicFramePr>
        <p:xfrm>
          <a:off x="5347139" y="1379756"/>
          <a:ext cx="228600" cy="406400"/>
        </p:xfrm>
        <a:graphic>
          <a:graphicData uri="http://schemas.openxmlformats.org/presentationml/2006/ole">
            <mc:AlternateContent xmlns:mc="http://schemas.openxmlformats.org/markup-compatibility/2006">
              <mc:Choice xmlns:v="urn:schemas-microsoft-com:vml" Requires="v">
                <p:oleObj spid="_x0000_s71722" name="Equation" r:id="rId3" imgW="228600" imgH="406080" progId="Equation.DSMT4">
                  <p:embed/>
                </p:oleObj>
              </mc:Choice>
              <mc:Fallback>
                <p:oleObj name="Equation" r:id="rId3" imgW="228600" imgH="406080" progId="Equation.DSMT4">
                  <p:embed/>
                  <p:pic>
                    <p:nvPicPr>
                      <p:cNvPr id="0" name="Picture 2"/>
                      <p:cNvPicPr>
                        <a:picLocks noChangeAspect="1" noChangeArrowheads="1"/>
                      </p:cNvPicPr>
                      <p:nvPr/>
                    </p:nvPicPr>
                    <p:blipFill>
                      <a:blip r:embed="rId4"/>
                      <a:srcRect/>
                      <a:stretch>
                        <a:fillRect/>
                      </a:stretch>
                    </p:blipFill>
                    <p:spPr bwMode="auto">
                      <a:xfrm>
                        <a:off x="5347139" y="1379756"/>
                        <a:ext cx="228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683" name="Object 3"/>
          <p:cNvGraphicFramePr>
            <a:graphicFrameLocks noChangeAspect="1"/>
          </p:cNvGraphicFramePr>
          <p:nvPr>
            <p:extLst>
              <p:ext uri="{D42A27DB-BD31-4B8C-83A1-F6EECF244321}">
                <p14:modId xmlns:p14="http://schemas.microsoft.com/office/powerpoint/2010/main" val="3441390992"/>
              </p:ext>
            </p:extLst>
          </p:nvPr>
        </p:nvGraphicFramePr>
        <p:xfrm>
          <a:off x="3750578" y="1786156"/>
          <a:ext cx="469900" cy="469900"/>
        </p:xfrm>
        <a:graphic>
          <a:graphicData uri="http://schemas.openxmlformats.org/presentationml/2006/ole">
            <mc:AlternateContent xmlns:mc="http://schemas.openxmlformats.org/markup-compatibility/2006">
              <mc:Choice xmlns:v="urn:schemas-microsoft-com:vml" Requires="v">
                <p:oleObj spid="_x0000_s71723" name="Equation" r:id="rId5" imgW="469800" imgH="469800" progId="Equation.DSMT4">
                  <p:embed/>
                </p:oleObj>
              </mc:Choice>
              <mc:Fallback>
                <p:oleObj name="Equation" r:id="rId5" imgW="469800" imgH="469800" progId="Equation.DSMT4">
                  <p:embed/>
                  <p:pic>
                    <p:nvPicPr>
                      <p:cNvPr id="0" name="Picture 3"/>
                      <p:cNvPicPr>
                        <a:picLocks noChangeAspect="1" noChangeArrowheads="1"/>
                      </p:cNvPicPr>
                      <p:nvPr/>
                    </p:nvPicPr>
                    <p:blipFill>
                      <a:blip r:embed="rId6"/>
                      <a:srcRect/>
                      <a:stretch>
                        <a:fillRect/>
                      </a:stretch>
                    </p:blipFill>
                    <p:spPr bwMode="auto">
                      <a:xfrm>
                        <a:off x="3750578" y="1786156"/>
                        <a:ext cx="469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684" name="Object 4"/>
          <p:cNvGraphicFramePr>
            <a:graphicFrameLocks noChangeAspect="1"/>
          </p:cNvGraphicFramePr>
          <p:nvPr>
            <p:extLst>
              <p:ext uri="{D42A27DB-BD31-4B8C-83A1-F6EECF244321}">
                <p14:modId xmlns:p14="http://schemas.microsoft.com/office/powerpoint/2010/main" val="2144447336"/>
              </p:ext>
            </p:extLst>
          </p:nvPr>
        </p:nvGraphicFramePr>
        <p:xfrm>
          <a:off x="6739156" y="2209800"/>
          <a:ext cx="228600" cy="406400"/>
        </p:xfrm>
        <a:graphic>
          <a:graphicData uri="http://schemas.openxmlformats.org/presentationml/2006/ole">
            <mc:AlternateContent xmlns:mc="http://schemas.openxmlformats.org/markup-compatibility/2006">
              <mc:Choice xmlns:v="urn:schemas-microsoft-com:vml" Requires="v">
                <p:oleObj spid="_x0000_s71724" name="Equation" r:id="rId7" imgW="228600" imgH="406080" progId="Equation.DSMT4">
                  <p:embed/>
                </p:oleObj>
              </mc:Choice>
              <mc:Fallback>
                <p:oleObj name="Equation" r:id="rId7" imgW="228600" imgH="406080" progId="Equation.DSMT4">
                  <p:embed/>
                  <p:pic>
                    <p:nvPicPr>
                      <p:cNvPr id="0" name="Picture 4"/>
                      <p:cNvPicPr>
                        <a:picLocks noChangeAspect="1" noChangeArrowheads="1"/>
                      </p:cNvPicPr>
                      <p:nvPr/>
                    </p:nvPicPr>
                    <p:blipFill>
                      <a:blip r:embed="rId8"/>
                      <a:srcRect/>
                      <a:stretch>
                        <a:fillRect/>
                      </a:stretch>
                    </p:blipFill>
                    <p:spPr bwMode="auto">
                      <a:xfrm>
                        <a:off x="6739156" y="2209800"/>
                        <a:ext cx="228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685" name="Object 5"/>
          <p:cNvGraphicFramePr>
            <a:graphicFrameLocks noChangeAspect="1"/>
          </p:cNvGraphicFramePr>
          <p:nvPr>
            <p:extLst>
              <p:ext uri="{D42A27DB-BD31-4B8C-83A1-F6EECF244321}">
                <p14:modId xmlns:p14="http://schemas.microsoft.com/office/powerpoint/2010/main" val="4195694590"/>
              </p:ext>
            </p:extLst>
          </p:nvPr>
        </p:nvGraphicFramePr>
        <p:xfrm>
          <a:off x="3784600" y="2632075"/>
          <a:ext cx="368300" cy="469900"/>
        </p:xfrm>
        <a:graphic>
          <a:graphicData uri="http://schemas.openxmlformats.org/presentationml/2006/ole">
            <mc:AlternateContent xmlns:mc="http://schemas.openxmlformats.org/markup-compatibility/2006">
              <mc:Choice xmlns:v="urn:schemas-microsoft-com:vml" Requires="v">
                <p:oleObj spid="_x0000_s71725" name="Equation" r:id="rId9" imgW="368280" imgH="469800" progId="Equation.DSMT4">
                  <p:embed/>
                </p:oleObj>
              </mc:Choice>
              <mc:Fallback>
                <p:oleObj name="Equation" r:id="rId9" imgW="368280" imgH="469800" progId="Equation.DSMT4">
                  <p:embed/>
                  <p:pic>
                    <p:nvPicPr>
                      <p:cNvPr id="0" name="Picture 5"/>
                      <p:cNvPicPr>
                        <a:picLocks noChangeAspect="1" noChangeArrowheads="1"/>
                      </p:cNvPicPr>
                      <p:nvPr/>
                    </p:nvPicPr>
                    <p:blipFill>
                      <a:blip r:embed="rId10"/>
                      <a:srcRect/>
                      <a:stretch>
                        <a:fillRect/>
                      </a:stretch>
                    </p:blipFill>
                    <p:spPr bwMode="auto">
                      <a:xfrm>
                        <a:off x="3784600" y="2632075"/>
                        <a:ext cx="368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686" name="Object 6"/>
          <p:cNvGraphicFramePr>
            <a:graphicFrameLocks noChangeAspect="1"/>
          </p:cNvGraphicFramePr>
          <p:nvPr>
            <p:extLst>
              <p:ext uri="{D42A27DB-BD31-4B8C-83A1-F6EECF244321}">
                <p14:modId xmlns:p14="http://schemas.microsoft.com/office/powerpoint/2010/main" val="213555651"/>
              </p:ext>
            </p:extLst>
          </p:nvPr>
        </p:nvGraphicFramePr>
        <p:xfrm>
          <a:off x="5610225" y="3124200"/>
          <a:ext cx="1244600" cy="495300"/>
        </p:xfrm>
        <a:graphic>
          <a:graphicData uri="http://schemas.openxmlformats.org/presentationml/2006/ole">
            <mc:AlternateContent xmlns:mc="http://schemas.openxmlformats.org/markup-compatibility/2006">
              <mc:Choice xmlns:v="urn:schemas-microsoft-com:vml" Requires="v">
                <p:oleObj spid="_x0000_s71726" name="Equation" r:id="rId11" imgW="1244520" imgH="495000" progId="Equation.DSMT4">
                  <p:embed/>
                </p:oleObj>
              </mc:Choice>
              <mc:Fallback>
                <p:oleObj name="Equation" r:id="rId11" imgW="1244520" imgH="495000" progId="Equation.DSMT4">
                  <p:embed/>
                  <p:pic>
                    <p:nvPicPr>
                      <p:cNvPr id="0" name="Picture 6"/>
                      <p:cNvPicPr>
                        <a:picLocks noChangeAspect="1" noChangeArrowheads="1"/>
                      </p:cNvPicPr>
                      <p:nvPr/>
                    </p:nvPicPr>
                    <p:blipFill>
                      <a:blip r:embed="rId12"/>
                      <a:srcRect/>
                      <a:stretch>
                        <a:fillRect/>
                      </a:stretch>
                    </p:blipFill>
                    <p:spPr bwMode="auto">
                      <a:xfrm>
                        <a:off x="5610225" y="3124200"/>
                        <a:ext cx="12446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71687" name="Picture 7"/>
          <p:cNvPicPr>
            <a:picLocks noChangeAspect="1" noChangeArrowheads="1"/>
          </p:cNvPicPr>
          <p:nvPr/>
        </p:nvPicPr>
        <p:blipFill>
          <a:blip r:embed="rId13" cstate="print"/>
          <a:srcRect/>
          <a:stretch>
            <a:fillRect/>
          </a:stretch>
        </p:blipFill>
        <p:spPr bwMode="auto">
          <a:xfrm>
            <a:off x="2057400" y="5181600"/>
            <a:ext cx="4762500" cy="7334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6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10.3.2 (cont.)</a:t>
            </a:r>
          </a:p>
        </p:txBody>
      </p:sp>
      <p:sp>
        <p:nvSpPr>
          <p:cNvPr id="3" name="Content Placeholder 2"/>
          <p:cNvSpPr>
            <a:spLocks noGrp="1"/>
          </p:cNvSpPr>
          <p:nvPr>
            <p:ph idx="1"/>
          </p:nvPr>
        </p:nvSpPr>
        <p:spPr/>
        <p:txBody>
          <a:bodyPr/>
          <a:lstStyle/>
          <a:p>
            <a:r>
              <a:rPr lang="en-US" dirty="0"/>
              <a:t>We are 95% confident in the procedure that created this interval. Another interpretation would be that we are 95% confident that the point estimate, </a:t>
            </a:r>
            <a:r>
              <a:rPr lang="en-US" dirty="0">
                <a:solidFill>
                  <a:srgbClr val="C00000"/>
                </a:solidFill>
              </a:rPr>
              <a:t>0.1171</a:t>
            </a:r>
            <a:r>
              <a:rPr lang="en-US" dirty="0"/>
              <a:t>, has a margin of error of </a:t>
            </a:r>
            <a:r>
              <a:rPr lang="en-US" dirty="0">
                <a:solidFill>
                  <a:srgbClr val="C00000"/>
                </a:solidFill>
              </a:rPr>
              <a:t>0.0312</a:t>
            </a:r>
            <a:r>
              <a:rPr lang="en-US" dirty="0"/>
              <a:t>. A maximum error of only 0.0312 with 95% confidence suggests a rather high level of accuracy in the estimation of the proportion.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Sample Size Determination for Estimating a Population Proportion </a:t>
            </a:r>
          </a:p>
        </p:txBody>
      </p:sp>
      <p:sp>
        <p:nvSpPr>
          <p:cNvPr id="4" name="Content Placeholder 2"/>
          <p:cNvSpPr>
            <a:spLocks noGrp="1"/>
          </p:cNvSpPr>
          <p:nvPr>
            <p:ph idx="1"/>
          </p:nvPr>
        </p:nvSpPr>
        <p:spPr>
          <a:xfrm>
            <a:off x="457200" y="1280160"/>
            <a:ext cx="8229600" cy="4401205"/>
          </a:xfrm>
          <a:solidFill>
            <a:srgbClr val="FFFFCC"/>
          </a:solidFill>
          <a:ln w="28575">
            <a:solidFill>
              <a:srgbClr val="000000"/>
            </a:solidFill>
          </a:ln>
        </p:spPr>
        <p:txBody>
          <a:bodyPr>
            <a:spAutoFit/>
          </a:bodyPr>
          <a:lstStyle/>
          <a:p>
            <a:pPr algn="ctr"/>
            <a:r>
              <a:rPr lang="en-US" b="1" dirty="0">
                <a:solidFill>
                  <a:srgbClr val="000000"/>
                </a:solidFill>
              </a:rPr>
              <a:t>Formula</a:t>
            </a:r>
            <a:endParaRPr lang="en-US" dirty="0">
              <a:solidFill>
                <a:srgbClr val="000000"/>
              </a:solidFill>
            </a:endParaRPr>
          </a:p>
          <a:p>
            <a:r>
              <a:rPr lang="en-US" dirty="0">
                <a:solidFill>
                  <a:srgbClr val="000000"/>
                </a:solidFill>
              </a:rPr>
              <a:t>The sample size necessary to estimate the population proportion to within a particular error with a certain level of confidence is given by </a:t>
            </a:r>
          </a:p>
          <a:p>
            <a:endParaRPr lang="en-US" dirty="0">
              <a:solidFill>
                <a:srgbClr val="000000"/>
              </a:solidFill>
            </a:endParaRPr>
          </a:p>
          <a:p>
            <a:endParaRPr lang="en-US" dirty="0">
              <a:solidFill>
                <a:srgbClr val="000000"/>
              </a:solidFill>
            </a:endParaRPr>
          </a:p>
          <a:p>
            <a:endParaRPr lang="en-US" dirty="0">
              <a:solidFill>
                <a:srgbClr val="000000"/>
              </a:solidFill>
            </a:endParaRPr>
          </a:p>
          <a:p>
            <a:r>
              <a:rPr lang="en-US" dirty="0">
                <a:solidFill>
                  <a:srgbClr val="000000"/>
                </a:solidFill>
              </a:rPr>
              <a:t>Where    is the estimate of the population proportion obtained from the pilot study. </a:t>
            </a:r>
          </a:p>
        </p:txBody>
      </p:sp>
      <p:graphicFrame>
        <p:nvGraphicFramePr>
          <p:cNvPr id="72706" name="Object 2"/>
          <p:cNvGraphicFramePr>
            <a:graphicFrameLocks noChangeAspect="1"/>
          </p:cNvGraphicFramePr>
          <p:nvPr/>
        </p:nvGraphicFramePr>
        <p:xfrm>
          <a:off x="1558255" y="4767044"/>
          <a:ext cx="228600" cy="406400"/>
        </p:xfrm>
        <a:graphic>
          <a:graphicData uri="http://schemas.openxmlformats.org/presentationml/2006/ole">
            <mc:AlternateContent xmlns:mc="http://schemas.openxmlformats.org/markup-compatibility/2006">
              <mc:Choice xmlns:v="urn:schemas-microsoft-com:vml" Requires="v">
                <p:oleObj spid="_x0000_s72720" name="Equation" r:id="rId3" imgW="228600" imgH="406080" progId="Equation.DSMT4">
                  <p:embed/>
                </p:oleObj>
              </mc:Choice>
              <mc:Fallback>
                <p:oleObj name="Equation" r:id="rId3" imgW="228600" imgH="406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58255" y="4767044"/>
                        <a:ext cx="228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2707" name="Object 3"/>
          <p:cNvGraphicFramePr>
            <a:graphicFrameLocks noChangeAspect="1"/>
          </p:cNvGraphicFramePr>
          <p:nvPr/>
        </p:nvGraphicFramePr>
        <p:xfrm>
          <a:off x="3352800" y="3505200"/>
          <a:ext cx="2209800" cy="952500"/>
        </p:xfrm>
        <a:graphic>
          <a:graphicData uri="http://schemas.openxmlformats.org/presentationml/2006/ole">
            <mc:AlternateContent xmlns:mc="http://schemas.openxmlformats.org/markup-compatibility/2006">
              <mc:Choice xmlns:v="urn:schemas-microsoft-com:vml" Requires="v">
                <p:oleObj spid="_x0000_s72721" name="Equation" r:id="rId5" imgW="2209680" imgH="952200" progId="Equation.DSMT4">
                  <p:embed/>
                </p:oleObj>
              </mc:Choice>
              <mc:Fallback>
                <p:oleObj name="Equation" r:id="rId5" imgW="2209680" imgH="9522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52800" y="3505200"/>
                        <a:ext cx="22098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Sample Size Determination for Estimating a Population Proportion </a:t>
            </a:r>
          </a:p>
        </p:txBody>
      </p:sp>
      <p:sp>
        <p:nvSpPr>
          <p:cNvPr id="4" name="Content Placeholder 2"/>
          <p:cNvSpPr>
            <a:spLocks noGrp="1"/>
          </p:cNvSpPr>
          <p:nvPr>
            <p:ph idx="1"/>
          </p:nvPr>
        </p:nvSpPr>
        <p:spPr>
          <a:xfrm>
            <a:off x="457200" y="1021910"/>
            <a:ext cx="8229600" cy="5004447"/>
          </a:xfrm>
          <a:solidFill>
            <a:srgbClr val="FFFFCC"/>
          </a:solidFill>
          <a:ln w="28575">
            <a:solidFill>
              <a:srgbClr val="000000"/>
            </a:solidFill>
          </a:ln>
        </p:spPr>
        <p:txBody>
          <a:bodyPr>
            <a:spAutoFit/>
          </a:bodyPr>
          <a:lstStyle/>
          <a:p>
            <a:pPr algn="ctr"/>
            <a:r>
              <a:rPr lang="en-US" b="1" dirty="0">
                <a:solidFill>
                  <a:srgbClr val="000000"/>
                </a:solidFill>
              </a:rPr>
              <a:t>Formula (cont.)</a:t>
            </a:r>
            <a:endParaRPr lang="en-US" dirty="0">
              <a:solidFill>
                <a:srgbClr val="000000"/>
              </a:solidFill>
            </a:endParaRPr>
          </a:p>
          <a:p>
            <a:r>
              <a:rPr lang="en-US" dirty="0">
                <a:solidFill>
                  <a:srgbClr val="000000"/>
                </a:solidFill>
              </a:rPr>
              <a:t>If an estimate of the population proportion is not available, then the population proportion is set to 0.5. The value 0.5 maximizes the quantity </a:t>
            </a:r>
            <a:r>
              <a:rPr lang="en-US" i="1" dirty="0">
                <a:solidFill>
                  <a:srgbClr val="000000"/>
                </a:solidFill>
              </a:rPr>
              <a:t>p</a:t>
            </a:r>
            <a:r>
              <a:rPr lang="en-US" dirty="0">
                <a:solidFill>
                  <a:srgbClr val="000000"/>
                </a:solidFill>
              </a:rPr>
              <a:t>(1 − </a:t>
            </a:r>
            <a:r>
              <a:rPr lang="en-US" i="1" dirty="0">
                <a:solidFill>
                  <a:srgbClr val="000000"/>
                </a:solidFill>
              </a:rPr>
              <a:t>p</a:t>
            </a:r>
            <a:r>
              <a:rPr lang="en-US" dirty="0">
                <a:solidFill>
                  <a:srgbClr val="000000"/>
                </a:solidFill>
              </a:rPr>
              <a:t>) and thus provides the most conservative estimate of the sample size possible. Hence if no estimate of the population proportion is available, the sample size necessary to estimate the population proportion to within a particular error with a certain level of confidence is given by: </a:t>
            </a:r>
          </a:p>
          <a:p>
            <a:endParaRPr lang="en-US" dirty="0">
              <a:solidFill>
                <a:srgbClr val="000000"/>
              </a:solidFill>
            </a:endParaRPr>
          </a:p>
        </p:txBody>
      </p:sp>
      <p:graphicFrame>
        <p:nvGraphicFramePr>
          <p:cNvPr id="5" name="Object 3">
            <a:extLst>
              <a:ext uri="{FF2B5EF4-FFF2-40B4-BE49-F238E27FC236}">
                <a16:creationId xmlns:a16="http://schemas.microsoft.com/office/drawing/2014/main" xmlns="" id="{3E1624E6-D091-4B93-8129-1CB62BB9010C}"/>
              </a:ext>
            </a:extLst>
          </p:cNvPr>
          <p:cNvGraphicFramePr>
            <a:graphicFrameLocks noChangeAspect="1"/>
          </p:cNvGraphicFramePr>
          <p:nvPr>
            <p:extLst>
              <p:ext uri="{D42A27DB-BD31-4B8C-83A1-F6EECF244321}">
                <p14:modId xmlns:p14="http://schemas.microsoft.com/office/powerpoint/2010/main" val="453920487"/>
              </p:ext>
            </p:extLst>
          </p:nvPr>
        </p:nvGraphicFramePr>
        <p:xfrm>
          <a:off x="2209800" y="4920804"/>
          <a:ext cx="4381500" cy="952500"/>
        </p:xfrm>
        <a:graphic>
          <a:graphicData uri="http://schemas.openxmlformats.org/presentationml/2006/ole">
            <mc:AlternateContent xmlns:mc="http://schemas.openxmlformats.org/markup-compatibility/2006">
              <mc:Choice xmlns:v="urn:schemas-microsoft-com:vml" Requires="v">
                <p:oleObj spid="_x0000_s92163" name="Equation" r:id="rId3" imgW="4381200" imgH="952200" progId="Equation.DSMT4">
                  <p:embed/>
                </p:oleObj>
              </mc:Choice>
              <mc:Fallback>
                <p:oleObj name="Equation" r:id="rId3" imgW="4381200" imgH="952200" progId="Equation.DSMT4">
                  <p:embed/>
                  <p:pic>
                    <p:nvPicPr>
                      <p:cNvPr id="74755"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4920804"/>
                        <a:ext cx="43815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10.3.3</a:t>
            </a:r>
          </a:p>
        </p:txBody>
      </p:sp>
      <p:sp>
        <p:nvSpPr>
          <p:cNvPr id="3" name="Content Placeholder 2"/>
          <p:cNvSpPr>
            <a:spLocks noGrp="1"/>
          </p:cNvSpPr>
          <p:nvPr>
            <p:ph idx="1"/>
          </p:nvPr>
        </p:nvSpPr>
        <p:spPr/>
        <p:txBody>
          <a:bodyPr/>
          <a:lstStyle/>
          <a:p>
            <a:r>
              <a:rPr lang="en-US" dirty="0"/>
              <a:t>How large a sample would be required to estimate the proportion of buyers on a mailing list with an accuracy of </a:t>
            </a:r>
            <a:r>
              <a:rPr lang="en-US" dirty="0">
                <a:solidFill>
                  <a:srgbClr val="0000FF"/>
                </a:solidFill>
              </a:rPr>
              <a:t>0.002</a:t>
            </a:r>
            <a:r>
              <a:rPr lang="en-US" dirty="0"/>
              <a:t> and a </a:t>
            </a:r>
            <a:r>
              <a:rPr lang="en-US" dirty="0">
                <a:solidFill>
                  <a:srgbClr val="0000FF"/>
                </a:solidFill>
              </a:rPr>
              <a:t>95%</a:t>
            </a:r>
            <a:r>
              <a:rPr lang="en-US" dirty="0"/>
              <a:t> degree of confidence, if the true proportion is approximately </a:t>
            </a:r>
            <a:r>
              <a:rPr lang="en-US" dirty="0">
                <a:solidFill>
                  <a:srgbClr val="0000FF"/>
                </a:solidFill>
              </a:rPr>
              <a:t>0.008</a:t>
            </a:r>
            <a:r>
              <a:rPr lang="en-US" dirty="0"/>
              <a:t>?</a:t>
            </a:r>
          </a:p>
          <a:p>
            <a:r>
              <a:rPr lang="en-US" b="1" dirty="0"/>
              <a:t>Solution</a:t>
            </a:r>
          </a:p>
          <a:p>
            <a:r>
              <a:rPr lang="en-US" dirty="0"/>
              <a:t>From the statement of the problem we have </a:t>
            </a:r>
          </a:p>
        </p:txBody>
      </p:sp>
      <p:graphicFrame>
        <p:nvGraphicFramePr>
          <p:cNvPr id="89090" name="Object 2"/>
          <p:cNvGraphicFramePr>
            <a:graphicFrameLocks noChangeAspect="1"/>
          </p:cNvGraphicFramePr>
          <p:nvPr>
            <p:extLst>
              <p:ext uri="{D42A27DB-BD31-4B8C-83A1-F6EECF244321}">
                <p14:modId xmlns:p14="http://schemas.microsoft.com/office/powerpoint/2010/main" val="2482955189"/>
              </p:ext>
            </p:extLst>
          </p:nvPr>
        </p:nvGraphicFramePr>
        <p:xfrm>
          <a:off x="2911784" y="4226740"/>
          <a:ext cx="1447800" cy="355600"/>
        </p:xfrm>
        <a:graphic>
          <a:graphicData uri="http://schemas.openxmlformats.org/presentationml/2006/ole">
            <mc:AlternateContent xmlns:mc="http://schemas.openxmlformats.org/markup-compatibility/2006">
              <mc:Choice xmlns:v="urn:schemas-microsoft-com:vml" Requires="v">
                <p:oleObj spid="_x0000_s89111" name="Equation" r:id="rId3" imgW="1447560" imgH="355320" progId="Equation.DSMT4">
                  <p:embed/>
                </p:oleObj>
              </mc:Choice>
              <mc:Fallback>
                <p:oleObj name="Equation" r:id="rId3" imgW="1447560" imgH="355320" progId="Equation.DSMT4">
                  <p:embed/>
                  <p:pic>
                    <p:nvPicPr>
                      <p:cNvPr id="0" name="Picture 2"/>
                      <p:cNvPicPr>
                        <a:picLocks noChangeAspect="1" noChangeArrowheads="1"/>
                      </p:cNvPicPr>
                      <p:nvPr/>
                    </p:nvPicPr>
                    <p:blipFill>
                      <a:blip r:embed="rId4"/>
                      <a:srcRect/>
                      <a:stretch>
                        <a:fillRect/>
                      </a:stretch>
                    </p:blipFill>
                    <p:spPr bwMode="auto">
                      <a:xfrm>
                        <a:off x="2911784" y="4226740"/>
                        <a:ext cx="1447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9091" name="Object 3"/>
          <p:cNvGraphicFramePr>
            <a:graphicFrameLocks noChangeAspect="1"/>
          </p:cNvGraphicFramePr>
          <p:nvPr>
            <p:extLst>
              <p:ext uri="{D42A27DB-BD31-4B8C-83A1-F6EECF244321}">
                <p14:modId xmlns:p14="http://schemas.microsoft.com/office/powerpoint/2010/main" val="1696768869"/>
              </p:ext>
            </p:extLst>
          </p:nvPr>
        </p:nvGraphicFramePr>
        <p:xfrm>
          <a:off x="2743200" y="4648200"/>
          <a:ext cx="4953000" cy="711200"/>
        </p:xfrm>
        <a:graphic>
          <a:graphicData uri="http://schemas.openxmlformats.org/presentationml/2006/ole">
            <mc:AlternateContent xmlns:mc="http://schemas.openxmlformats.org/markup-compatibility/2006">
              <mc:Choice xmlns:v="urn:schemas-microsoft-com:vml" Requires="v">
                <p:oleObj spid="_x0000_s89112" name="Equation" r:id="rId5" imgW="4952880" imgH="711000" progId="Equation.DSMT4">
                  <p:embed/>
                </p:oleObj>
              </mc:Choice>
              <mc:Fallback>
                <p:oleObj name="Equation" r:id="rId5" imgW="4952880" imgH="711000" progId="Equation.DSMT4">
                  <p:embed/>
                  <p:pic>
                    <p:nvPicPr>
                      <p:cNvPr id="0" name="Picture 3"/>
                      <p:cNvPicPr>
                        <a:picLocks noChangeAspect="1" noChangeArrowheads="1"/>
                      </p:cNvPicPr>
                      <p:nvPr/>
                    </p:nvPicPr>
                    <p:blipFill>
                      <a:blip r:embed="rId6"/>
                      <a:srcRect/>
                      <a:stretch>
                        <a:fillRect/>
                      </a:stretch>
                    </p:blipFill>
                    <p:spPr bwMode="auto">
                      <a:xfrm>
                        <a:off x="2743200" y="4648200"/>
                        <a:ext cx="49530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9092" name="Object 4"/>
          <p:cNvGraphicFramePr>
            <a:graphicFrameLocks noChangeAspect="1"/>
          </p:cNvGraphicFramePr>
          <p:nvPr>
            <p:extLst>
              <p:ext uri="{D42A27DB-BD31-4B8C-83A1-F6EECF244321}">
                <p14:modId xmlns:p14="http://schemas.microsoft.com/office/powerpoint/2010/main" val="280367532"/>
              </p:ext>
            </p:extLst>
          </p:nvPr>
        </p:nvGraphicFramePr>
        <p:xfrm>
          <a:off x="2911784" y="5491008"/>
          <a:ext cx="1435100" cy="292100"/>
        </p:xfrm>
        <a:graphic>
          <a:graphicData uri="http://schemas.openxmlformats.org/presentationml/2006/ole">
            <mc:AlternateContent xmlns:mc="http://schemas.openxmlformats.org/markup-compatibility/2006">
              <mc:Choice xmlns:v="urn:schemas-microsoft-com:vml" Requires="v">
                <p:oleObj spid="_x0000_s89113" name="Equation" r:id="rId7" imgW="1434960" imgH="291960" progId="Equation.DSMT4">
                  <p:embed/>
                </p:oleObj>
              </mc:Choice>
              <mc:Fallback>
                <p:oleObj name="Equation" r:id="rId7" imgW="1434960" imgH="291960" progId="Equation.DSMT4">
                  <p:embed/>
                  <p:pic>
                    <p:nvPicPr>
                      <p:cNvPr id="0" name="Picture 4"/>
                      <p:cNvPicPr>
                        <a:picLocks noChangeAspect="1" noChangeArrowheads="1"/>
                      </p:cNvPicPr>
                      <p:nvPr/>
                    </p:nvPicPr>
                    <p:blipFill>
                      <a:blip r:embed="rId8"/>
                      <a:srcRect/>
                      <a:stretch>
                        <a:fillRect/>
                      </a:stretch>
                    </p:blipFill>
                    <p:spPr bwMode="auto">
                      <a:xfrm>
                        <a:off x="2911784" y="5491008"/>
                        <a:ext cx="1435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10.3.3 (cont.)</a:t>
            </a:r>
          </a:p>
        </p:txBody>
      </p:sp>
      <p:sp>
        <p:nvSpPr>
          <p:cNvPr id="3" name="Content Placeholder 2"/>
          <p:cNvSpPr>
            <a:spLocks noGrp="1"/>
          </p:cNvSpPr>
          <p:nvPr>
            <p:ph idx="1"/>
          </p:nvPr>
        </p:nvSpPr>
        <p:spPr/>
        <p:txBody>
          <a:bodyPr/>
          <a:lstStyle/>
          <a:p>
            <a:r>
              <a:rPr lang="en-US" dirty="0"/>
              <a:t>Using the sample size determination expression and the values above yields </a:t>
            </a:r>
          </a:p>
        </p:txBody>
      </p:sp>
      <p:graphicFrame>
        <p:nvGraphicFramePr>
          <p:cNvPr id="90115" name="Object 3"/>
          <p:cNvGraphicFramePr>
            <a:graphicFrameLocks noChangeAspect="1"/>
          </p:cNvGraphicFramePr>
          <p:nvPr/>
        </p:nvGraphicFramePr>
        <p:xfrm>
          <a:off x="5867400" y="4419600"/>
          <a:ext cx="2743200" cy="381000"/>
        </p:xfrm>
        <a:graphic>
          <a:graphicData uri="http://schemas.openxmlformats.org/presentationml/2006/ole">
            <mc:AlternateContent xmlns:mc="http://schemas.openxmlformats.org/markup-compatibility/2006">
              <mc:Choice xmlns:v="urn:schemas-microsoft-com:vml" Requires="v">
                <p:oleObj spid="_x0000_s90151" name="Equation" r:id="rId3" imgW="2743200" imgH="380880" progId="Equation.DSMT4">
                  <p:embed/>
                </p:oleObj>
              </mc:Choice>
              <mc:Fallback>
                <p:oleObj name="Equation" r:id="rId3" imgW="2743200" imgH="380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67400" y="4419600"/>
                        <a:ext cx="2743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0117" name="Object 5"/>
          <p:cNvGraphicFramePr>
            <a:graphicFrameLocks noChangeAspect="1"/>
          </p:cNvGraphicFramePr>
          <p:nvPr/>
        </p:nvGraphicFramePr>
        <p:xfrm>
          <a:off x="1600200" y="2386476"/>
          <a:ext cx="2057400" cy="1168400"/>
        </p:xfrm>
        <a:graphic>
          <a:graphicData uri="http://schemas.openxmlformats.org/presentationml/2006/ole">
            <mc:AlternateContent xmlns:mc="http://schemas.openxmlformats.org/markup-compatibility/2006">
              <mc:Choice xmlns:v="urn:schemas-microsoft-com:vml" Requires="v">
                <p:oleObj spid="_x0000_s90152" name="Equation" r:id="rId5" imgW="2057400" imgH="1168200" progId="Equation.DSMT4">
                  <p:embed/>
                </p:oleObj>
              </mc:Choice>
              <mc:Fallback>
                <p:oleObj name="Equation" r:id="rId5" imgW="2057400" imgH="11682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0200" y="2386476"/>
                        <a:ext cx="20574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0118" name="Object 6"/>
          <p:cNvGraphicFramePr>
            <a:graphicFrameLocks noChangeAspect="1"/>
          </p:cNvGraphicFramePr>
          <p:nvPr>
            <p:extLst>
              <p:ext uri="{D42A27DB-BD31-4B8C-83A1-F6EECF244321}">
                <p14:modId xmlns:p14="http://schemas.microsoft.com/office/powerpoint/2010/main" val="426261230"/>
              </p:ext>
            </p:extLst>
          </p:nvPr>
        </p:nvGraphicFramePr>
        <p:xfrm>
          <a:off x="3816350" y="2614613"/>
          <a:ext cx="3708400" cy="901700"/>
        </p:xfrm>
        <a:graphic>
          <a:graphicData uri="http://schemas.openxmlformats.org/presentationml/2006/ole">
            <mc:AlternateContent xmlns:mc="http://schemas.openxmlformats.org/markup-compatibility/2006">
              <mc:Choice xmlns:v="urn:schemas-microsoft-com:vml" Requires="v">
                <p:oleObj spid="_x0000_s90153" name="Equation" r:id="rId7" imgW="3708360" imgH="901440" progId="Equation.DSMT4">
                  <p:embed/>
                </p:oleObj>
              </mc:Choice>
              <mc:Fallback>
                <p:oleObj name="Equation" r:id="rId7" imgW="3708360" imgH="901440" progId="Equation.DSMT4">
                  <p:embed/>
                  <p:pic>
                    <p:nvPicPr>
                      <p:cNvPr id="0" name="Picture 6"/>
                      <p:cNvPicPr>
                        <a:picLocks noChangeAspect="1" noChangeArrowheads="1"/>
                      </p:cNvPicPr>
                      <p:nvPr/>
                    </p:nvPicPr>
                    <p:blipFill>
                      <a:blip r:embed="rId8"/>
                      <a:srcRect/>
                      <a:stretch>
                        <a:fillRect/>
                      </a:stretch>
                    </p:blipFill>
                    <p:spPr bwMode="auto">
                      <a:xfrm>
                        <a:off x="3816350" y="2614613"/>
                        <a:ext cx="3708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0119" name="Object 7"/>
          <p:cNvGraphicFramePr>
            <a:graphicFrameLocks noChangeAspect="1"/>
          </p:cNvGraphicFramePr>
          <p:nvPr>
            <p:extLst>
              <p:ext uri="{D42A27DB-BD31-4B8C-83A1-F6EECF244321}">
                <p14:modId xmlns:p14="http://schemas.microsoft.com/office/powerpoint/2010/main" val="3247061567"/>
              </p:ext>
            </p:extLst>
          </p:nvPr>
        </p:nvGraphicFramePr>
        <p:xfrm>
          <a:off x="3810000" y="3910476"/>
          <a:ext cx="1816100" cy="292100"/>
        </p:xfrm>
        <a:graphic>
          <a:graphicData uri="http://schemas.openxmlformats.org/presentationml/2006/ole">
            <mc:AlternateContent xmlns:mc="http://schemas.openxmlformats.org/markup-compatibility/2006">
              <mc:Choice xmlns:v="urn:schemas-microsoft-com:vml" Requires="v">
                <p:oleObj spid="_x0000_s90154" name="Equation" r:id="rId9" imgW="1815840" imgH="291960" progId="Equation.DSMT4">
                  <p:embed/>
                </p:oleObj>
              </mc:Choice>
              <mc:Fallback>
                <p:oleObj name="Equation" r:id="rId9" imgW="1815840" imgH="2919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10000" y="3910476"/>
                        <a:ext cx="181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0120" name="Object 8"/>
          <p:cNvGraphicFramePr>
            <a:graphicFrameLocks noChangeAspect="1"/>
          </p:cNvGraphicFramePr>
          <p:nvPr>
            <p:extLst>
              <p:ext uri="{D42A27DB-BD31-4B8C-83A1-F6EECF244321}">
                <p14:modId xmlns:p14="http://schemas.microsoft.com/office/powerpoint/2010/main" val="935570760"/>
              </p:ext>
            </p:extLst>
          </p:nvPr>
        </p:nvGraphicFramePr>
        <p:xfrm>
          <a:off x="3818092" y="4443876"/>
          <a:ext cx="1003300" cy="292100"/>
        </p:xfrm>
        <a:graphic>
          <a:graphicData uri="http://schemas.openxmlformats.org/presentationml/2006/ole">
            <mc:AlternateContent xmlns:mc="http://schemas.openxmlformats.org/markup-compatibility/2006">
              <mc:Choice xmlns:v="urn:schemas-microsoft-com:vml" Requires="v">
                <p:oleObj spid="_x0000_s90155" name="Equation" r:id="rId11" imgW="1002960" imgH="291960" progId="Equation.DSMT4">
                  <p:embed/>
                </p:oleObj>
              </mc:Choice>
              <mc:Fallback>
                <p:oleObj name="Equation" r:id="rId11" imgW="1002960" imgH="291960" progId="Equation.DSMT4">
                  <p:embed/>
                  <p:pic>
                    <p:nvPicPr>
                      <p:cNvPr id="0" name="Picture 8"/>
                      <p:cNvPicPr>
                        <a:picLocks noChangeAspect="1" noChangeArrowheads="1"/>
                      </p:cNvPicPr>
                      <p:nvPr/>
                    </p:nvPicPr>
                    <p:blipFill>
                      <a:blip r:embed="rId12"/>
                      <a:srcRect/>
                      <a:stretch>
                        <a:fillRect/>
                      </a:stretch>
                    </p:blipFill>
                    <p:spPr bwMode="auto">
                      <a:xfrm>
                        <a:off x="3818092" y="4443876"/>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10.3.3 (cont.)</a:t>
            </a:r>
          </a:p>
        </p:txBody>
      </p:sp>
      <p:sp>
        <p:nvSpPr>
          <p:cNvPr id="3" name="Content Placeholder 2"/>
          <p:cNvSpPr>
            <a:spLocks noGrp="1"/>
          </p:cNvSpPr>
          <p:nvPr>
            <p:ph idx="1"/>
          </p:nvPr>
        </p:nvSpPr>
        <p:spPr/>
        <p:txBody>
          <a:bodyPr/>
          <a:lstStyle/>
          <a:p>
            <a:r>
              <a:rPr lang="en-US" dirty="0"/>
              <a:t>Thus, to be 95% confident that the proportion is estimated with an error of at most 0.002 requires a sample size of </a:t>
            </a:r>
            <a:r>
              <a:rPr lang="en-US" dirty="0">
                <a:solidFill>
                  <a:srgbClr val="FF0000"/>
                </a:solidFill>
              </a:rPr>
              <a:t>7622</a:t>
            </a:r>
            <a:r>
              <a:rPr lang="en-US" dirty="0"/>
              <a: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10.3.4</a:t>
            </a:r>
          </a:p>
        </p:txBody>
      </p:sp>
      <p:sp>
        <p:nvSpPr>
          <p:cNvPr id="3" name="Content Placeholder 2"/>
          <p:cNvSpPr>
            <a:spLocks noGrp="1"/>
          </p:cNvSpPr>
          <p:nvPr>
            <p:ph idx="1"/>
          </p:nvPr>
        </p:nvSpPr>
        <p:spPr/>
        <p:txBody>
          <a:bodyPr/>
          <a:lstStyle/>
          <a:p>
            <a:r>
              <a:rPr lang="en-US" dirty="0"/>
              <a:t>Using Example 10.3.2, suppose that radio station WXQI desires to estimate the proportion of the market they hold with a maximum error of </a:t>
            </a:r>
            <a:r>
              <a:rPr lang="en-US" dirty="0">
                <a:solidFill>
                  <a:srgbClr val="0000FF"/>
                </a:solidFill>
              </a:rPr>
              <a:t>0.01</a:t>
            </a:r>
            <a:r>
              <a:rPr lang="en-US" dirty="0"/>
              <a:t> and a confidence of </a:t>
            </a:r>
            <a:r>
              <a:rPr lang="en-US" dirty="0">
                <a:solidFill>
                  <a:srgbClr val="0000FF"/>
                </a:solidFill>
              </a:rPr>
              <a:t>0.95</a:t>
            </a:r>
            <a:r>
              <a:rPr lang="en-US" dirty="0"/>
              <a:t>. How large a sample would be required to estimate the fraction of listeners to within the desired level of accuracy? Since we don’t know the true population proportion, let’s assume the previous point estimate of </a:t>
            </a:r>
            <a:r>
              <a:rPr lang="en-US" dirty="0">
                <a:solidFill>
                  <a:srgbClr val="0000FF"/>
                </a:solidFill>
              </a:rPr>
              <a:t>0.1171</a:t>
            </a:r>
            <a:r>
              <a:rPr lang="en-US" dirty="0"/>
              <a:t> is the true proportion.</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10.3.4 (cont.)</a:t>
            </a:r>
          </a:p>
        </p:txBody>
      </p:sp>
      <p:sp>
        <p:nvSpPr>
          <p:cNvPr id="3" name="Content Placeholder 2"/>
          <p:cNvSpPr>
            <a:spLocks noGrp="1"/>
          </p:cNvSpPr>
          <p:nvPr>
            <p:ph idx="1"/>
          </p:nvPr>
        </p:nvSpPr>
        <p:spPr/>
        <p:txBody>
          <a:bodyPr/>
          <a:lstStyle/>
          <a:p>
            <a:r>
              <a:rPr lang="en-US" b="1" dirty="0"/>
              <a:t>Solution</a:t>
            </a:r>
          </a:p>
          <a:p>
            <a:r>
              <a:rPr lang="en-US" dirty="0"/>
              <a:t>So, we have</a:t>
            </a:r>
          </a:p>
          <a:p>
            <a:endParaRPr lang="en-US" dirty="0"/>
          </a:p>
          <a:p>
            <a:endParaRPr lang="en-US" dirty="0"/>
          </a:p>
          <a:p>
            <a:endParaRPr lang="en-US" dirty="0"/>
          </a:p>
          <a:p>
            <a:r>
              <a:rPr lang="en-US" dirty="0"/>
              <a:t>Using the sample size determination expression and the values above yields </a:t>
            </a:r>
          </a:p>
          <a:p>
            <a:endParaRPr lang="en-US" dirty="0"/>
          </a:p>
        </p:txBody>
      </p:sp>
      <p:graphicFrame>
        <p:nvGraphicFramePr>
          <p:cNvPr id="75778" name="Object 2"/>
          <p:cNvGraphicFramePr>
            <a:graphicFrameLocks noChangeAspect="1"/>
          </p:cNvGraphicFramePr>
          <p:nvPr>
            <p:extLst>
              <p:ext uri="{D42A27DB-BD31-4B8C-83A1-F6EECF244321}">
                <p14:modId xmlns:p14="http://schemas.microsoft.com/office/powerpoint/2010/main" val="3696784539"/>
              </p:ext>
            </p:extLst>
          </p:nvPr>
        </p:nvGraphicFramePr>
        <p:xfrm>
          <a:off x="2584450" y="2273300"/>
          <a:ext cx="1612900" cy="355600"/>
        </p:xfrm>
        <a:graphic>
          <a:graphicData uri="http://schemas.openxmlformats.org/presentationml/2006/ole">
            <mc:AlternateContent xmlns:mc="http://schemas.openxmlformats.org/markup-compatibility/2006">
              <mc:Choice xmlns:v="urn:schemas-microsoft-com:vml" Requires="v">
                <p:oleObj spid="_x0000_s75799" name="Equation" r:id="rId3" imgW="1612800" imgH="355320" progId="Equation.DSMT4">
                  <p:embed/>
                </p:oleObj>
              </mc:Choice>
              <mc:Fallback>
                <p:oleObj name="Equation" r:id="rId3" imgW="1612800" imgH="355320" progId="Equation.DSMT4">
                  <p:embed/>
                  <p:pic>
                    <p:nvPicPr>
                      <p:cNvPr id="0" name="Picture 2"/>
                      <p:cNvPicPr>
                        <a:picLocks noChangeAspect="1" noChangeArrowheads="1"/>
                      </p:cNvPicPr>
                      <p:nvPr/>
                    </p:nvPicPr>
                    <p:blipFill>
                      <a:blip r:embed="rId4"/>
                      <a:srcRect/>
                      <a:stretch>
                        <a:fillRect/>
                      </a:stretch>
                    </p:blipFill>
                    <p:spPr bwMode="auto">
                      <a:xfrm>
                        <a:off x="2584450" y="2273300"/>
                        <a:ext cx="16129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779" name="Object 3"/>
          <p:cNvGraphicFramePr>
            <a:graphicFrameLocks noChangeAspect="1"/>
          </p:cNvGraphicFramePr>
          <p:nvPr>
            <p:extLst>
              <p:ext uri="{D42A27DB-BD31-4B8C-83A1-F6EECF244321}">
                <p14:modId xmlns:p14="http://schemas.microsoft.com/office/powerpoint/2010/main" val="670403108"/>
              </p:ext>
            </p:extLst>
          </p:nvPr>
        </p:nvGraphicFramePr>
        <p:xfrm>
          <a:off x="2362200" y="2794233"/>
          <a:ext cx="4864100" cy="495300"/>
        </p:xfrm>
        <a:graphic>
          <a:graphicData uri="http://schemas.openxmlformats.org/presentationml/2006/ole">
            <mc:AlternateContent xmlns:mc="http://schemas.openxmlformats.org/markup-compatibility/2006">
              <mc:Choice xmlns:v="urn:schemas-microsoft-com:vml" Requires="v">
                <p:oleObj spid="_x0000_s75800" name="Equation" r:id="rId5" imgW="4863960" imgH="495000" progId="Equation.DSMT4">
                  <p:embed/>
                </p:oleObj>
              </mc:Choice>
              <mc:Fallback>
                <p:oleObj name="Equation" r:id="rId5" imgW="4863960" imgH="495000" progId="Equation.DSMT4">
                  <p:embed/>
                  <p:pic>
                    <p:nvPicPr>
                      <p:cNvPr id="0" name="Picture 3"/>
                      <p:cNvPicPr>
                        <a:picLocks noChangeAspect="1" noChangeArrowheads="1"/>
                      </p:cNvPicPr>
                      <p:nvPr/>
                    </p:nvPicPr>
                    <p:blipFill>
                      <a:blip r:embed="rId6"/>
                      <a:srcRect/>
                      <a:stretch>
                        <a:fillRect/>
                      </a:stretch>
                    </p:blipFill>
                    <p:spPr bwMode="auto">
                      <a:xfrm>
                        <a:off x="2362200" y="2794233"/>
                        <a:ext cx="4864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780" name="Object 4"/>
          <p:cNvGraphicFramePr>
            <a:graphicFrameLocks noChangeAspect="1"/>
          </p:cNvGraphicFramePr>
          <p:nvPr>
            <p:extLst>
              <p:ext uri="{D42A27DB-BD31-4B8C-83A1-F6EECF244321}">
                <p14:modId xmlns:p14="http://schemas.microsoft.com/office/powerpoint/2010/main" val="2400857964"/>
              </p:ext>
            </p:extLst>
          </p:nvPr>
        </p:nvGraphicFramePr>
        <p:xfrm>
          <a:off x="2597150" y="3429000"/>
          <a:ext cx="1257300" cy="292100"/>
        </p:xfrm>
        <a:graphic>
          <a:graphicData uri="http://schemas.openxmlformats.org/presentationml/2006/ole">
            <mc:AlternateContent xmlns:mc="http://schemas.openxmlformats.org/markup-compatibility/2006">
              <mc:Choice xmlns:v="urn:schemas-microsoft-com:vml" Requires="v">
                <p:oleObj spid="_x0000_s75801" name="Equation" r:id="rId7" imgW="1257120" imgH="291960" progId="Equation.DSMT4">
                  <p:embed/>
                </p:oleObj>
              </mc:Choice>
              <mc:Fallback>
                <p:oleObj name="Equation" r:id="rId7" imgW="1257120" imgH="291960" progId="Equation.DSMT4">
                  <p:embed/>
                  <p:pic>
                    <p:nvPicPr>
                      <p:cNvPr id="0" name="Picture 4"/>
                      <p:cNvPicPr>
                        <a:picLocks noChangeAspect="1" noChangeArrowheads="1"/>
                      </p:cNvPicPr>
                      <p:nvPr/>
                    </p:nvPicPr>
                    <p:blipFill>
                      <a:blip r:embed="rId8"/>
                      <a:srcRect/>
                      <a:stretch>
                        <a:fillRect/>
                      </a:stretch>
                    </p:blipFill>
                    <p:spPr bwMode="auto">
                      <a:xfrm>
                        <a:off x="2597150" y="3429000"/>
                        <a:ext cx="1257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577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577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57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10.3.4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r>
              <a:rPr lang="en-US" dirty="0"/>
              <a:t>Thus, to be 95% confident that the proportion of listeners is estimated with an accuracy of at least 0.01 would require a sample size of </a:t>
            </a:r>
            <a:r>
              <a:rPr lang="en-US" dirty="0">
                <a:solidFill>
                  <a:srgbClr val="FF0000"/>
                </a:solidFill>
              </a:rPr>
              <a:t>3972</a:t>
            </a:r>
            <a:r>
              <a:rPr lang="en-US" dirty="0"/>
              <a:t>. </a:t>
            </a:r>
          </a:p>
        </p:txBody>
      </p:sp>
      <p:graphicFrame>
        <p:nvGraphicFramePr>
          <p:cNvPr id="76803" name="Object 3"/>
          <p:cNvGraphicFramePr>
            <a:graphicFrameLocks noChangeAspect="1"/>
          </p:cNvGraphicFramePr>
          <p:nvPr/>
        </p:nvGraphicFramePr>
        <p:xfrm>
          <a:off x="457200" y="1371600"/>
          <a:ext cx="2095500" cy="952500"/>
        </p:xfrm>
        <a:graphic>
          <a:graphicData uri="http://schemas.openxmlformats.org/presentationml/2006/ole">
            <mc:AlternateContent xmlns:mc="http://schemas.openxmlformats.org/markup-compatibility/2006">
              <mc:Choice xmlns:v="urn:schemas-microsoft-com:vml" Requires="v">
                <p:oleObj spid="_x0000_s76831" name="Equation" r:id="rId3" imgW="2095200" imgH="952200" progId="Equation.DSMT4">
                  <p:embed/>
                </p:oleObj>
              </mc:Choice>
              <mc:Fallback>
                <p:oleObj name="Equation" r:id="rId3" imgW="2095200" imgH="9522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371600"/>
                        <a:ext cx="20955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6804" name="Object 4"/>
          <p:cNvGraphicFramePr>
            <a:graphicFrameLocks noChangeAspect="1"/>
          </p:cNvGraphicFramePr>
          <p:nvPr>
            <p:extLst>
              <p:ext uri="{D42A27DB-BD31-4B8C-83A1-F6EECF244321}">
                <p14:modId xmlns:p14="http://schemas.microsoft.com/office/powerpoint/2010/main" val="3358206687"/>
              </p:ext>
            </p:extLst>
          </p:nvPr>
        </p:nvGraphicFramePr>
        <p:xfrm>
          <a:off x="2597150" y="1422400"/>
          <a:ext cx="4038600" cy="901700"/>
        </p:xfrm>
        <a:graphic>
          <a:graphicData uri="http://schemas.openxmlformats.org/presentationml/2006/ole">
            <mc:AlternateContent xmlns:mc="http://schemas.openxmlformats.org/markup-compatibility/2006">
              <mc:Choice xmlns:v="urn:schemas-microsoft-com:vml" Requires="v">
                <p:oleObj spid="_x0000_s76832" name="Equation" r:id="rId5" imgW="4038480" imgH="901440" progId="Equation.DSMT4">
                  <p:embed/>
                </p:oleObj>
              </mc:Choice>
              <mc:Fallback>
                <p:oleObj name="Equation" r:id="rId5" imgW="4038480" imgH="901440" progId="Equation.DSMT4">
                  <p:embed/>
                  <p:pic>
                    <p:nvPicPr>
                      <p:cNvPr id="0" name="Picture 4"/>
                      <p:cNvPicPr>
                        <a:picLocks noChangeAspect="1" noChangeArrowheads="1"/>
                      </p:cNvPicPr>
                      <p:nvPr/>
                    </p:nvPicPr>
                    <p:blipFill>
                      <a:blip r:embed="rId6"/>
                      <a:srcRect/>
                      <a:stretch>
                        <a:fillRect/>
                      </a:stretch>
                    </p:blipFill>
                    <p:spPr bwMode="auto">
                      <a:xfrm>
                        <a:off x="2597150" y="1422400"/>
                        <a:ext cx="40386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6805" name="Object 5"/>
          <p:cNvGraphicFramePr>
            <a:graphicFrameLocks noChangeAspect="1"/>
          </p:cNvGraphicFramePr>
          <p:nvPr/>
        </p:nvGraphicFramePr>
        <p:xfrm>
          <a:off x="2607578" y="2505512"/>
          <a:ext cx="1270000" cy="292100"/>
        </p:xfrm>
        <a:graphic>
          <a:graphicData uri="http://schemas.openxmlformats.org/presentationml/2006/ole">
            <mc:AlternateContent xmlns:mc="http://schemas.openxmlformats.org/markup-compatibility/2006">
              <mc:Choice xmlns:v="urn:schemas-microsoft-com:vml" Requires="v">
                <p:oleObj spid="_x0000_s76833" name="Equation" r:id="rId7" imgW="1269720" imgH="291960" progId="Equation.DSMT4">
                  <p:embed/>
                </p:oleObj>
              </mc:Choice>
              <mc:Fallback>
                <p:oleObj name="Equation" r:id="rId7" imgW="126972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07578" y="2505512"/>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6806" name="Object 6"/>
          <p:cNvGraphicFramePr>
            <a:graphicFrameLocks noChangeAspect="1"/>
          </p:cNvGraphicFramePr>
          <p:nvPr/>
        </p:nvGraphicFramePr>
        <p:xfrm>
          <a:off x="2599888" y="3048000"/>
          <a:ext cx="1003300" cy="292100"/>
        </p:xfrm>
        <a:graphic>
          <a:graphicData uri="http://schemas.openxmlformats.org/presentationml/2006/ole">
            <mc:AlternateContent xmlns:mc="http://schemas.openxmlformats.org/markup-compatibility/2006">
              <mc:Choice xmlns:v="urn:schemas-microsoft-com:vml" Requires="v">
                <p:oleObj spid="_x0000_s76834" name="Equation" r:id="rId9" imgW="1002960" imgH="291960" progId="Equation.DSMT4">
                  <p:embed/>
                </p:oleObj>
              </mc:Choice>
              <mc:Fallback>
                <p:oleObj name="Equation" r:id="rId9" imgW="100296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99888" y="304800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 name="Rectangle 8"/>
          <p:cNvSpPr/>
          <p:nvPr/>
        </p:nvSpPr>
        <p:spPr>
          <a:xfrm>
            <a:off x="4267200" y="2904688"/>
            <a:ext cx="3000565" cy="523220"/>
          </a:xfrm>
          <a:prstGeom prst="rect">
            <a:avLst/>
          </a:prstGeom>
        </p:spPr>
        <p:txBody>
          <a:bodyPr wrap="none">
            <a:spAutoFit/>
          </a:bodyPr>
          <a:lstStyle/>
          <a:p>
            <a:r>
              <a:rPr lang="en-US" sz="2800" dirty="0"/>
              <a:t>(Always round up.)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680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680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680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3495F1-5DE5-4ECF-BC59-C13AE8B64CED}"/>
              </a:ext>
            </a:extLst>
          </p:cNvPr>
          <p:cNvSpPr>
            <a:spLocks noGrp="1"/>
          </p:cNvSpPr>
          <p:nvPr>
            <p:ph type="title"/>
          </p:nvPr>
        </p:nvSpPr>
        <p:spPr/>
        <p:txBody>
          <a:bodyPr/>
          <a:lstStyle/>
          <a:p>
            <a:r>
              <a:rPr lang="en-US" dirty="0"/>
              <a:t>Estimating Proportion of Population with an Attribute	</a:t>
            </a:r>
          </a:p>
        </p:txBody>
      </p:sp>
      <p:sp>
        <p:nvSpPr>
          <p:cNvPr id="3" name="Content Placeholder 2">
            <a:extLst>
              <a:ext uri="{FF2B5EF4-FFF2-40B4-BE49-F238E27FC236}">
                <a16:creationId xmlns:a16="http://schemas.microsoft.com/office/drawing/2014/main" xmlns="" id="{85D5BD3D-286E-4CD8-84E5-2BE04B14A1D6}"/>
              </a:ext>
            </a:extLst>
          </p:cNvPr>
          <p:cNvSpPr>
            <a:spLocks noGrp="1"/>
          </p:cNvSpPr>
          <p:nvPr>
            <p:ph idx="1"/>
          </p:nvPr>
        </p:nvSpPr>
        <p:spPr/>
        <p:txBody>
          <a:bodyPr/>
          <a:lstStyle/>
          <a:p>
            <a:r>
              <a:rPr lang="en-US" dirty="0"/>
              <a:t>A random sample is selected and the sample proportion is computed as follows:</a:t>
            </a:r>
          </a:p>
          <a:p>
            <a:endParaRPr lang="en-US" dirty="0"/>
          </a:p>
          <a:p>
            <a:endParaRPr lang="en-US" dirty="0"/>
          </a:p>
        </p:txBody>
      </p:sp>
      <p:graphicFrame>
        <p:nvGraphicFramePr>
          <p:cNvPr id="4" name="Object 3">
            <a:extLst>
              <a:ext uri="{FF2B5EF4-FFF2-40B4-BE49-F238E27FC236}">
                <a16:creationId xmlns:a16="http://schemas.microsoft.com/office/drawing/2014/main" xmlns="" id="{AC69657A-62A2-4A55-BC0F-04EACCAEF06D}"/>
              </a:ext>
            </a:extLst>
          </p:cNvPr>
          <p:cNvGraphicFramePr>
            <a:graphicFrameLocks noChangeAspect="1"/>
          </p:cNvGraphicFramePr>
          <p:nvPr>
            <p:extLst>
              <p:ext uri="{D42A27DB-BD31-4B8C-83A1-F6EECF244321}">
                <p14:modId xmlns:p14="http://schemas.microsoft.com/office/powerpoint/2010/main" val="2572246886"/>
              </p:ext>
            </p:extLst>
          </p:nvPr>
        </p:nvGraphicFramePr>
        <p:xfrm>
          <a:off x="885711" y="2446068"/>
          <a:ext cx="215900" cy="207943"/>
        </p:xfrm>
        <a:graphic>
          <a:graphicData uri="http://schemas.openxmlformats.org/presentationml/2006/ole">
            <mc:AlternateContent xmlns:mc="http://schemas.openxmlformats.org/markup-compatibility/2006">
              <mc:Choice xmlns:v="urn:schemas-microsoft-com:vml" Requires="v">
                <p:oleObj spid="_x0000_s91172" name="Equation" r:id="rId3" imgW="215640" imgH="228600" progId="Equation.DSMT4">
                  <p:embed/>
                </p:oleObj>
              </mc:Choice>
              <mc:Fallback>
                <p:oleObj name="Equation" r:id="rId3" imgW="215640" imgH="228600" progId="Equation.DSMT4">
                  <p:embed/>
                  <p:pic>
                    <p:nvPicPr>
                      <p:cNvPr id="0" name=""/>
                      <p:cNvPicPr/>
                      <p:nvPr/>
                    </p:nvPicPr>
                    <p:blipFill>
                      <a:blip r:embed="rId4"/>
                      <a:stretch>
                        <a:fillRect/>
                      </a:stretch>
                    </p:blipFill>
                    <p:spPr>
                      <a:xfrm>
                        <a:off x="885711" y="2446068"/>
                        <a:ext cx="215900" cy="207943"/>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xmlns="" id="{A98BE118-EF5D-44AF-8892-E2F2BFC9AF4B}"/>
              </a:ext>
            </a:extLst>
          </p:cNvPr>
          <p:cNvGraphicFramePr>
            <a:graphicFrameLocks noChangeAspect="1"/>
          </p:cNvGraphicFramePr>
          <p:nvPr>
            <p:extLst>
              <p:ext uri="{D42A27DB-BD31-4B8C-83A1-F6EECF244321}">
                <p14:modId xmlns:p14="http://schemas.microsoft.com/office/powerpoint/2010/main" val="1389917967"/>
              </p:ext>
            </p:extLst>
          </p:nvPr>
        </p:nvGraphicFramePr>
        <p:xfrm>
          <a:off x="885711" y="3314699"/>
          <a:ext cx="215900" cy="228600"/>
        </p:xfrm>
        <a:graphic>
          <a:graphicData uri="http://schemas.openxmlformats.org/presentationml/2006/ole">
            <mc:AlternateContent xmlns:mc="http://schemas.openxmlformats.org/markup-compatibility/2006">
              <mc:Choice xmlns:v="urn:schemas-microsoft-com:vml" Requires="v">
                <p:oleObj spid="_x0000_s91173" name="Equation" r:id="rId5" imgW="215640" imgH="228600" progId="Equation.DSMT4">
                  <p:embed/>
                </p:oleObj>
              </mc:Choice>
              <mc:Fallback>
                <p:oleObj name="Equation" r:id="rId5" imgW="215640" imgH="228600" progId="Equation.DSMT4">
                  <p:embed/>
                  <p:pic>
                    <p:nvPicPr>
                      <p:cNvPr id="0" name=""/>
                      <p:cNvPicPr/>
                      <p:nvPr/>
                    </p:nvPicPr>
                    <p:blipFill>
                      <a:blip r:embed="rId6"/>
                      <a:stretch>
                        <a:fillRect/>
                      </a:stretch>
                    </p:blipFill>
                    <p:spPr>
                      <a:xfrm>
                        <a:off x="885711" y="3314699"/>
                        <a:ext cx="215900" cy="228600"/>
                      </a:xfrm>
                      <a:prstGeom prst="rect">
                        <a:avLst/>
                      </a:prstGeom>
                    </p:spPr>
                  </p:pic>
                </p:oleObj>
              </mc:Fallback>
            </mc:AlternateContent>
          </a:graphicData>
        </a:graphic>
      </p:graphicFrame>
      <p:graphicFrame>
        <p:nvGraphicFramePr>
          <p:cNvPr id="7" name="Object 2">
            <a:extLst>
              <a:ext uri="{FF2B5EF4-FFF2-40B4-BE49-F238E27FC236}">
                <a16:creationId xmlns:a16="http://schemas.microsoft.com/office/drawing/2014/main" xmlns="" id="{D512EAC9-3D80-4663-A393-CDB13EF15939}"/>
              </a:ext>
            </a:extLst>
          </p:cNvPr>
          <p:cNvGraphicFramePr>
            <a:graphicFrameLocks noChangeAspect="1"/>
          </p:cNvGraphicFramePr>
          <p:nvPr>
            <p:extLst>
              <p:ext uri="{D42A27DB-BD31-4B8C-83A1-F6EECF244321}">
                <p14:modId xmlns:p14="http://schemas.microsoft.com/office/powerpoint/2010/main" val="400788942"/>
              </p:ext>
            </p:extLst>
          </p:nvPr>
        </p:nvGraphicFramePr>
        <p:xfrm>
          <a:off x="301511" y="3881749"/>
          <a:ext cx="800100" cy="838200"/>
        </p:xfrm>
        <a:graphic>
          <a:graphicData uri="http://schemas.openxmlformats.org/presentationml/2006/ole">
            <mc:AlternateContent xmlns:mc="http://schemas.openxmlformats.org/markup-compatibility/2006">
              <mc:Choice xmlns:v="urn:schemas-microsoft-com:vml" Requires="v">
                <p:oleObj spid="_x0000_s91174" name="Equation" r:id="rId7" imgW="799920" imgH="838080" progId="Equation.DSMT4">
                  <p:embed/>
                </p:oleObj>
              </mc:Choice>
              <mc:Fallback>
                <p:oleObj name="Equation" r:id="rId7" imgW="799920" imgH="838080" progId="Equation.DSMT4">
                  <p:embed/>
                  <p:pic>
                    <p:nvPicPr>
                      <p:cNvPr id="67586" name="Object 2"/>
                      <p:cNvPicPr>
                        <a:picLocks noChangeAspect="1" noChangeArrowheads="1"/>
                      </p:cNvPicPr>
                      <p:nvPr/>
                    </p:nvPicPr>
                    <p:blipFill>
                      <a:blip r:embed="rId8"/>
                      <a:srcRect/>
                      <a:stretch>
                        <a:fillRect/>
                      </a:stretch>
                    </p:blipFill>
                    <p:spPr bwMode="auto">
                      <a:xfrm>
                        <a:off x="301511" y="3881749"/>
                        <a:ext cx="800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TextBox 7">
            <a:extLst>
              <a:ext uri="{FF2B5EF4-FFF2-40B4-BE49-F238E27FC236}">
                <a16:creationId xmlns:a16="http://schemas.microsoft.com/office/drawing/2014/main" xmlns="" id="{38CAB17C-EC56-46CA-91A9-50DBED3B8F7D}"/>
              </a:ext>
            </a:extLst>
          </p:cNvPr>
          <p:cNvSpPr txBox="1"/>
          <p:nvPr/>
        </p:nvSpPr>
        <p:spPr>
          <a:xfrm>
            <a:off x="1295400" y="2305615"/>
            <a:ext cx="8534400" cy="2246769"/>
          </a:xfrm>
          <a:prstGeom prst="rect">
            <a:avLst/>
          </a:prstGeom>
          <a:noFill/>
        </p:spPr>
        <p:txBody>
          <a:bodyPr wrap="square" rtlCol="0">
            <a:spAutoFit/>
          </a:bodyPr>
          <a:lstStyle/>
          <a:p>
            <a:r>
              <a:rPr lang="en-US" sz="2800" dirty="0"/>
              <a:t>= number in the sample that possess the attribute,</a:t>
            </a:r>
          </a:p>
          <a:p>
            <a:endParaRPr lang="en-US" sz="2800" dirty="0"/>
          </a:p>
          <a:p>
            <a:r>
              <a:rPr lang="en-US" sz="2800" dirty="0"/>
              <a:t>= sample size, and </a:t>
            </a:r>
          </a:p>
          <a:p>
            <a:endParaRPr lang="en-US" sz="2800" dirty="0"/>
          </a:p>
          <a:p>
            <a:r>
              <a:rPr lang="en-US" sz="2800" dirty="0"/>
              <a:t>= proportion in the sample that possess the attribute</a:t>
            </a:r>
          </a:p>
        </p:txBody>
      </p:sp>
      <p:graphicFrame>
        <p:nvGraphicFramePr>
          <p:cNvPr id="10" name="Object 2">
            <a:extLst>
              <a:ext uri="{FF2B5EF4-FFF2-40B4-BE49-F238E27FC236}">
                <a16:creationId xmlns:a16="http://schemas.microsoft.com/office/drawing/2014/main" xmlns="" id="{FD6AA350-81A0-4714-BC47-9988A603718B}"/>
              </a:ext>
            </a:extLst>
          </p:cNvPr>
          <p:cNvGraphicFramePr>
            <a:graphicFrameLocks noChangeAspect="1"/>
          </p:cNvGraphicFramePr>
          <p:nvPr>
            <p:extLst>
              <p:ext uri="{D42A27DB-BD31-4B8C-83A1-F6EECF244321}">
                <p14:modId xmlns:p14="http://schemas.microsoft.com/office/powerpoint/2010/main" val="2967446900"/>
              </p:ext>
            </p:extLst>
          </p:nvPr>
        </p:nvGraphicFramePr>
        <p:xfrm>
          <a:off x="987311" y="4802846"/>
          <a:ext cx="228600" cy="406400"/>
        </p:xfrm>
        <a:graphic>
          <a:graphicData uri="http://schemas.openxmlformats.org/presentationml/2006/ole">
            <mc:AlternateContent xmlns:mc="http://schemas.openxmlformats.org/markup-compatibility/2006">
              <mc:Choice xmlns:v="urn:schemas-microsoft-com:vml" Requires="v">
                <p:oleObj spid="_x0000_s91175" name="Equation" r:id="rId9" imgW="228600" imgH="406080" progId="Equation.DSMT4">
                  <p:embed/>
                </p:oleObj>
              </mc:Choice>
              <mc:Fallback>
                <p:oleObj name="Equation" r:id="rId9" imgW="228600" imgH="406080" progId="Equation.DSMT4">
                  <p:embed/>
                  <p:pic>
                    <p:nvPicPr>
                      <p:cNvPr id="7" name="Object 2">
                        <a:extLst>
                          <a:ext uri="{FF2B5EF4-FFF2-40B4-BE49-F238E27FC236}">
                            <a16:creationId xmlns:a16="http://schemas.microsoft.com/office/drawing/2014/main" xmlns="" id="{D512EAC9-3D80-4663-A393-CDB13EF15939}"/>
                          </a:ext>
                        </a:extLst>
                      </p:cNvPr>
                      <p:cNvPicPr>
                        <a:picLocks noChangeAspect="1" noChangeArrowheads="1"/>
                      </p:cNvPicPr>
                      <p:nvPr/>
                    </p:nvPicPr>
                    <p:blipFill>
                      <a:blip r:embed="rId10"/>
                      <a:srcRect/>
                      <a:stretch>
                        <a:fillRect/>
                      </a:stretch>
                    </p:blipFill>
                    <p:spPr bwMode="auto">
                      <a:xfrm>
                        <a:off x="987311" y="4802846"/>
                        <a:ext cx="228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TextBox 10">
            <a:extLst>
              <a:ext uri="{FF2B5EF4-FFF2-40B4-BE49-F238E27FC236}">
                <a16:creationId xmlns:a16="http://schemas.microsoft.com/office/drawing/2014/main" xmlns="" id="{523D6398-E066-48BE-9EF5-E58AB9783B50}"/>
              </a:ext>
            </a:extLst>
          </p:cNvPr>
          <p:cNvSpPr txBox="1"/>
          <p:nvPr/>
        </p:nvSpPr>
        <p:spPr>
          <a:xfrm>
            <a:off x="76200" y="4719949"/>
            <a:ext cx="8658340" cy="1384995"/>
          </a:xfrm>
          <a:prstGeom prst="rect">
            <a:avLst/>
          </a:prstGeom>
          <a:noFill/>
        </p:spPr>
        <p:txBody>
          <a:bodyPr wrap="square" rtlCol="0">
            <a:spAutoFit/>
          </a:bodyPr>
          <a:lstStyle/>
          <a:p>
            <a:r>
              <a:rPr lang="en-US" sz="2800" dirty="0"/>
              <a:t>Since     is computed from a random sample,     is a random variable whose value depends on which random sample is selected.</a:t>
            </a:r>
          </a:p>
        </p:txBody>
      </p:sp>
      <p:graphicFrame>
        <p:nvGraphicFramePr>
          <p:cNvPr id="12" name="Object 2">
            <a:extLst>
              <a:ext uri="{FF2B5EF4-FFF2-40B4-BE49-F238E27FC236}">
                <a16:creationId xmlns:a16="http://schemas.microsoft.com/office/drawing/2014/main" xmlns="" id="{15C23CC4-E554-4812-ABEF-517375B512F9}"/>
              </a:ext>
            </a:extLst>
          </p:cNvPr>
          <p:cNvGraphicFramePr>
            <a:graphicFrameLocks noChangeAspect="1"/>
          </p:cNvGraphicFramePr>
          <p:nvPr>
            <p:extLst>
              <p:ext uri="{D42A27DB-BD31-4B8C-83A1-F6EECF244321}">
                <p14:modId xmlns:p14="http://schemas.microsoft.com/office/powerpoint/2010/main" val="771850546"/>
              </p:ext>
            </p:extLst>
          </p:nvPr>
        </p:nvGraphicFramePr>
        <p:xfrm>
          <a:off x="6629400" y="4802846"/>
          <a:ext cx="228600" cy="406400"/>
        </p:xfrm>
        <a:graphic>
          <a:graphicData uri="http://schemas.openxmlformats.org/presentationml/2006/ole">
            <mc:AlternateContent xmlns:mc="http://schemas.openxmlformats.org/markup-compatibility/2006">
              <mc:Choice xmlns:v="urn:schemas-microsoft-com:vml" Requires="v">
                <p:oleObj spid="_x0000_s91176" name="Equation" r:id="rId11" imgW="228600" imgH="406080" progId="Equation.DSMT4">
                  <p:embed/>
                </p:oleObj>
              </mc:Choice>
              <mc:Fallback>
                <p:oleObj name="Equation" r:id="rId11" imgW="228600" imgH="406080" progId="Equation.DSMT4">
                  <p:embed/>
                  <p:pic>
                    <p:nvPicPr>
                      <p:cNvPr id="7" name="Object 2">
                        <a:extLst>
                          <a:ext uri="{FF2B5EF4-FFF2-40B4-BE49-F238E27FC236}">
                            <a16:creationId xmlns:a16="http://schemas.microsoft.com/office/drawing/2014/main" xmlns="" id="{D512EAC9-3D80-4663-A393-CDB13EF15939}"/>
                          </a:ext>
                        </a:extLst>
                      </p:cNvPr>
                      <p:cNvPicPr>
                        <a:picLocks noChangeAspect="1" noChangeArrowheads="1"/>
                      </p:cNvPicPr>
                      <p:nvPr/>
                    </p:nvPicPr>
                    <p:blipFill>
                      <a:blip r:embed="rId12"/>
                      <a:srcRect/>
                      <a:stretch>
                        <a:fillRect/>
                      </a:stretch>
                    </p:blipFill>
                    <p:spPr bwMode="auto">
                      <a:xfrm>
                        <a:off x="6629400" y="4802846"/>
                        <a:ext cx="228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440080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10.3.1</a:t>
            </a:r>
          </a:p>
        </p:txBody>
      </p:sp>
      <p:sp>
        <p:nvSpPr>
          <p:cNvPr id="3" name="Content Placeholder 2"/>
          <p:cNvSpPr>
            <a:spLocks noGrp="1"/>
          </p:cNvSpPr>
          <p:nvPr>
            <p:ph idx="1"/>
          </p:nvPr>
        </p:nvSpPr>
        <p:spPr/>
        <p:txBody>
          <a:bodyPr/>
          <a:lstStyle/>
          <a:p>
            <a:r>
              <a:rPr lang="en-US" dirty="0"/>
              <a:t>Estimate the fraction of defective transistors in a lot containing </a:t>
            </a:r>
            <a:r>
              <a:rPr lang="en-US" dirty="0">
                <a:solidFill>
                  <a:srgbClr val="0000FF"/>
                </a:solidFill>
              </a:rPr>
              <a:t>100,000</a:t>
            </a:r>
            <a:r>
              <a:rPr lang="en-US" dirty="0"/>
              <a:t> transistors. Suppose a sample of size </a:t>
            </a:r>
            <a:r>
              <a:rPr lang="en-US" dirty="0">
                <a:solidFill>
                  <a:srgbClr val="0000FF"/>
                </a:solidFill>
              </a:rPr>
              <a:t>800</a:t>
            </a:r>
            <a:r>
              <a:rPr lang="en-US" dirty="0"/>
              <a:t> is drawn from the lot, and </a:t>
            </a:r>
            <a:r>
              <a:rPr lang="en-US" dirty="0">
                <a:solidFill>
                  <a:srgbClr val="0000FF"/>
                </a:solidFill>
              </a:rPr>
              <a:t>5</a:t>
            </a:r>
            <a:r>
              <a:rPr lang="en-US" dirty="0"/>
              <a:t> transistors were found to be defective. </a:t>
            </a:r>
          </a:p>
          <a:p>
            <a:r>
              <a:rPr lang="en-US" b="1" dirty="0"/>
              <a:t>Solution</a:t>
            </a:r>
          </a:p>
          <a:p>
            <a:r>
              <a:rPr lang="en-US" dirty="0"/>
              <a:t>We have </a:t>
            </a:r>
            <a:r>
              <a:rPr lang="en-US" i="1" dirty="0"/>
              <a:t>x</a:t>
            </a:r>
            <a:r>
              <a:rPr lang="en-US" dirty="0"/>
              <a:t> = 5 and </a:t>
            </a:r>
            <a:r>
              <a:rPr lang="en-US" i="1" dirty="0"/>
              <a:t>n</a:t>
            </a:r>
            <a:r>
              <a:rPr lang="en-US" dirty="0"/>
              <a:t> = 800. Then </a:t>
            </a:r>
            <a:endParaRPr lang="en-US" b="1" dirty="0"/>
          </a:p>
        </p:txBody>
      </p:sp>
      <p:graphicFrame>
        <p:nvGraphicFramePr>
          <p:cNvPr id="67586" name="Object 2"/>
          <p:cNvGraphicFramePr>
            <a:graphicFrameLocks noChangeAspect="1"/>
          </p:cNvGraphicFramePr>
          <p:nvPr>
            <p:extLst>
              <p:ext uri="{D42A27DB-BD31-4B8C-83A1-F6EECF244321}">
                <p14:modId xmlns:p14="http://schemas.microsoft.com/office/powerpoint/2010/main" val="3289881922"/>
              </p:ext>
            </p:extLst>
          </p:nvPr>
        </p:nvGraphicFramePr>
        <p:xfrm>
          <a:off x="3505200" y="4267200"/>
          <a:ext cx="1143000" cy="838200"/>
        </p:xfrm>
        <a:graphic>
          <a:graphicData uri="http://schemas.openxmlformats.org/presentationml/2006/ole">
            <mc:AlternateContent xmlns:mc="http://schemas.openxmlformats.org/markup-compatibility/2006">
              <mc:Choice xmlns:v="urn:schemas-microsoft-com:vml" Requires="v">
                <p:oleObj spid="_x0000_s67600" name="Equation" r:id="rId3" imgW="1143000" imgH="838080" progId="Equation.DSMT4">
                  <p:embed/>
                </p:oleObj>
              </mc:Choice>
              <mc:Fallback>
                <p:oleObj name="Equation" r:id="rId3" imgW="11430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05200" y="42672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7587" name="Object 3"/>
          <p:cNvGraphicFramePr>
            <a:graphicFrameLocks noChangeAspect="1"/>
          </p:cNvGraphicFramePr>
          <p:nvPr/>
        </p:nvGraphicFramePr>
        <p:xfrm>
          <a:off x="4724400" y="4544240"/>
          <a:ext cx="1536700" cy="292100"/>
        </p:xfrm>
        <a:graphic>
          <a:graphicData uri="http://schemas.openxmlformats.org/presentationml/2006/ole">
            <mc:AlternateContent xmlns:mc="http://schemas.openxmlformats.org/markup-compatibility/2006">
              <mc:Choice xmlns:v="urn:schemas-microsoft-com:vml" Requires="v">
                <p:oleObj spid="_x0000_s67601" name="Equation" r:id="rId5" imgW="1536480" imgH="291960" progId="Equation.DSMT4">
                  <p:embed/>
                </p:oleObj>
              </mc:Choice>
              <mc:Fallback>
                <p:oleObj name="Equation" r:id="rId5" imgW="1536480" imgH="291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24400" y="4544240"/>
                        <a:ext cx="1536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58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5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10.3.1 (cont.)</a:t>
            </a:r>
          </a:p>
        </p:txBody>
      </p:sp>
      <p:sp>
        <p:nvSpPr>
          <p:cNvPr id="3" name="Content Placeholder 2"/>
          <p:cNvSpPr>
            <a:spLocks noGrp="1"/>
          </p:cNvSpPr>
          <p:nvPr>
            <p:ph idx="1"/>
          </p:nvPr>
        </p:nvSpPr>
        <p:spPr/>
        <p:txBody>
          <a:bodyPr/>
          <a:lstStyle/>
          <a:p>
            <a:r>
              <a:rPr lang="en-US" dirty="0"/>
              <a:t>A natural question to ask is, “How good is the estimate of the fraction of defective transistors?” The answer to this question naturally arises in the discussion of interval estimation for proportions.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100(1 − </a:t>
            </a:r>
            <a:r>
              <a:rPr lang="en-US" i="1" dirty="0"/>
              <a:t>α</a:t>
            </a:r>
            <a:r>
              <a:rPr lang="en-US" dirty="0"/>
              <a:t>)% Confidence Interval for the Population Proportion </a:t>
            </a:r>
          </a:p>
        </p:txBody>
      </p:sp>
      <p:sp>
        <p:nvSpPr>
          <p:cNvPr id="4" name="Content Placeholder 2"/>
          <p:cNvSpPr>
            <a:spLocks noGrp="1"/>
          </p:cNvSpPr>
          <p:nvPr>
            <p:ph idx="1"/>
          </p:nvPr>
        </p:nvSpPr>
        <p:spPr>
          <a:xfrm>
            <a:off x="457200" y="1280160"/>
            <a:ext cx="8229600" cy="3884140"/>
          </a:xfrm>
          <a:solidFill>
            <a:srgbClr val="FFFFCC"/>
          </a:solidFill>
          <a:ln w="28575">
            <a:solidFill>
              <a:srgbClr val="000000"/>
            </a:solidFill>
          </a:ln>
        </p:spPr>
        <p:txBody>
          <a:bodyPr>
            <a:spAutoFit/>
          </a:bodyPr>
          <a:lstStyle/>
          <a:p>
            <a:pPr algn="ctr"/>
            <a:r>
              <a:rPr lang="en-US" b="1" dirty="0">
                <a:solidFill>
                  <a:srgbClr val="000000"/>
                </a:solidFill>
              </a:rPr>
              <a:t>Formula</a:t>
            </a:r>
            <a:endParaRPr lang="en-US" dirty="0">
              <a:solidFill>
                <a:srgbClr val="000000"/>
              </a:solidFill>
            </a:endParaRPr>
          </a:p>
          <a:p>
            <a:r>
              <a:rPr lang="en-US" dirty="0">
                <a:solidFill>
                  <a:srgbClr val="000000"/>
                </a:solidFill>
              </a:rPr>
              <a:t>If the sample size is sufficiently large, i.e., </a:t>
            </a:r>
            <a:r>
              <a:rPr lang="en-US" i="1" dirty="0" err="1">
                <a:solidFill>
                  <a:srgbClr val="000000"/>
                </a:solidFill>
              </a:rPr>
              <a:t>np</a:t>
            </a:r>
            <a:r>
              <a:rPr lang="en-US" dirty="0">
                <a:solidFill>
                  <a:srgbClr val="000000"/>
                </a:solidFill>
              </a:rPr>
              <a:t> ≥ 10 and </a:t>
            </a:r>
            <a:r>
              <a:rPr lang="en-US" i="1" dirty="0">
                <a:solidFill>
                  <a:srgbClr val="000000"/>
                </a:solidFill>
              </a:rPr>
              <a:t>n</a:t>
            </a:r>
            <a:r>
              <a:rPr lang="en-US" dirty="0">
                <a:solidFill>
                  <a:srgbClr val="000000"/>
                </a:solidFill>
              </a:rPr>
              <a:t>(1 − </a:t>
            </a:r>
            <a:r>
              <a:rPr lang="en-US" i="1" dirty="0">
                <a:solidFill>
                  <a:srgbClr val="000000"/>
                </a:solidFill>
              </a:rPr>
              <a:t>p</a:t>
            </a:r>
            <a:r>
              <a:rPr lang="en-US" dirty="0">
                <a:solidFill>
                  <a:srgbClr val="000000"/>
                </a:solidFill>
              </a:rPr>
              <a:t>) ≥ 10, the 100(1 − </a:t>
            </a:r>
            <a:r>
              <a:rPr lang="en-US" i="1" dirty="0">
                <a:solidFill>
                  <a:srgbClr val="000000"/>
                </a:solidFill>
              </a:rPr>
              <a:t>α</a:t>
            </a:r>
            <a:r>
              <a:rPr lang="en-US" dirty="0">
                <a:solidFill>
                  <a:srgbClr val="000000"/>
                </a:solidFill>
              </a:rPr>
              <a:t>)% </a:t>
            </a:r>
            <a:r>
              <a:rPr lang="en-US" b="1" dirty="0">
                <a:solidFill>
                  <a:srgbClr val="C00000"/>
                </a:solidFill>
              </a:rPr>
              <a:t>confidence interval for the population proportion</a:t>
            </a:r>
            <a:r>
              <a:rPr lang="en-US" b="1" dirty="0">
                <a:solidFill>
                  <a:srgbClr val="000000"/>
                </a:solidFill>
              </a:rPr>
              <a:t> </a:t>
            </a:r>
            <a:r>
              <a:rPr lang="en-US" dirty="0">
                <a:solidFill>
                  <a:srgbClr val="000000"/>
                </a:solidFill>
              </a:rPr>
              <a:t>is given by the expression </a:t>
            </a:r>
          </a:p>
          <a:p>
            <a:endParaRPr lang="en-US" dirty="0">
              <a:solidFill>
                <a:srgbClr val="000000"/>
              </a:solidFill>
            </a:endParaRPr>
          </a:p>
          <a:p>
            <a:r>
              <a:rPr lang="en-US" dirty="0">
                <a:solidFill>
                  <a:srgbClr val="000000"/>
                </a:solidFill>
              </a:rPr>
              <a:t>where       is the distance from the point estimate </a:t>
            </a:r>
          </a:p>
          <a:p>
            <a:r>
              <a:rPr lang="en-US" dirty="0">
                <a:solidFill>
                  <a:srgbClr val="000000"/>
                </a:solidFill>
              </a:rPr>
              <a:t>to the end of the interval in standard deviation units, and      is the standard deviation of</a:t>
            </a:r>
          </a:p>
        </p:txBody>
      </p:sp>
      <p:graphicFrame>
        <p:nvGraphicFramePr>
          <p:cNvPr id="58370" name="Object 2"/>
          <p:cNvGraphicFramePr>
            <a:graphicFrameLocks noChangeAspect="1"/>
          </p:cNvGraphicFramePr>
          <p:nvPr/>
        </p:nvGraphicFramePr>
        <p:xfrm>
          <a:off x="3886200" y="3200400"/>
          <a:ext cx="1371600" cy="495300"/>
        </p:xfrm>
        <a:graphic>
          <a:graphicData uri="http://schemas.openxmlformats.org/presentationml/2006/ole">
            <mc:AlternateContent xmlns:mc="http://schemas.openxmlformats.org/markup-compatibility/2006">
              <mc:Choice xmlns:v="urn:schemas-microsoft-com:vml" Requires="v">
                <p:oleObj spid="_x0000_s58404" name="Equation" r:id="rId3" imgW="1371600" imgH="495000" progId="Equation.DSMT4">
                  <p:embed/>
                </p:oleObj>
              </mc:Choice>
              <mc:Fallback>
                <p:oleObj name="Equation" r:id="rId3" imgW="1371600" imgH="4950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86200" y="3200400"/>
                        <a:ext cx="13716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8372" name="Object 4"/>
          <p:cNvGraphicFramePr>
            <a:graphicFrameLocks noChangeAspect="1"/>
          </p:cNvGraphicFramePr>
          <p:nvPr/>
        </p:nvGraphicFramePr>
        <p:xfrm>
          <a:off x="1143000" y="4698534"/>
          <a:ext cx="381000" cy="469900"/>
        </p:xfrm>
        <a:graphic>
          <a:graphicData uri="http://schemas.openxmlformats.org/presentationml/2006/ole">
            <mc:AlternateContent xmlns:mc="http://schemas.openxmlformats.org/markup-compatibility/2006">
              <mc:Choice xmlns:v="urn:schemas-microsoft-com:vml" Requires="v">
                <p:oleObj spid="_x0000_s58405" name="Equation" r:id="rId5" imgW="380880" imgH="469800" progId="Equation.DSMT4">
                  <p:embed/>
                </p:oleObj>
              </mc:Choice>
              <mc:Fallback>
                <p:oleObj name="Equation" r:id="rId5" imgW="38088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3000" y="4698534"/>
                        <a:ext cx="381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8373" name="Object 5"/>
          <p:cNvGraphicFramePr>
            <a:graphicFrameLocks noChangeAspect="1"/>
          </p:cNvGraphicFramePr>
          <p:nvPr/>
        </p:nvGraphicFramePr>
        <p:xfrm>
          <a:off x="5579378" y="4657288"/>
          <a:ext cx="292100" cy="406400"/>
        </p:xfrm>
        <a:graphic>
          <a:graphicData uri="http://schemas.openxmlformats.org/presentationml/2006/ole">
            <mc:AlternateContent xmlns:mc="http://schemas.openxmlformats.org/markup-compatibility/2006">
              <mc:Choice xmlns:v="urn:schemas-microsoft-com:vml" Requires="v">
                <p:oleObj spid="_x0000_s58406" name="Equation" r:id="rId7" imgW="291960" imgH="406080" progId="Equation.DSMT4">
                  <p:embed/>
                </p:oleObj>
              </mc:Choice>
              <mc:Fallback>
                <p:oleObj name="Equation" r:id="rId7" imgW="291960" imgH="406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79378" y="4657288"/>
                        <a:ext cx="292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8375" name="Object 7"/>
          <p:cNvGraphicFramePr>
            <a:graphicFrameLocks noChangeAspect="1"/>
          </p:cNvGraphicFramePr>
          <p:nvPr>
            <p:extLst>
              <p:ext uri="{D42A27DB-BD31-4B8C-83A1-F6EECF244321}">
                <p14:modId xmlns:p14="http://schemas.microsoft.com/office/powerpoint/2010/main" val="3366433178"/>
              </p:ext>
            </p:extLst>
          </p:nvPr>
        </p:nvGraphicFramePr>
        <p:xfrm>
          <a:off x="1608292" y="3751263"/>
          <a:ext cx="431800" cy="596900"/>
        </p:xfrm>
        <a:graphic>
          <a:graphicData uri="http://schemas.openxmlformats.org/presentationml/2006/ole">
            <mc:AlternateContent xmlns:mc="http://schemas.openxmlformats.org/markup-compatibility/2006">
              <mc:Choice xmlns:v="urn:schemas-microsoft-com:vml" Requires="v">
                <p:oleObj spid="_x0000_s58407" name="Equation" r:id="rId9" imgW="431640" imgH="596880" progId="Equation.DSMT4">
                  <p:embed/>
                </p:oleObj>
              </mc:Choice>
              <mc:Fallback>
                <p:oleObj name="Equation" r:id="rId9" imgW="431640" imgH="5968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08292" y="3751263"/>
                        <a:ext cx="4318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100(1 − </a:t>
            </a:r>
            <a:r>
              <a:rPr lang="en-US" i="1" dirty="0"/>
              <a:t>α</a:t>
            </a:r>
            <a:r>
              <a:rPr lang="en-US" dirty="0"/>
              <a:t>)% Confidence Interval for the Population Proportion </a:t>
            </a:r>
          </a:p>
        </p:txBody>
      </p:sp>
      <p:sp>
        <p:nvSpPr>
          <p:cNvPr id="4" name="Content Placeholder 2"/>
          <p:cNvSpPr>
            <a:spLocks noGrp="1"/>
          </p:cNvSpPr>
          <p:nvPr>
            <p:ph idx="1"/>
          </p:nvPr>
        </p:nvSpPr>
        <p:spPr>
          <a:xfrm>
            <a:off x="457200" y="1280160"/>
            <a:ext cx="8229600" cy="2591479"/>
          </a:xfrm>
          <a:solidFill>
            <a:srgbClr val="FFFFCC"/>
          </a:solidFill>
          <a:ln w="28575">
            <a:solidFill>
              <a:srgbClr val="000000"/>
            </a:solidFill>
          </a:ln>
        </p:spPr>
        <p:txBody>
          <a:bodyPr>
            <a:spAutoFit/>
          </a:bodyPr>
          <a:lstStyle/>
          <a:p>
            <a:pPr algn="ctr"/>
            <a:r>
              <a:rPr lang="en-US" b="1" dirty="0">
                <a:solidFill>
                  <a:srgbClr val="000000"/>
                </a:solidFill>
              </a:rPr>
              <a:t>Formula (cont.)</a:t>
            </a:r>
            <a:endParaRPr lang="en-US" dirty="0">
              <a:solidFill>
                <a:srgbClr val="000000"/>
              </a:solidFill>
            </a:endParaRPr>
          </a:p>
          <a:p>
            <a:r>
              <a:rPr lang="en-US" dirty="0">
                <a:solidFill>
                  <a:srgbClr val="000000"/>
                </a:solidFill>
              </a:rPr>
              <a:t>For this confidence interval	         where</a:t>
            </a:r>
          </a:p>
          <a:p>
            <a:endParaRPr lang="en-US" dirty="0">
              <a:solidFill>
                <a:srgbClr val="000000"/>
              </a:solidFill>
            </a:endParaRPr>
          </a:p>
          <a:p>
            <a:endParaRPr lang="en-US" dirty="0">
              <a:solidFill>
                <a:srgbClr val="000000"/>
              </a:solidFill>
            </a:endParaRPr>
          </a:p>
          <a:p>
            <a:endParaRPr lang="en-US" dirty="0">
              <a:solidFill>
                <a:srgbClr val="000000"/>
              </a:solidFill>
            </a:endParaRPr>
          </a:p>
        </p:txBody>
      </p:sp>
      <p:graphicFrame>
        <p:nvGraphicFramePr>
          <p:cNvPr id="58374" name="Object 6"/>
          <p:cNvGraphicFramePr>
            <a:graphicFrameLocks noChangeAspect="1"/>
          </p:cNvGraphicFramePr>
          <p:nvPr/>
        </p:nvGraphicFramePr>
        <p:xfrm>
          <a:off x="4537745" y="1862356"/>
          <a:ext cx="1270000" cy="495300"/>
        </p:xfrm>
        <a:graphic>
          <a:graphicData uri="http://schemas.openxmlformats.org/presentationml/2006/ole">
            <mc:AlternateContent xmlns:mc="http://schemas.openxmlformats.org/markup-compatibility/2006">
              <mc:Choice xmlns:v="urn:schemas-microsoft-com:vml" Requires="v">
                <p:oleObj spid="_x0000_s68629" name="Equation" r:id="rId3" imgW="1269720" imgH="495000" progId="Equation.DSMT4">
                  <p:embed/>
                </p:oleObj>
              </mc:Choice>
              <mc:Fallback>
                <p:oleObj name="Equation" r:id="rId3" imgW="1269720" imgH="4950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37745" y="1862356"/>
                        <a:ext cx="1270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8616" name="Object 8"/>
          <p:cNvGraphicFramePr>
            <a:graphicFrameLocks noChangeAspect="1"/>
          </p:cNvGraphicFramePr>
          <p:nvPr/>
        </p:nvGraphicFramePr>
        <p:xfrm>
          <a:off x="3429000" y="2603500"/>
          <a:ext cx="2247900" cy="977900"/>
        </p:xfrm>
        <a:graphic>
          <a:graphicData uri="http://schemas.openxmlformats.org/presentationml/2006/ole">
            <mc:AlternateContent xmlns:mc="http://schemas.openxmlformats.org/markup-compatibility/2006">
              <mc:Choice xmlns:v="urn:schemas-microsoft-com:vml" Requires="v">
                <p:oleObj spid="_x0000_s68630" name="Equation" r:id="rId5" imgW="2247840" imgH="977760" progId="Equation.DSMT4">
                  <p:embed/>
                </p:oleObj>
              </mc:Choice>
              <mc:Fallback>
                <p:oleObj name="Equation" r:id="rId5" imgW="2247840" imgH="97776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29000" y="2603500"/>
                        <a:ext cx="22479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Interval Estimation of a Population Attribute </a:t>
            </a:r>
          </a:p>
        </p:txBody>
      </p:sp>
      <p:sp>
        <p:nvSpPr>
          <p:cNvPr id="4" name="Content Placeholder 3"/>
          <p:cNvSpPr>
            <a:spLocks noGrp="1"/>
          </p:cNvSpPr>
          <p:nvPr>
            <p:ph idx="1"/>
          </p:nvPr>
        </p:nvSpPr>
        <p:spPr>
          <a:xfrm>
            <a:off x="457200" y="1280160"/>
            <a:ext cx="8229600" cy="2332946"/>
          </a:xfrm>
          <a:ln w="28575">
            <a:solidFill>
              <a:srgbClr val="FF0000"/>
            </a:solidFill>
          </a:ln>
        </p:spPr>
        <p:txBody>
          <a:bodyPr>
            <a:spAutoFit/>
          </a:body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Note</a:t>
            </a:r>
          </a:p>
          <a:p>
            <a:r>
              <a:rPr lang="en-US" dirty="0">
                <a:solidFill>
                  <a:srgbClr val="000000"/>
                </a:solidFill>
              </a:rPr>
              <a:t>The criteria that </a:t>
            </a:r>
            <a:r>
              <a:rPr lang="en-US" i="1" dirty="0" err="1">
                <a:solidFill>
                  <a:srgbClr val="000000"/>
                </a:solidFill>
              </a:rPr>
              <a:t>np</a:t>
            </a:r>
            <a:r>
              <a:rPr lang="en-US" dirty="0">
                <a:solidFill>
                  <a:srgbClr val="000000"/>
                </a:solidFill>
              </a:rPr>
              <a:t> and </a:t>
            </a:r>
            <a:r>
              <a:rPr lang="en-US" i="1" dirty="0">
                <a:solidFill>
                  <a:srgbClr val="000000"/>
                </a:solidFill>
              </a:rPr>
              <a:t>n</a:t>
            </a:r>
            <a:r>
              <a:rPr lang="en-US" dirty="0">
                <a:solidFill>
                  <a:srgbClr val="000000"/>
                </a:solidFill>
              </a:rPr>
              <a:t>(1 − </a:t>
            </a:r>
            <a:r>
              <a:rPr lang="en-US" i="1" dirty="0">
                <a:solidFill>
                  <a:srgbClr val="000000"/>
                </a:solidFill>
              </a:rPr>
              <a:t>p</a:t>
            </a:r>
            <a:r>
              <a:rPr lang="en-US" dirty="0">
                <a:solidFill>
                  <a:srgbClr val="000000"/>
                </a:solidFill>
              </a:rPr>
              <a:t>) must be greater than 10 is required to ensure that the normal distribution can be used as a good approximation to the binomial distribution.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10.3.2</a:t>
            </a:r>
          </a:p>
        </p:txBody>
      </p:sp>
      <p:sp>
        <p:nvSpPr>
          <p:cNvPr id="3" name="Content Placeholder 2"/>
          <p:cNvSpPr>
            <a:spLocks noGrp="1"/>
          </p:cNvSpPr>
          <p:nvPr>
            <p:ph idx="1"/>
          </p:nvPr>
        </p:nvSpPr>
        <p:spPr/>
        <p:txBody>
          <a:bodyPr/>
          <a:lstStyle/>
          <a:p>
            <a:r>
              <a:rPr lang="en-US" dirty="0"/>
              <a:t>Suppose a sample of </a:t>
            </a:r>
            <a:r>
              <a:rPr lang="en-US" dirty="0">
                <a:solidFill>
                  <a:srgbClr val="0000FF"/>
                </a:solidFill>
              </a:rPr>
              <a:t>410</a:t>
            </a:r>
            <a:r>
              <a:rPr lang="en-US" dirty="0"/>
              <a:t> randomly selected radio listeners revealed that </a:t>
            </a:r>
            <a:r>
              <a:rPr lang="en-US" dirty="0">
                <a:solidFill>
                  <a:srgbClr val="0000FF"/>
                </a:solidFill>
              </a:rPr>
              <a:t>48</a:t>
            </a:r>
            <a:r>
              <a:rPr lang="en-US" dirty="0"/>
              <a:t> listened to WXQI. Find a </a:t>
            </a:r>
            <a:r>
              <a:rPr lang="en-US" dirty="0">
                <a:solidFill>
                  <a:srgbClr val="0000FF"/>
                </a:solidFill>
              </a:rPr>
              <a:t>95%</a:t>
            </a:r>
            <a:r>
              <a:rPr lang="en-US" dirty="0"/>
              <a:t> confidence interval for the proportion of radio listeners that listen to WXQI.</a:t>
            </a:r>
          </a:p>
          <a:p>
            <a:r>
              <a:rPr lang="en-US" b="1" dirty="0"/>
              <a:t>Solution</a:t>
            </a:r>
          </a:p>
          <a:p>
            <a:r>
              <a:rPr lang="en-US" dirty="0"/>
              <a:t>A point estimate of the proportion that listen to WXQI is calculated by</a:t>
            </a:r>
            <a:endParaRPr lang="en-US" b="1" dirty="0"/>
          </a:p>
        </p:txBody>
      </p:sp>
      <p:graphicFrame>
        <p:nvGraphicFramePr>
          <p:cNvPr id="69634" name="Object 2"/>
          <p:cNvGraphicFramePr>
            <a:graphicFrameLocks noChangeAspect="1"/>
          </p:cNvGraphicFramePr>
          <p:nvPr/>
        </p:nvGraphicFramePr>
        <p:xfrm>
          <a:off x="3251200" y="4648200"/>
          <a:ext cx="2540000" cy="838200"/>
        </p:xfrm>
        <a:graphic>
          <a:graphicData uri="http://schemas.openxmlformats.org/presentationml/2006/ole">
            <mc:AlternateContent xmlns:mc="http://schemas.openxmlformats.org/markup-compatibility/2006">
              <mc:Choice xmlns:v="urn:schemas-microsoft-com:vml" Requires="v">
                <p:oleObj spid="_x0000_s69642" name="Equation" r:id="rId3" imgW="2539800" imgH="838080" progId="Equation.DSMT4">
                  <p:embed/>
                </p:oleObj>
              </mc:Choice>
              <mc:Fallback>
                <p:oleObj name="Equation" r:id="rId3" imgW="25398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51200" y="4648200"/>
                        <a:ext cx="2540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96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10.3.2 (cont.)</a:t>
            </a:r>
          </a:p>
        </p:txBody>
      </p:sp>
      <p:sp>
        <p:nvSpPr>
          <p:cNvPr id="3" name="Content Placeholder 2"/>
          <p:cNvSpPr>
            <a:spLocks noGrp="1"/>
          </p:cNvSpPr>
          <p:nvPr>
            <p:ph idx="1"/>
          </p:nvPr>
        </p:nvSpPr>
        <p:spPr/>
        <p:txBody>
          <a:bodyPr/>
          <a:lstStyle/>
          <a:p>
            <a:r>
              <a:rPr lang="en-US" dirty="0"/>
              <a:t>Note our sample is large enough such that </a:t>
            </a:r>
            <a:br>
              <a:rPr lang="en-US" dirty="0"/>
            </a:br>
            <a:r>
              <a:rPr lang="en-US" dirty="0"/>
              <a:t>	</a:t>
            </a:r>
            <a:r>
              <a:rPr lang="en-US" i="1" dirty="0" err="1"/>
              <a:t>np</a:t>
            </a:r>
            <a:r>
              <a:rPr lang="en-US" dirty="0"/>
              <a:t> = </a:t>
            </a:r>
            <a:r>
              <a:rPr lang="en-US" dirty="0">
                <a:solidFill>
                  <a:srgbClr val="0000FF"/>
                </a:solidFill>
              </a:rPr>
              <a:t>48</a:t>
            </a:r>
            <a:r>
              <a:rPr lang="en-US" dirty="0"/>
              <a:t> &gt; 10 and </a:t>
            </a:r>
            <a:r>
              <a:rPr lang="en-US" i="1" dirty="0"/>
              <a:t>n</a:t>
            </a:r>
            <a:r>
              <a:rPr lang="en-US" dirty="0"/>
              <a:t>(1 − </a:t>
            </a:r>
            <a:r>
              <a:rPr lang="en-US" i="1" dirty="0"/>
              <a:t>p</a:t>
            </a:r>
            <a:r>
              <a:rPr lang="en-US" dirty="0"/>
              <a:t>) = </a:t>
            </a:r>
            <a:r>
              <a:rPr lang="en-US" dirty="0">
                <a:solidFill>
                  <a:srgbClr val="0000FF"/>
                </a:solidFill>
              </a:rPr>
              <a:t>362</a:t>
            </a:r>
            <a:r>
              <a:rPr lang="en-US" dirty="0"/>
              <a:t> &gt; 10. </a:t>
            </a:r>
          </a:p>
          <a:p>
            <a:r>
              <a:rPr lang="en-US" dirty="0"/>
              <a:t>To obtain an interval estimate, we first calculate the appropriate </a:t>
            </a:r>
            <a:r>
              <a:rPr lang="en-US" i="1" dirty="0"/>
              <a:t>z</a:t>
            </a:r>
            <a:r>
              <a:rPr lang="en-US" dirty="0"/>
              <a:t>-value and </a:t>
            </a:r>
          </a:p>
        </p:txBody>
      </p:sp>
      <p:graphicFrame>
        <p:nvGraphicFramePr>
          <p:cNvPr id="70658" name="Object 2"/>
          <p:cNvGraphicFramePr>
            <a:graphicFrameLocks noChangeAspect="1"/>
          </p:cNvGraphicFramePr>
          <p:nvPr/>
        </p:nvGraphicFramePr>
        <p:xfrm>
          <a:off x="4021822" y="2730500"/>
          <a:ext cx="381000" cy="469900"/>
        </p:xfrm>
        <a:graphic>
          <a:graphicData uri="http://schemas.openxmlformats.org/presentationml/2006/ole">
            <mc:AlternateContent xmlns:mc="http://schemas.openxmlformats.org/markup-compatibility/2006">
              <mc:Choice xmlns:v="urn:schemas-microsoft-com:vml" Requires="v">
                <p:oleObj spid="_x0000_s70707" name="Equation" r:id="rId3" imgW="380880" imgH="469800" progId="Equation.DSMT4">
                  <p:embed/>
                </p:oleObj>
              </mc:Choice>
              <mc:Fallback>
                <p:oleObj name="Equation" r:id="rId3" imgW="38088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21822" y="2730500"/>
                        <a:ext cx="381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659" name="Object 3"/>
          <p:cNvGraphicFramePr>
            <a:graphicFrameLocks noChangeAspect="1"/>
          </p:cNvGraphicFramePr>
          <p:nvPr/>
        </p:nvGraphicFramePr>
        <p:xfrm>
          <a:off x="1143000" y="3276600"/>
          <a:ext cx="3949700" cy="495300"/>
        </p:xfrm>
        <a:graphic>
          <a:graphicData uri="http://schemas.openxmlformats.org/presentationml/2006/ole">
            <mc:AlternateContent xmlns:mc="http://schemas.openxmlformats.org/markup-compatibility/2006">
              <mc:Choice xmlns:v="urn:schemas-microsoft-com:vml" Requires="v">
                <p:oleObj spid="_x0000_s70708" name="Equation" r:id="rId5" imgW="3949560" imgH="495000" progId="Equation.DSMT4">
                  <p:embed/>
                </p:oleObj>
              </mc:Choice>
              <mc:Fallback>
                <p:oleObj name="Equation" r:id="rId5" imgW="3949560" imgH="4950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3000" y="3276600"/>
                        <a:ext cx="3949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661" name="Object 5"/>
          <p:cNvGraphicFramePr>
            <a:graphicFrameLocks noChangeAspect="1"/>
          </p:cNvGraphicFramePr>
          <p:nvPr/>
        </p:nvGraphicFramePr>
        <p:xfrm>
          <a:off x="685800" y="4411211"/>
          <a:ext cx="381000" cy="469900"/>
        </p:xfrm>
        <a:graphic>
          <a:graphicData uri="http://schemas.openxmlformats.org/presentationml/2006/ole">
            <mc:AlternateContent xmlns:mc="http://schemas.openxmlformats.org/markup-compatibility/2006">
              <mc:Choice xmlns:v="urn:schemas-microsoft-com:vml" Requires="v">
                <p:oleObj spid="_x0000_s70709" name="Equation" r:id="rId7" imgW="380880" imgH="469800" progId="Equation.DSMT4">
                  <p:embed/>
                </p:oleObj>
              </mc:Choice>
              <mc:Fallback>
                <p:oleObj name="Equation" r:id="rId7" imgW="38088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5800" y="4411211"/>
                        <a:ext cx="381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662" name="Object 6"/>
          <p:cNvGraphicFramePr>
            <a:graphicFrameLocks noChangeAspect="1"/>
          </p:cNvGraphicFramePr>
          <p:nvPr/>
        </p:nvGraphicFramePr>
        <p:xfrm>
          <a:off x="1117833" y="4056077"/>
          <a:ext cx="1752600" cy="977900"/>
        </p:xfrm>
        <a:graphic>
          <a:graphicData uri="http://schemas.openxmlformats.org/presentationml/2006/ole">
            <mc:AlternateContent xmlns:mc="http://schemas.openxmlformats.org/markup-compatibility/2006">
              <mc:Choice xmlns:v="urn:schemas-microsoft-com:vml" Requires="v">
                <p:oleObj spid="_x0000_s70710" name="Equation" r:id="rId9" imgW="1752480" imgH="977760" progId="Equation.DSMT4">
                  <p:embed/>
                </p:oleObj>
              </mc:Choice>
              <mc:Fallback>
                <p:oleObj name="Equation" r:id="rId9" imgW="1752480" imgH="9777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17833" y="4056077"/>
                        <a:ext cx="17526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663" name="Object 7"/>
          <p:cNvGraphicFramePr>
            <a:graphicFrameLocks noChangeAspect="1"/>
          </p:cNvGraphicFramePr>
          <p:nvPr/>
        </p:nvGraphicFramePr>
        <p:xfrm>
          <a:off x="2903989" y="4056077"/>
          <a:ext cx="3314700" cy="977900"/>
        </p:xfrm>
        <a:graphic>
          <a:graphicData uri="http://schemas.openxmlformats.org/presentationml/2006/ole">
            <mc:AlternateContent xmlns:mc="http://schemas.openxmlformats.org/markup-compatibility/2006">
              <mc:Choice xmlns:v="urn:schemas-microsoft-com:vml" Requires="v">
                <p:oleObj spid="_x0000_s70711" name="Equation" r:id="rId11" imgW="3314520" imgH="977760" progId="Equation.DSMT4">
                  <p:embed/>
                </p:oleObj>
              </mc:Choice>
              <mc:Fallback>
                <p:oleObj name="Equation" r:id="rId11" imgW="3314520" imgH="9777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03989" y="4056077"/>
                        <a:ext cx="33147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664" name="Object 8"/>
          <p:cNvGraphicFramePr>
            <a:graphicFrameLocks noChangeAspect="1"/>
          </p:cNvGraphicFramePr>
          <p:nvPr/>
        </p:nvGraphicFramePr>
        <p:xfrm>
          <a:off x="6231622" y="4461545"/>
          <a:ext cx="1358900" cy="292100"/>
        </p:xfrm>
        <a:graphic>
          <a:graphicData uri="http://schemas.openxmlformats.org/presentationml/2006/ole">
            <mc:AlternateContent xmlns:mc="http://schemas.openxmlformats.org/markup-compatibility/2006">
              <mc:Choice xmlns:v="urn:schemas-microsoft-com:vml" Requires="v">
                <p:oleObj spid="_x0000_s70712" name="Equation" r:id="rId13" imgW="1358640" imgH="291960" progId="Equation.DSMT4">
                  <p:embed/>
                </p:oleObj>
              </mc:Choice>
              <mc:Fallback>
                <p:oleObj name="Equation" r:id="rId13" imgW="135864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231622" y="4461545"/>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065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065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066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066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066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06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1759</TotalTime>
  <Words>810</Words>
  <Application>Microsoft Office PowerPoint</Application>
  <PresentationFormat>On-screen Show (4:3)</PresentationFormat>
  <Paragraphs>79</Paragraphs>
  <Slides>19</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2</vt:i4>
      </vt:variant>
      <vt:variant>
        <vt:lpstr>Slide Titles</vt:lpstr>
      </vt:variant>
      <vt:variant>
        <vt:i4>19</vt:i4>
      </vt:variant>
    </vt:vector>
  </HeadingPairs>
  <TitlesOfParts>
    <vt:vector size="24" baseType="lpstr">
      <vt:lpstr>Calibri</vt:lpstr>
      <vt:lpstr>Arial</vt:lpstr>
      <vt:lpstr>Office Theme</vt:lpstr>
      <vt:lpstr>Equation</vt:lpstr>
      <vt:lpstr>MathType 6.0 Equation</vt:lpstr>
      <vt:lpstr>Section 10.3</vt:lpstr>
      <vt:lpstr>Estimating Proportion of Population with an Attribute </vt:lpstr>
      <vt:lpstr>Example 10.3.1</vt:lpstr>
      <vt:lpstr>Example 10.3.1 (cont.)</vt:lpstr>
      <vt:lpstr>100(1 − α)% Confidence Interval for the Population Proportion </vt:lpstr>
      <vt:lpstr>100(1 − α)% Confidence Interval for the Population Proportion </vt:lpstr>
      <vt:lpstr>Interval Estimation of a Population Attribute </vt:lpstr>
      <vt:lpstr>Example 10.3.2</vt:lpstr>
      <vt:lpstr>Example 10.3.2 (cont.)</vt:lpstr>
      <vt:lpstr>Example 10.3.2 (cont.)</vt:lpstr>
      <vt:lpstr>Example 10.3.2 (cont.)</vt:lpstr>
      <vt:lpstr>Sample Size Determination for Estimating a Population Proportion </vt:lpstr>
      <vt:lpstr>Sample Size Determination for Estimating a Population Proportion </vt:lpstr>
      <vt:lpstr>Example 10.3.3</vt:lpstr>
      <vt:lpstr>Example 10.3.3 (cont.)</vt:lpstr>
      <vt:lpstr>Example 10.3.3 (cont.)</vt:lpstr>
      <vt:lpstr>Example 10.3.4</vt:lpstr>
      <vt:lpstr>Example 10.3.4 (cont.)</vt:lpstr>
      <vt:lpstr>Example 10.3.4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Kara Roche</cp:lastModifiedBy>
  <cp:revision>268</cp:revision>
  <dcterms:created xsi:type="dcterms:W3CDTF">2013-04-26T14:43:13Z</dcterms:created>
  <dcterms:modified xsi:type="dcterms:W3CDTF">2018-08-14T14:01:27Z</dcterms:modified>
</cp:coreProperties>
</file>