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6"/>
  </p:notesMasterIdLst>
  <p:handoutMasterIdLst>
    <p:handoutMasterId r:id="rId17"/>
  </p:handoutMasterIdLst>
  <p:sldIdLst>
    <p:sldId id="256" r:id="rId2"/>
    <p:sldId id="297" r:id="rId3"/>
    <p:sldId id="320" r:id="rId4"/>
    <p:sldId id="321" r:id="rId5"/>
    <p:sldId id="322" r:id="rId6"/>
    <p:sldId id="312" r:id="rId7"/>
    <p:sldId id="292" r:id="rId8"/>
    <p:sldId id="314" r:id="rId9"/>
    <p:sldId id="313" r:id="rId10"/>
    <p:sldId id="315" r:id="rId11"/>
    <p:sldId id="316" r:id="rId12"/>
    <p:sldId id="319" r:id="rId13"/>
    <p:sldId id="317" r:id="rId14"/>
    <p:sldId id="318" r:id="rId15"/>
  </p:sldIdLst>
  <p:sldSz cx="9144000" cy="6858000" type="screen4x3"/>
  <p:notesSz cx="6858000" cy="9144000"/>
  <p:embeddedFontLst>
    <p:embeddedFont>
      <p:font typeface="Calibri" panose="020F0502020204030204" pitchFamily="34" charset="0"/>
      <p:regular r:id="rId18"/>
      <p:bold r:id="rId19"/>
      <p:italic r:id="rId20"/>
      <p:boldItalic r:id="rId21"/>
    </p:embeddedFont>
    <p:embeddedFont>
      <p:font typeface="Cambria Math" panose="02040503050406030204" pitchFamily="18" charset="0"/>
      <p:regular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3"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93" d="100"/>
          <a:sy n="93" d="100"/>
        </p:scale>
        <p:origin x="2124"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9/7/2018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9/7/2018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6.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8.wmf"/><Relationship Id="rId5" Type="http://schemas.openxmlformats.org/officeDocument/2006/relationships/oleObject" Target="../embeddings/oleObject15.bin"/><Relationship Id="rId4" Type="http://schemas.openxmlformats.org/officeDocument/2006/relationships/image" Target="../media/image17.wmf"/></Relationships>
</file>

<file path=ppt/slides/_rels/slide13.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0.wmf"/><Relationship Id="rId5" Type="http://schemas.openxmlformats.org/officeDocument/2006/relationships/oleObject" Target="../embeddings/oleObject17.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19.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9.PNG"/><Relationship Id="rId7"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11" Type="http://schemas.openxmlformats.org/officeDocument/2006/relationships/image" Target="../media/image8.wmf"/><Relationship Id="rId5" Type="http://schemas.openxmlformats.org/officeDocument/2006/relationships/image" Target="../media/image5.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7.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1.wmf"/><Relationship Id="rId5" Type="http://schemas.openxmlformats.org/officeDocument/2006/relationships/oleObject" Target="../embeddings/oleObject8.bin"/><Relationship Id="rId4" Type="http://schemas.openxmlformats.org/officeDocument/2006/relationships/image" Target="../media/image10.wmf"/></Relationships>
</file>

<file path=ppt/slides/_rels/slide8.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4.wmf"/><Relationship Id="rId5" Type="http://schemas.openxmlformats.org/officeDocument/2006/relationships/oleObject" Target="../embeddings/oleObject11.bin"/><Relationship Id="rId4" Type="http://schemas.openxmlformats.org/officeDocument/2006/relationships/image" Target="../media/image13.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Estimating the Population Standard Deviation or Variance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10.4.1</a:t>
            </a:r>
          </a:p>
        </p:txBody>
      </p:sp>
      <p:sp>
        <p:nvSpPr>
          <p:cNvPr id="3" name="Content Placeholder 2"/>
          <p:cNvSpPr>
            <a:spLocks noGrp="1"/>
          </p:cNvSpPr>
          <p:nvPr>
            <p:ph idx="1"/>
          </p:nvPr>
        </p:nvSpPr>
        <p:spPr/>
        <p:txBody>
          <a:bodyPr>
            <a:normAutofit lnSpcReduction="10000"/>
          </a:bodyPr>
          <a:lstStyle/>
          <a:p>
            <a:r>
              <a:rPr lang="en-US" dirty="0"/>
              <a:t>The quality control supervisor of a bottling plant is concerned about the variance of fill per bottle. Regulatory agencies specify that the standard deviation of the amount of fill should be less than </a:t>
            </a:r>
            <a:r>
              <a:rPr lang="en-US" dirty="0">
                <a:solidFill>
                  <a:srgbClr val="0000FF"/>
                </a:solidFill>
              </a:rPr>
              <a:t>0.1</a:t>
            </a:r>
            <a:r>
              <a:rPr lang="en-US" dirty="0"/>
              <a:t> ounce. To determine whether the process is meeting this specification, the supervisor randomly selects ten bottles, weighs the contents of each, and finds that the sample standard deviation of these measurements is </a:t>
            </a:r>
            <a:r>
              <a:rPr lang="en-US" dirty="0">
                <a:solidFill>
                  <a:srgbClr val="0000FF"/>
                </a:solidFill>
              </a:rPr>
              <a:t>0.04</a:t>
            </a:r>
            <a:r>
              <a:rPr lang="en-US" dirty="0"/>
              <a:t>. Compute a </a:t>
            </a:r>
            <a:r>
              <a:rPr lang="en-US" dirty="0">
                <a:solidFill>
                  <a:srgbClr val="0000FF"/>
                </a:solidFill>
              </a:rPr>
              <a:t>95%</a:t>
            </a:r>
            <a:r>
              <a:rPr lang="en-US" dirty="0"/>
              <a:t> confidence interval for the standard deviation of ounces of fill for the bottling plant.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10.4.1 (cont.)</a:t>
            </a:r>
          </a:p>
        </p:txBody>
      </p:sp>
      <p:sp>
        <p:nvSpPr>
          <p:cNvPr id="3" name="Content Placeholder 2"/>
          <p:cNvSpPr>
            <a:spLocks noGrp="1"/>
          </p:cNvSpPr>
          <p:nvPr>
            <p:ph idx="1"/>
          </p:nvPr>
        </p:nvSpPr>
        <p:spPr/>
        <p:txBody>
          <a:bodyPr/>
          <a:lstStyle/>
          <a:p>
            <a:r>
              <a:rPr lang="en-US" b="1" dirty="0"/>
              <a:t>Solution </a:t>
            </a:r>
          </a:p>
          <a:p>
            <a:r>
              <a:rPr lang="en-US" dirty="0"/>
              <a:t>We want to find a 95% confidence interval for the variance. We are given that </a:t>
            </a:r>
          </a:p>
          <a:p>
            <a:pPr algn="ctr"/>
            <a:r>
              <a:rPr lang="en-US" i="1" dirty="0"/>
              <a:t>n</a:t>
            </a:r>
            <a:r>
              <a:rPr lang="en-US" dirty="0"/>
              <a:t> = </a:t>
            </a:r>
            <a:r>
              <a:rPr lang="en-US" dirty="0">
                <a:solidFill>
                  <a:srgbClr val="0000FF"/>
                </a:solidFill>
              </a:rPr>
              <a:t>10</a:t>
            </a:r>
            <a:r>
              <a:rPr lang="en-US" dirty="0"/>
              <a:t>,  </a:t>
            </a:r>
            <a:r>
              <a:rPr lang="en-US" i="1" dirty="0"/>
              <a:t>s</a:t>
            </a:r>
            <a:r>
              <a:rPr lang="en-US" dirty="0"/>
              <a:t> = </a:t>
            </a:r>
            <a:r>
              <a:rPr lang="en-US" dirty="0">
                <a:solidFill>
                  <a:srgbClr val="0000FF"/>
                </a:solidFill>
              </a:rPr>
              <a:t>0.04</a:t>
            </a:r>
            <a:r>
              <a:rPr lang="en-US" dirty="0"/>
              <a:t>,  and </a:t>
            </a:r>
            <a:r>
              <a:rPr lang="el-GR" dirty="0">
                <a:latin typeface="Cambria Math" panose="02040503050406030204" pitchFamily="18" charset="0"/>
                <a:ea typeface="Cambria Math" panose="02040503050406030204" pitchFamily="18" charset="0"/>
              </a:rPr>
              <a:t>α</a:t>
            </a:r>
            <a:r>
              <a:rPr lang="en-US" dirty="0">
                <a:latin typeface="Cambria Math" panose="02040503050406030204" pitchFamily="18" charset="0"/>
                <a:ea typeface="Cambria Math" panose="02040503050406030204" pitchFamily="18" charset="0"/>
              </a:rPr>
              <a:t> </a:t>
            </a:r>
            <a:r>
              <a:rPr lang="en-US" dirty="0">
                <a:sym typeface="Symbol"/>
              </a:rPr>
              <a:t>= </a:t>
            </a:r>
            <a:r>
              <a:rPr lang="en-US" dirty="0">
                <a:solidFill>
                  <a:srgbClr val="0000FF"/>
                </a:solidFill>
                <a:sym typeface="Symbol"/>
              </a:rPr>
              <a:t>0.05</a:t>
            </a:r>
            <a:r>
              <a:rPr lang="en-US" dirty="0">
                <a:sym typeface="Symbol"/>
              </a:rPr>
              <a:t>.</a:t>
            </a:r>
          </a:p>
          <a:p>
            <a:r>
              <a:rPr lang="en-US" dirty="0"/>
              <a:t>To calculate a 95% confidence interval, we use the following formula. </a:t>
            </a:r>
          </a:p>
        </p:txBody>
      </p:sp>
      <p:graphicFrame>
        <p:nvGraphicFramePr>
          <p:cNvPr id="90116" name="Object 4"/>
          <p:cNvGraphicFramePr>
            <a:graphicFrameLocks noChangeAspect="1"/>
          </p:cNvGraphicFramePr>
          <p:nvPr/>
        </p:nvGraphicFramePr>
        <p:xfrm>
          <a:off x="2679700" y="4419600"/>
          <a:ext cx="3568700" cy="1066800"/>
        </p:xfrm>
        <a:graphic>
          <a:graphicData uri="http://schemas.openxmlformats.org/presentationml/2006/ole">
            <mc:AlternateContent xmlns:mc="http://schemas.openxmlformats.org/markup-compatibility/2006">
              <mc:Choice xmlns:v="urn:schemas-microsoft-com:vml" Requires="v">
                <p:oleObj spid="_x0000_s90123" name="Equation" r:id="rId3" imgW="3568680" imgH="1066680" progId="Equation.DSMT4">
                  <p:embed/>
                </p:oleObj>
              </mc:Choice>
              <mc:Fallback>
                <p:oleObj name="Equation" r:id="rId3" imgW="3568680" imgH="10666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79700" y="4419600"/>
                        <a:ext cx="35687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01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10.4.1 (cont.)</a:t>
            </a:r>
          </a:p>
        </p:txBody>
      </p:sp>
      <p:sp>
        <p:nvSpPr>
          <p:cNvPr id="3" name="Content Placeholder 2"/>
          <p:cNvSpPr>
            <a:spLocks noGrp="1"/>
          </p:cNvSpPr>
          <p:nvPr>
            <p:ph idx="1"/>
          </p:nvPr>
        </p:nvSpPr>
        <p:spPr/>
        <p:txBody>
          <a:bodyPr/>
          <a:lstStyle/>
          <a:p>
            <a:r>
              <a:rPr lang="en-US" dirty="0"/>
              <a:t>Thus, we need to find the values of  	     and 	for   </a:t>
            </a:r>
            <a:r>
              <a:rPr lang="en-US" i="1" dirty="0"/>
              <a:t>n</a:t>
            </a:r>
            <a:r>
              <a:rPr lang="en-US" dirty="0"/>
              <a:t> </a:t>
            </a:r>
            <a:r>
              <a:rPr lang="en-US" dirty="0">
                <a:latin typeface="Symbol" pitchFamily="98" charset="2"/>
              </a:rPr>
              <a:t>-</a:t>
            </a:r>
            <a:r>
              <a:rPr lang="en-US" dirty="0"/>
              <a:t> 1 = 10 </a:t>
            </a:r>
            <a:r>
              <a:rPr lang="en-US" dirty="0">
                <a:latin typeface="Symbol" pitchFamily="98" charset="2"/>
              </a:rPr>
              <a:t>-</a:t>
            </a:r>
            <a:r>
              <a:rPr lang="en-US" dirty="0"/>
              <a:t> 1 = </a:t>
            </a:r>
            <a:r>
              <a:rPr lang="en-US" dirty="0">
                <a:solidFill>
                  <a:srgbClr val="0000FF"/>
                </a:solidFill>
              </a:rPr>
              <a:t>9 </a:t>
            </a:r>
            <a:r>
              <a:rPr lang="en-US" dirty="0"/>
              <a:t>degrees of freedom. </a:t>
            </a:r>
          </a:p>
          <a:p>
            <a:r>
              <a:rPr lang="en-US" dirty="0"/>
              <a:t>Using Table G in Appendix A, at 9 degrees of freedom,</a:t>
            </a:r>
          </a:p>
        </p:txBody>
      </p:sp>
      <p:graphicFrame>
        <p:nvGraphicFramePr>
          <p:cNvPr id="90114" name="Object 8"/>
          <p:cNvGraphicFramePr>
            <a:graphicFrameLocks noChangeAspect="1"/>
          </p:cNvGraphicFramePr>
          <p:nvPr/>
        </p:nvGraphicFramePr>
        <p:xfrm>
          <a:off x="5689600" y="1295400"/>
          <a:ext cx="711200" cy="469900"/>
        </p:xfrm>
        <a:graphic>
          <a:graphicData uri="http://schemas.openxmlformats.org/presentationml/2006/ole">
            <mc:AlternateContent xmlns:mc="http://schemas.openxmlformats.org/markup-compatibility/2006">
              <mc:Choice xmlns:v="urn:schemas-microsoft-com:vml" Requires="v">
                <p:oleObj spid="_x0000_s93200" name="Equation" r:id="rId3" imgW="711000" imgH="469800" progId="Equation.DSMT4">
                  <p:embed/>
                </p:oleObj>
              </mc:Choice>
              <mc:Fallback>
                <p:oleObj name="Equation" r:id="rId3" imgW="711000" imgH="4698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89600" y="1295400"/>
                        <a:ext cx="711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15" name="Object 8"/>
          <p:cNvGraphicFramePr>
            <a:graphicFrameLocks noChangeAspect="1"/>
          </p:cNvGraphicFramePr>
          <p:nvPr/>
        </p:nvGraphicFramePr>
        <p:xfrm>
          <a:off x="7061200" y="1295400"/>
          <a:ext cx="711200" cy="469900"/>
        </p:xfrm>
        <a:graphic>
          <a:graphicData uri="http://schemas.openxmlformats.org/presentationml/2006/ole">
            <mc:AlternateContent xmlns:mc="http://schemas.openxmlformats.org/markup-compatibility/2006">
              <mc:Choice xmlns:v="urn:schemas-microsoft-com:vml" Requires="v">
                <p:oleObj spid="_x0000_s93201" name="Equation" r:id="rId5" imgW="711000" imgH="469800" progId="Equation.DSMT4">
                  <p:embed/>
                </p:oleObj>
              </mc:Choice>
              <mc:Fallback>
                <p:oleObj name="Equation" r:id="rId5" imgW="711000" imgH="4698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61200" y="1295400"/>
                        <a:ext cx="711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10.4.1 (cont.)</a:t>
            </a:r>
          </a:p>
        </p:txBody>
      </p:sp>
      <p:sp>
        <p:nvSpPr>
          <p:cNvPr id="3" name="Content Placeholder 2"/>
          <p:cNvSpPr>
            <a:spLocks noGrp="1"/>
          </p:cNvSpPr>
          <p:nvPr>
            <p:ph idx="1"/>
          </p:nvPr>
        </p:nvSpPr>
        <p:spPr/>
        <p:txBody>
          <a:bodyPr/>
          <a:lstStyle/>
          <a:p>
            <a:endParaRPr lang="en-US" dirty="0"/>
          </a:p>
          <a:p>
            <a:endParaRPr lang="en-US" dirty="0"/>
          </a:p>
          <a:p>
            <a:r>
              <a:rPr lang="en-US" dirty="0"/>
              <a:t>Substituting the values in the formula above, we have </a:t>
            </a:r>
          </a:p>
          <a:p>
            <a:endParaRPr lang="en-US" dirty="0"/>
          </a:p>
          <a:p>
            <a:endParaRPr lang="en-US" dirty="0"/>
          </a:p>
          <a:p>
            <a:endParaRPr lang="en-US" dirty="0"/>
          </a:p>
          <a:p>
            <a:endParaRPr lang="en-US" dirty="0"/>
          </a:p>
          <a:p>
            <a:r>
              <a:rPr lang="en-US" dirty="0"/>
              <a:t>So, a 95% confidence interval for the variance of fill of the bottles is between</a:t>
            </a:r>
            <a:r>
              <a:rPr lang="en-US" dirty="0">
                <a:solidFill>
                  <a:srgbClr val="002060"/>
                </a:solidFill>
              </a:rPr>
              <a:t> 0.000757 </a:t>
            </a:r>
            <a:r>
              <a:rPr lang="en-US" dirty="0"/>
              <a:t>and</a:t>
            </a:r>
            <a:r>
              <a:rPr lang="en-US" dirty="0">
                <a:solidFill>
                  <a:srgbClr val="FF0000"/>
                </a:solidFill>
              </a:rPr>
              <a:t> </a:t>
            </a:r>
            <a:r>
              <a:rPr lang="en-US" dirty="0">
                <a:solidFill>
                  <a:srgbClr val="002060"/>
                </a:solidFill>
              </a:rPr>
              <a:t>0.00533</a:t>
            </a:r>
            <a:r>
              <a:rPr lang="en-US" dirty="0">
                <a:solidFill>
                  <a:srgbClr val="FF0000"/>
                </a:solidFill>
              </a:rPr>
              <a:t> </a:t>
            </a:r>
            <a:r>
              <a:rPr lang="en-US" dirty="0"/>
              <a:t>ounce.</a:t>
            </a:r>
          </a:p>
        </p:txBody>
      </p:sp>
      <p:graphicFrame>
        <p:nvGraphicFramePr>
          <p:cNvPr id="91138" name="Object 8"/>
          <p:cNvGraphicFramePr>
            <a:graphicFrameLocks noChangeAspect="1"/>
          </p:cNvGraphicFramePr>
          <p:nvPr>
            <p:extLst>
              <p:ext uri="{D42A27DB-BD31-4B8C-83A1-F6EECF244321}">
                <p14:modId xmlns:p14="http://schemas.microsoft.com/office/powerpoint/2010/main" val="686383243"/>
              </p:ext>
            </p:extLst>
          </p:nvPr>
        </p:nvGraphicFramePr>
        <p:xfrm>
          <a:off x="3390900" y="1295400"/>
          <a:ext cx="2019300" cy="469900"/>
        </p:xfrm>
        <a:graphic>
          <a:graphicData uri="http://schemas.openxmlformats.org/presentationml/2006/ole">
            <mc:AlternateContent xmlns:mc="http://schemas.openxmlformats.org/markup-compatibility/2006">
              <mc:Choice xmlns:v="urn:schemas-microsoft-com:vml" Requires="v">
                <p:oleObj spid="_x0000_s91166" name="Equation" r:id="rId3" imgW="2019240" imgH="469800" progId="Equation.DSMT4">
                  <p:embed/>
                </p:oleObj>
              </mc:Choice>
              <mc:Fallback>
                <p:oleObj name="Equation" r:id="rId3" imgW="2019240" imgH="469800" progId="Equation.DSMT4">
                  <p:embed/>
                  <p:pic>
                    <p:nvPicPr>
                      <p:cNvPr id="0" name="Object 8"/>
                      <p:cNvPicPr>
                        <a:picLocks noChangeAspect="1" noChangeArrowheads="1"/>
                      </p:cNvPicPr>
                      <p:nvPr/>
                    </p:nvPicPr>
                    <p:blipFill>
                      <a:blip r:embed="rId4"/>
                      <a:srcRect/>
                      <a:stretch>
                        <a:fillRect/>
                      </a:stretch>
                    </p:blipFill>
                    <p:spPr bwMode="auto">
                      <a:xfrm>
                        <a:off x="3390900" y="1295400"/>
                        <a:ext cx="2019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39" name="Object 3"/>
          <p:cNvGraphicFramePr>
            <a:graphicFrameLocks noChangeAspect="1"/>
          </p:cNvGraphicFramePr>
          <p:nvPr>
            <p:extLst>
              <p:ext uri="{D42A27DB-BD31-4B8C-83A1-F6EECF244321}">
                <p14:modId xmlns:p14="http://schemas.microsoft.com/office/powerpoint/2010/main" val="1616478650"/>
              </p:ext>
            </p:extLst>
          </p:nvPr>
        </p:nvGraphicFramePr>
        <p:xfrm>
          <a:off x="3409484" y="1828800"/>
          <a:ext cx="1943100" cy="469900"/>
        </p:xfrm>
        <a:graphic>
          <a:graphicData uri="http://schemas.openxmlformats.org/presentationml/2006/ole">
            <mc:AlternateContent xmlns:mc="http://schemas.openxmlformats.org/markup-compatibility/2006">
              <mc:Choice xmlns:v="urn:schemas-microsoft-com:vml" Requires="v">
                <p:oleObj spid="_x0000_s91167" name="Equation" r:id="rId5" imgW="1942920" imgH="469800" progId="Equation.DSMT4">
                  <p:embed/>
                </p:oleObj>
              </mc:Choice>
              <mc:Fallback>
                <p:oleObj name="Equation" r:id="rId5" imgW="1942920" imgH="469800" progId="Equation.DSMT4">
                  <p:embed/>
                  <p:pic>
                    <p:nvPicPr>
                      <p:cNvPr id="0" name="Picture 3"/>
                      <p:cNvPicPr>
                        <a:picLocks noChangeAspect="1" noChangeArrowheads="1"/>
                      </p:cNvPicPr>
                      <p:nvPr/>
                    </p:nvPicPr>
                    <p:blipFill>
                      <a:blip r:embed="rId6"/>
                      <a:srcRect/>
                      <a:stretch>
                        <a:fillRect/>
                      </a:stretch>
                    </p:blipFill>
                    <p:spPr bwMode="auto">
                      <a:xfrm>
                        <a:off x="3409484" y="1828800"/>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40" name="Object 4"/>
          <p:cNvGraphicFramePr>
            <a:graphicFrameLocks noChangeAspect="1"/>
          </p:cNvGraphicFramePr>
          <p:nvPr>
            <p:extLst>
              <p:ext uri="{D42A27DB-BD31-4B8C-83A1-F6EECF244321}">
                <p14:modId xmlns:p14="http://schemas.microsoft.com/office/powerpoint/2010/main" val="2695383484"/>
              </p:ext>
            </p:extLst>
          </p:nvPr>
        </p:nvGraphicFramePr>
        <p:xfrm>
          <a:off x="1841500" y="3048000"/>
          <a:ext cx="5295900" cy="952500"/>
        </p:xfrm>
        <a:graphic>
          <a:graphicData uri="http://schemas.openxmlformats.org/presentationml/2006/ole">
            <mc:AlternateContent xmlns:mc="http://schemas.openxmlformats.org/markup-compatibility/2006">
              <mc:Choice xmlns:v="urn:schemas-microsoft-com:vml" Requires="v">
                <p:oleObj spid="_x0000_s91168" name="Equation" r:id="rId7" imgW="5295600" imgH="952200" progId="Equation.DSMT4">
                  <p:embed/>
                </p:oleObj>
              </mc:Choice>
              <mc:Fallback>
                <p:oleObj name="Equation" r:id="rId7" imgW="5295600" imgH="952200" progId="Equation.DSMT4">
                  <p:embed/>
                  <p:pic>
                    <p:nvPicPr>
                      <p:cNvPr id="0" name="Picture 4"/>
                      <p:cNvPicPr>
                        <a:picLocks noChangeAspect="1" noChangeArrowheads="1"/>
                      </p:cNvPicPr>
                      <p:nvPr/>
                    </p:nvPicPr>
                    <p:blipFill>
                      <a:blip r:embed="rId8"/>
                      <a:srcRect/>
                      <a:stretch>
                        <a:fillRect/>
                      </a:stretch>
                    </p:blipFill>
                    <p:spPr bwMode="auto">
                      <a:xfrm>
                        <a:off x="1841500" y="3048000"/>
                        <a:ext cx="5295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41" name="Object 5"/>
          <p:cNvGraphicFramePr>
            <a:graphicFrameLocks noChangeAspect="1"/>
          </p:cNvGraphicFramePr>
          <p:nvPr/>
        </p:nvGraphicFramePr>
        <p:xfrm>
          <a:off x="2667000" y="4267200"/>
          <a:ext cx="3517900" cy="381000"/>
        </p:xfrm>
        <a:graphic>
          <a:graphicData uri="http://schemas.openxmlformats.org/presentationml/2006/ole">
            <mc:AlternateContent xmlns:mc="http://schemas.openxmlformats.org/markup-compatibility/2006">
              <mc:Choice xmlns:v="urn:schemas-microsoft-com:vml" Requires="v">
                <p:oleObj spid="_x0000_s91169" name="Equation" r:id="rId9" imgW="3517560" imgH="380880" progId="Equation.DSMT4">
                  <p:embed/>
                </p:oleObj>
              </mc:Choice>
              <mc:Fallback>
                <p:oleObj name="Equation" r:id="rId9" imgW="3517560" imgH="3808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67000" y="4267200"/>
                        <a:ext cx="3517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1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1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14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10.4.1 (cont.)</a:t>
            </a:r>
          </a:p>
        </p:txBody>
      </p:sp>
      <p:sp>
        <p:nvSpPr>
          <p:cNvPr id="3" name="Content Placeholder 2"/>
          <p:cNvSpPr>
            <a:spLocks noGrp="1"/>
          </p:cNvSpPr>
          <p:nvPr>
            <p:ph idx="1"/>
          </p:nvPr>
        </p:nvSpPr>
        <p:spPr/>
        <p:txBody>
          <a:bodyPr>
            <a:normAutofit lnSpcReduction="10000"/>
          </a:bodyPr>
          <a:lstStyle/>
          <a:p>
            <a:r>
              <a:rPr lang="en-US" dirty="0"/>
              <a:t>However, the problem mentions the tolerance for the standard deviation of fill. So, to ensure that we make our interpretation in terms of the problem, to find a 95% confidence interval for the standard deviation, we take the square root of the endpoints of the confidence interval for the variance, yielding</a:t>
            </a:r>
          </a:p>
          <a:p>
            <a:pPr algn="ctr"/>
            <a:r>
              <a:rPr lang="el-GR" dirty="0">
                <a:solidFill>
                  <a:srgbClr val="FF0000"/>
                </a:solidFill>
              </a:rPr>
              <a:t>0.0275</a:t>
            </a:r>
            <a:r>
              <a:rPr lang="el-GR" dirty="0"/>
              <a:t> ≤ σ ≤ </a:t>
            </a:r>
            <a:r>
              <a:rPr lang="el-GR" dirty="0">
                <a:solidFill>
                  <a:srgbClr val="FF0000"/>
                </a:solidFill>
              </a:rPr>
              <a:t>0.0730</a:t>
            </a:r>
            <a:r>
              <a:rPr lang="el-GR" dirty="0"/>
              <a:t>.</a:t>
            </a:r>
            <a:endParaRPr lang="en-US" dirty="0"/>
          </a:p>
          <a:p>
            <a:r>
              <a:rPr lang="en-US" dirty="0"/>
              <a:t>The 95% confidence interval for the standard deviation of fill for the bottles is between </a:t>
            </a:r>
            <a:r>
              <a:rPr lang="en-US" dirty="0">
                <a:solidFill>
                  <a:srgbClr val="FF0000"/>
                </a:solidFill>
              </a:rPr>
              <a:t>0.0275</a:t>
            </a:r>
            <a:r>
              <a:rPr lang="en-US" dirty="0"/>
              <a:t> and </a:t>
            </a:r>
            <a:r>
              <a:rPr lang="en-US" dirty="0">
                <a:solidFill>
                  <a:srgbClr val="FF0000"/>
                </a:solidFill>
              </a:rPr>
              <a:t>0.0730</a:t>
            </a:r>
            <a:r>
              <a:rPr lang="en-US" dirty="0"/>
              <a:t> ounces, indicating that the process is meeting the specifications of being less than 0.1 ounces.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Interval Estimation of a Population Attribute </a:t>
            </a:r>
          </a:p>
        </p:txBody>
      </p:sp>
      <p:sp>
        <p:nvSpPr>
          <p:cNvPr id="4" name="Content Placeholder 3"/>
          <p:cNvSpPr>
            <a:spLocks noGrp="1"/>
          </p:cNvSpPr>
          <p:nvPr>
            <p:ph idx="1"/>
          </p:nvPr>
        </p:nvSpPr>
        <p:spPr>
          <a:xfrm>
            <a:off x="457200" y="1280160"/>
            <a:ext cx="8229600" cy="1471172"/>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The requirement of normality is very strict, regardless of sample size, as large errors may result.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1A9BC-BF65-4E7C-A841-7F0C98B1C230}"/>
              </a:ext>
            </a:extLst>
          </p:cNvPr>
          <p:cNvSpPr>
            <a:spLocks noGrp="1"/>
          </p:cNvSpPr>
          <p:nvPr>
            <p:ph type="title"/>
          </p:nvPr>
        </p:nvSpPr>
        <p:spPr/>
        <p:txBody>
          <a:bodyPr/>
          <a:lstStyle/>
          <a:p>
            <a:r>
              <a:rPr lang="en-US" dirty="0"/>
              <a:t>Chi-square Distribution</a:t>
            </a:r>
          </a:p>
        </p:txBody>
      </p:sp>
      <p:sp>
        <p:nvSpPr>
          <p:cNvPr id="3" name="Content Placeholder 2">
            <a:extLst>
              <a:ext uri="{FF2B5EF4-FFF2-40B4-BE49-F238E27FC236}">
                <a16:creationId xmlns:a16="http://schemas.microsoft.com/office/drawing/2014/main" id="{34722BD8-1EA8-4048-BFFC-EB4B5ED29531}"/>
              </a:ext>
            </a:extLst>
          </p:cNvPr>
          <p:cNvSpPr>
            <a:spLocks noGrp="1"/>
          </p:cNvSpPr>
          <p:nvPr>
            <p:ph idx="1"/>
          </p:nvPr>
        </p:nvSpPr>
        <p:spPr/>
        <p:txBody>
          <a:bodyPr/>
          <a:lstStyle/>
          <a:p>
            <a:r>
              <a:rPr lang="en-US" dirty="0"/>
              <a:t>The chi-square distribution is a positively skewed (or skewed to the right) distribution. Like the </a:t>
            </a:r>
            <a:r>
              <a:rPr lang="en-US" i="1" dirty="0"/>
              <a:t>t</a:t>
            </a:r>
            <a:r>
              <a:rPr lang="en-US" dirty="0"/>
              <a:t>-distribution, the shape of the distribution is a function of its degrees of freedom.  </a:t>
            </a:r>
          </a:p>
        </p:txBody>
      </p:sp>
      <p:pic>
        <p:nvPicPr>
          <p:cNvPr id="6" name="Picture 5">
            <a:extLst>
              <a:ext uri="{FF2B5EF4-FFF2-40B4-BE49-F238E27FC236}">
                <a16:creationId xmlns:a16="http://schemas.microsoft.com/office/drawing/2014/main" id="{E7EBC3F3-DE37-45EF-BAC6-D4C8DF581F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600" y="2962234"/>
            <a:ext cx="5934541" cy="2916549"/>
          </a:xfrm>
          <a:prstGeom prst="rect">
            <a:avLst/>
          </a:prstGeom>
        </p:spPr>
      </p:pic>
    </p:spTree>
    <p:extLst>
      <p:ext uri="{BB962C8B-B14F-4D97-AF65-F5344CB8AC3E}">
        <p14:creationId xmlns:p14="http://schemas.microsoft.com/office/powerpoint/2010/main" val="2949648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575CC-2EF2-46D9-BB4B-1773E64998BA}"/>
              </a:ext>
            </a:extLst>
          </p:cNvPr>
          <p:cNvSpPr>
            <a:spLocks noGrp="1"/>
          </p:cNvSpPr>
          <p:nvPr>
            <p:ph type="title"/>
          </p:nvPr>
        </p:nvSpPr>
        <p:spPr/>
        <p:txBody>
          <a:bodyPr/>
          <a:lstStyle/>
          <a:p>
            <a:r>
              <a:rPr lang="en-US" dirty="0"/>
              <a:t>Chi-square</a:t>
            </a:r>
          </a:p>
        </p:txBody>
      </p:sp>
      <p:sp>
        <p:nvSpPr>
          <p:cNvPr id="3" name="Content Placeholder 2">
            <a:extLst>
              <a:ext uri="{FF2B5EF4-FFF2-40B4-BE49-F238E27FC236}">
                <a16:creationId xmlns:a16="http://schemas.microsoft.com/office/drawing/2014/main" id="{A908DDED-CFD5-49AC-9956-9A862E985E1C}"/>
              </a:ext>
            </a:extLst>
          </p:cNvPr>
          <p:cNvSpPr>
            <a:spLocks noGrp="1"/>
          </p:cNvSpPr>
          <p:nvPr>
            <p:ph idx="1"/>
          </p:nvPr>
        </p:nvSpPr>
        <p:spPr/>
        <p:txBody>
          <a:bodyPr/>
          <a:lstStyle/>
          <a:p>
            <a:r>
              <a:rPr lang="en-US" dirty="0"/>
              <a:t>To use the chi-square distribution, we need a chi-square value, denoted by      (the Greek letter    , pronounced </a:t>
            </a:r>
            <a:r>
              <a:rPr lang="en-US" i="1" dirty="0"/>
              <a:t>Ki</a:t>
            </a:r>
            <a:r>
              <a:rPr lang="en-US" dirty="0"/>
              <a:t>). We’ll call this our critical value for the chi-square distribution. </a:t>
            </a:r>
          </a:p>
        </p:txBody>
      </p:sp>
      <p:graphicFrame>
        <p:nvGraphicFramePr>
          <p:cNvPr id="5" name="Object 4">
            <a:extLst>
              <a:ext uri="{FF2B5EF4-FFF2-40B4-BE49-F238E27FC236}">
                <a16:creationId xmlns:a16="http://schemas.microsoft.com/office/drawing/2014/main" id="{98C64539-5B2B-497F-8998-FA8DA260A338}"/>
              </a:ext>
            </a:extLst>
          </p:cNvPr>
          <p:cNvGraphicFramePr>
            <a:graphicFrameLocks noChangeAspect="1"/>
          </p:cNvGraphicFramePr>
          <p:nvPr>
            <p:extLst>
              <p:ext uri="{D42A27DB-BD31-4B8C-83A1-F6EECF244321}">
                <p14:modId xmlns:p14="http://schemas.microsoft.com/office/powerpoint/2010/main" val="2189221773"/>
              </p:ext>
            </p:extLst>
          </p:nvPr>
        </p:nvGraphicFramePr>
        <p:xfrm>
          <a:off x="4267200" y="1676400"/>
          <a:ext cx="406400" cy="469900"/>
        </p:xfrm>
        <a:graphic>
          <a:graphicData uri="http://schemas.openxmlformats.org/presentationml/2006/ole">
            <mc:AlternateContent xmlns:mc="http://schemas.openxmlformats.org/markup-compatibility/2006">
              <mc:Choice xmlns:v="urn:schemas-microsoft-com:vml" Requires="v">
                <p:oleObj spid="_x0000_s94226" name="Equation" r:id="rId3" imgW="406080" imgH="469800" progId="Equation.DSMT4">
                  <p:embed/>
                </p:oleObj>
              </mc:Choice>
              <mc:Fallback>
                <p:oleObj name="Equation" r:id="rId3" imgW="406080" imgH="469800" progId="Equation.DSMT4">
                  <p:embed/>
                  <p:pic>
                    <p:nvPicPr>
                      <p:cNvPr id="0" name=""/>
                      <p:cNvPicPr/>
                      <p:nvPr/>
                    </p:nvPicPr>
                    <p:blipFill>
                      <a:blip r:embed="rId4"/>
                      <a:stretch>
                        <a:fillRect/>
                      </a:stretch>
                    </p:blipFill>
                    <p:spPr>
                      <a:xfrm>
                        <a:off x="4267200" y="1676400"/>
                        <a:ext cx="406400" cy="4699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02C8F04B-A6CA-4E90-9F14-2CD85789EF8D}"/>
              </a:ext>
            </a:extLst>
          </p:cNvPr>
          <p:cNvGraphicFramePr>
            <a:graphicFrameLocks noChangeAspect="1"/>
          </p:cNvGraphicFramePr>
          <p:nvPr>
            <p:extLst>
              <p:ext uri="{D42A27DB-BD31-4B8C-83A1-F6EECF244321}">
                <p14:modId xmlns:p14="http://schemas.microsoft.com/office/powerpoint/2010/main" val="1007728406"/>
              </p:ext>
            </p:extLst>
          </p:nvPr>
        </p:nvGraphicFramePr>
        <p:xfrm>
          <a:off x="7162800" y="1835150"/>
          <a:ext cx="228600" cy="304800"/>
        </p:xfrm>
        <a:graphic>
          <a:graphicData uri="http://schemas.openxmlformats.org/presentationml/2006/ole">
            <mc:AlternateContent xmlns:mc="http://schemas.openxmlformats.org/markup-compatibility/2006">
              <mc:Choice xmlns:v="urn:schemas-microsoft-com:vml" Requires="v">
                <p:oleObj spid="_x0000_s94227" name="Equation" r:id="rId5" imgW="228600" imgH="304560" progId="Equation.DSMT4">
                  <p:embed/>
                </p:oleObj>
              </mc:Choice>
              <mc:Fallback>
                <p:oleObj name="Equation" r:id="rId5" imgW="228600" imgH="304560" progId="Equation.DSMT4">
                  <p:embed/>
                  <p:pic>
                    <p:nvPicPr>
                      <p:cNvPr id="5" name="Object 4">
                        <a:extLst>
                          <a:ext uri="{FF2B5EF4-FFF2-40B4-BE49-F238E27FC236}">
                            <a16:creationId xmlns:a16="http://schemas.microsoft.com/office/drawing/2014/main" id="{98C64539-5B2B-497F-8998-FA8DA260A338}"/>
                          </a:ext>
                        </a:extLst>
                      </p:cNvPr>
                      <p:cNvPicPr/>
                      <p:nvPr/>
                    </p:nvPicPr>
                    <p:blipFill>
                      <a:blip r:embed="rId6"/>
                      <a:stretch>
                        <a:fillRect/>
                      </a:stretch>
                    </p:blipFill>
                    <p:spPr>
                      <a:xfrm>
                        <a:off x="7162800" y="1835150"/>
                        <a:ext cx="228600" cy="304800"/>
                      </a:xfrm>
                      <a:prstGeom prst="rect">
                        <a:avLst/>
                      </a:prstGeom>
                    </p:spPr>
                  </p:pic>
                </p:oleObj>
              </mc:Fallback>
            </mc:AlternateContent>
          </a:graphicData>
        </a:graphic>
      </p:graphicFrame>
    </p:spTree>
    <p:extLst>
      <p:ext uri="{BB962C8B-B14F-4D97-AF65-F5344CB8AC3E}">
        <p14:creationId xmlns:p14="http://schemas.microsoft.com/office/powerpoint/2010/main" val="2887402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F5BA8-9525-46E9-A75F-F236C6785657}"/>
              </a:ext>
            </a:extLst>
          </p:cNvPr>
          <p:cNvSpPr>
            <a:spLocks noGrp="1"/>
          </p:cNvSpPr>
          <p:nvPr>
            <p:ph type="title"/>
          </p:nvPr>
        </p:nvSpPr>
        <p:spPr/>
        <p:txBody>
          <a:bodyPr/>
          <a:lstStyle/>
          <a:p>
            <a:r>
              <a:rPr lang="en-US" dirty="0"/>
              <a:t>Chi-square (cont.)</a:t>
            </a:r>
          </a:p>
        </p:txBody>
      </p:sp>
      <p:sp>
        <p:nvSpPr>
          <p:cNvPr id="3" name="Content Placeholder 2">
            <a:extLst>
              <a:ext uri="{FF2B5EF4-FFF2-40B4-BE49-F238E27FC236}">
                <a16:creationId xmlns:a16="http://schemas.microsoft.com/office/drawing/2014/main" id="{7BF2F4C4-BB0A-4DFB-B0AA-825356ECA163}"/>
              </a:ext>
            </a:extLst>
          </p:cNvPr>
          <p:cNvSpPr>
            <a:spLocks noGrp="1"/>
          </p:cNvSpPr>
          <p:nvPr>
            <p:ph idx="1"/>
          </p:nvPr>
        </p:nvSpPr>
        <p:spPr>
          <a:xfrm>
            <a:off x="4815748" y="1358747"/>
            <a:ext cx="4102100" cy="4572000"/>
          </a:xfrm>
        </p:spPr>
        <p:txBody>
          <a:bodyPr>
            <a:normAutofit fontScale="92500" lnSpcReduction="10000"/>
          </a:bodyPr>
          <a:lstStyle/>
          <a:p>
            <a:r>
              <a:rPr lang="en-US" dirty="0"/>
              <a:t>As is shown in Figure 10.4.2,</a:t>
            </a:r>
          </a:p>
          <a:p>
            <a:r>
              <a:rPr lang="en-US" dirty="0"/>
              <a:t>      is the point on the horizontal axis under the curve with an area of     to the right of it. The value of </a:t>
            </a:r>
          </a:p>
          <a:p>
            <a:r>
              <a:rPr lang="en-US" dirty="0"/>
              <a:t>      depends on the right-hand tail area,    , and the number of degrees of freedom of the chi-square distribution. The values are tabulated in Table G in Appendix A.</a:t>
            </a:r>
          </a:p>
        </p:txBody>
      </p:sp>
      <p:pic>
        <p:nvPicPr>
          <p:cNvPr id="5" name="Picture 4">
            <a:extLst>
              <a:ext uri="{FF2B5EF4-FFF2-40B4-BE49-F238E27FC236}">
                <a16:creationId xmlns:a16="http://schemas.microsoft.com/office/drawing/2014/main" id="{0F3B1121-E03C-4745-BF8B-808CC3547E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1600200"/>
            <a:ext cx="4419600" cy="3048000"/>
          </a:xfrm>
          <a:prstGeom prst="rect">
            <a:avLst/>
          </a:prstGeom>
        </p:spPr>
      </p:pic>
      <p:graphicFrame>
        <p:nvGraphicFramePr>
          <p:cNvPr id="6" name="Object 5">
            <a:extLst>
              <a:ext uri="{FF2B5EF4-FFF2-40B4-BE49-F238E27FC236}">
                <a16:creationId xmlns:a16="http://schemas.microsoft.com/office/drawing/2014/main" id="{A5A93B73-A0F2-4603-A902-D114211425DE}"/>
              </a:ext>
            </a:extLst>
          </p:cNvPr>
          <p:cNvGraphicFramePr>
            <a:graphicFrameLocks noChangeAspect="1"/>
          </p:cNvGraphicFramePr>
          <p:nvPr>
            <p:extLst>
              <p:ext uri="{D42A27DB-BD31-4B8C-83A1-F6EECF244321}">
                <p14:modId xmlns:p14="http://schemas.microsoft.com/office/powerpoint/2010/main" val="2713412114"/>
              </p:ext>
            </p:extLst>
          </p:nvPr>
        </p:nvGraphicFramePr>
        <p:xfrm>
          <a:off x="4876800" y="3174847"/>
          <a:ext cx="406400" cy="469900"/>
        </p:xfrm>
        <a:graphic>
          <a:graphicData uri="http://schemas.openxmlformats.org/presentationml/2006/ole">
            <mc:AlternateContent xmlns:mc="http://schemas.openxmlformats.org/markup-compatibility/2006">
              <mc:Choice xmlns:v="urn:schemas-microsoft-com:vml" Requires="v">
                <p:oleObj spid="_x0000_s95262" name="Equation" r:id="rId4" imgW="406080" imgH="469800" progId="Equation.DSMT4">
                  <p:embed/>
                </p:oleObj>
              </mc:Choice>
              <mc:Fallback>
                <p:oleObj name="Equation" r:id="rId4" imgW="406080" imgH="469800" progId="Equation.DSMT4">
                  <p:embed/>
                  <p:pic>
                    <p:nvPicPr>
                      <p:cNvPr id="7" name="Object 6">
                        <a:extLst>
                          <a:ext uri="{FF2B5EF4-FFF2-40B4-BE49-F238E27FC236}">
                            <a16:creationId xmlns:a16="http://schemas.microsoft.com/office/drawing/2014/main" id="{58EFCFFA-E010-4696-81FA-9397C6E3FE96}"/>
                          </a:ext>
                        </a:extLst>
                      </p:cNvPr>
                      <p:cNvPicPr/>
                      <p:nvPr/>
                    </p:nvPicPr>
                    <p:blipFill>
                      <a:blip r:embed="rId5"/>
                      <a:stretch>
                        <a:fillRect/>
                      </a:stretch>
                    </p:blipFill>
                    <p:spPr>
                      <a:xfrm>
                        <a:off x="4876800" y="3174847"/>
                        <a:ext cx="406400" cy="4699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BFA263FA-61E7-40A4-8CBA-58B6B8320DE1}"/>
              </a:ext>
            </a:extLst>
          </p:cNvPr>
          <p:cNvGraphicFramePr>
            <a:graphicFrameLocks noChangeAspect="1"/>
          </p:cNvGraphicFramePr>
          <p:nvPr>
            <p:extLst>
              <p:ext uri="{D42A27DB-BD31-4B8C-83A1-F6EECF244321}">
                <p14:modId xmlns:p14="http://schemas.microsoft.com/office/powerpoint/2010/main" val="1323566938"/>
              </p:ext>
            </p:extLst>
          </p:nvPr>
        </p:nvGraphicFramePr>
        <p:xfrm>
          <a:off x="4876800" y="1752600"/>
          <a:ext cx="406400" cy="469900"/>
        </p:xfrm>
        <a:graphic>
          <a:graphicData uri="http://schemas.openxmlformats.org/presentationml/2006/ole">
            <mc:AlternateContent xmlns:mc="http://schemas.openxmlformats.org/markup-compatibility/2006">
              <mc:Choice xmlns:v="urn:schemas-microsoft-com:vml" Requires="v">
                <p:oleObj spid="_x0000_s95263" name="Equation" r:id="rId6" imgW="406080" imgH="469800" progId="Equation.DSMT4">
                  <p:embed/>
                </p:oleObj>
              </mc:Choice>
              <mc:Fallback>
                <p:oleObj name="Equation" r:id="rId6" imgW="406080" imgH="469800" progId="Equation.DSMT4">
                  <p:embed/>
                  <p:pic>
                    <p:nvPicPr>
                      <p:cNvPr id="7" name="Object 6">
                        <a:extLst>
                          <a:ext uri="{FF2B5EF4-FFF2-40B4-BE49-F238E27FC236}">
                            <a16:creationId xmlns:a16="http://schemas.microsoft.com/office/drawing/2014/main" id="{58EFCFFA-E010-4696-81FA-9397C6E3FE96}"/>
                          </a:ext>
                        </a:extLst>
                      </p:cNvPr>
                      <p:cNvPicPr/>
                      <p:nvPr/>
                    </p:nvPicPr>
                    <p:blipFill>
                      <a:blip r:embed="rId7"/>
                      <a:stretch>
                        <a:fillRect/>
                      </a:stretch>
                    </p:blipFill>
                    <p:spPr>
                      <a:xfrm>
                        <a:off x="4876800" y="1752600"/>
                        <a:ext cx="406400" cy="4699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C3007403-577F-4A3B-AB3C-98AFA42B068B}"/>
              </a:ext>
            </a:extLst>
          </p:cNvPr>
          <p:cNvGraphicFramePr>
            <a:graphicFrameLocks noChangeAspect="1"/>
          </p:cNvGraphicFramePr>
          <p:nvPr>
            <p:extLst>
              <p:ext uri="{D42A27DB-BD31-4B8C-83A1-F6EECF244321}">
                <p14:modId xmlns:p14="http://schemas.microsoft.com/office/powerpoint/2010/main" val="1755313014"/>
              </p:ext>
            </p:extLst>
          </p:nvPr>
        </p:nvGraphicFramePr>
        <p:xfrm>
          <a:off x="6866798" y="3733800"/>
          <a:ext cx="279400" cy="241300"/>
        </p:xfrm>
        <a:graphic>
          <a:graphicData uri="http://schemas.openxmlformats.org/presentationml/2006/ole">
            <mc:AlternateContent xmlns:mc="http://schemas.openxmlformats.org/markup-compatibility/2006">
              <mc:Choice xmlns:v="urn:schemas-microsoft-com:vml" Requires="v">
                <p:oleObj spid="_x0000_s95264" name="Equation" r:id="rId8" imgW="279360" imgH="241200" progId="Equation.DSMT4">
                  <p:embed/>
                </p:oleObj>
              </mc:Choice>
              <mc:Fallback>
                <p:oleObj name="Equation" r:id="rId8" imgW="279360" imgH="241200" progId="Equation.DSMT4">
                  <p:embed/>
                  <p:pic>
                    <p:nvPicPr>
                      <p:cNvPr id="9" name="Object 8">
                        <a:extLst>
                          <a:ext uri="{FF2B5EF4-FFF2-40B4-BE49-F238E27FC236}">
                            <a16:creationId xmlns:a16="http://schemas.microsoft.com/office/drawing/2014/main" id="{DF964CC7-F59F-49F7-AE7B-05637116EA1F}"/>
                          </a:ext>
                        </a:extLst>
                      </p:cNvPr>
                      <p:cNvPicPr/>
                      <p:nvPr/>
                    </p:nvPicPr>
                    <p:blipFill>
                      <a:blip r:embed="rId9"/>
                      <a:stretch>
                        <a:fillRect/>
                      </a:stretch>
                    </p:blipFill>
                    <p:spPr>
                      <a:xfrm>
                        <a:off x="6866798" y="3733800"/>
                        <a:ext cx="279400" cy="24130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7ECBEDC1-D87F-4D46-AA40-AF6C56F3A9E1}"/>
              </a:ext>
            </a:extLst>
          </p:cNvPr>
          <p:cNvGraphicFramePr>
            <a:graphicFrameLocks noChangeAspect="1"/>
          </p:cNvGraphicFramePr>
          <p:nvPr>
            <p:extLst>
              <p:ext uri="{D42A27DB-BD31-4B8C-83A1-F6EECF244321}">
                <p14:modId xmlns:p14="http://schemas.microsoft.com/office/powerpoint/2010/main" val="976072988"/>
              </p:ext>
            </p:extLst>
          </p:nvPr>
        </p:nvGraphicFramePr>
        <p:xfrm>
          <a:off x="7772400" y="2590800"/>
          <a:ext cx="279400" cy="241300"/>
        </p:xfrm>
        <a:graphic>
          <a:graphicData uri="http://schemas.openxmlformats.org/presentationml/2006/ole">
            <mc:AlternateContent xmlns:mc="http://schemas.openxmlformats.org/markup-compatibility/2006">
              <mc:Choice xmlns:v="urn:schemas-microsoft-com:vml" Requires="v">
                <p:oleObj spid="_x0000_s95265" name="Equation" r:id="rId10" imgW="279360" imgH="241200" progId="Equation.DSMT4">
                  <p:embed/>
                </p:oleObj>
              </mc:Choice>
              <mc:Fallback>
                <p:oleObj name="Equation" r:id="rId10" imgW="279360" imgH="241200" progId="Equation.DSMT4">
                  <p:embed/>
                  <p:pic>
                    <p:nvPicPr>
                      <p:cNvPr id="9" name="Object 8">
                        <a:extLst>
                          <a:ext uri="{FF2B5EF4-FFF2-40B4-BE49-F238E27FC236}">
                            <a16:creationId xmlns:a16="http://schemas.microsoft.com/office/drawing/2014/main" id="{DF964CC7-F59F-49F7-AE7B-05637116EA1F}"/>
                          </a:ext>
                        </a:extLst>
                      </p:cNvPr>
                      <p:cNvPicPr/>
                      <p:nvPr/>
                    </p:nvPicPr>
                    <p:blipFill>
                      <a:blip r:embed="rId11"/>
                      <a:stretch>
                        <a:fillRect/>
                      </a:stretch>
                    </p:blipFill>
                    <p:spPr>
                      <a:xfrm>
                        <a:off x="7772400" y="2590800"/>
                        <a:ext cx="279400" cy="241300"/>
                      </a:xfrm>
                      <a:prstGeom prst="rect">
                        <a:avLst/>
                      </a:prstGeom>
                    </p:spPr>
                  </p:pic>
                </p:oleObj>
              </mc:Fallback>
            </mc:AlternateContent>
          </a:graphicData>
        </a:graphic>
      </p:graphicFrame>
    </p:spTree>
    <p:extLst>
      <p:ext uri="{BB962C8B-B14F-4D97-AF65-F5344CB8AC3E}">
        <p14:creationId xmlns:p14="http://schemas.microsoft.com/office/powerpoint/2010/main" val="2063954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Interval Estimation of a Population Attribute </a:t>
            </a:r>
          </a:p>
        </p:txBody>
      </p:sp>
      <p:sp>
        <p:nvSpPr>
          <p:cNvPr id="4" name="Content Placeholder 3"/>
          <p:cNvSpPr>
            <a:spLocks noGrp="1"/>
          </p:cNvSpPr>
          <p:nvPr>
            <p:ph idx="1"/>
          </p:nvPr>
        </p:nvSpPr>
        <p:spPr>
          <a:xfrm>
            <a:off x="457200" y="1280160"/>
            <a:ext cx="8229600" cy="1471172"/>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Although </a:t>
            </a:r>
            <a:r>
              <a:rPr lang="en-US" i="1" dirty="0">
                <a:solidFill>
                  <a:srgbClr val="000000"/>
                </a:solidFill>
              </a:rPr>
              <a:t>s</a:t>
            </a:r>
            <a:r>
              <a:rPr lang="en-US" baseline="30000" dirty="0">
                <a:solidFill>
                  <a:srgbClr val="000000"/>
                </a:solidFill>
              </a:rPr>
              <a:t>2</a:t>
            </a:r>
            <a:r>
              <a:rPr lang="en-US" dirty="0">
                <a:solidFill>
                  <a:srgbClr val="000000"/>
                </a:solidFill>
              </a:rPr>
              <a:t> is an unbiased point estimate for 𝜎</a:t>
            </a:r>
            <a:r>
              <a:rPr lang="en-US" baseline="30000" dirty="0">
                <a:solidFill>
                  <a:srgbClr val="000000"/>
                </a:solidFill>
              </a:rPr>
              <a:t>2</a:t>
            </a:r>
            <a:r>
              <a:rPr lang="en-US" dirty="0">
                <a:solidFill>
                  <a:srgbClr val="000000"/>
                </a:solidFill>
              </a:rPr>
              <a:t>, </a:t>
            </a:r>
            <a:r>
              <a:rPr lang="en-US" i="1" dirty="0">
                <a:solidFill>
                  <a:srgbClr val="000000"/>
                </a:solidFill>
              </a:rPr>
              <a:t>s</a:t>
            </a:r>
            <a:r>
              <a:rPr lang="en-US" dirty="0">
                <a:solidFill>
                  <a:srgbClr val="000000"/>
                </a:solidFill>
              </a:rPr>
              <a:t> is a biased estimator for 𝜎.</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100(1 </a:t>
            </a:r>
            <a:r>
              <a:rPr lang="en-US" dirty="0">
                <a:latin typeface="Symbol" pitchFamily="98" charset="2"/>
              </a:rPr>
              <a:t>-</a:t>
            </a:r>
            <a:r>
              <a:rPr lang="en-US" dirty="0"/>
              <a:t> α)% Confidence Interval for </a:t>
            </a:r>
            <a:r>
              <a:rPr lang="en-US" i="1" dirty="0"/>
              <a:t>σ</a:t>
            </a:r>
            <a:r>
              <a:rPr lang="en-US" baseline="30000" dirty="0"/>
              <a:t>2</a:t>
            </a:r>
            <a:r>
              <a:rPr lang="en-US" dirty="0"/>
              <a:t> </a:t>
            </a:r>
          </a:p>
        </p:txBody>
      </p:sp>
      <p:sp>
        <p:nvSpPr>
          <p:cNvPr id="4" name="Content Placeholder 2"/>
          <p:cNvSpPr>
            <a:spLocks noGrp="1"/>
          </p:cNvSpPr>
          <p:nvPr>
            <p:ph idx="1"/>
          </p:nvPr>
        </p:nvSpPr>
        <p:spPr>
          <a:xfrm>
            <a:off x="457200" y="2362200"/>
            <a:ext cx="8229600" cy="3539430"/>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A 100(1 </a:t>
            </a:r>
            <a:r>
              <a:rPr lang="en-US" dirty="0">
                <a:solidFill>
                  <a:srgbClr val="000000"/>
                </a:solidFill>
                <a:latin typeface="Symbol" pitchFamily="98" charset="2"/>
              </a:rPr>
              <a:t>-</a:t>
            </a:r>
            <a:r>
              <a:rPr lang="en-US" dirty="0">
                <a:solidFill>
                  <a:srgbClr val="000000"/>
                </a:solidFill>
              </a:rPr>
              <a:t> </a:t>
            </a:r>
            <a:r>
              <a:rPr lang="en-US" i="1" dirty="0">
                <a:solidFill>
                  <a:srgbClr val="000000"/>
                </a:solidFill>
              </a:rPr>
              <a:t>a</a:t>
            </a:r>
            <a:r>
              <a:rPr lang="en-US" dirty="0">
                <a:solidFill>
                  <a:srgbClr val="000000"/>
                </a:solidFill>
              </a:rPr>
              <a:t>)% confidence interval for 𝜎</a:t>
            </a:r>
            <a:r>
              <a:rPr lang="en-US" baseline="30000" dirty="0">
                <a:solidFill>
                  <a:srgbClr val="000000"/>
                </a:solidFill>
              </a:rPr>
              <a:t>2</a:t>
            </a:r>
            <a:r>
              <a:rPr lang="en-US" dirty="0">
                <a:solidFill>
                  <a:srgbClr val="000000"/>
                </a:solidFill>
              </a:rPr>
              <a:t> is given by </a:t>
            </a:r>
          </a:p>
          <a:p>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where       and         are points under the curve of the chi-square distribution with </a:t>
            </a:r>
            <a:r>
              <a:rPr lang="en-US" i="1" dirty="0">
                <a:solidFill>
                  <a:srgbClr val="000000"/>
                </a:solidFill>
              </a:rPr>
              <a:t>n</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1 degrees of freedom.</a:t>
            </a:r>
          </a:p>
        </p:txBody>
      </p:sp>
      <p:graphicFrame>
        <p:nvGraphicFramePr>
          <p:cNvPr id="58370" name="Object 2"/>
          <p:cNvGraphicFramePr>
            <a:graphicFrameLocks noChangeAspect="1"/>
          </p:cNvGraphicFramePr>
          <p:nvPr>
            <p:extLst>
              <p:ext uri="{D42A27DB-BD31-4B8C-83A1-F6EECF244321}">
                <p14:modId xmlns:p14="http://schemas.microsoft.com/office/powerpoint/2010/main" val="1970070054"/>
              </p:ext>
            </p:extLst>
          </p:nvPr>
        </p:nvGraphicFramePr>
        <p:xfrm>
          <a:off x="2787650" y="3520440"/>
          <a:ext cx="3568700" cy="1066800"/>
        </p:xfrm>
        <a:graphic>
          <a:graphicData uri="http://schemas.openxmlformats.org/presentationml/2006/ole">
            <mc:AlternateContent xmlns:mc="http://schemas.openxmlformats.org/markup-compatibility/2006">
              <mc:Choice xmlns:v="urn:schemas-microsoft-com:vml" Requires="v">
                <p:oleObj spid="_x0000_s58399" name="Equation" r:id="rId3" imgW="3568680" imgH="1066680" progId="Equation.DSMT4">
                  <p:embed/>
                </p:oleObj>
              </mc:Choice>
              <mc:Fallback>
                <p:oleObj name="Equation" r:id="rId3" imgW="3568680" imgH="10666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7650" y="3520440"/>
                        <a:ext cx="35687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6" name="Object 8"/>
          <p:cNvGraphicFramePr>
            <a:graphicFrameLocks noChangeAspect="1"/>
          </p:cNvGraphicFramePr>
          <p:nvPr>
            <p:extLst>
              <p:ext uri="{D42A27DB-BD31-4B8C-83A1-F6EECF244321}">
                <p14:modId xmlns:p14="http://schemas.microsoft.com/office/powerpoint/2010/main" val="1494980459"/>
              </p:ext>
            </p:extLst>
          </p:nvPr>
        </p:nvGraphicFramePr>
        <p:xfrm>
          <a:off x="1565945" y="4908818"/>
          <a:ext cx="457200" cy="533400"/>
        </p:xfrm>
        <a:graphic>
          <a:graphicData uri="http://schemas.openxmlformats.org/presentationml/2006/ole">
            <mc:AlternateContent xmlns:mc="http://schemas.openxmlformats.org/markup-compatibility/2006">
              <mc:Choice xmlns:v="urn:schemas-microsoft-com:vml" Requires="v">
                <p:oleObj spid="_x0000_s58400" name="Equation" r:id="rId5" imgW="457200" imgH="533160" progId="Equation.DSMT4">
                  <p:embed/>
                </p:oleObj>
              </mc:Choice>
              <mc:Fallback>
                <p:oleObj name="Equation" r:id="rId5" imgW="457200" imgH="53316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65945" y="4908818"/>
                        <a:ext cx="457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7" name="Object 9"/>
          <p:cNvGraphicFramePr>
            <a:graphicFrameLocks noChangeAspect="1"/>
          </p:cNvGraphicFramePr>
          <p:nvPr>
            <p:extLst>
              <p:ext uri="{D42A27DB-BD31-4B8C-83A1-F6EECF244321}">
                <p14:modId xmlns:p14="http://schemas.microsoft.com/office/powerpoint/2010/main" val="2680875493"/>
              </p:ext>
            </p:extLst>
          </p:nvPr>
        </p:nvGraphicFramePr>
        <p:xfrm>
          <a:off x="2683778" y="4900429"/>
          <a:ext cx="622300" cy="533400"/>
        </p:xfrm>
        <a:graphic>
          <a:graphicData uri="http://schemas.openxmlformats.org/presentationml/2006/ole">
            <mc:AlternateContent xmlns:mc="http://schemas.openxmlformats.org/markup-compatibility/2006">
              <mc:Choice xmlns:v="urn:schemas-microsoft-com:vml" Requires="v">
                <p:oleObj spid="_x0000_s58401" name="Equation" r:id="rId7" imgW="622080" imgH="533160" progId="Equation.DSMT4">
                  <p:embed/>
                </p:oleObj>
              </mc:Choice>
              <mc:Fallback>
                <p:oleObj name="Equation" r:id="rId7" imgW="622080" imgH="53316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83778" y="4900429"/>
                        <a:ext cx="622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TextBox 2">
            <a:extLst>
              <a:ext uri="{FF2B5EF4-FFF2-40B4-BE49-F238E27FC236}">
                <a16:creationId xmlns:a16="http://schemas.microsoft.com/office/drawing/2014/main" id="{EF0F7EC9-0152-441B-9ED1-A576089B2907}"/>
              </a:ext>
            </a:extLst>
          </p:cNvPr>
          <p:cNvSpPr txBox="1"/>
          <p:nvPr/>
        </p:nvSpPr>
        <p:spPr>
          <a:xfrm>
            <a:off x="457200" y="1129575"/>
            <a:ext cx="7772400" cy="1200329"/>
          </a:xfrm>
          <a:prstGeom prst="rect">
            <a:avLst/>
          </a:prstGeom>
          <a:noFill/>
        </p:spPr>
        <p:txBody>
          <a:bodyPr wrap="square" rtlCol="0">
            <a:spAutoFit/>
          </a:bodyPr>
          <a:lstStyle/>
          <a:p>
            <a:r>
              <a:rPr lang="en-US" sz="2400" dirty="0">
                <a:solidFill>
                  <a:srgbClr val="000000"/>
                </a:solidFill>
              </a:rPr>
              <a:t>Suppose we have a random sample of size </a:t>
            </a:r>
            <a:r>
              <a:rPr lang="en-US" sz="2400" i="1" dirty="0">
                <a:solidFill>
                  <a:srgbClr val="000000"/>
                </a:solidFill>
              </a:rPr>
              <a:t>n</a:t>
            </a:r>
            <a:r>
              <a:rPr lang="en-US" sz="2400" dirty="0">
                <a:solidFill>
                  <a:srgbClr val="000000"/>
                </a:solidFill>
              </a:rPr>
              <a:t> taken from a normal population and that </a:t>
            </a:r>
            <a:r>
              <a:rPr lang="en-US" sz="2400" i="1" dirty="0">
                <a:solidFill>
                  <a:srgbClr val="000000"/>
                </a:solidFill>
              </a:rPr>
              <a:t>s</a:t>
            </a:r>
            <a:r>
              <a:rPr lang="en-US" sz="2400" i="1" baseline="30000" dirty="0">
                <a:solidFill>
                  <a:srgbClr val="000000"/>
                </a:solidFill>
              </a:rPr>
              <a:t>2</a:t>
            </a:r>
            <a:r>
              <a:rPr lang="en-US" sz="2400" dirty="0">
                <a:solidFill>
                  <a:srgbClr val="000000"/>
                </a:solidFill>
              </a:rPr>
              <a:t> is the estimate of the population variable, </a:t>
            </a:r>
            <a:r>
              <a:rPr lang="en-US" sz="2400" dirty="0">
                <a:solidFill>
                  <a:srgbClr val="000000"/>
                </a:solidFill>
                <a:latin typeface="Cambria Math" panose="02040503050406030204" pitchFamily="18" charset="0"/>
                <a:ea typeface="Cambria Math" panose="02040503050406030204" pitchFamily="18" charset="0"/>
              </a:rPr>
              <a:t>𝜎</a:t>
            </a:r>
            <a:r>
              <a:rPr lang="en-US" sz="2400" baseline="30000" dirty="0">
                <a:solidFill>
                  <a:srgbClr val="000000"/>
                </a:solidFill>
                <a:latin typeface="Cambria Math" panose="02040503050406030204" pitchFamily="18" charset="0"/>
                <a:ea typeface="Cambria Math" panose="02040503050406030204" pitchFamily="18" charset="0"/>
              </a:rPr>
              <a:t>2</a:t>
            </a:r>
            <a:r>
              <a:rPr lang="en-US" sz="2400" dirty="0">
                <a:solidFill>
                  <a:srgbClr val="000000"/>
                </a:solidFill>
                <a:latin typeface="Cambria Math" panose="02040503050406030204" pitchFamily="18" charset="0"/>
                <a:ea typeface="Cambria Math" panose="02040503050406030204" pitchFamily="18" charset="0"/>
              </a:rPr>
              <a:t>.</a:t>
            </a:r>
            <a:endParaRPr lang="en-US" sz="2400" baseline="30000"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100(1 </a:t>
            </a:r>
            <a:r>
              <a:rPr lang="en-US" dirty="0">
                <a:latin typeface="Symbol" pitchFamily="98" charset="2"/>
              </a:rPr>
              <a:t>-</a:t>
            </a:r>
            <a:r>
              <a:rPr lang="en-US" dirty="0"/>
              <a:t> α)% Confidence Interval for </a:t>
            </a:r>
            <a:r>
              <a:rPr lang="en-US" i="1" dirty="0"/>
              <a:t>σ</a:t>
            </a:r>
            <a:r>
              <a:rPr lang="en-US" dirty="0"/>
              <a:t> </a:t>
            </a:r>
          </a:p>
        </p:txBody>
      </p:sp>
      <p:sp>
        <p:nvSpPr>
          <p:cNvPr id="4" name="Content Placeholder 2"/>
          <p:cNvSpPr>
            <a:spLocks noGrp="1"/>
          </p:cNvSpPr>
          <p:nvPr>
            <p:ph idx="1"/>
          </p:nvPr>
        </p:nvSpPr>
        <p:spPr>
          <a:xfrm>
            <a:off x="457200" y="1280160"/>
            <a:ext cx="8229600" cy="3539430"/>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A 100(1 </a:t>
            </a:r>
            <a:r>
              <a:rPr lang="en-US" dirty="0">
                <a:solidFill>
                  <a:srgbClr val="000000"/>
                </a:solidFill>
                <a:latin typeface="Symbol" pitchFamily="98" charset="2"/>
              </a:rPr>
              <a:t>-</a:t>
            </a:r>
            <a:r>
              <a:rPr lang="en-US" dirty="0">
                <a:solidFill>
                  <a:srgbClr val="000000"/>
                </a:solidFill>
              </a:rPr>
              <a:t> </a:t>
            </a:r>
            <a:r>
              <a:rPr lang="en-US" i="1" dirty="0">
                <a:solidFill>
                  <a:srgbClr val="000000"/>
                </a:solidFill>
              </a:rPr>
              <a:t>a</a:t>
            </a:r>
            <a:r>
              <a:rPr lang="en-US" dirty="0">
                <a:solidFill>
                  <a:srgbClr val="000000"/>
                </a:solidFill>
              </a:rPr>
              <a:t>)% confidence interval for 𝜎 is given by </a:t>
            </a:r>
          </a:p>
          <a:p>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Where       and         are points under the curve of the chi-square distribution with </a:t>
            </a:r>
            <a:r>
              <a:rPr lang="en-US" i="1" dirty="0">
                <a:solidFill>
                  <a:srgbClr val="000000"/>
                </a:solidFill>
              </a:rPr>
              <a:t>n</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1 degrees of freedom.</a:t>
            </a:r>
          </a:p>
        </p:txBody>
      </p:sp>
      <p:graphicFrame>
        <p:nvGraphicFramePr>
          <p:cNvPr id="58370" name="Object 2"/>
          <p:cNvGraphicFramePr>
            <a:graphicFrameLocks noChangeAspect="1"/>
          </p:cNvGraphicFramePr>
          <p:nvPr/>
        </p:nvGraphicFramePr>
        <p:xfrm>
          <a:off x="2584450" y="2387600"/>
          <a:ext cx="3975100" cy="1168400"/>
        </p:xfrm>
        <a:graphic>
          <a:graphicData uri="http://schemas.openxmlformats.org/presentationml/2006/ole">
            <mc:AlternateContent xmlns:mc="http://schemas.openxmlformats.org/markup-compatibility/2006">
              <mc:Choice xmlns:v="urn:schemas-microsoft-com:vml" Requires="v">
                <p:oleObj spid="_x0000_s89111" name="Equation" r:id="rId3" imgW="3974760" imgH="1168200" progId="Equation.DSMT4">
                  <p:embed/>
                </p:oleObj>
              </mc:Choice>
              <mc:Fallback>
                <p:oleObj name="Equation" r:id="rId3" imgW="3974760" imgH="11682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84450" y="2387600"/>
                        <a:ext cx="39751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6" name="Object 8"/>
          <p:cNvGraphicFramePr>
            <a:graphicFrameLocks noChangeAspect="1"/>
          </p:cNvGraphicFramePr>
          <p:nvPr/>
        </p:nvGraphicFramePr>
        <p:xfrm>
          <a:off x="1565945" y="3826778"/>
          <a:ext cx="457200" cy="533400"/>
        </p:xfrm>
        <a:graphic>
          <a:graphicData uri="http://schemas.openxmlformats.org/presentationml/2006/ole">
            <mc:AlternateContent xmlns:mc="http://schemas.openxmlformats.org/markup-compatibility/2006">
              <mc:Choice xmlns:v="urn:schemas-microsoft-com:vml" Requires="v">
                <p:oleObj spid="_x0000_s89112" name="Equation" r:id="rId5" imgW="457200" imgH="533160" progId="Equation.DSMT4">
                  <p:embed/>
                </p:oleObj>
              </mc:Choice>
              <mc:Fallback>
                <p:oleObj name="Equation" r:id="rId5" imgW="457200" imgH="53316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65945" y="3826778"/>
                        <a:ext cx="457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7" name="Object 9"/>
          <p:cNvGraphicFramePr>
            <a:graphicFrameLocks noChangeAspect="1"/>
          </p:cNvGraphicFramePr>
          <p:nvPr/>
        </p:nvGraphicFramePr>
        <p:xfrm>
          <a:off x="2683778" y="3818389"/>
          <a:ext cx="622300" cy="533400"/>
        </p:xfrm>
        <a:graphic>
          <a:graphicData uri="http://schemas.openxmlformats.org/presentationml/2006/ole">
            <mc:AlternateContent xmlns:mc="http://schemas.openxmlformats.org/markup-compatibility/2006">
              <mc:Choice xmlns:v="urn:schemas-microsoft-com:vml" Requires="v">
                <p:oleObj spid="_x0000_s89113" name="Equation" r:id="rId7" imgW="622080" imgH="533160" progId="Equation.DSMT4">
                  <p:embed/>
                </p:oleObj>
              </mc:Choice>
              <mc:Fallback>
                <p:oleObj name="Equation" r:id="rId7" imgW="622080" imgH="53316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83778" y="3818389"/>
                        <a:ext cx="622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Interval Estimation of a Population Attribute </a:t>
            </a:r>
          </a:p>
        </p:txBody>
      </p:sp>
      <p:sp>
        <p:nvSpPr>
          <p:cNvPr id="4" name="Content Placeholder 3"/>
          <p:cNvSpPr>
            <a:spLocks noGrp="1"/>
          </p:cNvSpPr>
          <p:nvPr>
            <p:ph idx="1"/>
          </p:nvPr>
        </p:nvSpPr>
        <p:spPr>
          <a:xfrm>
            <a:off x="457200" y="1280160"/>
            <a:ext cx="8229600" cy="4056495"/>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Since the chi-square distribution is not symmetric, confidence intervals for the population variance and standard deviation do not fit the format of previously studied confidence intervals where you add and subtract the margin of error, </a:t>
            </a:r>
            <a:r>
              <a:rPr lang="en-US" i="1" dirty="0">
                <a:solidFill>
                  <a:srgbClr val="000000"/>
                </a:solidFill>
              </a:rPr>
              <a:t>E</a:t>
            </a:r>
            <a:r>
              <a:rPr lang="en-US" dirty="0">
                <a:solidFill>
                  <a:srgbClr val="000000"/>
                </a:solidFill>
              </a:rPr>
              <a:t>, to a point estimate to get the upper and lower values for the confidence interval. The endpoints of the confidence intervals must be calculated separately.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1697</TotalTime>
  <Words>573</Words>
  <Application>Microsoft Office PowerPoint</Application>
  <PresentationFormat>On-screen Show (4:3)</PresentationFormat>
  <Paragraphs>57</Paragraphs>
  <Slides>14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0" baseType="lpstr">
      <vt:lpstr>Calibri</vt:lpstr>
      <vt:lpstr>Arial</vt:lpstr>
      <vt:lpstr>Symbol</vt:lpstr>
      <vt:lpstr>Cambria Math</vt:lpstr>
      <vt:lpstr>Office Theme</vt:lpstr>
      <vt:lpstr>Equation</vt:lpstr>
      <vt:lpstr>Section 10.4</vt:lpstr>
      <vt:lpstr>Interval Estimation of a Population Attribute </vt:lpstr>
      <vt:lpstr>Chi-square Distribution</vt:lpstr>
      <vt:lpstr>Chi-square</vt:lpstr>
      <vt:lpstr>Chi-square (cont.)</vt:lpstr>
      <vt:lpstr>Interval Estimation of a Population Attribute </vt:lpstr>
      <vt:lpstr>100(1 - α)% Confidence Interval for σ2 </vt:lpstr>
      <vt:lpstr>100(1 - α)% Confidence Interval for σ </vt:lpstr>
      <vt:lpstr>Interval Estimation of a Population Attribute </vt:lpstr>
      <vt:lpstr>Example 10.4.1</vt:lpstr>
      <vt:lpstr>Example 10.4.1 (cont.)</vt:lpstr>
      <vt:lpstr>Example 10.4.1 (cont.)</vt:lpstr>
      <vt:lpstr>Example 10.4.1 (cont.)</vt:lpstr>
      <vt:lpstr>Example 10.4.1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Amber Widmer</cp:lastModifiedBy>
  <cp:revision>266</cp:revision>
  <dcterms:created xsi:type="dcterms:W3CDTF">2013-04-26T14:43:13Z</dcterms:created>
  <dcterms:modified xsi:type="dcterms:W3CDTF">2018-09-07T13:23:25Z</dcterms:modified>
</cp:coreProperties>
</file>