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304" r:id="rId3"/>
    <p:sldId id="305" r:id="rId4"/>
    <p:sldId id="306" r:id="rId5"/>
    <p:sldId id="307" r:id="rId6"/>
    <p:sldId id="308" r:id="rId7"/>
    <p:sldId id="338" r:id="rId8"/>
    <p:sldId id="339"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340" r:id="rId25"/>
    <p:sldId id="324" r:id="rId26"/>
    <p:sldId id="325" r:id="rId27"/>
    <p:sldId id="327" r:id="rId28"/>
    <p:sldId id="328" r:id="rId29"/>
    <p:sldId id="341" r:id="rId30"/>
    <p:sldId id="329" r:id="rId31"/>
    <p:sldId id="330" r:id="rId32"/>
    <p:sldId id="331" r:id="rId33"/>
    <p:sldId id="332" r:id="rId34"/>
    <p:sldId id="333" r:id="rId35"/>
    <p:sldId id="334" r:id="rId36"/>
    <p:sldId id="335" r:id="rId37"/>
    <p:sldId id="336" r:id="rId38"/>
    <p:sldId id="337"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1"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FF"/>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5.fntdata"/><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Hypothesis Testing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a:t>
            </a:r>
            <a:r>
              <a:rPr lang="en-US" i="1" dirty="0"/>
              <a:t>H</a:t>
            </a:r>
            <a:r>
              <a:rPr lang="en-US" baseline="-25000" dirty="0"/>
              <a:t>0</a:t>
            </a:r>
            <a:r>
              <a:rPr lang="en-US" i="1" dirty="0"/>
              <a:t> </a:t>
            </a:r>
            <a:r>
              <a:rPr lang="en-US" dirty="0"/>
              <a:t>and</a:t>
            </a:r>
            <a:r>
              <a:rPr lang="en-US" i="1" dirty="0"/>
              <a:t> H</a:t>
            </a:r>
            <a:r>
              <a:rPr lang="en-US" i="1" baseline="-25000" dirty="0"/>
              <a:t>a</a:t>
            </a:r>
            <a:r>
              <a:rPr lang="en-US" i="1" dirty="0"/>
              <a:t> </a:t>
            </a:r>
            <a:endParaRPr lang="en-US" dirty="0"/>
          </a:p>
        </p:txBody>
      </p:sp>
      <p:sp>
        <p:nvSpPr>
          <p:cNvPr id="4" name="Content Placeholder 2"/>
          <p:cNvSpPr>
            <a:spLocks noGrp="1"/>
          </p:cNvSpPr>
          <p:nvPr>
            <p:ph idx="1"/>
          </p:nvPr>
        </p:nvSpPr>
        <p:spPr>
          <a:xfrm>
            <a:off x="457200" y="1236714"/>
            <a:ext cx="8229600" cy="2332946"/>
          </a:xfrm>
          <a:solidFill>
            <a:srgbClr val="FFFFCC"/>
          </a:solidFill>
          <a:ln w="28575">
            <a:solidFill>
              <a:srgbClr val="000000"/>
            </a:solidFill>
          </a:ln>
        </p:spPr>
        <p:txBody>
          <a:bodyPr>
            <a:spAutoFit/>
          </a:bodyPr>
          <a:lstStyle/>
          <a:p>
            <a:pPr algn="ctr"/>
            <a:r>
              <a:rPr lang="en-US" b="1" dirty="0">
                <a:solidFill>
                  <a:srgbClr val="000000"/>
                </a:solidFill>
              </a:rPr>
              <a:t>Definition (cont.)</a:t>
            </a:r>
            <a:endParaRPr lang="en-US" dirty="0">
              <a:solidFill>
                <a:srgbClr val="000000"/>
              </a:solidFill>
            </a:endParaRPr>
          </a:p>
          <a:p>
            <a:r>
              <a:rPr lang="en-US" dirty="0">
                <a:solidFill>
                  <a:srgbClr val="000000"/>
                </a:solidFill>
              </a:rPr>
              <a:t>The </a:t>
            </a:r>
            <a:r>
              <a:rPr lang="en-US" b="1" dirty="0">
                <a:solidFill>
                  <a:srgbClr val="C00000"/>
                </a:solidFill>
              </a:rPr>
              <a:t>alternative hypothesis</a:t>
            </a:r>
            <a:r>
              <a:rPr lang="en-US" dirty="0">
                <a:solidFill>
                  <a:srgbClr val="000000"/>
                </a:solidFill>
              </a:rPr>
              <a:t>, denoted </a:t>
            </a:r>
            <a:r>
              <a:rPr lang="en-US" i="1" dirty="0">
                <a:solidFill>
                  <a:srgbClr val="000000"/>
                </a:solidFill>
              </a:rPr>
              <a:t>H</a:t>
            </a:r>
            <a:r>
              <a:rPr lang="en-US" i="1" baseline="-25000" dirty="0">
                <a:solidFill>
                  <a:srgbClr val="000000"/>
                </a:solidFill>
              </a:rPr>
              <a:t>a</a:t>
            </a:r>
            <a:r>
              <a:rPr lang="en-US" dirty="0">
                <a:solidFill>
                  <a:srgbClr val="000000"/>
                </a:solidFill>
              </a:rPr>
              <a:t> or </a:t>
            </a:r>
            <a:r>
              <a:rPr lang="en-US" i="1" dirty="0">
                <a:solidFill>
                  <a:srgbClr val="000000"/>
                </a:solidFill>
              </a:rPr>
              <a:t>H</a:t>
            </a:r>
            <a:r>
              <a:rPr lang="en-US" baseline="-25000" dirty="0">
                <a:solidFill>
                  <a:srgbClr val="000000"/>
                </a:solidFill>
              </a:rPr>
              <a:t>1</a:t>
            </a:r>
            <a:r>
              <a:rPr lang="en-US" dirty="0">
                <a:solidFill>
                  <a:srgbClr val="000000"/>
                </a:solidFill>
              </a:rPr>
              <a:t>, is also a statement about the value of a population parameter. It is the statement or claim that we are trying to find evidence to support.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11.1.2</a:t>
            </a:r>
          </a:p>
        </p:txBody>
      </p:sp>
      <p:sp>
        <p:nvSpPr>
          <p:cNvPr id="3" name="Content Placeholder 2"/>
          <p:cNvSpPr>
            <a:spLocks noGrp="1"/>
          </p:cNvSpPr>
          <p:nvPr>
            <p:ph idx="1"/>
          </p:nvPr>
        </p:nvSpPr>
        <p:spPr/>
        <p:txBody>
          <a:bodyPr/>
          <a:lstStyle/>
          <a:p>
            <a:r>
              <a:rPr lang="en-US" dirty="0"/>
              <a:t>Suppose a potato chip manufacturer is concerned that the bagging equipment is not functioning properly when filling </a:t>
            </a:r>
            <a:r>
              <a:rPr lang="en-US" dirty="0">
                <a:solidFill>
                  <a:srgbClr val="0000FF"/>
                </a:solidFill>
              </a:rPr>
              <a:t>10</a:t>
            </a:r>
            <a:r>
              <a:rPr lang="en-US" dirty="0"/>
              <a:t>-ounce bags. He wants to test a hypothesis that will help determine if there is a problem with the bagging equipment. What is the correct hypothesis?</a:t>
            </a:r>
          </a:p>
          <a:p>
            <a:endParaRPr lang="en-US" dirty="0"/>
          </a:p>
          <a:p>
            <a:endParaRPr lang="en-US" dirty="0"/>
          </a:p>
          <a:p>
            <a:endParaRPr lang="en-US" dirty="0"/>
          </a:p>
          <a:p>
            <a:endParaRPr lang="en-US" dirty="0"/>
          </a:p>
        </p:txBody>
      </p:sp>
      <p:graphicFrame>
        <p:nvGraphicFramePr>
          <p:cNvPr id="93186" name="Object 2"/>
          <p:cNvGraphicFramePr>
            <a:graphicFrameLocks noChangeAspect="1"/>
          </p:cNvGraphicFramePr>
          <p:nvPr>
            <p:extLst>
              <p:ext uri="{D42A27DB-BD31-4B8C-83A1-F6EECF244321}">
                <p14:modId xmlns:p14="http://schemas.microsoft.com/office/powerpoint/2010/main" val="2823876133"/>
              </p:ext>
            </p:extLst>
          </p:nvPr>
        </p:nvGraphicFramePr>
        <p:xfrm>
          <a:off x="1828800" y="4140200"/>
          <a:ext cx="5575300" cy="965200"/>
        </p:xfrm>
        <a:graphic>
          <a:graphicData uri="http://schemas.openxmlformats.org/presentationml/2006/ole">
            <mc:AlternateContent xmlns:mc="http://schemas.openxmlformats.org/markup-compatibility/2006">
              <mc:Choice xmlns:v="urn:schemas-microsoft-com:vml" Requires="v">
                <p:oleObj spid="_x0000_s93199" name="Equation" r:id="rId3" imgW="5574960" imgH="965160" progId="Equation.DSMT4">
                  <p:embed/>
                </p:oleObj>
              </mc:Choice>
              <mc:Fallback>
                <p:oleObj name="Equation" r:id="rId3" imgW="5574960" imgH="965160" progId="Equation.DSMT4">
                  <p:embed/>
                  <p:pic>
                    <p:nvPicPr>
                      <p:cNvPr id="0" name="Picture 2"/>
                      <p:cNvPicPr>
                        <a:picLocks noChangeAspect="1" noChangeArrowheads="1"/>
                      </p:cNvPicPr>
                      <p:nvPr/>
                    </p:nvPicPr>
                    <p:blipFill>
                      <a:blip r:embed="rId4"/>
                      <a:srcRect/>
                      <a:stretch>
                        <a:fillRect/>
                      </a:stretch>
                    </p:blipFill>
                    <p:spPr bwMode="auto">
                      <a:xfrm>
                        <a:off x="1828800" y="4140200"/>
                        <a:ext cx="5575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11.1.2 (cont.)</a:t>
            </a:r>
          </a:p>
        </p:txBody>
      </p:sp>
      <p:sp>
        <p:nvSpPr>
          <p:cNvPr id="3" name="Content Placeholder 2"/>
          <p:cNvSpPr>
            <a:spLocks noGrp="1"/>
          </p:cNvSpPr>
          <p:nvPr>
            <p:ph idx="1"/>
          </p:nvPr>
        </p:nvSpPr>
        <p:spPr/>
        <p:txBody>
          <a:bodyPr/>
          <a:lstStyle/>
          <a:p>
            <a:r>
              <a:rPr lang="en-US" b="1" dirty="0"/>
              <a:t>Solution</a:t>
            </a:r>
          </a:p>
          <a:p>
            <a:r>
              <a:rPr lang="en-US" dirty="0"/>
              <a:t>Since the standard value in this problem is 10 ounces, the null hypothesis is </a:t>
            </a:r>
            <a:r>
              <a:rPr lang="en-US" i="1" dirty="0">
                <a:solidFill>
                  <a:srgbClr val="FF0000"/>
                </a:solidFill>
              </a:rPr>
              <a:t>H</a:t>
            </a:r>
            <a:r>
              <a:rPr lang="en-US" baseline="-25000" dirty="0">
                <a:solidFill>
                  <a:srgbClr val="FF0000"/>
                </a:solidFill>
              </a:rPr>
              <a:t>0</a:t>
            </a:r>
            <a:r>
              <a:rPr lang="en-US" dirty="0">
                <a:solidFill>
                  <a:srgbClr val="FF0000"/>
                </a:solidFill>
              </a:rPr>
              <a:t>: </a:t>
            </a:r>
            <a:r>
              <a:rPr lang="el-GR" i="1" dirty="0">
                <a:solidFill>
                  <a:srgbClr val="FF0000"/>
                </a:solidFill>
                <a:latin typeface="Cambria Math" panose="02040503050406030204" pitchFamily="18" charset="0"/>
                <a:ea typeface="Cambria Math" panose="02040503050406030204" pitchFamily="18" charset="0"/>
              </a:rPr>
              <a:t>μ</a:t>
            </a:r>
            <a:r>
              <a:rPr lang="en-US" dirty="0">
                <a:solidFill>
                  <a:srgbClr val="FF0000"/>
                </a:solidFill>
              </a:rPr>
              <a:t> = 10 oz</a:t>
            </a:r>
            <a:r>
              <a:rPr lang="en-US" dirty="0"/>
              <a:t>. The bagging equipment ordinarily functions properly; thus the manufacturer requires overwhelming evidence that the machine is overfilling or </a:t>
            </a:r>
            <a:r>
              <a:rPr lang="en-US" dirty="0" err="1"/>
              <a:t>underfilling</a:t>
            </a:r>
            <a:r>
              <a:rPr lang="en-US" dirty="0"/>
              <a:t> the bags before shutting down the equipment. </a:t>
            </a:r>
          </a:p>
          <a:p>
            <a:r>
              <a:rPr lang="en-US" dirty="0"/>
              <a:t>When the alternative hypothesis allows values above and below the standard value, it is called a </a:t>
            </a:r>
            <a:r>
              <a:rPr lang="en-US" b="1" dirty="0"/>
              <a:t>two-sided alternative</a:t>
            </a:r>
            <a:r>
              <a:rPr lang="en-US" dirty="0"/>
              <a:t>.</a:t>
            </a:r>
            <a:r>
              <a:rPr lang="en-US" b="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11.1.2 (cont.)</a:t>
            </a:r>
          </a:p>
        </p:txBody>
      </p:sp>
      <p:sp>
        <p:nvSpPr>
          <p:cNvPr id="3" name="Content Placeholder 2"/>
          <p:cNvSpPr>
            <a:spLocks noGrp="1"/>
          </p:cNvSpPr>
          <p:nvPr>
            <p:ph idx="1"/>
          </p:nvPr>
        </p:nvSpPr>
        <p:spPr/>
        <p:txBody>
          <a:bodyPr/>
          <a:lstStyle/>
          <a:p>
            <a:r>
              <a:rPr lang="en-US" dirty="0"/>
              <a:t>In this case, the manufacturer hopes that he </a:t>
            </a:r>
            <a:r>
              <a:rPr lang="en-US" i="1" dirty="0"/>
              <a:t>fails to reject</a:t>
            </a:r>
            <a:r>
              <a:rPr lang="en-US" dirty="0"/>
              <a:t> the null hypothesis, since that would suggest that his equipment is putting the right amount in the bags. This type of hypothesis is quite common in quality control and other kinds of system monitoring.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11.1.3</a:t>
            </a:r>
          </a:p>
        </p:txBody>
      </p:sp>
      <p:sp>
        <p:nvSpPr>
          <p:cNvPr id="3" name="Content Placeholder 2"/>
          <p:cNvSpPr>
            <a:spLocks noGrp="1"/>
          </p:cNvSpPr>
          <p:nvPr>
            <p:ph idx="1"/>
          </p:nvPr>
        </p:nvSpPr>
        <p:spPr/>
        <p:txBody>
          <a:bodyPr/>
          <a:lstStyle/>
          <a:p>
            <a:r>
              <a:rPr lang="en-US" dirty="0"/>
              <a:t>Martha Brandon wants to assess her candidacy in a forthcoming race for the state senate. She is an incumbent and wants to raise sufficient support to retain her seat. How should she formulate an appropriate hypothesis to determine if there is overwhelming evidence she will retain her seat? </a:t>
            </a:r>
          </a:p>
          <a:p>
            <a:r>
              <a:rPr lang="en-US" b="1" dirty="0"/>
              <a:t>Solution</a:t>
            </a:r>
          </a:p>
          <a:p>
            <a:r>
              <a:rPr lang="en-US" dirty="0"/>
              <a:t>The correct formulation of the hypotheses is </a:t>
            </a:r>
            <a:endParaRPr lang="en-US" b="1" dirty="0"/>
          </a:p>
        </p:txBody>
      </p:sp>
      <p:graphicFrame>
        <p:nvGraphicFramePr>
          <p:cNvPr id="94210" name="Object 2"/>
          <p:cNvGraphicFramePr>
            <a:graphicFrameLocks noChangeAspect="1"/>
          </p:cNvGraphicFramePr>
          <p:nvPr/>
        </p:nvGraphicFramePr>
        <p:xfrm>
          <a:off x="1047750" y="4953000"/>
          <a:ext cx="1536700" cy="965200"/>
        </p:xfrm>
        <a:graphic>
          <a:graphicData uri="http://schemas.openxmlformats.org/presentationml/2006/ole">
            <mc:AlternateContent xmlns:mc="http://schemas.openxmlformats.org/markup-compatibility/2006">
              <mc:Choice xmlns:v="urn:schemas-microsoft-com:vml" Requires="v">
                <p:oleObj spid="_x0000_s94222" name="Equation" r:id="rId3" imgW="1536480" imgH="965160" progId="Equation.DSMT4">
                  <p:embed/>
                </p:oleObj>
              </mc:Choice>
              <mc:Fallback>
                <p:oleObj name="Equation" r:id="rId3" imgW="1536480" imgH="965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750" y="4953000"/>
                        <a:ext cx="1536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2819400" y="4936222"/>
            <a:ext cx="6096000" cy="369332"/>
          </a:xfrm>
          <a:prstGeom prst="rect">
            <a:avLst/>
          </a:prstGeom>
        </p:spPr>
        <p:txBody>
          <a:bodyPr wrap="square">
            <a:spAutoFit/>
          </a:bodyPr>
          <a:lstStyle/>
          <a:p>
            <a:r>
              <a:rPr lang="en-US" dirty="0"/>
              <a:t>Martha does not have sufficient support to retain her seat. </a:t>
            </a:r>
          </a:p>
        </p:txBody>
      </p:sp>
      <p:sp>
        <p:nvSpPr>
          <p:cNvPr id="6" name="Rectangle 5"/>
          <p:cNvSpPr/>
          <p:nvPr/>
        </p:nvSpPr>
        <p:spPr>
          <a:xfrm>
            <a:off x="2811010" y="5466447"/>
            <a:ext cx="5647189" cy="369332"/>
          </a:xfrm>
          <a:prstGeom prst="rect">
            <a:avLst/>
          </a:prstGeom>
        </p:spPr>
        <p:txBody>
          <a:bodyPr wrap="square">
            <a:spAutoFit/>
          </a:bodyPr>
          <a:lstStyle/>
          <a:p>
            <a:r>
              <a:rPr lang="en-US" dirty="0"/>
              <a:t>Martha does have sufficient support to retain her seat.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11.1.3 (cont.)</a:t>
            </a:r>
          </a:p>
        </p:txBody>
      </p:sp>
      <p:sp>
        <p:nvSpPr>
          <p:cNvPr id="3" name="Content Placeholder 2"/>
          <p:cNvSpPr>
            <a:spLocks noGrp="1"/>
          </p:cNvSpPr>
          <p:nvPr>
            <p:ph idx="1"/>
          </p:nvPr>
        </p:nvSpPr>
        <p:spPr/>
        <p:txBody>
          <a:bodyPr/>
          <a:lstStyle/>
          <a:p>
            <a:r>
              <a:rPr lang="en-US" dirty="0"/>
              <a:t>where </a:t>
            </a:r>
            <a:r>
              <a:rPr lang="en-US" i="1" dirty="0"/>
              <a:t>p</a:t>
            </a:r>
            <a:r>
              <a:rPr lang="en-US" dirty="0"/>
              <a:t> = the fraction of voters that will vote for her. </a:t>
            </a:r>
          </a:p>
          <a:p>
            <a:r>
              <a:rPr lang="en-US" dirty="0"/>
              <a:t>This problem differs significantly from the other two examples. The problem’s formulation requires the use of a different statistical measure, </a:t>
            </a:r>
            <a:r>
              <a:rPr lang="en-US" i="1" dirty="0"/>
              <a:t>p</a:t>
            </a:r>
            <a:r>
              <a:rPr lang="en-US" dirty="0"/>
              <a:t>, the population proportion. The crucial value of the proportion is </a:t>
            </a:r>
            <a:r>
              <a:rPr lang="en-US" dirty="0">
                <a:solidFill>
                  <a:srgbClr val="0000FF"/>
                </a:solidFill>
              </a:rPr>
              <a:t>0.5</a:t>
            </a:r>
            <a:r>
              <a:rPr lang="en-US" dirty="0"/>
              <a:t>, since in order to retain the seat she must obtain more than half of the votes cast (assuming there is only one other candidate). The null hypothesis contends that she does not have sufficient support to retain her seat.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11.1.3 (cont.)</a:t>
            </a:r>
          </a:p>
        </p:txBody>
      </p:sp>
      <p:sp>
        <p:nvSpPr>
          <p:cNvPr id="3" name="Content Placeholder 2"/>
          <p:cNvSpPr>
            <a:spLocks noGrp="1"/>
          </p:cNvSpPr>
          <p:nvPr>
            <p:ph idx="1"/>
          </p:nvPr>
        </p:nvSpPr>
        <p:spPr/>
        <p:txBody>
          <a:bodyPr>
            <a:normAutofit lnSpcReduction="10000"/>
          </a:bodyPr>
          <a:lstStyle/>
          <a:p>
            <a:r>
              <a:rPr lang="en-US" dirty="0"/>
              <a:t>If the null hypothesis is rejected in favor of the alternative, </a:t>
            </a:r>
            <a:r>
              <a:rPr lang="en-US" i="1" dirty="0"/>
              <a:t>H</a:t>
            </a:r>
            <a:r>
              <a:rPr lang="en-US" i="1" baseline="-25000" dirty="0"/>
              <a:t>a</a:t>
            </a:r>
            <a:r>
              <a:rPr lang="en-US" dirty="0"/>
              <a:t>: </a:t>
            </a:r>
            <a:r>
              <a:rPr lang="en-US" i="1" dirty="0"/>
              <a:t>p</a:t>
            </a:r>
            <a:r>
              <a:rPr lang="en-US" dirty="0"/>
              <a:t> &gt; 0.5, there is overwhelming evidence that she has the blessing of more than half the voters. </a:t>
            </a:r>
          </a:p>
          <a:p>
            <a:r>
              <a:rPr lang="en-US" dirty="0"/>
              <a:t>The alternative is one-sided, since the intent of the study is to learn if she will win. (A two-sided alternative would imply interest in finding out if she will win or lose the election, a rather meaningless idea.) She hopes the conclusion of the test will be to reject the null hypothesis, since that implies that there is overwhelming sample evidence that she will receive more than half the votes cast.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Formulating Hypothesis Testing Problems </a:t>
            </a:r>
          </a:p>
        </p:txBody>
      </p:sp>
      <p:sp>
        <p:nvSpPr>
          <p:cNvPr id="4" name="Content Placeholder 2"/>
          <p:cNvSpPr>
            <a:spLocks noGrp="1"/>
          </p:cNvSpPr>
          <p:nvPr>
            <p:ph idx="1"/>
          </p:nvPr>
        </p:nvSpPr>
        <p:spPr>
          <a:xfrm>
            <a:off x="457200" y="1236714"/>
            <a:ext cx="8229600" cy="4659737"/>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dirty="0">
                <a:solidFill>
                  <a:srgbClr val="000000"/>
                </a:solidFill>
              </a:rPr>
              <a:t>To be successful at formulating hypothesis testing problems you must be able to: </a:t>
            </a:r>
          </a:p>
          <a:p>
            <a:pPr marL="514350" indent="-514350">
              <a:buFont typeface="+mj-lt"/>
              <a:buAutoNum type="arabicPeriod"/>
            </a:pPr>
            <a:r>
              <a:rPr lang="en-US" dirty="0">
                <a:solidFill>
                  <a:srgbClr val="000000"/>
                </a:solidFill>
              </a:rPr>
              <a:t>Determine the appropriate statistical measure to test the desired hypothesis (population mean, proportion, or variance). </a:t>
            </a:r>
          </a:p>
          <a:p>
            <a:pPr marL="514350" indent="-514350">
              <a:buFont typeface="+mj-lt"/>
              <a:buAutoNum type="arabicPeriod"/>
            </a:pPr>
            <a:r>
              <a:rPr lang="en-US" dirty="0">
                <a:solidFill>
                  <a:srgbClr val="000000"/>
                </a:solidFill>
              </a:rPr>
              <a:t>Determine the appropriate value to use in the null hypothesis. (This may be stated in the problem as a standard value or may need to be deduced from the information at hand.)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Formulating Hypothesis Testing Problems </a:t>
            </a:r>
          </a:p>
        </p:txBody>
      </p:sp>
      <p:sp>
        <p:nvSpPr>
          <p:cNvPr id="4" name="Content Placeholder 2"/>
          <p:cNvSpPr>
            <a:spLocks noGrp="1"/>
          </p:cNvSpPr>
          <p:nvPr>
            <p:ph idx="1"/>
          </p:nvPr>
        </p:nvSpPr>
        <p:spPr>
          <a:xfrm>
            <a:off x="457200" y="1236714"/>
            <a:ext cx="8229600" cy="1471172"/>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buFont typeface="+mj-lt"/>
              <a:buAutoNum type="arabicPeriod" startAt="3"/>
            </a:pPr>
            <a:r>
              <a:rPr lang="en-US" dirty="0">
                <a:solidFill>
                  <a:srgbClr val="000000"/>
                </a:solidFill>
              </a:rPr>
              <a:t>Decide whether the alternative should be one-sided or two-sided.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Errors in Hypothesis Testing </a:t>
            </a:r>
          </a:p>
        </p:txBody>
      </p:sp>
      <p:sp>
        <p:nvSpPr>
          <p:cNvPr id="4" name="Content Placeholder 2"/>
          <p:cNvSpPr>
            <a:spLocks noGrp="1"/>
          </p:cNvSpPr>
          <p:nvPr>
            <p:ph idx="1"/>
          </p:nvPr>
        </p:nvSpPr>
        <p:spPr>
          <a:xfrm>
            <a:off x="457200" y="1236714"/>
            <a:ext cx="8229600" cy="241912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Rejecting </a:t>
            </a:r>
            <a:r>
              <a:rPr lang="en-US" i="1" dirty="0">
                <a:solidFill>
                  <a:srgbClr val="000000"/>
                </a:solidFill>
              </a:rPr>
              <a:t>H</a:t>
            </a:r>
            <a:r>
              <a:rPr lang="en-US" baseline="-25000" dirty="0">
                <a:solidFill>
                  <a:srgbClr val="000000"/>
                </a:solidFill>
              </a:rPr>
              <a:t>0</a:t>
            </a:r>
            <a:r>
              <a:rPr lang="en-US" dirty="0">
                <a:solidFill>
                  <a:srgbClr val="000000"/>
                </a:solidFill>
              </a:rPr>
              <a:t> when in fact </a:t>
            </a:r>
            <a:r>
              <a:rPr lang="en-US" i="1" dirty="0">
                <a:solidFill>
                  <a:srgbClr val="000000"/>
                </a:solidFill>
              </a:rPr>
              <a:t>H</a:t>
            </a:r>
            <a:r>
              <a:rPr lang="en-US" baseline="-25000" dirty="0">
                <a:solidFill>
                  <a:srgbClr val="000000"/>
                </a:solidFill>
              </a:rPr>
              <a:t>0</a:t>
            </a:r>
            <a:r>
              <a:rPr lang="en-US" dirty="0">
                <a:solidFill>
                  <a:srgbClr val="000000"/>
                </a:solidFill>
              </a:rPr>
              <a:t> is the correct choice is called a </a:t>
            </a:r>
            <a:r>
              <a:rPr lang="en-US" b="1" dirty="0">
                <a:solidFill>
                  <a:srgbClr val="C00000"/>
                </a:solidFill>
              </a:rPr>
              <a:t>Type I error</a:t>
            </a:r>
            <a:r>
              <a:rPr lang="en-US" dirty="0">
                <a:solidFill>
                  <a:srgbClr val="000000"/>
                </a:solidFill>
              </a:rPr>
              <a:t>. </a:t>
            </a:r>
          </a:p>
          <a:p>
            <a:pPr marL="3175" indent="-3175"/>
            <a:r>
              <a:rPr lang="en-US" dirty="0">
                <a:solidFill>
                  <a:srgbClr val="000000"/>
                </a:solidFill>
              </a:rPr>
              <a:t>Failing to reject </a:t>
            </a:r>
            <a:r>
              <a:rPr lang="en-US" i="1" dirty="0">
                <a:solidFill>
                  <a:srgbClr val="000000"/>
                </a:solidFill>
              </a:rPr>
              <a:t>H</a:t>
            </a:r>
            <a:r>
              <a:rPr lang="en-US" baseline="-25000" dirty="0">
                <a:solidFill>
                  <a:srgbClr val="000000"/>
                </a:solidFill>
              </a:rPr>
              <a:t>0</a:t>
            </a:r>
            <a:r>
              <a:rPr lang="en-US" dirty="0">
                <a:solidFill>
                  <a:srgbClr val="000000"/>
                </a:solidFill>
              </a:rPr>
              <a:t> when in fact </a:t>
            </a:r>
            <a:r>
              <a:rPr lang="en-US" i="1" dirty="0">
                <a:solidFill>
                  <a:srgbClr val="000000"/>
                </a:solidFill>
              </a:rPr>
              <a:t>H</a:t>
            </a:r>
            <a:r>
              <a:rPr lang="en-US" i="1" baseline="-25000" dirty="0">
                <a:solidFill>
                  <a:srgbClr val="000000"/>
                </a:solidFill>
              </a:rPr>
              <a:t>a</a:t>
            </a:r>
            <a:r>
              <a:rPr lang="en-US" dirty="0">
                <a:solidFill>
                  <a:srgbClr val="000000"/>
                </a:solidFill>
              </a:rPr>
              <a:t> is the correct choice is called a </a:t>
            </a:r>
            <a:r>
              <a:rPr lang="en-US" b="1" dirty="0">
                <a:solidFill>
                  <a:srgbClr val="C00000"/>
                </a:solidFill>
              </a:rPr>
              <a:t>Type II error</a:t>
            </a:r>
            <a:r>
              <a:rPr lang="en-US" dirty="0">
                <a:solidFill>
                  <a:srgbClr val="000000"/>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11.1.1</a:t>
            </a:r>
          </a:p>
        </p:txBody>
      </p:sp>
      <p:sp>
        <p:nvSpPr>
          <p:cNvPr id="3" name="Content Placeholder 2"/>
          <p:cNvSpPr>
            <a:spLocks noGrp="1"/>
          </p:cNvSpPr>
          <p:nvPr>
            <p:ph idx="1"/>
          </p:nvPr>
        </p:nvSpPr>
        <p:spPr/>
        <p:txBody>
          <a:bodyPr/>
          <a:lstStyle/>
          <a:p>
            <a:r>
              <a:rPr lang="en-US" dirty="0"/>
              <a:t>A molecular biologist has been investigating several species of wild potato plants and believes she has discovered genetic properties that will increase the yield of the standard species. She has genetically engineered these new properties into the standard variety and produced a new variety. The standard species yields an average of </a:t>
            </a:r>
            <a:r>
              <a:rPr lang="en-US" dirty="0">
                <a:solidFill>
                  <a:srgbClr val="0000FF"/>
                </a:solidFill>
              </a:rPr>
              <a:t>2.34</a:t>
            </a:r>
            <a:r>
              <a:rPr lang="en-US" dirty="0"/>
              <a:t> pounds per plant. She would like to know if her new plant has superior yield.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a:t>
            </a:r>
          </a:p>
        </p:txBody>
      </p:sp>
      <p:sp>
        <p:nvSpPr>
          <p:cNvPr id="3" name="Content Placeholder 2"/>
          <p:cNvSpPr>
            <a:spLocks noGrp="1"/>
          </p:cNvSpPr>
          <p:nvPr>
            <p:ph idx="1"/>
          </p:nvPr>
        </p:nvSpPr>
        <p:spPr/>
        <p:txBody>
          <a:bodyPr/>
          <a:lstStyle/>
          <a:p>
            <a:r>
              <a:rPr lang="en-US" dirty="0"/>
              <a:t>Suppose Jeremy was in a car accident and a doctor in the emergency room believes he is dead. Jeremy’s body has been sent to a mortician for preparation. Preparation, in this context, is a euphemism for draining the blood out of his body and replacing it with fluids which retard deterioration. If Jeremy isn’t dead when he gets to the mortician, he will be dead after he is </a:t>
            </a:r>
            <a:r>
              <a:rPr lang="en-US" i="1" dirty="0"/>
              <a:t>prepared</a:t>
            </a:r>
            <a:r>
              <a:rPr lang="en-US" dirty="0"/>
              <a:t>. How should the mortician frame the hypothesis when he/she begins to work on Jeremy’s body?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 (cont.)</a:t>
            </a:r>
          </a:p>
        </p:txBody>
      </p:sp>
      <p:sp>
        <p:nvSpPr>
          <p:cNvPr id="3" name="Content Placeholder 2"/>
          <p:cNvSpPr>
            <a:spLocks noGrp="1"/>
          </p:cNvSpPr>
          <p:nvPr>
            <p:ph idx="1"/>
          </p:nvPr>
        </p:nvSpPr>
        <p:spPr/>
        <p:txBody>
          <a:bodyPr/>
          <a:lstStyle/>
          <a:p>
            <a:r>
              <a:rPr lang="en-US" b="1" dirty="0"/>
              <a:t>Solution</a:t>
            </a:r>
          </a:p>
          <a:p>
            <a:r>
              <a:rPr lang="en-US" b="1" dirty="0"/>
              <a:t>Formulation A </a:t>
            </a:r>
          </a:p>
          <a:p>
            <a:r>
              <a:rPr lang="en-US" dirty="0"/>
              <a:t>	</a:t>
            </a:r>
            <a:r>
              <a:rPr lang="en-US" i="1" dirty="0"/>
              <a:t>H</a:t>
            </a:r>
            <a:r>
              <a:rPr lang="en-US" baseline="-25000" dirty="0"/>
              <a:t>0</a:t>
            </a:r>
            <a:r>
              <a:rPr lang="en-US" dirty="0"/>
              <a:t>: Jeremy is dead. </a:t>
            </a:r>
          </a:p>
          <a:p>
            <a:r>
              <a:rPr lang="en-US" dirty="0"/>
              <a:t>	</a:t>
            </a:r>
            <a:r>
              <a:rPr lang="en-US" i="1" dirty="0"/>
              <a:t>H</a:t>
            </a:r>
            <a:r>
              <a:rPr lang="en-US" i="1" baseline="-25000" dirty="0"/>
              <a:t>a</a:t>
            </a:r>
            <a:r>
              <a:rPr lang="en-US" dirty="0"/>
              <a:t>: Jeremy is alive.</a:t>
            </a:r>
          </a:p>
          <a:p>
            <a:r>
              <a:rPr lang="en-US" b="1" dirty="0"/>
              <a:t>Type I error using Formulation A </a:t>
            </a:r>
          </a:p>
          <a:p>
            <a:r>
              <a:rPr lang="en-US" dirty="0"/>
              <a:t>To have an error you must make a mistake. Suppose this is what happened. </a:t>
            </a:r>
          </a:p>
          <a:p>
            <a:r>
              <a:rPr lang="en-US" b="1" dirty="0"/>
              <a:t>Truth: 			</a:t>
            </a:r>
            <a:r>
              <a:rPr lang="en-US" b="1" i="1" dirty="0"/>
              <a:t>H</a:t>
            </a:r>
            <a:r>
              <a:rPr lang="en-US" b="1" baseline="-25000" dirty="0"/>
              <a:t>0</a:t>
            </a:r>
            <a:r>
              <a:rPr lang="en-US" b="1" dirty="0"/>
              <a:t>: Jeremy is dead. </a:t>
            </a:r>
          </a:p>
          <a:p>
            <a:r>
              <a:rPr lang="en-US" dirty="0"/>
              <a:t>Mortician’s Decision: 	</a:t>
            </a:r>
            <a:r>
              <a:rPr lang="en-US" i="1" dirty="0"/>
              <a:t>H</a:t>
            </a:r>
            <a:r>
              <a:rPr lang="en-US" i="1" baseline="-25000" dirty="0"/>
              <a:t>a</a:t>
            </a:r>
            <a:r>
              <a:rPr lang="en-US" dirty="0"/>
              <a:t>: Jeremy is alive</a:t>
            </a:r>
            <a:r>
              <a:rPr lang="en-US" i="1" dirty="0"/>
              <a:t>. </a:t>
            </a:r>
            <a:r>
              <a:rPr lang="en-US" dirty="0"/>
              <a:t> </a:t>
            </a:r>
            <a:endParaRPr lang="en-US" b="1" dirty="0"/>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 (cont.)</a:t>
            </a:r>
          </a:p>
        </p:txBody>
      </p:sp>
      <p:sp>
        <p:nvSpPr>
          <p:cNvPr id="3" name="Content Placeholder 2"/>
          <p:cNvSpPr>
            <a:spLocks noGrp="1"/>
          </p:cNvSpPr>
          <p:nvPr>
            <p:ph idx="1"/>
          </p:nvPr>
        </p:nvSpPr>
        <p:spPr/>
        <p:txBody>
          <a:bodyPr>
            <a:normAutofit/>
          </a:bodyPr>
          <a:lstStyle/>
          <a:p>
            <a:r>
              <a:rPr lang="en-US" dirty="0"/>
              <a:t>In order to have a Type I error, you must reject the null hypothesis when it is true. In this case, the mortician believes Jeremy is alive even though he is actually dead. What’s the consequence to the mortician? </a:t>
            </a:r>
          </a:p>
          <a:p>
            <a:r>
              <a:rPr lang="en-US" b="1" dirty="0"/>
              <a:t>Consequence: </a:t>
            </a:r>
            <a:r>
              <a:rPr lang="en-US" dirty="0"/>
              <a:t>None, since Jeremy is already dead. From Jeremy’s vantage point, or the lack of it in this case, no problem. R.I.P.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 (cont.)</a:t>
            </a:r>
          </a:p>
        </p:txBody>
      </p:sp>
      <p:sp>
        <p:nvSpPr>
          <p:cNvPr id="3" name="Content Placeholder 2"/>
          <p:cNvSpPr>
            <a:spLocks noGrp="1"/>
          </p:cNvSpPr>
          <p:nvPr>
            <p:ph idx="1"/>
          </p:nvPr>
        </p:nvSpPr>
        <p:spPr/>
        <p:txBody>
          <a:bodyPr>
            <a:normAutofit/>
          </a:bodyPr>
          <a:lstStyle/>
          <a:p>
            <a:r>
              <a:rPr lang="en-US" b="1" dirty="0"/>
              <a:t>Type II error using Formulation A </a:t>
            </a:r>
          </a:p>
          <a:p>
            <a:r>
              <a:rPr lang="en-US" dirty="0"/>
              <a:t>Mortician’s Decision: 	</a:t>
            </a:r>
            <a:r>
              <a:rPr lang="en-US" i="1" dirty="0"/>
              <a:t>H</a:t>
            </a:r>
            <a:r>
              <a:rPr lang="en-US" baseline="-25000" dirty="0"/>
              <a:t>0</a:t>
            </a:r>
            <a:r>
              <a:rPr lang="en-US" dirty="0"/>
              <a:t>: Jeremy is dead</a:t>
            </a:r>
            <a:r>
              <a:rPr lang="en-US" i="1" dirty="0"/>
              <a:t>. </a:t>
            </a:r>
          </a:p>
          <a:p>
            <a:r>
              <a:rPr lang="en-US" b="1" dirty="0"/>
              <a:t>Truth: 			</a:t>
            </a:r>
            <a:r>
              <a:rPr lang="en-US" b="1" i="1" dirty="0"/>
              <a:t>H</a:t>
            </a:r>
            <a:r>
              <a:rPr lang="en-US" b="1" i="1" baseline="-25000" dirty="0"/>
              <a:t>a</a:t>
            </a:r>
            <a:r>
              <a:rPr lang="en-US" b="1" dirty="0"/>
              <a:t>: Jeremy is alive. </a:t>
            </a:r>
          </a:p>
          <a:p>
            <a:r>
              <a:rPr lang="en-US" dirty="0"/>
              <a:t>A Type II error means failing to reject the null, when it is false. If the null is false, then the alternative is true. Jeremy is alive. Good news! Unfortunately, the mortician thought he was dead. </a:t>
            </a:r>
          </a:p>
          <a:p>
            <a:r>
              <a:rPr lang="en-US" b="1" dirty="0"/>
              <a:t>Consequence: </a:t>
            </a:r>
            <a:r>
              <a:rPr lang="en-US" dirty="0"/>
              <a:t>Jeremy will die as soon as </a:t>
            </a:r>
            <a:r>
              <a:rPr lang="en-US" i="1" dirty="0"/>
              <a:t>preparations</a:t>
            </a:r>
            <a:r>
              <a:rPr lang="en-US" dirty="0"/>
              <a:t> begin.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A59EC-5E5B-4D18-81AD-84EE8F013391}"/>
              </a:ext>
            </a:extLst>
          </p:cNvPr>
          <p:cNvSpPr>
            <a:spLocks noGrp="1"/>
          </p:cNvSpPr>
          <p:nvPr>
            <p:ph type="title"/>
          </p:nvPr>
        </p:nvSpPr>
        <p:spPr/>
        <p:txBody>
          <a:bodyPr/>
          <a:lstStyle/>
          <a:p>
            <a:r>
              <a:rPr lang="en-US" dirty="0"/>
              <a:t>Example 11.1.4 (cont.)</a:t>
            </a:r>
          </a:p>
        </p:txBody>
      </p:sp>
      <p:sp>
        <p:nvSpPr>
          <p:cNvPr id="3" name="Content Placeholder 2">
            <a:extLst>
              <a:ext uri="{FF2B5EF4-FFF2-40B4-BE49-F238E27FC236}">
                <a16:creationId xmlns:a16="http://schemas.microsoft.com/office/drawing/2014/main" id="{B729338C-A17E-435A-AB9B-DE98E9DCF627}"/>
              </a:ext>
            </a:extLst>
          </p:cNvPr>
          <p:cNvSpPr>
            <a:spLocks noGrp="1"/>
          </p:cNvSpPr>
          <p:nvPr>
            <p:ph idx="1"/>
          </p:nvPr>
        </p:nvSpPr>
        <p:spPr/>
        <p:txBody>
          <a:bodyPr/>
          <a:lstStyle/>
          <a:p>
            <a:r>
              <a:rPr lang="en-US" dirty="0"/>
              <a:t>For the two errors, which has the worst consequence? Clearly, the Type II error has the worst consequence. Does Formulation A place the most serious error as a Type I? Not if life matters! Let’s try another formulation. </a:t>
            </a:r>
          </a:p>
          <a:p>
            <a:endParaRPr lang="en-US" dirty="0"/>
          </a:p>
        </p:txBody>
      </p:sp>
    </p:spTree>
    <p:extLst>
      <p:ext uri="{BB962C8B-B14F-4D97-AF65-F5344CB8AC3E}">
        <p14:creationId xmlns:p14="http://schemas.microsoft.com/office/powerpoint/2010/main" val="1984584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 (cont.)</a:t>
            </a:r>
          </a:p>
        </p:txBody>
      </p:sp>
      <p:sp>
        <p:nvSpPr>
          <p:cNvPr id="3" name="Content Placeholder 2"/>
          <p:cNvSpPr>
            <a:spLocks noGrp="1"/>
          </p:cNvSpPr>
          <p:nvPr>
            <p:ph idx="1"/>
          </p:nvPr>
        </p:nvSpPr>
        <p:spPr/>
        <p:txBody>
          <a:bodyPr/>
          <a:lstStyle/>
          <a:p>
            <a:r>
              <a:rPr lang="en-US" b="1" dirty="0"/>
              <a:t>Formulation B </a:t>
            </a:r>
          </a:p>
          <a:p>
            <a:r>
              <a:rPr lang="en-US" i="1" dirty="0"/>
              <a:t>	H</a:t>
            </a:r>
            <a:r>
              <a:rPr lang="en-US" baseline="-25000" dirty="0"/>
              <a:t>0</a:t>
            </a:r>
            <a:r>
              <a:rPr lang="en-US" dirty="0"/>
              <a:t>: Jeremy is alive. </a:t>
            </a:r>
          </a:p>
          <a:p>
            <a:r>
              <a:rPr lang="en-US" i="1" dirty="0"/>
              <a:t>	H</a:t>
            </a:r>
            <a:r>
              <a:rPr lang="en-US" i="1" baseline="-25000" dirty="0"/>
              <a:t>a</a:t>
            </a:r>
            <a:r>
              <a:rPr lang="en-US" dirty="0"/>
              <a:t>: Jeremy is dead. </a:t>
            </a:r>
          </a:p>
          <a:p>
            <a:r>
              <a:rPr lang="en-US" b="1" dirty="0"/>
              <a:t>Type I error using Formulation B </a:t>
            </a:r>
          </a:p>
          <a:p>
            <a:r>
              <a:rPr lang="en-US" b="1" dirty="0"/>
              <a:t>Truth: 			</a:t>
            </a:r>
            <a:r>
              <a:rPr lang="en-US" i="1" dirty="0"/>
              <a:t>H</a:t>
            </a:r>
            <a:r>
              <a:rPr lang="en-US" baseline="-25000" dirty="0"/>
              <a:t>0</a:t>
            </a:r>
            <a:r>
              <a:rPr lang="en-US" dirty="0"/>
              <a:t>: Jeremy is alive. </a:t>
            </a:r>
          </a:p>
          <a:p>
            <a:r>
              <a:rPr lang="en-US" dirty="0"/>
              <a:t>Mortician’s Decision: 	</a:t>
            </a:r>
            <a:r>
              <a:rPr lang="en-US" i="1" dirty="0"/>
              <a:t>H</a:t>
            </a:r>
            <a:r>
              <a:rPr lang="en-US" i="1" baseline="-25000" dirty="0"/>
              <a:t>a</a:t>
            </a:r>
            <a:r>
              <a:rPr lang="en-US" dirty="0"/>
              <a:t>: Jeremy is dead. </a:t>
            </a:r>
          </a:p>
          <a:p>
            <a:r>
              <a:rPr lang="en-US" dirty="0"/>
              <a:t>The mortician believes Jeremy is dead when, in fact, he is alive. He is </a:t>
            </a:r>
            <a:r>
              <a:rPr lang="en-US" i="1" dirty="0"/>
              <a:t>prepared</a:t>
            </a:r>
            <a:r>
              <a:rPr lang="en-US" dirty="0"/>
              <a:t>. </a:t>
            </a:r>
          </a:p>
          <a:p>
            <a:r>
              <a:rPr lang="en-US" b="1" dirty="0"/>
              <a:t>Consequence: </a:t>
            </a:r>
            <a:r>
              <a:rPr lang="en-US" dirty="0"/>
              <a:t>Jeremy will die. R.I.P.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11.1.4 (cont.)</a:t>
            </a:r>
          </a:p>
        </p:txBody>
      </p:sp>
      <p:sp>
        <p:nvSpPr>
          <p:cNvPr id="3" name="Content Placeholder 2"/>
          <p:cNvSpPr>
            <a:spLocks noGrp="1"/>
          </p:cNvSpPr>
          <p:nvPr>
            <p:ph idx="1"/>
          </p:nvPr>
        </p:nvSpPr>
        <p:spPr>
          <a:xfrm>
            <a:off x="442511" y="1021080"/>
            <a:ext cx="8229600" cy="4815840"/>
          </a:xfrm>
        </p:spPr>
        <p:txBody>
          <a:bodyPr>
            <a:noAutofit/>
          </a:bodyPr>
          <a:lstStyle/>
          <a:p>
            <a:r>
              <a:rPr lang="en-US" sz="2600" b="1" dirty="0"/>
              <a:t>Type II error using Formulation B </a:t>
            </a:r>
          </a:p>
          <a:p>
            <a:r>
              <a:rPr lang="en-US" sz="2600" dirty="0"/>
              <a:t>Mortician’s Decision: 	</a:t>
            </a:r>
            <a:r>
              <a:rPr lang="en-US" sz="2600" i="1" dirty="0"/>
              <a:t>H</a:t>
            </a:r>
            <a:r>
              <a:rPr lang="en-US" sz="2600" baseline="-25000" dirty="0"/>
              <a:t>0</a:t>
            </a:r>
            <a:r>
              <a:rPr lang="en-US" sz="2600" dirty="0"/>
              <a:t>: Jeremy is alive. </a:t>
            </a:r>
          </a:p>
          <a:p>
            <a:r>
              <a:rPr lang="en-US" sz="2600" b="1" dirty="0"/>
              <a:t>Truth: 				</a:t>
            </a:r>
            <a:r>
              <a:rPr lang="en-US" sz="2600" b="1" i="1" dirty="0"/>
              <a:t>H</a:t>
            </a:r>
            <a:r>
              <a:rPr lang="en-US" sz="2600" b="1" i="1" baseline="-25000" dirty="0"/>
              <a:t>a</a:t>
            </a:r>
            <a:r>
              <a:rPr lang="en-US" sz="2600" b="1" dirty="0"/>
              <a:t>: Jeremy is dead. </a:t>
            </a:r>
          </a:p>
          <a:p>
            <a:r>
              <a:rPr lang="en-US" sz="2600" dirty="0"/>
              <a:t>The mortician believes Jeremy is alive, when in fact, he is dead. </a:t>
            </a:r>
          </a:p>
          <a:p>
            <a:r>
              <a:rPr lang="en-US" sz="2600" b="1" dirty="0"/>
              <a:t>Consequence: </a:t>
            </a:r>
            <a:r>
              <a:rPr lang="en-US" sz="2600" dirty="0"/>
              <a:t>None, since Jeremy is already dead.</a:t>
            </a:r>
            <a:r>
              <a:rPr lang="en-US" sz="2600" b="1" dirty="0"/>
              <a:t> </a:t>
            </a:r>
          </a:p>
          <a:p>
            <a:r>
              <a:rPr lang="en-US" sz="2600" i="1" dirty="0"/>
              <a:t>Formulation B is the correct formulation of the problem, since the most serious consequence (death!) is the result of a Type I error.</a:t>
            </a:r>
            <a:r>
              <a:rPr lang="en-US" sz="2600" dirty="0"/>
              <a:t> That’s good, because the probability of a Type I error can be controlled in the hypothesis testing procedure.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α</a:t>
            </a:r>
            <a:r>
              <a:rPr lang="el-GR" dirty="0"/>
              <a:t>, </a:t>
            </a:r>
            <a:r>
              <a:rPr lang="en-US" dirty="0"/>
              <a:t>Type I Error </a:t>
            </a:r>
          </a:p>
        </p:txBody>
      </p:sp>
      <p:sp>
        <p:nvSpPr>
          <p:cNvPr id="4" name="Content Placeholder 2"/>
          <p:cNvSpPr>
            <a:spLocks noGrp="1"/>
          </p:cNvSpPr>
          <p:nvPr>
            <p:ph idx="1"/>
          </p:nvPr>
        </p:nvSpPr>
        <p:spPr>
          <a:xfrm>
            <a:off x="457200" y="1236714"/>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The probability of a Type I error is denoted by </a:t>
            </a:r>
            <a:r>
              <a:rPr lang="en-US" i="1" dirty="0">
                <a:solidFill>
                  <a:srgbClr val="000000"/>
                </a:solidFill>
              </a:rPr>
              <a:t>α</a:t>
            </a:r>
            <a:r>
              <a:rPr lang="en-US" dirty="0">
                <a:solidFill>
                  <a:srgbClr val="000000"/>
                </a:solidFill>
              </a:rPr>
              <a:t> (the Greek letter alpha), and is referred to as the </a:t>
            </a:r>
            <a:r>
              <a:rPr lang="en-US" b="1" dirty="0">
                <a:solidFill>
                  <a:srgbClr val="C00000"/>
                </a:solidFill>
              </a:rPr>
              <a:t>level of the test</a:t>
            </a:r>
            <a:r>
              <a:rPr lang="en-US" dirty="0">
                <a:solidFill>
                  <a:srgbClr val="000000"/>
                </a:solidFill>
              </a:rPr>
              <a:t>, or the </a:t>
            </a:r>
            <a:r>
              <a:rPr lang="en-US" b="1" dirty="0">
                <a:solidFill>
                  <a:srgbClr val="C00000"/>
                </a:solidFill>
              </a:rPr>
              <a:t>significance level of the test</a:t>
            </a:r>
            <a:r>
              <a:rPr lang="en-US" dirty="0">
                <a:solidFill>
                  <a:srgbClr val="000000"/>
                </a:solidFill>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latin typeface="Cambria Math" panose="02040503050406030204" pitchFamily="18" charset="0"/>
                <a:ea typeface="Cambria Math" panose="02040503050406030204" pitchFamily="18" charset="0"/>
                <a:cs typeface="Calibri" panose="020F0502020204030204" pitchFamily="34" charset="0"/>
                <a:sym typeface="Symbol"/>
              </a:rPr>
              <a:t>β</a:t>
            </a:r>
            <a:r>
              <a:rPr lang="el-GR" dirty="0"/>
              <a:t>, </a:t>
            </a:r>
            <a:r>
              <a:rPr lang="en-US" dirty="0"/>
              <a:t>Type II Error </a:t>
            </a:r>
          </a:p>
        </p:txBody>
      </p:sp>
      <p:sp>
        <p:nvSpPr>
          <p:cNvPr id="4" name="Content Placeholder 2"/>
          <p:cNvSpPr>
            <a:spLocks noGrp="1"/>
          </p:cNvSpPr>
          <p:nvPr>
            <p:ph idx="1"/>
          </p:nvPr>
        </p:nvSpPr>
        <p:spPr>
          <a:xfrm>
            <a:off x="457200" y="1236714"/>
            <a:ext cx="8229600" cy="3194721"/>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The probability of a Type II error is denoted by </a:t>
            </a:r>
            <a:r>
              <a:rPr lang="el-GR" i="1" dirty="0">
                <a:solidFill>
                  <a:srgbClr val="000000"/>
                </a:solidFill>
                <a:latin typeface="Cambria Math" panose="02040503050406030204" pitchFamily="18" charset="0"/>
                <a:ea typeface="Cambria Math" panose="02040503050406030204" pitchFamily="18" charset="0"/>
                <a:cs typeface="Calibri" panose="020F0502020204030204" pitchFamily="34" charset="0"/>
              </a:rPr>
              <a:t>β</a:t>
            </a:r>
            <a:r>
              <a:rPr lang="en-US" i="1" dirty="0">
                <a:solidFill>
                  <a:srgbClr val="000000"/>
                </a:solidFill>
                <a:latin typeface="Calibri" panose="020F0502020204030204" pitchFamily="34" charset="0"/>
                <a:cs typeface="Calibri" panose="020F0502020204030204" pitchFamily="34" charset="0"/>
              </a:rPr>
              <a:t> </a:t>
            </a:r>
            <a:r>
              <a:rPr lang="en-US" dirty="0">
                <a:solidFill>
                  <a:srgbClr val="000000"/>
                </a:solidFill>
              </a:rPr>
              <a:t>(the Greek letter beta). Unfortunately, the value of </a:t>
            </a:r>
            <a:r>
              <a:rPr lang="el-GR" i="1" dirty="0">
                <a:solidFill>
                  <a:srgbClr val="000000"/>
                </a:solidFill>
                <a:latin typeface="Cambria Math" panose="02040503050406030204" pitchFamily="18" charset="0"/>
                <a:ea typeface="Cambria Math" panose="02040503050406030204" pitchFamily="18" charset="0"/>
                <a:sym typeface="Symbol"/>
              </a:rPr>
              <a:t>β</a:t>
            </a:r>
            <a:r>
              <a:rPr lang="en-US" dirty="0">
                <a:solidFill>
                  <a:srgbClr val="000000"/>
                </a:solidFill>
              </a:rPr>
              <a:t> depends on the actual value of the population parameter and thus cannot be determined unless the actual value of the population parameter is known, which is rarely the case.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A6A5-7465-4F56-BE6F-122C4D1B0A55}"/>
              </a:ext>
            </a:extLst>
          </p:cNvPr>
          <p:cNvSpPr>
            <a:spLocks noGrp="1"/>
          </p:cNvSpPr>
          <p:nvPr>
            <p:ph type="title"/>
          </p:nvPr>
        </p:nvSpPr>
        <p:spPr/>
        <p:txBody>
          <a:bodyPr/>
          <a:lstStyle/>
          <a:p>
            <a:r>
              <a:rPr lang="en-US" i="1" dirty="0"/>
              <a:t>Why Not Make Both </a:t>
            </a:r>
            <a:r>
              <a:rPr lang="el-GR" i="1" dirty="0">
                <a:latin typeface="Cambria Math" panose="02040503050406030204" pitchFamily="18" charset="0"/>
                <a:ea typeface="Cambria Math" panose="02040503050406030204" pitchFamily="18" charset="0"/>
              </a:rPr>
              <a:t>α</a:t>
            </a:r>
            <a:r>
              <a:rPr lang="en-US" i="1" dirty="0"/>
              <a:t> and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l-GR" i="1" dirty="0">
                <a:solidFill>
                  <a:srgbClr val="000000"/>
                </a:solidFill>
                <a:latin typeface="Calibri" panose="020F0502020204030204" pitchFamily="34" charset="0"/>
                <a:cs typeface="Calibri" panose="020F0502020204030204" pitchFamily="34" charset="0"/>
              </a:rPr>
              <a:t> </a:t>
            </a:r>
            <a:r>
              <a:rPr lang="en-US" i="1" dirty="0"/>
              <a:t>as Small as Possible? </a:t>
            </a:r>
          </a:p>
        </p:txBody>
      </p:sp>
      <p:sp>
        <p:nvSpPr>
          <p:cNvPr id="3" name="Content Placeholder 2">
            <a:extLst>
              <a:ext uri="{FF2B5EF4-FFF2-40B4-BE49-F238E27FC236}">
                <a16:creationId xmlns:a16="http://schemas.microsoft.com/office/drawing/2014/main" id="{DA928795-40AC-4C57-B495-4B72FD3D803F}"/>
              </a:ext>
            </a:extLst>
          </p:cNvPr>
          <p:cNvSpPr>
            <a:spLocks noGrp="1"/>
          </p:cNvSpPr>
          <p:nvPr>
            <p:ph idx="1"/>
          </p:nvPr>
        </p:nvSpPr>
        <p:spPr/>
        <p:txBody>
          <a:bodyPr/>
          <a:lstStyle/>
          <a:p>
            <a:r>
              <a:rPr lang="en-US" dirty="0"/>
              <a:t>Unfortunately, the probability of making a Type I error, </a:t>
            </a:r>
            <a:r>
              <a:rPr lang="el-GR" i="1" dirty="0">
                <a:latin typeface="Cambria Math" panose="02040503050406030204" pitchFamily="18" charset="0"/>
                <a:ea typeface="Cambria Math" panose="02040503050406030204" pitchFamily="18" charset="0"/>
              </a:rPr>
              <a:t>α</a:t>
            </a:r>
            <a:r>
              <a:rPr lang="en-US" dirty="0"/>
              <a:t>, and the probability of making a Type II error, </a:t>
            </a:r>
            <a:r>
              <a:rPr lang="el-GR" i="1" dirty="0">
                <a:solidFill>
                  <a:srgbClr val="1F497D"/>
                </a:solidFill>
                <a:latin typeface="Cambria Math" panose="02040503050406030204" pitchFamily="18" charset="0"/>
                <a:ea typeface="Cambria Math" panose="02040503050406030204" pitchFamily="18" charset="0"/>
                <a:cs typeface="Calibri" panose="020F0502020204030204" pitchFamily="34" charset="0"/>
              </a:rPr>
              <a:t>β</a:t>
            </a:r>
            <a:r>
              <a:rPr lang="en-US" dirty="0"/>
              <a:t>, are inversely related. Thus, the smaller we make the probability of making a Type I error, the more likely we are to make a Type II error. In general, choose the largest level of </a:t>
            </a:r>
            <a:r>
              <a:rPr lang="el-GR" i="1" dirty="0">
                <a:latin typeface="Cambria Math" panose="02040503050406030204" pitchFamily="18" charset="0"/>
                <a:ea typeface="Cambria Math" panose="02040503050406030204" pitchFamily="18" charset="0"/>
              </a:rPr>
              <a:t>α</a:t>
            </a:r>
            <a:r>
              <a:rPr lang="en-US" dirty="0"/>
              <a:t> which is tolerable to avoid unnecessarily increasing the probability of making a Type II error. </a:t>
            </a:r>
          </a:p>
        </p:txBody>
      </p:sp>
    </p:spTree>
    <p:extLst>
      <p:ext uri="{BB962C8B-B14F-4D97-AF65-F5344CB8AC3E}">
        <p14:creationId xmlns:p14="http://schemas.microsoft.com/office/powerpoint/2010/main" val="273563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11.1.1 (cont.)</a:t>
            </a:r>
          </a:p>
        </p:txBody>
      </p:sp>
      <p:sp>
        <p:nvSpPr>
          <p:cNvPr id="3" name="Content Placeholder 2"/>
          <p:cNvSpPr>
            <a:spLocks noGrp="1"/>
          </p:cNvSpPr>
          <p:nvPr>
            <p:ph idx="1"/>
          </p:nvPr>
        </p:nvSpPr>
        <p:spPr/>
        <p:txBody>
          <a:bodyPr>
            <a:normAutofit lnSpcReduction="10000"/>
          </a:bodyPr>
          <a:lstStyle/>
          <a:p>
            <a:r>
              <a:rPr lang="en-US" dirty="0"/>
              <a:t>The answer to this question can be investigated by testing the following rival hypotheses.</a:t>
            </a:r>
            <a:endParaRPr lang="en-US" dirty="0">
              <a:solidFill>
                <a:srgbClr val="0000FF"/>
              </a:solidFill>
            </a:endParaRPr>
          </a:p>
          <a:p>
            <a:pPr marL="461963" indent="-461963">
              <a:buFont typeface="Arial" pitchFamily="34" charset="0"/>
              <a:buChar char="•"/>
            </a:pPr>
            <a:r>
              <a:rPr lang="en-US" dirty="0">
                <a:solidFill>
                  <a:srgbClr val="0000FF"/>
                </a:solidFill>
              </a:rPr>
              <a:t>The new variety does not have superior yield. </a:t>
            </a:r>
          </a:p>
          <a:p>
            <a:pPr marL="461963" indent="-461963">
              <a:buFont typeface="Arial" pitchFamily="34" charset="0"/>
              <a:buChar char="•"/>
            </a:pPr>
            <a:r>
              <a:rPr lang="en-US" dirty="0">
                <a:solidFill>
                  <a:srgbClr val="0000FF"/>
                </a:solidFill>
              </a:rPr>
              <a:t>The new variety does have superior yield. </a:t>
            </a:r>
          </a:p>
          <a:p>
            <a:r>
              <a:rPr lang="en-US" dirty="0"/>
              <a:t>To apply statistical methodology to answer this question, the preceding hypotheses must be translated into a problem statement concerning a statistical measure (e.g., mean, proportion, or variance). The statistical measure will be used in the definition of a criterion to decide the issue. There is a great deal of variability in the yields of potato plants.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Hypothesis Testing</a:t>
            </a:r>
          </a:p>
        </p:txBody>
      </p:sp>
      <p:sp>
        <p:nvSpPr>
          <p:cNvPr id="4" name="Content Placeholder 2"/>
          <p:cNvSpPr>
            <a:spLocks noGrp="1"/>
          </p:cNvSpPr>
          <p:nvPr>
            <p:ph idx="1"/>
          </p:nvPr>
        </p:nvSpPr>
        <p:spPr>
          <a:xfrm>
            <a:off x="457200" y="1236714"/>
            <a:ext cx="8229600" cy="3711785"/>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461963" indent="-461963">
              <a:buFont typeface="Arial" pitchFamily="34" charset="0"/>
              <a:buChar char="•"/>
            </a:pPr>
            <a:r>
              <a:rPr lang="en-US" dirty="0">
                <a:solidFill>
                  <a:srgbClr val="000000"/>
                </a:solidFill>
              </a:rPr>
              <a:t>The null hypothesis is presumed to be true unless sample data produces overwhelming evidence to the contrary. That is, the test statistic is calculated under the assumption that the null hypothesis is true. </a:t>
            </a:r>
          </a:p>
          <a:p>
            <a:pPr marL="461963" indent="-461963">
              <a:buFont typeface="Arial" pitchFamily="34" charset="0"/>
              <a:buChar char="•"/>
            </a:pPr>
            <a:r>
              <a:rPr lang="en-US" dirty="0">
                <a:solidFill>
                  <a:srgbClr val="000000"/>
                </a:solidFill>
              </a:rPr>
              <a:t>Sample data from a random sample are used to calculate a </a:t>
            </a:r>
            <a:r>
              <a:rPr lang="en-US" b="1" dirty="0">
                <a:solidFill>
                  <a:srgbClr val="C00000"/>
                </a:solidFill>
              </a:rPr>
              <a:t>test statistic</a:t>
            </a:r>
            <a:r>
              <a:rPr lang="en-US" dirty="0">
                <a:solidFill>
                  <a:srgbClr val="000000"/>
                </a:solidFill>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Hypothesis Testing</a:t>
            </a:r>
          </a:p>
        </p:txBody>
      </p:sp>
      <p:sp>
        <p:nvSpPr>
          <p:cNvPr id="4" name="Content Placeholder 2"/>
          <p:cNvSpPr>
            <a:spLocks noGrp="1"/>
          </p:cNvSpPr>
          <p:nvPr>
            <p:ph idx="1"/>
          </p:nvPr>
        </p:nvSpPr>
        <p:spPr>
          <a:xfrm>
            <a:off x="457200" y="1236714"/>
            <a:ext cx="8229600" cy="4573560"/>
          </a:xfrm>
          <a:solidFill>
            <a:srgbClr val="FFFFCC"/>
          </a:solidFill>
          <a:ln w="28575">
            <a:solidFill>
              <a:srgbClr val="000000"/>
            </a:solidFill>
          </a:ln>
        </p:spPr>
        <p:txBody>
          <a:bodyPr>
            <a:spAutoFit/>
          </a:bodyPr>
          <a:lstStyle/>
          <a:p>
            <a:pPr algn="ctr"/>
            <a:r>
              <a:rPr lang="en-US" b="1" dirty="0">
                <a:solidFill>
                  <a:srgbClr val="000000"/>
                </a:solidFill>
              </a:rPr>
              <a:t>Properties (cont.)</a:t>
            </a:r>
            <a:endParaRPr lang="en-US" dirty="0">
              <a:solidFill>
                <a:srgbClr val="000000"/>
              </a:solidFill>
            </a:endParaRPr>
          </a:p>
          <a:p>
            <a:pPr marL="461963" indent="-461963">
              <a:buFont typeface="Arial" pitchFamily="34" charset="0"/>
              <a:buChar char="•"/>
            </a:pPr>
            <a:r>
              <a:rPr lang="en-US" dirty="0">
                <a:solidFill>
                  <a:srgbClr val="000000"/>
                </a:solidFill>
              </a:rPr>
              <a:t>The form of the test statistic will change depending upon the statistical measure used in the hypothesis statement, </a:t>
            </a: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a:t>
            </a:r>
            <a:r>
              <a:rPr lang="en-US" i="1" dirty="0">
                <a:solidFill>
                  <a:srgbClr val="000000"/>
                </a:solidFill>
              </a:rPr>
              <a:t>p</a:t>
            </a:r>
            <a:r>
              <a:rPr lang="en-US" dirty="0">
                <a:solidFill>
                  <a:srgbClr val="000000"/>
                </a:solidFill>
              </a:rPr>
              <a:t>, or </a:t>
            </a:r>
            <a:r>
              <a:rPr lang="el-GR" i="1" dirty="0">
                <a:solidFill>
                  <a:srgbClr val="000000"/>
                </a:solidFill>
                <a:latin typeface="Cambria Math" panose="02040503050406030204" pitchFamily="18" charset="0"/>
                <a:ea typeface="Cambria Math" panose="02040503050406030204" pitchFamily="18" charset="0"/>
              </a:rPr>
              <a:t>σ</a:t>
            </a:r>
            <a:r>
              <a:rPr lang="en-US" i="1" dirty="0">
                <a:solidFill>
                  <a:srgbClr val="000000"/>
                </a:solidFill>
                <a:latin typeface="Cambria Math" panose="02040503050406030204" pitchFamily="18" charset="0"/>
                <a:ea typeface="Cambria Math" panose="02040503050406030204" pitchFamily="18" charset="0"/>
              </a:rPr>
              <a:t> </a:t>
            </a:r>
            <a:r>
              <a:rPr lang="en-US" baseline="30000" dirty="0">
                <a:solidFill>
                  <a:srgbClr val="000000"/>
                </a:solidFill>
              </a:rPr>
              <a:t>2</a:t>
            </a:r>
            <a:r>
              <a:rPr lang="en-US" dirty="0">
                <a:solidFill>
                  <a:srgbClr val="000000"/>
                </a:solidFill>
              </a:rPr>
              <a:t> (as well as with the assumptions about knowledge of the population). </a:t>
            </a:r>
          </a:p>
          <a:p>
            <a:pPr marL="461963" indent="-461963">
              <a:buFont typeface="Arial" pitchFamily="34" charset="0"/>
              <a:buChar char="•"/>
            </a:pPr>
            <a:r>
              <a:rPr lang="en-US" dirty="0">
                <a:solidFill>
                  <a:srgbClr val="000000"/>
                </a:solidFill>
              </a:rPr>
              <a:t>Simple hypothesis testing models related to a single population parameter are explored in this chapter. Each model will have its own set of assumptions depending on the population parameter of interest and the underlying distribution of the population.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Hypothesis Testing</a:t>
            </a:r>
          </a:p>
        </p:txBody>
      </p:sp>
      <p:sp>
        <p:nvSpPr>
          <p:cNvPr id="4" name="Content Placeholder 2"/>
          <p:cNvSpPr>
            <a:spLocks noGrp="1"/>
          </p:cNvSpPr>
          <p:nvPr>
            <p:ph idx="1"/>
          </p:nvPr>
        </p:nvSpPr>
        <p:spPr>
          <a:xfrm>
            <a:off x="457200" y="1236714"/>
            <a:ext cx="8229600" cy="3625608"/>
          </a:xfrm>
          <a:solidFill>
            <a:srgbClr val="FFFFCC"/>
          </a:solidFill>
          <a:ln w="28575">
            <a:solidFill>
              <a:srgbClr val="000000"/>
            </a:solidFill>
          </a:ln>
        </p:spPr>
        <p:txBody>
          <a:bodyPr>
            <a:spAutoFit/>
          </a:bodyPr>
          <a:lstStyle/>
          <a:p>
            <a:pPr algn="ctr"/>
            <a:r>
              <a:rPr lang="en-US" b="1" dirty="0">
                <a:solidFill>
                  <a:srgbClr val="000000"/>
                </a:solidFill>
              </a:rPr>
              <a:t>Properties (cont.)</a:t>
            </a:r>
            <a:endParaRPr lang="en-US" dirty="0">
              <a:solidFill>
                <a:srgbClr val="000000"/>
              </a:solidFill>
            </a:endParaRPr>
          </a:p>
          <a:p>
            <a:r>
              <a:rPr lang="en-US" dirty="0">
                <a:solidFill>
                  <a:srgbClr val="000000"/>
                </a:solidFill>
              </a:rPr>
              <a:t>In later chapters we will look at more complicated hypothesis testing models with multiple parameters which will also have a unique set of assumptions. If the researcher's goal is to attach statistical significance to the conclusions of the hypothesis test, it is critically important to validate the assumptions of the hypothesis testing model.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Hypothesis Testing</a:t>
            </a:r>
          </a:p>
        </p:txBody>
      </p:sp>
      <p:sp>
        <p:nvSpPr>
          <p:cNvPr id="4" name="Content Placeholder 2"/>
          <p:cNvSpPr>
            <a:spLocks noGrp="1"/>
          </p:cNvSpPr>
          <p:nvPr>
            <p:ph idx="1"/>
          </p:nvPr>
        </p:nvSpPr>
        <p:spPr>
          <a:xfrm>
            <a:off x="457200" y="1236714"/>
            <a:ext cx="8229600" cy="4142673"/>
          </a:xfrm>
          <a:solidFill>
            <a:srgbClr val="FFFFCC"/>
          </a:solidFill>
          <a:ln w="28575">
            <a:solidFill>
              <a:srgbClr val="000000"/>
            </a:solidFill>
          </a:ln>
        </p:spPr>
        <p:txBody>
          <a:bodyPr>
            <a:spAutoFit/>
          </a:bodyPr>
          <a:lstStyle/>
          <a:p>
            <a:pPr algn="ctr"/>
            <a:r>
              <a:rPr lang="en-US" b="1" dirty="0">
                <a:solidFill>
                  <a:srgbClr val="000000"/>
                </a:solidFill>
              </a:rPr>
              <a:t>Properties (cont.)</a:t>
            </a:r>
            <a:endParaRPr lang="en-US" dirty="0">
              <a:solidFill>
                <a:srgbClr val="000000"/>
              </a:solidFill>
            </a:endParaRPr>
          </a:p>
          <a:p>
            <a:pPr marL="461963" indent="-461963">
              <a:buFont typeface="Arial" pitchFamily="34" charset="0"/>
              <a:buChar char="•"/>
            </a:pPr>
            <a:r>
              <a:rPr lang="en-US" dirty="0">
                <a:solidFill>
                  <a:srgbClr val="000000"/>
                </a:solidFill>
              </a:rPr>
              <a:t>The conclusion of the hypothesis test results in a decision to either </a:t>
            </a:r>
            <a:r>
              <a:rPr lang="en-US" b="1" dirty="0">
                <a:solidFill>
                  <a:srgbClr val="C00000"/>
                </a:solidFill>
              </a:rPr>
              <a:t>reject</a:t>
            </a:r>
            <a:r>
              <a:rPr lang="en-US" dirty="0">
                <a:solidFill>
                  <a:srgbClr val="000000"/>
                </a:solidFill>
              </a:rPr>
              <a:t> or </a:t>
            </a:r>
            <a:r>
              <a:rPr lang="en-US" b="1" dirty="0">
                <a:solidFill>
                  <a:srgbClr val="C00000"/>
                </a:solidFill>
              </a:rPr>
              <a:t>fail to reject </a:t>
            </a:r>
            <a:r>
              <a:rPr lang="en-US" dirty="0">
                <a:solidFill>
                  <a:srgbClr val="000000"/>
                </a:solidFill>
              </a:rPr>
              <a:t>the null hypothesis. Note that we do not </a:t>
            </a:r>
            <a:r>
              <a:rPr lang="en-US" i="1" dirty="0">
                <a:solidFill>
                  <a:srgbClr val="000000"/>
                </a:solidFill>
              </a:rPr>
              <a:t>accept</a:t>
            </a:r>
            <a:r>
              <a:rPr lang="en-US" dirty="0">
                <a:solidFill>
                  <a:srgbClr val="000000"/>
                </a:solidFill>
              </a:rPr>
              <a:t> the null hypothesis; we only conclude that there is insufficient evidence to support the alternative. </a:t>
            </a:r>
          </a:p>
          <a:p>
            <a:pPr marL="461963" indent="-461963">
              <a:buFont typeface="Arial" pitchFamily="34" charset="0"/>
              <a:buChar char="•"/>
            </a:pPr>
            <a:r>
              <a:rPr lang="en-US" dirty="0">
                <a:solidFill>
                  <a:srgbClr val="000000"/>
                </a:solidFill>
              </a:rPr>
              <a:t>There is no way to be absolutely certain your decision is correct, no matter which hypothesis is selected.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in the Hypothesis Test</a:t>
            </a:r>
          </a:p>
        </p:txBody>
      </p:sp>
      <p:sp>
        <p:nvSpPr>
          <p:cNvPr id="4" name="Content Placeholder 2"/>
          <p:cNvSpPr>
            <a:spLocks noGrp="1"/>
          </p:cNvSpPr>
          <p:nvPr>
            <p:ph idx="1"/>
          </p:nvPr>
        </p:nvSpPr>
        <p:spPr>
          <a:xfrm>
            <a:off x="457200" y="1236714"/>
            <a:ext cx="8229600" cy="4142673"/>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p:txBody>
      </p:sp>
      <p:pic>
        <p:nvPicPr>
          <p:cNvPr id="109571" name="Picture 3"/>
          <p:cNvPicPr>
            <a:picLocks noChangeAspect="1" noChangeArrowheads="1"/>
          </p:cNvPicPr>
          <p:nvPr/>
        </p:nvPicPr>
        <p:blipFill>
          <a:blip r:embed="rId2" cstate="print">
            <a:clrChange>
              <a:clrFrom>
                <a:srgbClr val="EFEEE1"/>
              </a:clrFrom>
              <a:clrTo>
                <a:srgbClr val="EFEEE1">
                  <a:alpha val="0"/>
                </a:srgbClr>
              </a:clrTo>
            </a:clrChange>
          </a:blip>
          <a:srcRect/>
          <a:stretch>
            <a:fillRect/>
          </a:stretch>
        </p:blipFill>
        <p:spPr bwMode="auto">
          <a:xfrm>
            <a:off x="1143000" y="1796432"/>
            <a:ext cx="6917972" cy="350520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in the Hypothesis Test</a:t>
            </a:r>
          </a:p>
        </p:txBody>
      </p:sp>
      <p:sp>
        <p:nvSpPr>
          <p:cNvPr id="4" name="Content Placeholder 2"/>
          <p:cNvSpPr>
            <a:spLocks noGrp="1"/>
          </p:cNvSpPr>
          <p:nvPr>
            <p:ph idx="1"/>
          </p:nvPr>
        </p:nvSpPr>
        <p:spPr>
          <a:xfrm>
            <a:off x="457200" y="1236714"/>
            <a:ext cx="8229600" cy="4142673"/>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p:txBody>
      </p:sp>
      <p:pic>
        <p:nvPicPr>
          <p:cNvPr id="96258" name="Picture 2"/>
          <p:cNvPicPr>
            <a:picLocks noChangeAspect="1" noChangeArrowheads="1"/>
          </p:cNvPicPr>
          <p:nvPr/>
        </p:nvPicPr>
        <p:blipFill>
          <a:blip r:embed="rId2" cstate="print">
            <a:clrChange>
              <a:clrFrom>
                <a:srgbClr val="EFEEE1"/>
              </a:clrFrom>
              <a:clrTo>
                <a:srgbClr val="EFEEE1">
                  <a:alpha val="0"/>
                </a:srgbClr>
              </a:clrTo>
            </a:clrChange>
          </a:blip>
          <a:srcRect/>
          <a:stretch>
            <a:fillRect/>
          </a:stretch>
        </p:blipFill>
        <p:spPr bwMode="auto">
          <a:xfrm>
            <a:off x="1042988" y="1876425"/>
            <a:ext cx="7058025" cy="310515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in the Hypothesis Test</a:t>
            </a:r>
          </a:p>
        </p:txBody>
      </p:sp>
      <p:sp>
        <p:nvSpPr>
          <p:cNvPr id="4" name="Content Placeholder 2"/>
          <p:cNvSpPr>
            <a:spLocks noGrp="1"/>
          </p:cNvSpPr>
          <p:nvPr>
            <p:ph idx="1"/>
          </p:nvPr>
        </p:nvSpPr>
        <p:spPr>
          <a:xfrm>
            <a:off x="457200" y="1236714"/>
            <a:ext cx="8229600" cy="4659737"/>
          </a:xfrm>
          <a:solidFill>
            <a:srgbClr val="FFFFCC"/>
          </a:solidFill>
          <a:ln w="28575">
            <a:solidFill>
              <a:srgbClr val="000000"/>
            </a:solidFill>
          </a:ln>
        </p:spPr>
        <p:txBody>
          <a:bodyPr>
            <a:spAutoFit/>
          </a:bodyPr>
          <a:lstStyle/>
          <a:p>
            <a:pPr algn="ctr"/>
            <a:r>
              <a:rPr lang="en-US" b="1" dirty="0">
                <a:solidFill>
                  <a:srgbClr val="000000"/>
                </a:solidFill>
              </a:rPr>
              <a:t>Procedure (cont.)</a:t>
            </a: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a:p>
            <a:pPr algn="ctr"/>
            <a:endParaRPr lang="en-US" dirty="0">
              <a:solidFill>
                <a:srgbClr val="000000"/>
              </a:solidFill>
            </a:endParaRPr>
          </a:p>
        </p:txBody>
      </p:sp>
      <p:pic>
        <p:nvPicPr>
          <p:cNvPr id="97282" name="Picture 2"/>
          <p:cNvPicPr>
            <a:picLocks noChangeAspect="1" noChangeArrowheads="1"/>
          </p:cNvPicPr>
          <p:nvPr/>
        </p:nvPicPr>
        <p:blipFill>
          <a:blip r:embed="rId2" cstate="print">
            <a:clrChange>
              <a:clrFrom>
                <a:srgbClr val="EFEEE1"/>
              </a:clrFrom>
              <a:clrTo>
                <a:srgbClr val="EFEEE1">
                  <a:alpha val="0"/>
                </a:srgbClr>
              </a:clrTo>
            </a:clrChange>
          </a:blip>
          <a:srcRect/>
          <a:stretch>
            <a:fillRect/>
          </a:stretch>
        </p:blipFill>
        <p:spPr bwMode="auto">
          <a:xfrm>
            <a:off x="1019175" y="1828800"/>
            <a:ext cx="7105650" cy="3876675"/>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Procedure for Hypothesis Testing</a:t>
            </a:r>
          </a:p>
        </p:txBody>
      </p:sp>
      <p:sp>
        <p:nvSpPr>
          <p:cNvPr id="4" name="Content Placeholder 3"/>
          <p:cNvSpPr>
            <a:spLocks noGrp="1"/>
          </p:cNvSpPr>
          <p:nvPr>
            <p:ph idx="1"/>
          </p:nvPr>
        </p:nvSpPr>
        <p:spPr>
          <a:xfrm>
            <a:off x="457200" y="1280160"/>
            <a:ext cx="8229600" cy="362560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Note at </a:t>
            </a:r>
            <a:r>
              <a:rPr lang="en-US" b="1" dirty="0">
                <a:solidFill>
                  <a:srgbClr val="000000"/>
                </a:solidFill>
              </a:rPr>
              <a:t>Step 4</a:t>
            </a:r>
            <a:r>
              <a:rPr lang="en-US" dirty="0">
                <a:solidFill>
                  <a:srgbClr val="000000"/>
                </a:solidFill>
              </a:rPr>
              <a:t> there are two options; you can find the critical value of the test statistic or the </a:t>
            </a:r>
            <a:r>
              <a:rPr lang="en-US" i="1" dirty="0">
                <a:solidFill>
                  <a:srgbClr val="000000"/>
                </a:solidFill>
              </a:rPr>
              <a:t>P</a:t>
            </a:r>
            <a:r>
              <a:rPr lang="en-US" dirty="0">
                <a:solidFill>
                  <a:srgbClr val="000000"/>
                </a:solidFill>
              </a:rPr>
              <a:t>-value of the test statistic. Both methods will always produce equivalent results; meaning, the decision regarding the hypothesis test will always be the same with both methods. We will often cover both methods in an example to illustrate this.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Procedure for Hypothesis Testing</a:t>
            </a:r>
          </a:p>
        </p:txBody>
      </p:sp>
      <p:sp>
        <p:nvSpPr>
          <p:cNvPr id="4" name="Content Placeholder 3"/>
          <p:cNvSpPr>
            <a:spLocks noGrp="1"/>
          </p:cNvSpPr>
          <p:nvPr>
            <p:ph idx="1"/>
          </p:nvPr>
        </p:nvSpPr>
        <p:spPr>
          <a:xfrm>
            <a:off x="457200" y="1280160"/>
            <a:ext cx="8229600" cy="2763834"/>
          </a:xfrm>
          <a:ln w="28575">
            <a:solidFill>
              <a:srgbClr val="FF0000"/>
            </a:solidFill>
          </a:ln>
        </p:spPr>
        <p:txBody>
          <a:bodyPr>
            <a:spAutoFit/>
          </a:bodyPr>
          <a:lstStyle/>
          <a:p>
            <a:pPr marL="1588" indent="-1588" algn="ctr"/>
            <a:r>
              <a:rPr lang="en-US">
                <a:solidFill>
                  <a:srgbClr val="000000"/>
                </a:solidFill>
                <a:latin typeface="Calibri" pitchFamily="34" charset="0"/>
              </a:rPr>
              <a:t>	</a:t>
            </a:r>
            <a:r>
              <a:rPr lang="en-US" b="1">
                <a:solidFill>
                  <a:srgbClr val="000000"/>
                </a:solidFill>
                <a:latin typeface="Calibri" pitchFamily="34" charset="0"/>
              </a:rPr>
              <a:t>Note </a:t>
            </a:r>
            <a:r>
              <a:rPr lang="en-US" b="1" dirty="0">
                <a:solidFill>
                  <a:srgbClr val="000000"/>
                </a:solidFill>
                <a:latin typeface="Calibri" pitchFamily="34" charset="0"/>
              </a:rPr>
              <a:t>(cont.)</a:t>
            </a:r>
          </a:p>
          <a:p>
            <a:r>
              <a:rPr lang="en-US" dirty="0">
                <a:solidFill>
                  <a:srgbClr val="000000"/>
                </a:solidFill>
              </a:rPr>
              <a:t>Even though we may show a critical value and a </a:t>
            </a:r>
            <a:br>
              <a:rPr lang="en-US" dirty="0">
                <a:solidFill>
                  <a:srgbClr val="000000"/>
                </a:solidFill>
              </a:rPr>
            </a:br>
            <a:r>
              <a:rPr lang="en-US" i="1" dirty="0">
                <a:solidFill>
                  <a:srgbClr val="000000"/>
                </a:solidFill>
              </a:rPr>
              <a:t>P</a:t>
            </a:r>
            <a:r>
              <a:rPr lang="en-US" dirty="0">
                <a:solidFill>
                  <a:srgbClr val="000000"/>
                </a:solidFill>
              </a:rPr>
              <a:t>-value, only one of these is required to make the decision to reject or fail to reject the null hypothesis. You or your instructor may have a preference of one method over another.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11.1.1 (cont.)</a:t>
            </a:r>
          </a:p>
        </p:txBody>
      </p:sp>
      <p:sp>
        <p:nvSpPr>
          <p:cNvPr id="3" name="Content Placeholder 2"/>
          <p:cNvSpPr>
            <a:spLocks noGrp="1"/>
          </p:cNvSpPr>
          <p:nvPr>
            <p:ph idx="1"/>
          </p:nvPr>
        </p:nvSpPr>
        <p:spPr/>
        <p:txBody>
          <a:bodyPr/>
          <a:lstStyle/>
          <a:p>
            <a:r>
              <a:rPr lang="en-US" dirty="0"/>
              <a:t>Comparing mean yield per plant of the new variety with the standard variety would provide a reasonable method of evaluating the new variety. The mean yield of the standard variety is known to be </a:t>
            </a:r>
            <a:r>
              <a:rPr lang="en-US" dirty="0">
                <a:solidFill>
                  <a:srgbClr val="0000FF"/>
                </a:solidFill>
              </a:rPr>
              <a:t>2.34</a:t>
            </a:r>
            <a:r>
              <a:rPr lang="en-US" dirty="0"/>
              <a:t> pounds. However, the mean of the new variety is unknown, and that uncertainty is what makes the problem difficult. If the new variety does possess a superior yield, then the mean yield ought to be higher than the standard variety’s mean yield.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11.1.1 (cont.)</a:t>
            </a:r>
          </a:p>
        </p:txBody>
      </p:sp>
      <p:sp>
        <p:nvSpPr>
          <p:cNvPr id="3" name="Content Placeholder 2"/>
          <p:cNvSpPr>
            <a:spLocks noGrp="1"/>
          </p:cNvSpPr>
          <p:nvPr>
            <p:ph idx="1"/>
          </p:nvPr>
        </p:nvSpPr>
        <p:spPr/>
        <p:txBody>
          <a:bodyPr>
            <a:normAutofit lnSpcReduction="10000"/>
          </a:bodyPr>
          <a:lstStyle/>
          <a:p>
            <a:r>
              <a:rPr lang="en-US" dirty="0"/>
              <a:t>If </a:t>
            </a:r>
            <a:r>
              <a:rPr lang="el-GR" i="1" dirty="0">
                <a:solidFill>
                  <a:srgbClr val="0000FF"/>
                </a:solidFill>
                <a:latin typeface="Cambria Math" panose="02040503050406030204" pitchFamily="18" charset="0"/>
                <a:ea typeface="Cambria Math" panose="02040503050406030204" pitchFamily="18" charset="0"/>
              </a:rPr>
              <a:t>μ</a:t>
            </a:r>
            <a:r>
              <a:rPr lang="en-US" dirty="0"/>
              <a:t> is defined as </a:t>
            </a:r>
          </a:p>
          <a:p>
            <a:r>
              <a:rPr lang="el-GR" i="1" dirty="0">
                <a:solidFill>
                  <a:srgbClr val="0000FF"/>
                </a:solidFill>
                <a:latin typeface="Cambria Math" panose="02040503050406030204" pitchFamily="18" charset="0"/>
                <a:ea typeface="Cambria Math" panose="02040503050406030204" pitchFamily="18" charset="0"/>
              </a:rPr>
              <a:t>μ</a:t>
            </a:r>
            <a:r>
              <a:rPr lang="en-US" dirty="0"/>
              <a:t> = the average yield per plant for the new variety (population parameter), </a:t>
            </a:r>
          </a:p>
          <a:p>
            <a:r>
              <a:rPr lang="en-US" dirty="0"/>
              <a:t>then the two claims can be written in the following manner. </a:t>
            </a:r>
          </a:p>
          <a:p>
            <a:endParaRPr lang="en-US" dirty="0"/>
          </a:p>
          <a:p>
            <a:endParaRPr lang="en-US" dirty="0"/>
          </a:p>
          <a:p>
            <a:r>
              <a:rPr lang="en-US" b="1" i="1" dirty="0">
                <a:solidFill>
                  <a:srgbClr val="C00000"/>
                </a:solidFill>
              </a:rPr>
              <a:t>H</a:t>
            </a:r>
            <a:r>
              <a:rPr lang="en-US" b="1" baseline="-25000" dirty="0">
                <a:solidFill>
                  <a:srgbClr val="C00000"/>
                </a:solidFill>
              </a:rPr>
              <a:t>0</a:t>
            </a:r>
            <a:r>
              <a:rPr lang="en-US" dirty="0"/>
              <a:t>, called the </a:t>
            </a:r>
            <a:r>
              <a:rPr lang="en-US" b="1" dirty="0">
                <a:solidFill>
                  <a:srgbClr val="C00000"/>
                </a:solidFill>
              </a:rPr>
              <a:t>null hypothesis</a:t>
            </a:r>
            <a:r>
              <a:rPr lang="en-US" dirty="0"/>
              <a:t>, contends that the mean yield of the new variety is equal to the mean yield of the standard variety. </a:t>
            </a:r>
          </a:p>
        </p:txBody>
      </p:sp>
      <p:graphicFrame>
        <p:nvGraphicFramePr>
          <p:cNvPr id="92162" name="Object 2"/>
          <p:cNvGraphicFramePr>
            <a:graphicFrameLocks noChangeAspect="1"/>
          </p:cNvGraphicFramePr>
          <p:nvPr>
            <p:extLst>
              <p:ext uri="{D42A27DB-BD31-4B8C-83A1-F6EECF244321}">
                <p14:modId xmlns:p14="http://schemas.microsoft.com/office/powerpoint/2010/main" val="3427275539"/>
              </p:ext>
            </p:extLst>
          </p:nvPr>
        </p:nvGraphicFramePr>
        <p:xfrm>
          <a:off x="920750" y="3381375"/>
          <a:ext cx="2095500" cy="965200"/>
        </p:xfrm>
        <a:graphic>
          <a:graphicData uri="http://schemas.openxmlformats.org/presentationml/2006/ole">
            <mc:AlternateContent xmlns:mc="http://schemas.openxmlformats.org/markup-compatibility/2006">
              <mc:Choice xmlns:v="urn:schemas-microsoft-com:vml" Requires="v">
                <p:oleObj spid="_x0000_s92174" name="Equation" r:id="rId3" imgW="2095200" imgH="965160" progId="Equation.DSMT4">
                  <p:embed/>
                </p:oleObj>
              </mc:Choice>
              <mc:Fallback>
                <p:oleObj name="Equation" r:id="rId3" imgW="2095200" imgH="965160" progId="Equation.DSMT4">
                  <p:embed/>
                  <p:pic>
                    <p:nvPicPr>
                      <p:cNvPr id="0" name="Picture 2"/>
                      <p:cNvPicPr>
                        <a:picLocks noChangeAspect="1" noChangeArrowheads="1"/>
                      </p:cNvPicPr>
                      <p:nvPr/>
                    </p:nvPicPr>
                    <p:blipFill>
                      <a:blip r:embed="rId4"/>
                      <a:srcRect/>
                      <a:stretch>
                        <a:fillRect/>
                      </a:stretch>
                    </p:blipFill>
                    <p:spPr bwMode="auto">
                      <a:xfrm>
                        <a:off x="920750" y="3381375"/>
                        <a:ext cx="2095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276600" y="3381494"/>
            <a:ext cx="5638800" cy="369332"/>
          </a:xfrm>
          <a:prstGeom prst="rect">
            <a:avLst/>
          </a:prstGeom>
        </p:spPr>
        <p:txBody>
          <a:bodyPr wrap="square">
            <a:spAutoFit/>
          </a:bodyPr>
          <a:lstStyle/>
          <a:p>
            <a:r>
              <a:rPr lang="en-US" dirty="0"/>
              <a:t>The yield of the new variety is equal to the standard yield. </a:t>
            </a:r>
          </a:p>
        </p:txBody>
      </p:sp>
      <p:sp>
        <p:nvSpPr>
          <p:cNvPr id="6" name="Rectangle 5"/>
          <p:cNvSpPr/>
          <p:nvPr/>
        </p:nvSpPr>
        <p:spPr>
          <a:xfrm>
            <a:off x="3286666" y="3914894"/>
            <a:ext cx="3503523" cy="369332"/>
          </a:xfrm>
          <a:prstGeom prst="rect">
            <a:avLst/>
          </a:prstGeom>
        </p:spPr>
        <p:txBody>
          <a:bodyPr wrap="none">
            <a:spAutoFit/>
          </a:bodyPr>
          <a:lstStyle/>
          <a:p>
            <a:r>
              <a:rPr lang="en-US" dirty="0"/>
              <a:t>The new variety has superior yield.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11.1.1 (cont.)</a:t>
            </a:r>
          </a:p>
        </p:txBody>
      </p:sp>
      <p:sp>
        <p:nvSpPr>
          <p:cNvPr id="3" name="Content Placeholder 2"/>
          <p:cNvSpPr>
            <a:spLocks noGrp="1"/>
          </p:cNvSpPr>
          <p:nvPr>
            <p:ph idx="1"/>
          </p:nvPr>
        </p:nvSpPr>
        <p:spPr/>
        <p:txBody>
          <a:bodyPr/>
          <a:lstStyle/>
          <a:p>
            <a:r>
              <a:rPr lang="en-US" dirty="0"/>
              <a:t>If this is the case, </a:t>
            </a:r>
            <a:r>
              <a:rPr lang="en-US" i="1" dirty="0"/>
              <a:t>H</a:t>
            </a:r>
            <a:r>
              <a:rPr lang="en-US" baseline="-25000" dirty="0"/>
              <a:t>0</a:t>
            </a:r>
            <a:r>
              <a:rPr lang="en-US" dirty="0"/>
              <a:t> asserts that the new variety is no better than the standard variety. This would be a disappointing result for the genetic researcher. </a:t>
            </a:r>
            <a:r>
              <a:rPr lang="en-US" b="1" i="1" dirty="0">
                <a:solidFill>
                  <a:srgbClr val="C00000"/>
                </a:solidFill>
              </a:rPr>
              <a:t>H</a:t>
            </a:r>
            <a:r>
              <a:rPr lang="en-US" b="1" i="1" baseline="-25000" dirty="0">
                <a:solidFill>
                  <a:srgbClr val="C00000"/>
                </a:solidFill>
              </a:rPr>
              <a:t>a</a:t>
            </a:r>
            <a:r>
              <a:rPr lang="en-US" dirty="0"/>
              <a:t>, called the </a:t>
            </a:r>
            <a:r>
              <a:rPr lang="en-US" b="1" dirty="0">
                <a:solidFill>
                  <a:srgbClr val="C00000"/>
                </a:solidFill>
              </a:rPr>
              <a:t>alternative hypothesis</a:t>
            </a:r>
            <a:r>
              <a:rPr lang="en-US" dirty="0"/>
              <a:t>, declares that the mean yield for the new plant is superior to the mean yield of the standard variety. Once the problem statement is formulated in terms of a population parameter (in this case, the parameter is </a:t>
            </a:r>
            <a:r>
              <a:rPr lang="el-GR" i="1" dirty="0">
                <a:latin typeface="Cambria Math" panose="02040503050406030204" pitchFamily="18" charset="0"/>
                <a:ea typeface="Cambria Math" panose="02040503050406030204" pitchFamily="18" charset="0"/>
              </a:rPr>
              <a:t>μ</a:t>
            </a:r>
            <a:r>
              <a:rPr lang="en-US" dirty="0"/>
              <a:t>, the mean yield), sample data can be developed to help decide which hypothesis is more reasonable.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87FD0-91E9-479E-B5A5-8C8AA1560D14}"/>
              </a:ext>
            </a:extLst>
          </p:cNvPr>
          <p:cNvSpPr>
            <a:spLocks noGrp="1"/>
          </p:cNvSpPr>
          <p:nvPr>
            <p:ph type="title"/>
          </p:nvPr>
        </p:nvSpPr>
        <p:spPr/>
        <p:txBody>
          <a:bodyPr/>
          <a:lstStyle/>
          <a:p>
            <a:r>
              <a:rPr lang="en-US" dirty="0"/>
              <a:t>One-sided and Two-sided </a:t>
            </a:r>
            <a:r>
              <a:rPr lang="en-US" i="1" dirty="0"/>
              <a:t>H</a:t>
            </a:r>
            <a:r>
              <a:rPr lang="en-US" i="1" baseline="-25000" dirty="0"/>
              <a:t>a</a:t>
            </a:r>
            <a:endParaRPr lang="en-US" dirty="0"/>
          </a:p>
        </p:txBody>
      </p:sp>
      <p:sp>
        <p:nvSpPr>
          <p:cNvPr id="3" name="Content Placeholder 2">
            <a:extLst>
              <a:ext uri="{FF2B5EF4-FFF2-40B4-BE49-F238E27FC236}">
                <a16:creationId xmlns:a16="http://schemas.microsoft.com/office/drawing/2014/main" id="{E4BBAE2C-CF64-4FD6-8912-FCC10F3663ED}"/>
              </a:ext>
            </a:extLst>
          </p:cNvPr>
          <p:cNvSpPr>
            <a:spLocks noGrp="1"/>
          </p:cNvSpPr>
          <p:nvPr>
            <p:ph idx="1"/>
          </p:nvPr>
        </p:nvSpPr>
        <p:spPr/>
        <p:txBody>
          <a:bodyPr/>
          <a:lstStyle/>
          <a:p>
            <a:r>
              <a:rPr lang="en-US" dirty="0"/>
              <a:t>In Example 11.1.1, </a:t>
            </a:r>
            <a:r>
              <a:rPr lang="en-US" i="1" dirty="0">
                <a:solidFill>
                  <a:srgbClr val="1F497D"/>
                </a:solidFill>
              </a:rPr>
              <a:t>H</a:t>
            </a:r>
            <a:r>
              <a:rPr lang="en-US" i="1" baseline="-25000" dirty="0">
                <a:solidFill>
                  <a:srgbClr val="1F497D"/>
                </a:solidFill>
              </a:rPr>
              <a:t>a </a:t>
            </a:r>
            <a:r>
              <a:rPr lang="en-US" dirty="0">
                <a:solidFill>
                  <a:srgbClr val="1F497D"/>
                </a:solidFill>
              </a:rPr>
              <a:t>involves a </a:t>
            </a:r>
            <a:r>
              <a:rPr lang="en-US" b="1" dirty="0">
                <a:solidFill>
                  <a:srgbClr val="C00000"/>
                </a:solidFill>
              </a:rPr>
              <a:t>one-sided alternative</a:t>
            </a:r>
            <a:r>
              <a:rPr lang="en-US" dirty="0">
                <a:solidFill>
                  <a:srgbClr val="1F497D"/>
                </a:solidFill>
              </a:rPr>
              <a:t>, since the researcher is only interested in learning if there is sufficient evidence that yields are above the standard. If the research were interested in yields that were below the standard, then </a:t>
            </a:r>
            <a:r>
              <a:rPr lang="en-US" i="1" dirty="0">
                <a:solidFill>
                  <a:srgbClr val="1F497D"/>
                </a:solidFill>
              </a:rPr>
              <a:t>H</a:t>
            </a:r>
            <a:r>
              <a:rPr lang="en-US" i="1" baseline="-25000" dirty="0">
                <a:solidFill>
                  <a:srgbClr val="1F497D"/>
                </a:solidFill>
              </a:rPr>
              <a:t>a</a:t>
            </a:r>
            <a:r>
              <a:rPr lang="en-US" dirty="0">
                <a:solidFill>
                  <a:srgbClr val="1F497D"/>
                </a:solidFill>
              </a:rPr>
              <a:t> would also have been one-sided, but the inequality would have been in the other direction (              </a:t>
            </a:r>
            <a:r>
              <a:rPr lang="en-US" dirty="0">
                <a:solidFill>
                  <a:srgbClr val="0000FF"/>
                </a:solidFill>
              </a:rPr>
              <a:t>2.34 </a:t>
            </a:r>
            <a:r>
              <a:rPr lang="en-US" dirty="0">
                <a:solidFill>
                  <a:srgbClr val="1F497D"/>
                </a:solidFill>
              </a:rPr>
              <a:t>). A </a:t>
            </a:r>
            <a:r>
              <a:rPr lang="en-US" b="1" dirty="0">
                <a:solidFill>
                  <a:srgbClr val="C00000"/>
                </a:solidFill>
              </a:rPr>
              <a:t>two-sided alternative</a:t>
            </a:r>
            <a:r>
              <a:rPr lang="en-US" b="1" dirty="0">
                <a:solidFill>
                  <a:srgbClr val="FF0000"/>
                </a:solidFill>
              </a:rPr>
              <a:t> </a:t>
            </a:r>
            <a:r>
              <a:rPr lang="en-US" dirty="0">
                <a:solidFill>
                  <a:srgbClr val="0000FF"/>
                </a:solidFill>
              </a:rPr>
              <a:t> </a:t>
            </a:r>
            <a:r>
              <a:rPr lang="en-US" dirty="0">
                <a:solidFill>
                  <a:srgbClr val="1F497D"/>
                </a:solidFill>
              </a:rPr>
              <a:t>(              </a:t>
            </a:r>
            <a:r>
              <a:rPr lang="en-US" dirty="0">
                <a:solidFill>
                  <a:srgbClr val="0000FF"/>
                </a:solidFill>
              </a:rPr>
              <a:t>2.34</a:t>
            </a:r>
            <a:r>
              <a:rPr lang="en-US" dirty="0">
                <a:solidFill>
                  <a:srgbClr val="1F497D"/>
                </a:solidFill>
              </a:rPr>
              <a:t>)</a:t>
            </a:r>
            <a:r>
              <a:rPr lang="en-US" dirty="0">
                <a:solidFill>
                  <a:srgbClr val="0000FF"/>
                </a:solidFill>
              </a:rPr>
              <a:t> </a:t>
            </a:r>
            <a:r>
              <a:rPr lang="en-US" dirty="0">
                <a:solidFill>
                  <a:srgbClr val="1F497D"/>
                </a:solidFill>
              </a:rPr>
              <a:t>would indicate that the researcher is concerned with yields that </a:t>
            </a:r>
            <a:r>
              <a:rPr lang="en-US" i="1" dirty="0">
                <a:solidFill>
                  <a:srgbClr val="1F497D"/>
                </a:solidFill>
              </a:rPr>
              <a:t>are above or below </a:t>
            </a:r>
            <a:r>
              <a:rPr lang="en-US" dirty="0">
                <a:solidFill>
                  <a:srgbClr val="1F497D"/>
                </a:solidFill>
              </a:rPr>
              <a:t>the standard.</a:t>
            </a:r>
          </a:p>
        </p:txBody>
      </p:sp>
      <p:graphicFrame>
        <p:nvGraphicFramePr>
          <p:cNvPr id="4" name="Object 3">
            <a:extLst>
              <a:ext uri="{FF2B5EF4-FFF2-40B4-BE49-F238E27FC236}">
                <a16:creationId xmlns:a16="http://schemas.microsoft.com/office/drawing/2014/main" id="{B650B415-EAAD-4700-BB1F-FCD6F51CD052}"/>
              </a:ext>
            </a:extLst>
          </p:cNvPr>
          <p:cNvGraphicFramePr>
            <a:graphicFrameLocks noChangeAspect="1"/>
          </p:cNvGraphicFramePr>
          <p:nvPr>
            <p:extLst>
              <p:ext uri="{D42A27DB-BD31-4B8C-83A1-F6EECF244321}">
                <p14:modId xmlns:p14="http://schemas.microsoft.com/office/powerpoint/2010/main" val="422381200"/>
              </p:ext>
            </p:extLst>
          </p:nvPr>
        </p:nvGraphicFramePr>
        <p:xfrm>
          <a:off x="3439405" y="3907958"/>
          <a:ext cx="1168400" cy="431800"/>
        </p:xfrm>
        <a:graphic>
          <a:graphicData uri="http://schemas.openxmlformats.org/presentationml/2006/ole">
            <mc:AlternateContent xmlns:mc="http://schemas.openxmlformats.org/markup-compatibility/2006">
              <mc:Choice xmlns:v="urn:schemas-microsoft-com:vml" Requires="v">
                <p:oleObj spid="_x0000_s95256" name="Equation" r:id="rId3" imgW="1168200" imgH="431640" progId="Equation.DSMT4">
                  <p:embed/>
                </p:oleObj>
              </mc:Choice>
              <mc:Fallback>
                <p:oleObj name="Equation" r:id="rId3" imgW="1168200" imgH="431640" progId="Equation.DSMT4">
                  <p:embed/>
                  <p:pic>
                    <p:nvPicPr>
                      <p:cNvPr id="0" name=""/>
                      <p:cNvPicPr/>
                      <p:nvPr/>
                    </p:nvPicPr>
                    <p:blipFill>
                      <a:blip r:embed="rId4"/>
                      <a:stretch>
                        <a:fillRect/>
                      </a:stretch>
                    </p:blipFill>
                    <p:spPr>
                      <a:xfrm>
                        <a:off x="3439405" y="3907958"/>
                        <a:ext cx="1168400" cy="431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72E4B591-C106-4B33-95D6-9E5E88D68022}"/>
              </a:ext>
            </a:extLst>
          </p:cNvPr>
          <p:cNvGraphicFramePr>
            <a:graphicFrameLocks noChangeAspect="1"/>
          </p:cNvGraphicFramePr>
          <p:nvPr>
            <p:extLst>
              <p:ext uri="{D42A27DB-BD31-4B8C-83A1-F6EECF244321}">
                <p14:modId xmlns:p14="http://schemas.microsoft.com/office/powerpoint/2010/main" val="4129268098"/>
              </p:ext>
            </p:extLst>
          </p:nvPr>
        </p:nvGraphicFramePr>
        <p:xfrm>
          <a:off x="2400300" y="4340225"/>
          <a:ext cx="1155700" cy="431800"/>
        </p:xfrm>
        <a:graphic>
          <a:graphicData uri="http://schemas.openxmlformats.org/presentationml/2006/ole">
            <mc:AlternateContent xmlns:mc="http://schemas.openxmlformats.org/markup-compatibility/2006">
              <mc:Choice xmlns:v="urn:schemas-microsoft-com:vml" Requires="v">
                <p:oleObj spid="_x0000_s95257" name="Equation" r:id="rId5" imgW="1155600" imgH="431640" progId="Equation.DSMT4">
                  <p:embed/>
                </p:oleObj>
              </mc:Choice>
              <mc:Fallback>
                <p:oleObj name="Equation" r:id="rId5" imgW="1155600" imgH="431640" progId="Equation.DSMT4">
                  <p:embed/>
                  <p:pic>
                    <p:nvPicPr>
                      <p:cNvPr id="4" name="Object 3">
                        <a:extLst>
                          <a:ext uri="{FF2B5EF4-FFF2-40B4-BE49-F238E27FC236}">
                            <a16:creationId xmlns:a16="http://schemas.microsoft.com/office/drawing/2014/main" id="{B650B415-EAAD-4700-BB1F-FCD6F51CD052}"/>
                          </a:ext>
                        </a:extLst>
                      </p:cNvPr>
                      <p:cNvPicPr/>
                      <p:nvPr/>
                    </p:nvPicPr>
                    <p:blipFill>
                      <a:blip r:embed="rId6"/>
                      <a:stretch>
                        <a:fillRect/>
                      </a:stretch>
                    </p:blipFill>
                    <p:spPr>
                      <a:xfrm>
                        <a:off x="2400300" y="4340225"/>
                        <a:ext cx="1155700" cy="431800"/>
                      </a:xfrm>
                      <a:prstGeom prst="rect">
                        <a:avLst/>
                      </a:prstGeom>
                    </p:spPr>
                  </p:pic>
                </p:oleObj>
              </mc:Fallback>
            </mc:AlternateContent>
          </a:graphicData>
        </a:graphic>
      </p:graphicFrame>
    </p:spTree>
    <p:extLst>
      <p:ext uri="{BB962C8B-B14F-4D97-AF65-F5344CB8AC3E}">
        <p14:creationId xmlns:p14="http://schemas.microsoft.com/office/powerpoint/2010/main" val="190440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8034A-29B2-41B8-B6AC-1BC57D375485}"/>
              </a:ext>
            </a:extLst>
          </p:cNvPr>
          <p:cNvSpPr>
            <a:spLocks noGrp="1"/>
          </p:cNvSpPr>
          <p:nvPr>
            <p:ph type="title"/>
          </p:nvPr>
        </p:nvSpPr>
        <p:spPr/>
        <p:txBody>
          <a:bodyPr/>
          <a:lstStyle/>
          <a:p>
            <a:r>
              <a:rPr lang="en-US" dirty="0"/>
              <a:t>Standard Value</a:t>
            </a:r>
          </a:p>
        </p:txBody>
      </p:sp>
      <p:sp>
        <p:nvSpPr>
          <p:cNvPr id="3" name="Content Placeholder 2">
            <a:extLst>
              <a:ext uri="{FF2B5EF4-FFF2-40B4-BE49-F238E27FC236}">
                <a16:creationId xmlns:a16="http://schemas.microsoft.com/office/drawing/2014/main" id="{8294C93E-778A-4967-972D-6B35C3C6CA5D}"/>
              </a:ext>
            </a:extLst>
          </p:cNvPr>
          <p:cNvSpPr>
            <a:spLocks noGrp="1"/>
          </p:cNvSpPr>
          <p:nvPr>
            <p:ph idx="1"/>
          </p:nvPr>
        </p:nvSpPr>
        <p:spPr/>
        <p:txBody>
          <a:bodyPr/>
          <a:lstStyle/>
          <a:p>
            <a:r>
              <a:rPr lang="en-US" dirty="0"/>
              <a:t>In many research hypothesis tests, the investigator hopes to reject the null hypothesis in order to demonstrate the significance of a new idea. It is often the case that if there is a </a:t>
            </a:r>
            <a:r>
              <a:rPr lang="en-US" b="1" dirty="0">
                <a:solidFill>
                  <a:srgbClr val="C00000"/>
                </a:solidFill>
              </a:rPr>
              <a:t>standard value </a:t>
            </a:r>
            <a:r>
              <a:rPr lang="en-US" dirty="0"/>
              <a:t>for a population parameter, the null hypothesis states that the population parameter is equal to the standard value. </a:t>
            </a:r>
          </a:p>
        </p:txBody>
      </p:sp>
    </p:spTree>
    <p:extLst>
      <p:ext uri="{BB962C8B-B14F-4D97-AF65-F5344CB8AC3E}">
        <p14:creationId xmlns:p14="http://schemas.microsoft.com/office/powerpoint/2010/main" val="1809023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a:t>
            </a:r>
            <a:r>
              <a:rPr lang="en-US" i="1" dirty="0"/>
              <a:t>H</a:t>
            </a:r>
            <a:r>
              <a:rPr lang="en-US" baseline="-25000" dirty="0"/>
              <a:t>0</a:t>
            </a:r>
            <a:r>
              <a:rPr lang="en-US" i="1" dirty="0"/>
              <a:t> </a:t>
            </a:r>
            <a:r>
              <a:rPr lang="en-US" dirty="0"/>
              <a:t>and</a:t>
            </a:r>
            <a:r>
              <a:rPr lang="en-US" i="1" dirty="0"/>
              <a:t> H</a:t>
            </a:r>
            <a:r>
              <a:rPr lang="en-US" i="1" baseline="-25000" dirty="0"/>
              <a:t>a</a:t>
            </a:r>
            <a:r>
              <a:rPr lang="en-US" i="1" dirty="0"/>
              <a:t> </a:t>
            </a:r>
            <a:endParaRPr lang="en-US" dirty="0"/>
          </a:p>
        </p:txBody>
      </p:sp>
      <p:sp>
        <p:nvSpPr>
          <p:cNvPr id="4" name="Content Placeholder 2"/>
          <p:cNvSpPr>
            <a:spLocks noGrp="1"/>
          </p:cNvSpPr>
          <p:nvPr>
            <p:ph idx="1"/>
          </p:nvPr>
        </p:nvSpPr>
        <p:spPr>
          <a:xfrm>
            <a:off x="457200" y="1236714"/>
            <a:ext cx="8229600" cy="3625608"/>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null hypothesis</a:t>
            </a:r>
            <a:r>
              <a:rPr lang="en-US" dirty="0">
                <a:solidFill>
                  <a:srgbClr val="000000"/>
                </a:solidFill>
              </a:rPr>
              <a:t>, denoted </a:t>
            </a:r>
            <a:r>
              <a:rPr lang="en-US" i="1" dirty="0">
                <a:solidFill>
                  <a:srgbClr val="000000"/>
                </a:solidFill>
              </a:rPr>
              <a:t>H</a:t>
            </a:r>
            <a:r>
              <a:rPr lang="en-US" baseline="-25000" dirty="0">
                <a:solidFill>
                  <a:srgbClr val="000000"/>
                </a:solidFill>
              </a:rPr>
              <a:t>0</a:t>
            </a:r>
            <a:r>
              <a:rPr lang="en-US" dirty="0">
                <a:solidFill>
                  <a:srgbClr val="000000"/>
                </a:solidFill>
              </a:rPr>
              <a:t>, is a statement about the value of a population parameter. This statement is assumed to be true unless we find sample evidence that indicates it is not. If the sample evidence is strong enough to indicate it is not true, then we reject the null hypothesis. Otherwise, we fail to reject the null hypothesis.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1822</TotalTime>
  <Words>2111</Words>
  <Application>Microsoft Office PowerPoint</Application>
  <PresentationFormat>On-screen Show (4:3)</PresentationFormat>
  <Paragraphs>155</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5" baseType="lpstr">
      <vt:lpstr>Cambria Math</vt:lpstr>
      <vt:lpstr>Symbol</vt:lpstr>
      <vt:lpstr>Arial</vt:lpstr>
      <vt:lpstr>Calibri</vt:lpstr>
      <vt:lpstr>Office Theme</vt:lpstr>
      <vt:lpstr>MathType 6.0 Equation</vt:lpstr>
      <vt:lpstr>Equation</vt:lpstr>
      <vt:lpstr>Section 11.1</vt:lpstr>
      <vt:lpstr>Example 11.1.1</vt:lpstr>
      <vt:lpstr>Example 11.1.1 (cont.)</vt:lpstr>
      <vt:lpstr>Example 11.1.1 (cont.)</vt:lpstr>
      <vt:lpstr>Example 11.1.1 (cont.)</vt:lpstr>
      <vt:lpstr>Example 11.1.1 (cont.)</vt:lpstr>
      <vt:lpstr>One-sided and Two-sided Ha</vt:lpstr>
      <vt:lpstr>Standard Value</vt:lpstr>
      <vt:lpstr>Properties of H0 and Ha </vt:lpstr>
      <vt:lpstr>Properties of H0 and Ha </vt:lpstr>
      <vt:lpstr>Example 11.1.2</vt:lpstr>
      <vt:lpstr>Example 11.1.2 (cont.)</vt:lpstr>
      <vt:lpstr>Example 11.1.2 (cont.)</vt:lpstr>
      <vt:lpstr>Example 11.1.3</vt:lpstr>
      <vt:lpstr>Example 11.1.3 (cont.)</vt:lpstr>
      <vt:lpstr>Example 11.1.3 (cont.)</vt:lpstr>
      <vt:lpstr>Formulating Hypothesis Testing Problems </vt:lpstr>
      <vt:lpstr>Formulating Hypothesis Testing Problems </vt:lpstr>
      <vt:lpstr>Errors in Hypothesis Testing </vt:lpstr>
      <vt:lpstr>Example 11.1.4</vt:lpstr>
      <vt:lpstr>Example 11.1.4 (cont.)</vt:lpstr>
      <vt:lpstr>Example 11.1.4 (cont.)</vt:lpstr>
      <vt:lpstr>Example 11.1.4 (cont.)</vt:lpstr>
      <vt:lpstr>Example 11.1.4 (cont.)</vt:lpstr>
      <vt:lpstr>Example 11.1.4 (cont.)</vt:lpstr>
      <vt:lpstr>Example 11.1.4 (cont.)</vt:lpstr>
      <vt:lpstr>α, Type I Error </vt:lpstr>
      <vt:lpstr>β, Type II Error </vt:lpstr>
      <vt:lpstr>Why Not Make Both α and β as Small as Possible? </vt:lpstr>
      <vt:lpstr>Elements of Hypothesis Testing</vt:lpstr>
      <vt:lpstr>Elements of Hypothesis Testing</vt:lpstr>
      <vt:lpstr>Elements of Hypothesis Testing</vt:lpstr>
      <vt:lpstr>Elements of Hypothesis Testing</vt:lpstr>
      <vt:lpstr>Steps in the Hypothesis Test</vt:lpstr>
      <vt:lpstr>Steps in the Hypothesis Test</vt:lpstr>
      <vt:lpstr>Steps in the Hypothesis Test</vt:lpstr>
      <vt:lpstr>A Procedure for Hypothesis Testing</vt:lpstr>
      <vt:lpstr>A Procedure for Hypothesis Testing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284</cp:revision>
  <dcterms:created xsi:type="dcterms:W3CDTF">2013-04-26T14:43:13Z</dcterms:created>
  <dcterms:modified xsi:type="dcterms:W3CDTF">2018-09-14T05:15:54Z</dcterms:modified>
</cp:coreProperties>
</file>