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6"/>
  </p:notesMasterIdLst>
  <p:handoutMasterIdLst>
    <p:handoutMasterId r:id="rId77"/>
  </p:handoutMasterIdLst>
  <p:sldIdLst>
    <p:sldId id="256" r:id="rId2"/>
    <p:sldId id="300" r:id="rId3"/>
    <p:sldId id="301" r:id="rId4"/>
    <p:sldId id="380" r:id="rId5"/>
    <p:sldId id="305" r:id="rId6"/>
    <p:sldId id="306" r:id="rId7"/>
    <p:sldId id="307" r:id="rId8"/>
    <p:sldId id="308" r:id="rId9"/>
    <p:sldId id="309"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6" r:id="rId65"/>
    <p:sldId id="367" r:id="rId66"/>
    <p:sldId id="368" r:id="rId67"/>
    <p:sldId id="369" r:id="rId68"/>
    <p:sldId id="370" r:id="rId69"/>
    <p:sldId id="371" r:id="rId70"/>
    <p:sldId id="372" r:id="rId71"/>
    <p:sldId id="373" r:id="rId72"/>
    <p:sldId id="374" r:id="rId73"/>
    <p:sldId id="378" r:id="rId74"/>
    <p:sldId id="379" r:id="rId75"/>
  </p:sldIdLst>
  <p:sldSz cx="9144000" cy="6858000" type="screen4x3"/>
  <p:notesSz cx="6858000" cy="9144000"/>
  <p:embeddedFontLst>
    <p:embeddedFont>
      <p:font typeface="Calibri" panose="020F0502020204030204" pitchFamily="34" charset="0"/>
      <p:regular r:id="rId78"/>
      <p:bold r:id="rId79"/>
      <p:italic r:id="rId80"/>
      <p:boldItalic r:id="rId81"/>
    </p:embeddedFont>
    <p:embeddedFont>
      <p:font typeface="Cambria Math" panose="02040503050406030204" pitchFamily="18" charset="0"/>
      <p:regular r:id="rId82"/>
    </p:embeddedFont>
    <p:embeddedFont>
      <p:font typeface="Open Sans Semibold" panose="020B0706030804020204" pitchFamily="34" charset="0"/>
      <p:bold r:id="rId83"/>
      <p:boldItalic r:id="rId84"/>
    </p:embeddedFont>
    <p:embeddedFont>
      <p:font typeface="Roboto Condensed" panose="02000000000000000000" pitchFamily="2" charset="0"/>
      <p:regular r:id="rId85"/>
      <p:bold r:id="rId86"/>
      <p:italic r:id="rId87"/>
      <p:boldItalic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82" d="100"/>
          <a:sy n="82" d="100"/>
        </p:scale>
        <p:origin x="1733"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9/7/2022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9/7/2022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6.wmf"/><Relationship Id="rId4" Type="http://schemas.openxmlformats.org/officeDocument/2006/relationships/oleObject" Target="../embeddings/oleObject21.bin"/><Relationship Id="rId9" Type="http://schemas.openxmlformats.org/officeDocument/2006/relationships/image" Target="../media/image2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6.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36.wmf"/><Relationship Id="rId4" Type="http://schemas.openxmlformats.org/officeDocument/2006/relationships/oleObject" Target="../embeddings/oleObject28.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Testing a Hypothesis about a Population Mean with </a:t>
            </a:r>
            <a:r>
              <a:rPr lang="el-GR" b="1" i="1" dirty="0">
                <a:solidFill>
                  <a:srgbClr val="1F497D"/>
                </a:solidFill>
                <a:latin typeface="Cambria Math" panose="02040503050406030204" pitchFamily="18" charset="0"/>
                <a:ea typeface="Cambria Math" panose="02040503050406030204" pitchFamily="18" charset="0"/>
              </a:rPr>
              <a:t>σ</a:t>
            </a:r>
            <a:r>
              <a:rPr lang="en-US" b="1" i="1" dirty="0">
                <a:solidFill>
                  <a:srgbClr val="1F497D"/>
                </a:solidFill>
              </a:rPr>
              <a:t> Known and Unknown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b="1" dirty="0"/>
              <a:t>Step 3 (cont.): </a:t>
            </a:r>
            <a:r>
              <a:rPr lang="en-US" dirty="0"/>
              <a:t>Validate the assumptions of the hypothesis testing model, identify the appropriate test statistic, and compute its value.</a:t>
            </a:r>
          </a:p>
          <a:p>
            <a:r>
              <a:rPr lang="en-US" dirty="0"/>
              <a:t>The random sample of 100 tenth graders revealed a mean reading rate of 154 words per minute with a standard deviation of 15 words per minute. As discussed earlier, the </a:t>
            </a:r>
            <a:r>
              <a:rPr lang="en-US" i="1" dirty="0"/>
              <a:t>z-</a:t>
            </a:r>
            <a:r>
              <a:rPr lang="en-US" dirty="0"/>
              <a:t>test statistic is given by </a:t>
            </a:r>
          </a:p>
        </p:txBody>
      </p:sp>
      <p:graphicFrame>
        <p:nvGraphicFramePr>
          <p:cNvPr id="73732" name="Object 4"/>
          <p:cNvGraphicFramePr>
            <a:graphicFrameLocks noChangeAspect="1"/>
          </p:cNvGraphicFramePr>
          <p:nvPr>
            <p:extLst>
              <p:ext uri="{D42A27DB-BD31-4B8C-83A1-F6EECF244321}">
                <p14:modId xmlns:p14="http://schemas.microsoft.com/office/powerpoint/2010/main" val="3015745686"/>
              </p:ext>
            </p:extLst>
          </p:nvPr>
        </p:nvGraphicFramePr>
        <p:xfrm>
          <a:off x="1870075" y="4546600"/>
          <a:ext cx="1460500" cy="927100"/>
        </p:xfrm>
        <a:graphic>
          <a:graphicData uri="http://schemas.openxmlformats.org/presentationml/2006/ole">
            <mc:AlternateContent xmlns:mc="http://schemas.openxmlformats.org/markup-compatibility/2006">
              <mc:Choice xmlns:v="urn:schemas-microsoft-com:vml" Requires="v">
                <p:oleObj name="Equation" r:id="rId2" imgW="1460160" imgH="927000" progId="Equation.DSMT4">
                  <p:embed/>
                </p:oleObj>
              </mc:Choice>
              <mc:Fallback>
                <p:oleObj name="Equation" r:id="rId2" imgW="1460160" imgH="927000" progId="Equation.DSMT4">
                  <p:embed/>
                  <p:pic>
                    <p:nvPicPr>
                      <p:cNvPr id="0" name="Picture 4"/>
                      <p:cNvPicPr>
                        <a:picLocks noChangeAspect="1" noChangeArrowheads="1"/>
                      </p:cNvPicPr>
                      <p:nvPr/>
                    </p:nvPicPr>
                    <p:blipFill>
                      <a:blip r:embed="rId3"/>
                      <a:srcRect/>
                      <a:stretch>
                        <a:fillRect/>
                      </a:stretch>
                    </p:blipFill>
                    <p:spPr bwMode="auto">
                      <a:xfrm>
                        <a:off x="1870075" y="4546600"/>
                        <a:ext cx="1460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nvGraphicFramePr>
        <p:xfrm>
          <a:off x="3403833" y="4537745"/>
          <a:ext cx="1727200" cy="1435100"/>
        </p:xfrm>
        <a:graphic>
          <a:graphicData uri="http://schemas.openxmlformats.org/presentationml/2006/ole">
            <mc:AlternateContent xmlns:mc="http://schemas.openxmlformats.org/markup-compatibility/2006">
              <mc:Choice xmlns:v="urn:schemas-microsoft-com:vml" Requires="v">
                <p:oleObj name="Equation" r:id="rId4" imgW="1726920" imgH="1434960" progId="Equation.DSMT4">
                  <p:embed/>
                </p:oleObj>
              </mc:Choice>
              <mc:Fallback>
                <p:oleObj name="Equation" r:id="rId4" imgW="1726920" imgH="1434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833" y="4537745"/>
                        <a:ext cx="17272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p:cNvGraphicFramePr>
            <a:graphicFrameLocks noChangeAspect="1"/>
          </p:cNvGraphicFramePr>
          <p:nvPr/>
        </p:nvGraphicFramePr>
        <p:xfrm>
          <a:off x="5164822" y="4546833"/>
          <a:ext cx="787400" cy="838200"/>
        </p:xfrm>
        <a:graphic>
          <a:graphicData uri="http://schemas.openxmlformats.org/presentationml/2006/ole">
            <mc:AlternateContent xmlns:mc="http://schemas.openxmlformats.org/markup-compatibility/2006">
              <mc:Choice xmlns:v="urn:schemas-microsoft-com:vml" Requires="v">
                <p:oleObj name="Equation" r:id="rId6" imgW="787320" imgH="838080" progId="Equation.DSMT4">
                  <p:embed/>
                </p:oleObj>
              </mc:Choice>
              <mc:Fallback>
                <p:oleObj name="Equation" r:id="rId6" imgW="78732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4822" y="4546833"/>
                        <a:ext cx="78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5968767" y="4843244"/>
          <a:ext cx="990600" cy="292100"/>
        </p:xfrm>
        <a:graphic>
          <a:graphicData uri="http://schemas.openxmlformats.org/presentationml/2006/ole">
            <mc:AlternateContent xmlns:mc="http://schemas.openxmlformats.org/markup-compatibility/2006">
              <mc:Choice xmlns:v="urn:schemas-microsoft-com:vml" Requires="v">
                <p:oleObj name="Equation" r:id="rId8" imgW="990360" imgH="291960" progId="Equation.DSMT4">
                  <p:embed/>
                </p:oleObj>
              </mc:Choice>
              <mc:Fallback>
                <p:oleObj name="Equation" r:id="rId8" imgW="99036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8767" y="4843244"/>
                        <a:ext cx="99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The sample mean is 2.67 standard deviations from the hypothesized value. Is the sample mean too far away from the value of the mean specified in the null hypothesis for us to believe the null is true? </a:t>
            </a:r>
          </a:p>
          <a:p>
            <a:r>
              <a:rPr lang="en-US" b="1" dirty="0"/>
              <a:t>Step 4: </a:t>
            </a:r>
            <a:r>
              <a:rPr lang="en-US" dirty="0"/>
              <a:t>Determine the critical value(s).</a:t>
            </a:r>
          </a:p>
          <a:p>
            <a:r>
              <a:rPr lang="en-US" dirty="0"/>
              <a:t>In determining the critical value(s) of the test statistic, we must take into account whether the alternative hypothesis is one-sided or two-sided, the level of the test, and the distribution of the test statistic.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extLst>
              <p:ext uri="{D42A27DB-BD31-4B8C-83A1-F6EECF244321}">
                <p14:modId xmlns:p14="http://schemas.microsoft.com/office/powerpoint/2010/main" val="4120484707"/>
              </p:ext>
            </p:extLst>
          </p:nvPr>
        </p:nvGraphicFramePr>
        <p:xfrm>
          <a:off x="762000" y="1447800"/>
          <a:ext cx="7696201" cy="2362200"/>
        </p:xfrm>
        <a:graphic>
          <a:graphicData uri="http://schemas.openxmlformats.org/drawingml/2006/table">
            <a:tbl>
              <a:tblPr firstRow="1" bandRow="1">
                <a:tableStyleId>{5C22544A-7EE6-4342-B048-85BDC9FD1C3A}</a:tableStyleId>
              </a:tblPr>
              <a:tblGrid>
                <a:gridCol w="1918342">
                  <a:extLst>
                    <a:ext uri="{9D8B030D-6E8A-4147-A177-3AD203B41FA5}">
                      <a16:colId xmlns:a16="http://schemas.microsoft.com/office/drawing/2014/main" val="20000"/>
                    </a:ext>
                  </a:extLst>
                </a:gridCol>
                <a:gridCol w="4552635">
                  <a:extLst>
                    <a:ext uri="{9D8B030D-6E8A-4147-A177-3AD203B41FA5}">
                      <a16:colId xmlns:a16="http://schemas.microsoft.com/office/drawing/2014/main" val="20001"/>
                    </a:ext>
                  </a:extLst>
                </a:gridCol>
                <a:gridCol w="1225224">
                  <a:extLst>
                    <a:ext uri="{9D8B030D-6E8A-4147-A177-3AD203B41FA5}">
                      <a16:colId xmlns:a16="http://schemas.microsoft.com/office/drawing/2014/main" val="20002"/>
                    </a:ext>
                  </a:extLst>
                </a:gridCol>
              </a:tblGrid>
              <a:tr h="288925">
                <a:tc gridSpan="3">
                  <a:txBody>
                    <a:bodyPr/>
                    <a:lstStyle/>
                    <a:p>
                      <a:pPr algn="ctr"/>
                      <a:r>
                        <a:rPr lang="en-US" sz="2000" b="1" i="0" kern="1200" baseline="0" dirty="0">
                          <a:solidFill>
                            <a:schemeClr val="lt1"/>
                          </a:solidFill>
                          <a:latin typeface="+mn-lt"/>
                          <a:ea typeface="+mn-ea"/>
                          <a:cs typeface="+mn-cs"/>
                        </a:rPr>
                        <a:t>Table 11.2.2 – Critical Values of the </a:t>
                      </a:r>
                      <a:r>
                        <a:rPr lang="en-US" sz="2000" b="1" i="1" kern="1200" baseline="0" dirty="0">
                          <a:solidFill>
                            <a:schemeClr val="lt1"/>
                          </a:solidFill>
                          <a:latin typeface="+mn-lt"/>
                          <a:ea typeface="+mn-ea"/>
                          <a:cs typeface="+mn-cs"/>
                        </a:rPr>
                        <a:t>z</a:t>
                      </a:r>
                      <a:r>
                        <a:rPr lang="en-US" sz="2000" b="1" i="0" kern="1200" baseline="0" dirty="0">
                          <a:solidFill>
                            <a:schemeClr val="lt1"/>
                          </a:solidFill>
                          <a:latin typeface="+mn-lt"/>
                          <a:ea typeface="+mn-ea"/>
                          <a:cs typeface="+mn-cs"/>
                        </a:rPr>
                        <a:t>-Test Statistic for Two‑</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92100">
                <a:tc>
                  <a:txBody>
                    <a:bodyPr/>
                    <a:lstStyle/>
                    <a:p>
                      <a:pPr marL="12065" algn="ctr">
                        <a:lnSpc>
                          <a:spcPct val="100000"/>
                        </a:lnSpc>
                        <a:spcBef>
                          <a:spcPts val="900"/>
                        </a:spcBef>
                      </a:pPr>
                      <a:r>
                        <a:rPr sz="2000" b="1" spc="-10" dirty="0">
                          <a:solidFill>
                            <a:srgbClr val="000000"/>
                          </a:solidFill>
                        </a:rPr>
                        <a:t>Significance</a:t>
                      </a:r>
                      <a:r>
                        <a:rPr sz="2000" b="1" spc="-25"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114300" marB="0"/>
                </a:tc>
                <a:tc>
                  <a:txBody>
                    <a:bodyPr/>
                    <a:lstStyle/>
                    <a:p>
                      <a:pPr marL="12700" algn="ctr">
                        <a:lnSpc>
                          <a:spcPct val="100000"/>
                        </a:lnSpc>
                        <a:spcBef>
                          <a:spcPts val="90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0" dirty="0">
                          <a:solidFill>
                            <a:srgbClr val="000000"/>
                          </a:solidFill>
                        </a:rPr>
                        <a:t> </a:t>
                      </a:r>
                      <a:r>
                        <a:rPr sz="2000" b="1" spc="-5" dirty="0">
                          <a:solidFill>
                            <a:srgbClr val="000000"/>
                          </a:solidFill>
                        </a:rPr>
                        <a:t>Variability</a:t>
                      </a:r>
                      <a:endParaRPr sz="2000" b="1" dirty="0">
                        <a:solidFill>
                          <a:srgbClr val="000000"/>
                        </a:solidFill>
                        <a:latin typeface="Roboto Condensed"/>
                        <a:cs typeface="Roboto Condensed"/>
                      </a:endParaRPr>
                    </a:p>
                  </a:txBody>
                  <a:tcPr marL="0" marR="0" marT="114300" marB="0"/>
                </a:tc>
                <a:tc>
                  <a:txBody>
                    <a:bodyPr/>
                    <a:lstStyle/>
                    <a:p>
                      <a:pPr marL="330835">
                        <a:lnSpc>
                          <a:spcPts val="1050"/>
                        </a:lnSpc>
                        <a:spcBef>
                          <a:spcPts val="1150"/>
                        </a:spcBef>
                      </a:pPr>
                      <a:r>
                        <a:rPr lang="en-US" sz="2000" b="1" i="1" dirty="0">
                          <a:solidFill>
                            <a:srgbClr val="000000"/>
                          </a:solidFill>
                          <a:latin typeface="Roboto Condensed"/>
                          <a:cs typeface="Roboto Condensed"/>
                        </a:rPr>
                        <a:t>z</a:t>
                      </a:r>
                      <a:r>
                        <a:rPr lang="el-GR" sz="2000" b="1" i="1" baseline="-25000" dirty="0">
                          <a:solidFill>
                            <a:srgbClr val="000000"/>
                          </a:solidFill>
                          <a:latin typeface="Cambria Math" panose="02040503050406030204" pitchFamily="18" charset="0"/>
                          <a:ea typeface="Cambria Math" panose="02040503050406030204" pitchFamily="18" charset="0"/>
                          <a:cs typeface="Roboto Condensed"/>
                          <a:sym typeface="Symbol"/>
                        </a:rPr>
                        <a:t>α</a:t>
                      </a:r>
                      <a:r>
                        <a:rPr lang="en-US" sz="2000" b="1" baseline="-25000" dirty="0">
                          <a:solidFill>
                            <a:srgbClr val="000000"/>
                          </a:solidFill>
                          <a:latin typeface="Roboto Condensed"/>
                          <a:cs typeface="Roboto Condensed"/>
                          <a:sym typeface="Symbol"/>
                        </a:rPr>
                        <a:t>/2</a:t>
                      </a:r>
                      <a:endParaRPr sz="2000" b="1" baseline="-25000" dirty="0">
                        <a:solidFill>
                          <a:srgbClr val="000000"/>
                        </a:solidFill>
                        <a:latin typeface="Roboto Condensed"/>
                        <a:cs typeface="Roboto Condensed"/>
                      </a:endParaRPr>
                    </a:p>
                  </a:txBody>
                  <a:tcPr marL="0" marR="0" marT="146050" marB="0"/>
                </a:tc>
                <a:extLst>
                  <a:ext uri="{0D108BD9-81ED-4DB2-BD59-A6C34878D82A}">
                    <a16:rowId xmlns:a16="http://schemas.microsoft.com/office/drawing/2014/main" val="10001"/>
                  </a:ext>
                </a:extLst>
              </a:tr>
              <a:tr h="211454">
                <a:tc>
                  <a:txBody>
                    <a:bodyPr/>
                    <a:lstStyle/>
                    <a:p>
                      <a:pPr marL="12065" algn="ctr">
                        <a:lnSpc>
                          <a:spcPct val="100000"/>
                        </a:lnSpc>
                        <a:spcBef>
                          <a:spcPts val="165"/>
                        </a:spcBef>
                      </a:pPr>
                      <a:r>
                        <a:rPr sz="2000" dirty="0">
                          <a:solidFill>
                            <a:srgbClr val="000000"/>
                          </a:solidFill>
                        </a:rPr>
                        <a:t>0.20</a:t>
                      </a:r>
                      <a:endParaRPr sz="2000" dirty="0">
                        <a:solidFill>
                          <a:srgbClr val="000000"/>
                        </a:solidFill>
                        <a:latin typeface="STIX"/>
                        <a:cs typeface="STIX"/>
                      </a:endParaRPr>
                    </a:p>
                  </a:txBody>
                  <a:tcPr marL="0" marR="0" marT="20955" marB="0"/>
                </a:tc>
                <a:tc>
                  <a:txBody>
                    <a:bodyPr/>
                    <a:lstStyle/>
                    <a:p>
                      <a:pPr marL="12700" algn="ctr">
                        <a:lnSpc>
                          <a:spcPct val="100000"/>
                        </a:lnSpc>
                        <a:spcBef>
                          <a:spcPts val="165"/>
                        </a:spcBef>
                      </a:pPr>
                      <a:r>
                        <a:rPr sz="2000" dirty="0">
                          <a:solidFill>
                            <a:srgbClr val="000000"/>
                          </a:solidFill>
                        </a:rPr>
                        <a:t>80%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STIX"/>
                        <a:cs typeface="STIX"/>
                      </a:endParaRPr>
                    </a:p>
                  </a:txBody>
                  <a:tcPr marL="0" marR="0" marT="20955" marB="0"/>
                </a:tc>
                <a:tc>
                  <a:txBody>
                    <a:bodyPr/>
                    <a:lstStyle/>
                    <a:p>
                      <a:pPr marL="284480">
                        <a:lnSpc>
                          <a:spcPct val="100000"/>
                        </a:lnSpc>
                        <a:spcBef>
                          <a:spcPts val="165"/>
                        </a:spcBef>
                      </a:pPr>
                      <a:r>
                        <a:rPr sz="2000" dirty="0">
                          <a:solidFill>
                            <a:srgbClr val="000000"/>
                          </a:solidFill>
                        </a:rPr>
                        <a:t>1.28</a:t>
                      </a:r>
                      <a:endParaRPr sz="2000" dirty="0">
                        <a:solidFill>
                          <a:srgbClr val="000000"/>
                        </a:solidFill>
                        <a:latin typeface="STIX"/>
                        <a:cs typeface="STIX"/>
                      </a:endParaRPr>
                    </a:p>
                  </a:txBody>
                  <a:tcPr marL="0" marR="0" marT="20955" marB="0"/>
                </a:tc>
                <a:extLst>
                  <a:ext uri="{0D108BD9-81ED-4DB2-BD59-A6C34878D82A}">
                    <a16:rowId xmlns:a16="http://schemas.microsoft.com/office/drawing/2014/main" val="10002"/>
                  </a:ext>
                </a:extLst>
              </a:tr>
              <a:tr h="206375">
                <a:tc>
                  <a:txBody>
                    <a:bodyPr/>
                    <a:lstStyle/>
                    <a:p>
                      <a:pPr marL="12065" algn="ctr">
                        <a:lnSpc>
                          <a:spcPct val="100000"/>
                        </a:lnSpc>
                        <a:spcBef>
                          <a:spcPts val="125"/>
                        </a:spcBef>
                      </a:pPr>
                      <a:r>
                        <a:rPr sz="2000" dirty="0">
                          <a:solidFill>
                            <a:srgbClr val="000000"/>
                          </a:solidFill>
                        </a:rPr>
                        <a:t>0.10</a:t>
                      </a:r>
                      <a:endParaRPr sz="2000">
                        <a:solidFill>
                          <a:srgbClr val="000000"/>
                        </a:solidFill>
                        <a:latin typeface="STIX"/>
                        <a:cs typeface="STIX"/>
                      </a:endParaRPr>
                    </a:p>
                  </a:txBody>
                  <a:tcPr marL="0" marR="0" marT="15875" marB="0"/>
                </a:tc>
                <a:tc>
                  <a:txBody>
                    <a:bodyPr/>
                    <a:lstStyle/>
                    <a:p>
                      <a:pPr marL="12700" algn="ctr">
                        <a:lnSpc>
                          <a:spcPct val="100000"/>
                        </a:lnSpc>
                        <a:spcBef>
                          <a:spcPts val="125"/>
                        </a:spcBef>
                      </a:pPr>
                      <a:r>
                        <a:rPr sz="2000" dirty="0">
                          <a:solidFill>
                            <a:srgbClr val="000000"/>
                          </a:solidFill>
                        </a:rPr>
                        <a:t>90% </a:t>
                      </a:r>
                      <a:r>
                        <a:rPr sz="2000" spc="-5" dirty="0">
                          <a:solidFill>
                            <a:srgbClr val="000000"/>
                          </a:solidFill>
                        </a:rPr>
                        <a:t>interval around hypothesized</a:t>
                      </a:r>
                      <a:r>
                        <a:rPr sz="2000" dirty="0">
                          <a:solidFill>
                            <a:srgbClr val="000000"/>
                          </a:solidFill>
                        </a:rPr>
                        <a:t> mean</a:t>
                      </a:r>
                      <a:endParaRPr sz="2000" dirty="0">
                        <a:solidFill>
                          <a:srgbClr val="000000"/>
                        </a:solidFill>
                        <a:latin typeface="STIX"/>
                        <a:cs typeface="STIX"/>
                      </a:endParaRPr>
                    </a:p>
                  </a:txBody>
                  <a:tcPr marL="0" marR="0" marT="15875" marB="0"/>
                </a:tc>
                <a:tc>
                  <a:txBody>
                    <a:bodyPr/>
                    <a:lstStyle/>
                    <a:p>
                      <a:pPr marL="284480">
                        <a:lnSpc>
                          <a:spcPct val="100000"/>
                        </a:lnSpc>
                        <a:spcBef>
                          <a:spcPts val="125"/>
                        </a:spcBef>
                      </a:pPr>
                      <a:r>
                        <a:rPr sz="2000" dirty="0">
                          <a:solidFill>
                            <a:srgbClr val="000000"/>
                          </a:solidFill>
                        </a:rPr>
                        <a:t>1.645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125"/>
                        </a:spcBef>
                      </a:pPr>
                      <a:r>
                        <a:rPr sz="2000" dirty="0">
                          <a:solidFill>
                            <a:srgbClr val="000000"/>
                          </a:solidFill>
                        </a:rPr>
                        <a:t>0.05</a:t>
                      </a:r>
                      <a:endParaRPr sz="2000">
                        <a:solidFill>
                          <a:srgbClr val="000000"/>
                        </a:solidFill>
                        <a:latin typeface="STIX"/>
                        <a:cs typeface="STIX"/>
                      </a:endParaRPr>
                    </a:p>
                  </a:txBody>
                  <a:tcPr marL="0" marR="0" marT="15875" marB="0"/>
                </a:tc>
                <a:tc>
                  <a:txBody>
                    <a:bodyPr/>
                    <a:lstStyle/>
                    <a:p>
                      <a:pPr marL="12700" algn="ctr">
                        <a:lnSpc>
                          <a:spcPct val="100000"/>
                        </a:lnSpc>
                        <a:spcBef>
                          <a:spcPts val="125"/>
                        </a:spcBef>
                      </a:pPr>
                      <a:r>
                        <a:rPr sz="2000" dirty="0">
                          <a:solidFill>
                            <a:srgbClr val="000000"/>
                          </a:solidFill>
                        </a:rPr>
                        <a:t>95% </a:t>
                      </a:r>
                      <a:r>
                        <a:rPr sz="2000" spc="-5" dirty="0">
                          <a:solidFill>
                            <a:srgbClr val="000000"/>
                          </a:solidFill>
                        </a:rPr>
                        <a:t>interval around hypothesized</a:t>
                      </a:r>
                      <a:r>
                        <a:rPr sz="2000" dirty="0">
                          <a:solidFill>
                            <a:srgbClr val="000000"/>
                          </a:solidFill>
                        </a:rPr>
                        <a:t> mean</a:t>
                      </a:r>
                      <a:endParaRPr sz="2000" dirty="0">
                        <a:solidFill>
                          <a:srgbClr val="000000"/>
                        </a:solidFill>
                        <a:latin typeface="STIX"/>
                        <a:cs typeface="STIX"/>
                      </a:endParaRPr>
                    </a:p>
                  </a:txBody>
                  <a:tcPr marL="0" marR="0" marT="15875" marB="0"/>
                </a:tc>
                <a:tc>
                  <a:txBody>
                    <a:bodyPr/>
                    <a:lstStyle/>
                    <a:p>
                      <a:pPr marL="284480">
                        <a:lnSpc>
                          <a:spcPct val="100000"/>
                        </a:lnSpc>
                        <a:spcBef>
                          <a:spcPts val="125"/>
                        </a:spcBef>
                      </a:pPr>
                      <a:r>
                        <a:rPr sz="2000" dirty="0">
                          <a:solidFill>
                            <a:srgbClr val="000000"/>
                          </a:solidFill>
                        </a:rPr>
                        <a:t>1.96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17170">
                <a:tc>
                  <a:txBody>
                    <a:bodyPr/>
                    <a:lstStyle/>
                    <a:p>
                      <a:pPr marL="12065" algn="ctr">
                        <a:lnSpc>
                          <a:spcPct val="100000"/>
                        </a:lnSpc>
                        <a:spcBef>
                          <a:spcPts val="210"/>
                        </a:spcBef>
                      </a:pPr>
                      <a:r>
                        <a:rPr sz="2000" dirty="0">
                          <a:solidFill>
                            <a:srgbClr val="000000"/>
                          </a:solidFill>
                        </a:rPr>
                        <a:t>0.01</a:t>
                      </a:r>
                      <a:endParaRPr sz="2000">
                        <a:solidFill>
                          <a:srgbClr val="000000"/>
                        </a:solidFill>
                        <a:latin typeface="STIX"/>
                        <a:cs typeface="STIX"/>
                      </a:endParaRPr>
                    </a:p>
                  </a:txBody>
                  <a:tcPr marL="0" marR="0" marT="26670" marB="0"/>
                </a:tc>
                <a:tc>
                  <a:txBody>
                    <a:bodyPr/>
                    <a:lstStyle/>
                    <a:p>
                      <a:pPr marL="12700" algn="ctr">
                        <a:lnSpc>
                          <a:spcPct val="100000"/>
                        </a:lnSpc>
                        <a:spcBef>
                          <a:spcPts val="210"/>
                        </a:spcBef>
                      </a:pPr>
                      <a:r>
                        <a:rPr sz="2000" dirty="0">
                          <a:solidFill>
                            <a:srgbClr val="000000"/>
                          </a:solidFill>
                        </a:rPr>
                        <a:t>99% </a:t>
                      </a:r>
                      <a:r>
                        <a:rPr sz="2000" spc="-5" dirty="0">
                          <a:solidFill>
                            <a:srgbClr val="000000"/>
                          </a:solidFill>
                        </a:rPr>
                        <a:t>interval around hypothesized</a:t>
                      </a:r>
                      <a:r>
                        <a:rPr sz="2000" dirty="0">
                          <a:solidFill>
                            <a:srgbClr val="000000"/>
                          </a:solidFill>
                        </a:rPr>
                        <a:t> mean</a:t>
                      </a:r>
                      <a:endParaRPr sz="2000" dirty="0">
                        <a:solidFill>
                          <a:srgbClr val="000000"/>
                        </a:solidFill>
                        <a:latin typeface="STIX"/>
                        <a:cs typeface="STIX"/>
                      </a:endParaRPr>
                    </a:p>
                  </a:txBody>
                  <a:tcPr marL="0" marR="0" marT="26670" marB="0"/>
                </a:tc>
                <a:tc>
                  <a:txBody>
                    <a:bodyPr/>
                    <a:lstStyle/>
                    <a:p>
                      <a:pPr marL="284480">
                        <a:lnSpc>
                          <a:spcPct val="100000"/>
                        </a:lnSpc>
                        <a:spcBef>
                          <a:spcPts val="210"/>
                        </a:spcBef>
                      </a:pPr>
                      <a:r>
                        <a:rPr sz="2000" dirty="0">
                          <a:solidFill>
                            <a:srgbClr val="000000"/>
                          </a:solidFill>
                        </a:rPr>
                        <a:t>2.575</a:t>
                      </a:r>
                      <a:endParaRPr sz="2000" dirty="0">
                        <a:solidFill>
                          <a:srgbClr val="000000"/>
                        </a:solidFill>
                        <a:latin typeface="STIX"/>
                        <a:cs typeface="STIX"/>
                      </a:endParaRPr>
                    </a:p>
                  </a:txBody>
                  <a:tcPr marL="0" marR="0" marT="26670" marB="0"/>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Notice that the </a:t>
            </a:r>
            <a:r>
              <a:rPr lang="en-US" b="1" dirty="0"/>
              <a:t>rejection region </a:t>
            </a:r>
            <a:r>
              <a:rPr lang="en-US" dirty="0"/>
              <a:t>is divided into two parts. The right-hand rejection region indicates unexpectedly high reading levels if </a:t>
            </a:r>
            <a:r>
              <a:rPr lang="en-US" i="1" dirty="0"/>
              <a:t>H</a:t>
            </a:r>
            <a:r>
              <a:rPr lang="en-US" baseline="-25000" dirty="0"/>
              <a:t>0</a:t>
            </a:r>
            <a:r>
              <a:rPr lang="en-US" dirty="0"/>
              <a:t> is true, and</a:t>
            </a:r>
          </a:p>
        </p:txBody>
      </p:sp>
      <p:pic>
        <p:nvPicPr>
          <p:cNvPr id="88066" name="Picture 2"/>
          <p:cNvPicPr>
            <a:picLocks noChangeAspect="1" noChangeArrowheads="1"/>
          </p:cNvPicPr>
          <p:nvPr/>
        </p:nvPicPr>
        <p:blipFill>
          <a:blip r:embed="rId2" cstate="print"/>
          <a:srcRect/>
          <a:stretch>
            <a:fillRect/>
          </a:stretch>
        </p:blipFill>
        <p:spPr bwMode="auto">
          <a:xfrm>
            <a:off x="2286000" y="1295400"/>
            <a:ext cx="4599731" cy="28712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conversely the left-hand rejection region indicates unexpectedly low levels if </a:t>
            </a:r>
            <a:r>
              <a:rPr lang="en-US" i="1" dirty="0"/>
              <a:t>H</a:t>
            </a:r>
            <a:r>
              <a:rPr lang="en-US" baseline="-25000" dirty="0"/>
              <a:t>0</a:t>
            </a:r>
            <a:r>
              <a:rPr lang="en-US" dirty="0"/>
              <a:t> is true. Also observe that the probability associated with the level of the test is divided equally between the two rejection regions, each region receiving 0.025. If the probabilities in these two regions are added together, 0.025 + 0.025 = 0.05, the sum equals the level of the test, </a:t>
            </a:r>
            <a:r>
              <a:rPr lang="el-GR" i="1" dirty="0">
                <a:latin typeface="Cambria Math" panose="02040503050406030204" pitchFamily="18" charset="0"/>
                <a:ea typeface="Cambria Math" panose="02040503050406030204" pitchFamily="18" charset="0"/>
              </a:rPr>
              <a:t>α</a:t>
            </a:r>
            <a:r>
              <a:rPr lang="en-US" i="1" dirty="0"/>
              <a:t>. </a:t>
            </a:r>
          </a:p>
          <a:p>
            <a:r>
              <a:rPr lang="en-US" dirty="0"/>
              <a:t>The level of the test can be thought of as a tolerance for rareness. The level of the test defines a rejection region which can be thought of as an intolerance zone.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normAutofit lnSpcReduction="10000"/>
          </a:bodyPr>
          <a:lstStyle/>
          <a:p>
            <a:r>
              <a:rPr lang="en-US" dirty="0"/>
              <a:t>If the test statistic falls in this “intolerance” region, then the data has produced a sample mean that has in turn produced a test statistic that is too rare (according to our level of significance </a:t>
            </a:r>
            <a:r>
              <a:rPr lang="el-GR" i="1" dirty="0">
                <a:latin typeface="Cambria Math" panose="02040503050406030204" pitchFamily="18" charset="0"/>
                <a:ea typeface="Cambria Math" panose="02040503050406030204" pitchFamily="18" charset="0"/>
              </a:rPr>
              <a:t>α</a:t>
            </a:r>
            <a:r>
              <a:rPr lang="en-US" dirty="0"/>
              <a:t>) to have occurred by chance if the null were true and all the assumptions related to the hypothesis test are satisfied. </a:t>
            </a:r>
          </a:p>
          <a:p>
            <a:r>
              <a:rPr lang="en-US" dirty="0"/>
              <a:t>Essentially, we lose faith in the null hypothesis; the data has cast too much doubt. Consequently, the null hypothesis is rejected. The “fail to reject” zone can be interpreted as the zone of ordinary sampling variation given the null is true.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For two-sided tests with the level of the test set to </a:t>
            </a:r>
            <a:r>
              <a:rPr lang="el-GR" i="1" dirty="0">
                <a:latin typeface="Cambria Math" panose="02040503050406030204" pitchFamily="18" charset="0"/>
                <a:ea typeface="Cambria Math" panose="02040503050406030204" pitchFamily="18" charset="0"/>
              </a:rPr>
              <a:t>α</a:t>
            </a:r>
            <a:r>
              <a:rPr lang="en-US" dirty="0"/>
              <a:t> = 0.05, the investigator is stating that any value of the test statistic which falls in a 95% interval around the hypothesized mean represents ordinary sampling variability. For the </a:t>
            </a:r>
            <a:r>
              <a:rPr lang="en-US" i="1" dirty="0"/>
              <a:t>z</a:t>
            </a:r>
            <a:r>
              <a:rPr lang="en-US" dirty="0"/>
              <a:t>-test statistic, this corresponds to a critical value of 1.96 standard deviation units (see Table 11.2.2). If the test statistic falls into the ordinary sampling variation zone, the null hypothesis will not be rejected.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endParaRPr lang="en-US" b="1" dirty="0"/>
          </a:p>
          <a:p>
            <a:r>
              <a:rPr lang="en-US" b="1" dirty="0"/>
              <a:t>Step 5: </a:t>
            </a:r>
            <a:r>
              <a:rPr lang="en-US" dirty="0"/>
              <a:t>Make the decision to reject or fail to reject </a:t>
            </a:r>
            <a:r>
              <a:rPr lang="en-US" i="1" dirty="0"/>
              <a:t>H</a:t>
            </a:r>
            <a:r>
              <a:rPr lang="en-US" baseline="-25000" dirty="0"/>
              <a:t>0</a:t>
            </a:r>
            <a:r>
              <a:rPr lang="en-US" dirty="0"/>
              <a:t>. The critical values of the test statistic are ±1.96. If the null were true, observing a value of </a:t>
            </a:r>
            <a:r>
              <a:rPr lang="en-US" i="1" dirty="0"/>
              <a:t>z</a:t>
            </a:r>
            <a:r>
              <a:rPr lang="en-US" dirty="0"/>
              <a:t> larger in absolute value than 1.96 would occur only 5% of the time. </a:t>
            </a:r>
          </a:p>
        </p:txBody>
      </p:sp>
      <p:pic>
        <p:nvPicPr>
          <p:cNvPr id="89091" name="Picture 3"/>
          <p:cNvPicPr>
            <a:picLocks noChangeAspect="1" noChangeArrowheads="1"/>
          </p:cNvPicPr>
          <p:nvPr/>
        </p:nvPicPr>
        <p:blipFill>
          <a:blip r:embed="rId2" cstate="print"/>
          <a:srcRect/>
          <a:stretch>
            <a:fillRect/>
          </a:stretch>
        </p:blipFill>
        <p:spPr bwMode="auto">
          <a:xfrm>
            <a:off x="593782" y="1371600"/>
            <a:ext cx="7956436"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a:xfrm>
            <a:off x="457200" y="1280160"/>
            <a:ext cx="8229600" cy="4815840"/>
          </a:xfrm>
        </p:spPr>
        <p:txBody>
          <a:bodyPr>
            <a:normAutofit lnSpcReduction="10000"/>
          </a:bodyPr>
          <a:lstStyle/>
          <a:p>
            <a:endParaRPr lang="en-US" dirty="0"/>
          </a:p>
          <a:p>
            <a:endParaRPr lang="en-US" dirty="0"/>
          </a:p>
          <a:p>
            <a:endParaRPr lang="en-US" dirty="0"/>
          </a:p>
          <a:p>
            <a:endParaRPr lang="en-US" dirty="0"/>
          </a:p>
          <a:p>
            <a:r>
              <a:rPr lang="en-US" dirty="0"/>
              <a:t>The test statistic </a:t>
            </a:r>
            <a:r>
              <a:rPr lang="en-US" i="1" dirty="0"/>
              <a:t>z</a:t>
            </a:r>
            <a:r>
              <a:rPr lang="en-US" dirty="0"/>
              <a:t> = 2.67 implies     is 2.67 standard deviation units from the mean which is substantially more than 1.96 standard deviations from the hypothesized value. The decision must be to reject </a:t>
            </a:r>
            <a:r>
              <a:rPr lang="en-US" i="1" dirty="0"/>
              <a:t>H</a:t>
            </a:r>
            <a:r>
              <a:rPr lang="en-US" baseline="-25000" dirty="0"/>
              <a:t>0</a:t>
            </a:r>
            <a:r>
              <a:rPr lang="en-US" dirty="0"/>
              <a:t>. The sample mean is too far from the hypothesized value for us to believe the difference is caused by ordinary sampling variation. </a:t>
            </a:r>
          </a:p>
        </p:txBody>
      </p:sp>
      <p:pic>
        <p:nvPicPr>
          <p:cNvPr id="90114" name="Picture 2"/>
          <p:cNvPicPr>
            <a:picLocks noChangeAspect="1" noChangeArrowheads="1"/>
          </p:cNvPicPr>
          <p:nvPr/>
        </p:nvPicPr>
        <p:blipFill>
          <a:blip r:embed="rId2" cstate="print"/>
          <a:srcRect/>
          <a:stretch>
            <a:fillRect/>
          </a:stretch>
        </p:blipFill>
        <p:spPr bwMode="auto">
          <a:xfrm>
            <a:off x="878984" y="1219200"/>
            <a:ext cx="7386033" cy="1691640"/>
          </a:xfrm>
          <a:prstGeom prst="rect">
            <a:avLst/>
          </a:prstGeom>
          <a:noFill/>
          <a:ln w="9525">
            <a:noFill/>
            <a:miter lim="800000"/>
            <a:headEnd/>
            <a:tailEnd/>
          </a:ln>
        </p:spPr>
      </p:pic>
      <p:graphicFrame>
        <p:nvGraphicFramePr>
          <p:cNvPr id="90115" name="Object 3"/>
          <p:cNvGraphicFramePr>
            <a:graphicFrameLocks noChangeAspect="1"/>
          </p:cNvGraphicFramePr>
          <p:nvPr/>
        </p:nvGraphicFramePr>
        <p:xfrm>
          <a:off x="5282967" y="3225567"/>
          <a:ext cx="241300" cy="292100"/>
        </p:xfrm>
        <a:graphic>
          <a:graphicData uri="http://schemas.openxmlformats.org/presentationml/2006/ole">
            <mc:AlternateContent xmlns:mc="http://schemas.openxmlformats.org/markup-compatibility/2006">
              <mc:Choice xmlns:v="urn:schemas-microsoft-com:vml" Requires="v">
                <p:oleObj name="Equation" r:id="rId3" imgW="241200" imgH="291960" progId="Equation.DSMT4">
                  <p:embed/>
                </p:oleObj>
              </mc:Choice>
              <mc:Fallback>
                <p:oleObj name="Equation" r:id="rId3" imgW="241200" imgH="291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967" y="3225567"/>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Essentially,     exceeds the tolerance for rareness that we have imposed by setting </a:t>
            </a:r>
            <a:r>
              <a:rPr lang="el-GR" i="1" dirty="0">
                <a:latin typeface="Cambria Math" panose="02040503050406030204" pitchFamily="18" charset="0"/>
                <a:ea typeface="Cambria Math" panose="02040503050406030204" pitchFamily="18" charset="0"/>
              </a:rPr>
              <a:t>α</a:t>
            </a:r>
            <a:r>
              <a:rPr lang="en-US" dirty="0"/>
              <a:t> = 0.05. </a:t>
            </a:r>
          </a:p>
          <a:p>
            <a:r>
              <a:rPr lang="en-US" b="1" dirty="0"/>
              <a:t>Step 6: </a:t>
            </a:r>
            <a:r>
              <a:rPr lang="en-US" dirty="0"/>
              <a:t>State the conclusion in terms of the original question. </a:t>
            </a:r>
          </a:p>
          <a:p>
            <a:endParaRPr lang="en-US" b="1" dirty="0"/>
          </a:p>
          <a:p>
            <a:endParaRPr lang="en-US" b="1" dirty="0"/>
          </a:p>
          <a:p>
            <a:r>
              <a:rPr lang="en-US" dirty="0"/>
              <a:t>There is significant evidence at the 0.05 level that tenth graders at Lincoln High do not read at the national average. </a:t>
            </a:r>
          </a:p>
        </p:txBody>
      </p:sp>
      <p:graphicFrame>
        <p:nvGraphicFramePr>
          <p:cNvPr id="91138" name="Object 2"/>
          <p:cNvGraphicFramePr>
            <a:graphicFrameLocks noChangeAspect="1"/>
          </p:cNvGraphicFramePr>
          <p:nvPr/>
        </p:nvGraphicFramePr>
        <p:xfrm>
          <a:off x="2200817" y="1381579"/>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817" y="1381579"/>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1141" name="Picture 5"/>
          <p:cNvPicPr>
            <a:picLocks noChangeAspect="1" noChangeArrowheads="1"/>
          </p:cNvPicPr>
          <p:nvPr/>
        </p:nvPicPr>
        <p:blipFill>
          <a:blip r:embed="rId4" cstate="print"/>
          <a:srcRect/>
          <a:stretch>
            <a:fillRect/>
          </a:stretch>
        </p:blipFill>
        <p:spPr bwMode="auto">
          <a:xfrm>
            <a:off x="381000" y="3200400"/>
            <a:ext cx="8540685"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a:t>
            </a:r>
          </a:p>
        </p:txBody>
      </p:sp>
      <p:sp>
        <p:nvSpPr>
          <p:cNvPr id="3" name="Content Placeholder 2"/>
          <p:cNvSpPr>
            <a:spLocks noGrp="1"/>
          </p:cNvSpPr>
          <p:nvPr>
            <p:ph idx="1"/>
          </p:nvPr>
        </p:nvSpPr>
        <p:spPr/>
        <p:txBody>
          <a:bodyPr/>
          <a:lstStyle/>
          <a:p>
            <a:r>
              <a:rPr lang="en-US" dirty="0"/>
              <a:t>Suppose the average national reading level for high school sophomores is </a:t>
            </a:r>
            <a:r>
              <a:rPr lang="en-US" dirty="0">
                <a:solidFill>
                  <a:srgbClr val="0000FF"/>
                </a:solidFill>
              </a:rPr>
              <a:t>150</a:t>
            </a:r>
            <a:r>
              <a:rPr lang="en-US" dirty="0"/>
              <a:t> words per minute with a standard deviation of </a:t>
            </a:r>
            <a:r>
              <a:rPr lang="en-US" dirty="0">
                <a:solidFill>
                  <a:srgbClr val="0000FF"/>
                </a:solidFill>
              </a:rPr>
              <a:t>15</a:t>
            </a:r>
            <a:r>
              <a:rPr lang="en-US" dirty="0"/>
              <a:t>. A local school board member wants to know if sophomore students at Lincoln High School read at a level different from the national average for tenth graders. The level of the test is to be set at </a:t>
            </a:r>
            <a:r>
              <a:rPr lang="en-US" dirty="0">
                <a:solidFill>
                  <a:srgbClr val="0000FF"/>
                </a:solidFill>
              </a:rPr>
              <a:t>0.05</a:t>
            </a:r>
            <a:r>
              <a:rPr lang="en-US" dirty="0"/>
              <a:t>. A random sample size of </a:t>
            </a:r>
            <a:r>
              <a:rPr lang="en-US" dirty="0">
                <a:solidFill>
                  <a:srgbClr val="0000FF"/>
                </a:solidFill>
              </a:rPr>
              <a:t>100</a:t>
            </a:r>
            <a:r>
              <a:rPr lang="en-US" dirty="0"/>
              <a:t> tenth graders from Lincoln High School has been drawn, and the resulting average is </a:t>
            </a:r>
            <a:r>
              <a:rPr lang="en-US" dirty="0">
                <a:solidFill>
                  <a:srgbClr val="0000FF"/>
                </a:solidFill>
              </a:rPr>
              <a:t>154</a:t>
            </a:r>
            <a:r>
              <a:rPr lang="en-US" dirty="0"/>
              <a:t> words per minute.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It would be tempting to conclude that they read above national levels, since the sample mean is considerably above the national average. However, we did not test the hypothesis for reading overachievement; we tested reading achievement either </a:t>
            </a:r>
            <a:r>
              <a:rPr lang="en-US" i="1" dirty="0"/>
              <a:t>over</a:t>
            </a:r>
            <a:r>
              <a:rPr lang="en-US" dirty="0"/>
              <a:t> or </a:t>
            </a:r>
            <a:r>
              <a:rPr lang="en-US" i="1" dirty="0"/>
              <a:t>under</a:t>
            </a:r>
            <a:r>
              <a:rPr lang="en-US" dirty="0"/>
              <a:t> the state average, and the conclusions must be consistent with the hypotheses tested.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a:t>
            </a:r>
            <a:r>
              <a:rPr lang="en-US" dirty="0"/>
              <a:t>-Value</a:t>
            </a:r>
          </a:p>
        </p:txBody>
      </p:sp>
      <p:sp>
        <p:nvSpPr>
          <p:cNvPr id="4" name="Content Placeholder 2"/>
          <p:cNvSpPr txBox="1">
            <a:spLocks/>
          </p:cNvSpPr>
          <p:nvPr/>
        </p:nvSpPr>
        <p:spPr>
          <a:xfrm>
            <a:off x="457200" y="1236714"/>
            <a:ext cx="8229600" cy="2677656"/>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Definition</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r>
              <a:rPr lang="en-US" sz="2800" dirty="0">
                <a:solidFill>
                  <a:srgbClr val="000000"/>
                </a:solidFill>
              </a:rPr>
              <a:t>A </a:t>
            </a:r>
            <a:r>
              <a:rPr lang="en-US" sz="2800" b="1" i="1" dirty="0">
                <a:solidFill>
                  <a:srgbClr val="C00000"/>
                </a:solidFill>
              </a:rPr>
              <a:t>P</a:t>
            </a:r>
            <a:r>
              <a:rPr lang="en-US" sz="2800" b="1" dirty="0">
                <a:solidFill>
                  <a:srgbClr val="C00000"/>
                </a:solidFill>
              </a:rPr>
              <a:t>-value</a:t>
            </a:r>
            <a:r>
              <a:rPr lang="en-US" sz="2800" dirty="0">
                <a:solidFill>
                  <a:srgbClr val="000000"/>
                </a:solidFill>
              </a:rPr>
              <a:t> is the probability of observing a value of the test statistic as extreme or more extreme than the observed one, assuming the null hypothesis is true and all the assumptions related to the hypothesis test are satisfied.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Performing a Hypothesis Test Using </a:t>
            </a:r>
            <a:r>
              <a:rPr lang="en-US" i="1" dirty="0"/>
              <a:t>P</a:t>
            </a:r>
            <a:r>
              <a:rPr lang="en-US" dirty="0"/>
              <a:t>-Values</a:t>
            </a:r>
          </a:p>
        </p:txBody>
      </p:sp>
      <p:sp>
        <p:nvSpPr>
          <p:cNvPr id="4" name="Content Placeholder 2"/>
          <p:cNvSpPr txBox="1">
            <a:spLocks/>
          </p:cNvSpPr>
          <p:nvPr/>
        </p:nvSpPr>
        <p:spPr>
          <a:xfrm>
            <a:off x="457200" y="1236714"/>
            <a:ext cx="8229600" cy="2246769"/>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marL="461963" indent="-461963">
              <a:buFont typeface="Arial" pitchFamily="34" charset="0"/>
              <a:buChar char="•"/>
            </a:pPr>
            <a:r>
              <a:rPr lang="en-US" sz="2800" dirty="0">
                <a:solidFill>
                  <a:srgbClr val="000000"/>
                </a:solidFill>
              </a:rPr>
              <a:t>If the computed </a:t>
            </a:r>
            <a:r>
              <a:rPr lang="en-US" sz="2800" i="1" dirty="0">
                <a:solidFill>
                  <a:srgbClr val="000000"/>
                </a:solidFill>
              </a:rPr>
              <a:t>P</a:t>
            </a:r>
            <a:r>
              <a:rPr lang="en-US" sz="2800" dirty="0">
                <a:solidFill>
                  <a:srgbClr val="000000"/>
                </a:solidFill>
              </a:rPr>
              <a:t>-value is less than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reject the null hypothesis in favor of the alternative. </a:t>
            </a:r>
          </a:p>
          <a:p>
            <a:pPr marL="461963" indent="-461963">
              <a:buFont typeface="Arial" pitchFamily="34" charset="0"/>
              <a:buChar char="•"/>
            </a:pPr>
            <a:r>
              <a:rPr lang="en-US" sz="2800" dirty="0">
                <a:solidFill>
                  <a:srgbClr val="000000"/>
                </a:solidFill>
              </a:rPr>
              <a:t>If the computed </a:t>
            </a:r>
            <a:r>
              <a:rPr lang="en-US" sz="2800" i="1" dirty="0">
                <a:solidFill>
                  <a:srgbClr val="000000"/>
                </a:solidFill>
              </a:rPr>
              <a:t>P</a:t>
            </a:r>
            <a:r>
              <a:rPr lang="en-US" sz="2800" dirty="0">
                <a:solidFill>
                  <a:srgbClr val="000000"/>
                </a:solidFill>
              </a:rPr>
              <a:t>-value is greater than or </a:t>
            </a:r>
            <a:r>
              <a:rPr lang="en-US" sz="2800">
                <a:solidFill>
                  <a:srgbClr val="000000"/>
                </a:solidFill>
              </a:rPr>
              <a:t>equal </a:t>
            </a:r>
            <a:br>
              <a:rPr lang="en-US" sz="2800">
                <a:solidFill>
                  <a:srgbClr val="000000"/>
                </a:solidFill>
              </a:rPr>
            </a:br>
            <a:r>
              <a:rPr lang="en-US" sz="2800">
                <a:solidFill>
                  <a:srgbClr val="000000"/>
                </a:solidFill>
              </a:rPr>
              <a:t>to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fail to reject the null hypothesis.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Let's repeat Steps 4 through 6 of the hypothesis testing procedure using the </a:t>
            </a:r>
            <a:r>
              <a:rPr lang="en-US" i="1" dirty="0"/>
              <a:t>P</a:t>
            </a:r>
            <a:r>
              <a:rPr lang="en-US" dirty="0"/>
              <a:t>-value approach. </a:t>
            </a:r>
          </a:p>
          <a:p>
            <a:r>
              <a:rPr lang="en-US" b="1" dirty="0"/>
              <a:t>Step 4: </a:t>
            </a:r>
            <a:r>
              <a:rPr lang="en-US" dirty="0"/>
              <a:t>Determine the </a:t>
            </a:r>
            <a:r>
              <a:rPr lang="en-US" i="1" dirty="0"/>
              <a:t>P</a:t>
            </a:r>
            <a:r>
              <a:rPr lang="en-US" dirty="0"/>
              <a:t>-value. </a:t>
            </a:r>
          </a:p>
          <a:p>
            <a:r>
              <a:rPr lang="en-US" dirty="0"/>
              <a:t>In the example we have a two-tailed test, a critical value of </a:t>
            </a:r>
            <a:r>
              <a:rPr lang="en-US" i="1" dirty="0"/>
              <a:t>z</a:t>
            </a:r>
            <a:r>
              <a:rPr lang="en-US" dirty="0"/>
              <a:t> = 2.67, and </a:t>
            </a:r>
            <a:r>
              <a:rPr lang="el-GR" i="1" dirty="0">
                <a:latin typeface="Cambria Math" panose="02040503050406030204" pitchFamily="18" charset="0"/>
                <a:ea typeface="Cambria Math" panose="02040503050406030204" pitchFamily="18" charset="0"/>
              </a:rPr>
              <a:t>α</a:t>
            </a:r>
            <a:r>
              <a:rPr lang="en-US" dirty="0"/>
              <a:t> = 0.05. </a:t>
            </a:r>
          </a:p>
          <a:p>
            <a:r>
              <a:rPr lang="en-US" dirty="0"/>
              <a:t>For an upper one-tailed test (i.e.,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dirty="0"/>
              <a:t> &gt; 150), we would calculate the </a:t>
            </a:r>
            <a:r>
              <a:rPr lang="en-US" i="1" dirty="0"/>
              <a:t>P</a:t>
            </a:r>
            <a:r>
              <a:rPr lang="en-US" dirty="0"/>
              <a:t>-value as </a:t>
            </a:r>
          </a:p>
          <a:p>
            <a:pPr algn="ctr"/>
            <a:r>
              <a:rPr lang="en-US" i="1" dirty="0"/>
              <a:t>P</a:t>
            </a:r>
            <a:r>
              <a:rPr lang="en-US" dirty="0"/>
              <a:t>-value = </a:t>
            </a:r>
            <a:r>
              <a:rPr lang="en-US" i="1" dirty="0"/>
              <a:t>p</a:t>
            </a:r>
            <a:r>
              <a:rPr lang="en-US" dirty="0"/>
              <a:t>(</a:t>
            </a:r>
            <a:r>
              <a:rPr lang="en-US" i="1" dirty="0"/>
              <a:t>z</a:t>
            </a:r>
            <a:r>
              <a:rPr lang="en-US" dirty="0"/>
              <a:t> ≥ 2.67) = </a:t>
            </a:r>
            <a:r>
              <a:rPr lang="en-US" i="1" dirty="0"/>
              <a:t>p</a:t>
            </a:r>
            <a:r>
              <a:rPr lang="en-US" dirty="0"/>
              <a:t>(</a:t>
            </a:r>
            <a:r>
              <a:rPr lang="en-US" i="1" dirty="0"/>
              <a:t>z</a:t>
            </a:r>
            <a:r>
              <a:rPr lang="en-US" dirty="0"/>
              <a:t> ≤ −2.67) ≈ 0.0038.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However, for a two-tailed test, the </a:t>
            </a:r>
            <a:r>
              <a:rPr lang="en-US" i="1" dirty="0"/>
              <a:t>P</a:t>
            </a:r>
            <a:r>
              <a:rPr lang="en-US" dirty="0"/>
              <a:t>-value is calculated as </a:t>
            </a:r>
          </a:p>
          <a:p>
            <a:pPr algn="ctr"/>
            <a:r>
              <a:rPr lang="en-US" i="1" dirty="0"/>
              <a:t>P</a:t>
            </a:r>
            <a:r>
              <a:rPr lang="en-US" dirty="0"/>
              <a:t>-value = 2</a:t>
            </a:r>
            <a:r>
              <a:rPr lang="en-US" i="1" dirty="0"/>
              <a:t>P</a:t>
            </a:r>
            <a:r>
              <a:rPr lang="en-US" dirty="0"/>
              <a:t>(</a:t>
            </a:r>
            <a:r>
              <a:rPr lang="en-US" i="1" dirty="0"/>
              <a:t>z</a:t>
            </a:r>
            <a:r>
              <a:rPr lang="en-US" dirty="0"/>
              <a:t> ≥ |</a:t>
            </a:r>
            <a:r>
              <a:rPr lang="en-US" i="1" dirty="0"/>
              <a:t>z</a:t>
            </a:r>
            <a:r>
              <a:rPr lang="en-US" baseline="-25000" dirty="0"/>
              <a:t>0</a:t>
            </a:r>
            <a:r>
              <a:rPr lang="en-US" dirty="0"/>
              <a:t>|), where </a:t>
            </a:r>
            <a:r>
              <a:rPr lang="en-US" i="1" dirty="0"/>
              <a:t>z</a:t>
            </a:r>
            <a:r>
              <a:rPr lang="en-US" baseline="-25000" dirty="0"/>
              <a:t>0 </a:t>
            </a:r>
            <a:r>
              <a:rPr lang="en-US" dirty="0"/>
              <a:t>is the observed value of the test statistic. </a:t>
            </a:r>
          </a:p>
          <a:p>
            <a:r>
              <a:rPr lang="en-US" dirty="0"/>
              <a:t>Thus, to compute the </a:t>
            </a:r>
            <a:r>
              <a:rPr lang="en-US" i="1" dirty="0"/>
              <a:t>P</a:t>
            </a:r>
            <a:r>
              <a:rPr lang="en-US" dirty="0"/>
              <a:t>-value for a two-tailed hypothesis test, we double the tail area. Hence, </a:t>
            </a:r>
          </a:p>
          <a:p>
            <a:pPr algn="ctr"/>
            <a:r>
              <a:rPr lang="en-US" i="1" dirty="0"/>
              <a:t>P</a:t>
            </a:r>
            <a:r>
              <a:rPr lang="en-US" dirty="0"/>
              <a:t>-value = 0.0038 + 0.0038 = 0.0076.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The </a:t>
            </a:r>
            <a:r>
              <a:rPr lang="en-US" i="1" dirty="0"/>
              <a:t>P</a:t>
            </a:r>
            <a:r>
              <a:rPr lang="en-US" dirty="0"/>
              <a:t>-value of 0.0076 is the likelihood of observing a value of the test statistic greater than or equal to 2.67 or less than or equal to −2.67 given the null hypothesis is true and all assumptions are met. </a:t>
            </a:r>
          </a:p>
        </p:txBody>
      </p:sp>
      <p:pic>
        <p:nvPicPr>
          <p:cNvPr id="92162" name="Picture 2"/>
          <p:cNvPicPr>
            <a:picLocks noChangeAspect="1" noChangeArrowheads="1"/>
          </p:cNvPicPr>
          <p:nvPr/>
        </p:nvPicPr>
        <p:blipFill>
          <a:blip r:embed="rId2" cstate="print"/>
          <a:srcRect/>
          <a:stretch>
            <a:fillRect/>
          </a:stretch>
        </p:blipFill>
        <p:spPr bwMode="auto">
          <a:xfrm>
            <a:off x="2286000" y="1219200"/>
            <a:ext cx="4131494" cy="25420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b="1" dirty="0"/>
              <a:t>Step 5: </a:t>
            </a:r>
            <a:r>
              <a:rPr lang="en-US" dirty="0"/>
              <a:t>Make the decision to reject or fail to reject </a:t>
            </a:r>
            <a:r>
              <a:rPr lang="en-US" i="1" dirty="0"/>
              <a:t>H</a:t>
            </a:r>
            <a:r>
              <a:rPr lang="en-US" baseline="-25000" dirty="0"/>
              <a:t>0</a:t>
            </a:r>
            <a:r>
              <a:rPr lang="en-US" dirty="0"/>
              <a:t>.</a:t>
            </a:r>
            <a:r>
              <a:rPr lang="en-US" b="1" dirty="0"/>
              <a:t> </a:t>
            </a:r>
            <a:r>
              <a:rPr lang="en-US" dirty="0"/>
              <a:t>The </a:t>
            </a:r>
            <a:r>
              <a:rPr lang="en-US" i="1" dirty="0"/>
              <a:t>P</a:t>
            </a:r>
            <a:r>
              <a:rPr lang="en-US" dirty="0"/>
              <a:t>-value of 0.0076 is less than our significance level </a:t>
            </a:r>
            <a:r>
              <a:rPr lang="el-GR" i="1" dirty="0">
                <a:latin typeface="Cambria Math" panose="02040503050406030204" pitchFamily="18" charset="0"/>
                <a:ea typeface="Cambria Math" panose="02040503050406030204" pitchFamily="18" charset="0"/>
              </a:rPr>
              <a:t>α</a:t>
            </a:r>
            <a:r>
              <a:rPr lang="en-US" dirty="0"/>
              <a:t> = 0.05, so we reject the null hypothesis.</a:t>
            </a:r>
          </a:p>
          <a:p>
            <a:r>
              <a:rPr lang="en-US" b="1" dirty="0"/>
              <a:t>Step 6: </a:t>
            </a:r>
            <a:r>
              <a:rPr lang="en-US" dirty="0"/>
              <a:t>State the conclusion in terms of the original question. </a:t>
            </a:r>
          </a:p>
          <a:p>
            <a:r>
              <a:rPr lang="en-US" dirty="0"/>
              <a:t>As expected, our decision is the same one we obtained using the critical value approach, so our conclusion does not change. There is sufficient evidence at the 0.05 level that tenth graders at Lincoln High do not read at the national average.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a:t>
            </a:r>
          </a:p>
        </p:txBody>
      </p:sp>
      <p:sp>
        <p:nvSpPr>
          <p:cNvPr id="3" name="Content Placeholder 2"/>
          <p:cNvSpPr>
            <a:spLocks noGrp="1"/>
          </p:cNvSpPr>
          <p:nvPr>
            <p:ph idx="1"/>
          </p:nvPr>
        </p:nvSpPr>
        <p:spPr/>
        <p:txBody>
          <a:bodyPr/>
          <a:lstStyle/>
          <a:p>
            <a:r>
              <a:rPr lang="en-US" dirty="0"/>
              <a:t>A microprocessor designer has developed a new fabrication process which he believes will increase the usable life of a chip. Currently the usable life is </a:t>
            </a:r>
            <a:r>
              <a:rPr lang="en-US" dirty="0">
                <a:solidFill>
                  <a:srgbClr val="0000FF"/>
                </a:solidFill>
              </a:rPr>
              <a:t>16,000</a:t>
            </a:r>
            <a:r>
              <a:rPr lang="en-US" dirty="0"/>
              <a:t> hours with a standard deviation of </a:t>
            </a:r>
            <a:r>
              <a:rPr lang="en-US" dirty="0">
                <a:solidFill>
                  <a:srgbClr val="0000FF"/>
                </a:solidFill>
              </a:rPr>
              <a:t>2500</a:t>
            </a:r>
            <a:r>
              <a:rPr lang="en-US" dirty="0"/>
              <a:t> hours. Test the hypothesis that the process increases the usable life of a chip, at the </a:t>
            </a:r>
            <a:r>
              <a:rPr lang="en-US" dirty="0">
                <a:solidFill>
                  <a:srgbClr val="0000FF"/>
                </a:solidFill>
              </a:rPr>
              <a:t>0.01</a:t>
            </a:r>
            <a:r>
              <a:rPr lang="en-US" dirty="0"/>
              <a:t> level. A random sample of </a:t>
            </a:r>
            <a:r>
              <a:rPr lang="en-US" dirty="0">
                <a:solidFill>
                  <a:srgbClr val="0000FF"/>
                </a:solidFill>
              </a:rPr>
              <a:t>1000</a:t>
            </a:r>
            <a:r>
              <a:rPr lang="en-US" dirty="0"/>
              <a:t> microprocessors will be tested. Assume the standard deviation of the life of the new chips will be equal to the standard deviation of the current chips.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b="1" dirty="0"/>
              <a:t>Solution</a:t>
            </a:r>
          </a:p>
          <a:p>
            <a:r>
              <a:rPr lang="en-US" b="1" dirty="0"/>
              <a:t>Step 1: </a:t>
            </a:r>
            <a:r>
              <a:rPr lang="en-US" dirty="0"/>
              <a:t>Determine the null and alternative hypotheses. </a:t>
            </a:r>
          </a:p>
          <a:p>
            <a:r>
              <a:rPr lang="en-US" dirty="0"/>
              <a:t>We first state the hypotheses in plain English. </a:t>
            </a:r>
          </a:p>
          <a:p>
            <a:r>
              <a:rPr lang="en-US" b="1" dirty="0"/>
              <a:t>Null Hypothesis:</a:t>
            </a:r>
            <a:r>
              <a:rPr lang="en-US" dirty="0"/>
              <a:t> The new fabrication does not increase the usable life of the chip. </a:t>
            </a:r>
          </a:p>
          <a:p>
            <a:r>
              <a:rPr lang="en-US" b="1" dirty="0"/>
              <a:t>Alternative Hypothesis:</a:t>
            </a:r>
            <a:r>
              <a:rPr lang="en-US" dirty="0"/>
              <a:t> The new fabrication increases the usable life of the chip.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dirty="0"/>
              <a:t>Once again, the population mean is a suitable parameter to test this hypothesis. If the mean life of the newly fabricated chip is greater than the mean life of the standard chip, all other things being equal, the newly fabricated chip would be better. Let </a:t>
            </a:r>
          </a:p>
          <a:p>
            <a:pPr algn="ctr"/>
            <a:r>
              <a:rPr lang="el-GR" i="1" dirty="0">
                <a:latin typeface="Cambria Math" panose="02040503050406030204" pitchFamily="18" charset="0"/>
                <a:ea typeface="Cambria Math" panose="02040503050406030204" pitchFamily="18" charset="0"/>
              </a:rPr>
              <a:t>μ</a:t>
            </a:r>
            <a:r>
              <a:rPr lang="en-US" dirty="0"/>
              <a:t> = the mean life of the newly fabricated chips.</a:t>
            </a:r>
          </a:p>
          <a:p>
            <a:r>
              <a:rPr lang="en-US" dirty="0"/>
              <a:t>The goal is to determine if there is sufficient evidence that the new fabrication process produces chips with </a:t>
            </a:r>
            <a:r>
              <a:rPr lang="en-US" i="1" dirty="0"/>
              <a:t>longer</a:t>
            </a:r>
            <a:r>
              <a:rPr lang="en-US" dirty="0"/>
              <a:t> life. The hypothesis will be one-sided.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b="1" dirty="0"/>
              <a:t>Solution</a:t>
            </a:r>
          </a:p>
          <a:p>
            <a:r>
              <a:rPr lang="en-US" b="1" dirty="0"/>
              <a:t>Step 1: </a:t>
            </a:r>
            <a:r>
              <a:rPr lang="en-US" dirty="0"/>
              <a:t>Determine the null and alternative hypotheses. </a:t>
            </a:r>
          </a:p>
          <a:p>
            <a:r>
              <a:rPr lang="en-US" dirty="0"/>
              <a:t>We will first define the hypotheses in plain English and then using symbols. </a:t>
            </a:r>
          </a:p>
          <a:p>
            <a:r>
              <a:rPr lang="en-US" dirty="0"/>
              <a:t>The hypotheses are fairly straightforward: </a:t>
            </a:r>
          </a:p>
          <a:p>
            <a:r>
              <a:rPr lang="en-US" b="1" dirty="0"/>
              <a:t>Null Hypothesis: </a:t>
            </a:r>
            <a:r>
              <a:rPr lang="en-US" dirty="0"/>
              <a:t>Lincoln High School tenth graders are reading at the national average. </a:t>
            </a:r>
          </a:p>
          <a:p>
            <a:r>
              <a:rPr lang="en-US" b="1" dirty="0"/>
              <a:t>Alternative Hypothesis:</a:t>
            </a:r>
            <a:r>
              <a:rPr lang="en-US" dirty="0"/>
              <a:t> They are not.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normAutofit lnSpcReduction="10000"/>
          </a:bodyPr>
          <a:lstStyle/>
          <a:p>
            <a:r>
              <a:rPr lang="en-US" dirty="0"/>
              <a:t>In symbolic form the hypotheses are as follows. </a:t>
            </a:r>
          </a:p>
          <a:p>
            <a:endParaRPr lang="en-US" dirty="0"/>
          </a:p>
          <a:p>
            <a:endParaRPr lang="en-US" dirty="0"/>
          </a:p>
          <a:p>
            <a:endParaRPr lang="en-US" dirty="0"/>
          </a:p>
          <a:p>
            <a:r>
              <a:rPr lang="en-US" i="1" dirty="0"/>
              <a:t>If the purpose is to demonstrate that there is overwhelming evidence in support of a hypothesis, that hypothesis should be placed in the alternative hypothesis. </a:t>
            </a:r>
            <a:r>
              <a:rPr lang="en-US" dirty="0"/>
              <a:t>In this example, the aim is to determine if there is sufficient evidence to conclude that the new chip has a longer life.</a:t>
            </a:r>
          </a:p>
        </p:txBody>
      </p:sp>
      <p:graphicFrame>
        <p:nvGraphicFramePr>
          <p:cNvPr id="93186" name="Object 2"/>
          <p:cNvGraphicFramePr>
            <a:graphicFrameLocks noChangeAspect="1"/>
          </p:cNvGraphicFramePr>
          <p:nvPr>
            <p:extLst>
              <p:ext uri="{D42A27DB-BD31-4B8C-83A1-F6EECF244321}">
                <p14:modId xmlns:p14="http://schemas.microsoft.com/office/powerpoint/2010/main" val="668086553"/>
              </p:ext>
            </p:extLst>
          </p:nvPr>
        </p:nvGraphicFramePr>
        <p:xfrm>
          <a:off x="615950" y="1905000"/>
          <a:ext cx="2133600" cy="1143000"/>
        </p:xfrm>
        <a:graphic>
          <a:graphicData uri="http://schemas.openxmlformats.org/presentationml/2006/ole">
            <mc:AlternateContent xmlns:mc="http://schemas.openxmlformats.org/markup-compatibility/2006">
              <mc:Choice xmlns:v="urn:schemas-microsoft-com:vml" Requires="v">
                <p:oleObj name="Equation" r:id="rId2" imgW="2133360" imgH="1143000" progId="Equation.DSMT4">
                  <p:embed/>
                </p:oleObj>
              </mc:Choice>
              <mc:Fallback>
                <p:oleObj name="Equation" r:id="rId2" imgW="2133360" imgH="1143000" progId="Equation.DSMT4">
                  <p:embed/>
                  <p:pic>
                    <p:nvPicPr>
                      <p:cNvPr id="0" name="Picture 2"/>
                      <p:cNvPicPr>
                        <a:picLocks noChangeAspect="1" noChangeArrowheads="1"/>
                      </p:cNvPicPr>
                      <p:nvPr/>
                    </p:nvPicPr>
                    <p:blipFill>
                      <a:blip r:embed="rId3"/>
                      <a:srcRect/>
                      <a:stretch>
                        <a:fillRect/>
                      </a:stretch>
                    </p:blipFill>
                    <p:spPr bwMode="auto">
                      <a:xfrm>
                        <a:off x="615950" y="19050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895600" y="1829499"/>
            <a:ext cx="5791200" cy="646331"/>
          </a:xfrm>
          <a:prstGeom prst="rect">
            <a:avLst/>
          </a:prstGeom>
        </p:spPr>
        <p:txBody>
          <a:bodyPr wrap="square">
            <a:spAutoFit/>
          </a:bodyPr>
          <a:lstStyle/>
          <a:p>
            <a:r>
              <a:rPr lang="en-US" dirty="0"/>
              <a:t>The mean life of the newly fabricated chip is equal to the life of the standard chip. </a:t>
            </a:r>
          </a:p>
        </p:txBody>
      </p:sp>
      <p:sp>
        <p:nvSpPr>
          <p:cNvPr id="7" name="Rectangle 6"/>
          <p:cNvSpPr/>
          <p:nvPr/>
        </p:nvSpPr>
        <p:spPr>
          <a:xfrm>
            <a:off x="2895600" y="2548156"/>
            <a:ext cx="5943600" cy="646331"/>
          </a:xfrm>
          <a:prstGeom prst="rect">
            <a:avLst/>
          </a:prstGeom>
        </p:spPr>
        <p:txBody>
          <a:bodyPr wrap="square">
            <a:spAutoFit/>
          </a:bodyPr>
          <a:lstStyle/>
          <a:p>
            <a:r>
              <a:rPr lang="en-US" dirty="0"/>
              <a:t>The newly fabricated chip has a longer mean life than the standard chip.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is given in the problem to be          </a:t>
            </a:r>
            <a:r>
              <a:rPr lang="el-GR" i="1" dirty="0">
                <a:latin typeface="Cambria Math" panose="02040503050406030204" pitchFamily="18" charset="0"/>
                <a:ea typeface="Cambria Math" panose="02040503050406030204" pitchFamily="18" charset="0"/>
              </a:rPr>
              <a:t>α</a:t>
            </a:r>
            <a:r>
              <a:rPr lang="en-US" dirty="0"/>
              <a:t> = 0.01. If it were not given, the investigator would choose the level.</a:t>
            </a:r>
          </a:p>
          <a:p>
            <a:r>
              <a:rPr lang="en-US" b="1" dirty="0"/>
              <a:t>Step 3: </a:t>
            </a:r>
            <a:r>
              <a:rPr lang="en-US" dirty="0"/>
              <a:t>Validate the assumptions of the hypothesis test, identify the appropriate test statistic, and compute its value. </a:t>
            </a:r>
          </a:p>
          <a:p>
            <a:r>
              <a:rPr lang="en-US" dirty="0"/>
              <a:t>First, we validate the assumptions.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pPr marL="461963" indent="-461963"/>
            <a:r>
              <a:rPr lang="en-US" dirty="0"/>
              <a:t>	Quantitative data (the number of hours of usable life of a chip) </a:t>
            </a:r>
          </a:p>
          <a:p>
            <a:pPr marL="461963" indent="-461963"/>
            <a:r>
              <a:rPr lang="en-US" dirty="0"/>
              <a:t>	Random sample used to obtain data </a:t>
            </a:r>
          </a:p>
          <a:p>
            <a:pPr marL="461963" indent="-461963"/>
            <a:r>
              <a:rPr lang="en-US" i="1" dirty="0"/>
              <a:t>	n</a:t>
            </a:r>
            <a:r>
              <a:rPr lang="en-US" dirty="0"/>
              <a:t> &gt; 30 (</a:t>
            </a:r>
            <a:r>
              <a:rPr lang="en-US" i="1" dirty="0"/>
              <a:t>n</a:t>
            </a:r>
            <a:r>
              <a:rPr lang="en-US" dirty="0"/>
              <a:t> = 1000) </a:t>
            </a:r>
          </a:p>
          <a:p>
            <a:pPr marL="461963" indent="-461963"/>
            <a:r>
              <a:rPr lang="en-US" dirty="0">
                <a:latin typeface="Symbol" pitchFamily="98" charset="2"/>
              </a:rPr>
              <a:t>	</a:t>
            </a:r>
            <a:r>
              <a:rPr lang="el-GR" i="1" dirty="0">
                <a:latin typeface="Cambria Math" panose="02040503050406030204" pitchFamily="18" charset="0"/>
                <a:ea typeface="Cambria Math" panose="02040503050406030204" pitchFamily="18" charset="0"/>
              </a:rPr>
              <a:t>σ</a:t>
            </a:r>
            <a:r>
              <a:rPr lang="en-US" dirty="0"/>
              <a:t> known 		or 		</a:t>
            </a:r>
          </a:p>
          <a:p>
            <a:r>
              <a:rPr lang="en-US" dirty="0"/>
              <a:t>All of the assumptions of the </a:t>
            </a:r>
            <a:r>
              <a:rPr lang="en-US" i="1" dirty="0"/>
              <a:t>z-</a:t>
            </a:r>
            <a:r>
              <a:rPr lang="en-US" dirty="0"/>
              <a:t>test statistic are met.</a:t>
            </a:r>
            <a:r>
              <a:rPr lang="en-US" i="1" dirty="0"/>
              <a:t> </a:t>
            </a:r>
          </a:p>
          <a:p>
            <a:r>
              <a:rPr lang="en-US" dirty="0"/>
              <a:t>Suppose a random sample of 1000 microprocessors has a mean life of 16,200 hours. The resulting test statistic,</a:t>
            </a:r>
          </a:p>
          <a:p>
            <a:endParaRPr lang="en-US" dirty="0"/>
          </a:p>
        </p:txBody>
      </p:sp>
      <p:sp>
        <p:nvSpPr>
          <p:cNvPr id="4" name="Rectangle 3"/>
          <p:cNvSpPr/>
          <p:nvPr/>
        </p:nvSpPr>
        <p:spPr>
          <a:xfrm>
            <a:off x="4284896" y="3244334"/>
            <a:ext cx="2328073" cy="523220"/>
          </a:xfrm>
          <a:prstGeom prst="rect">
            <a:avLst/>
          </a:prstGeom>
        </p:spPr>
        <p:txBody>
          <a:bodyPr wrap="none">
            <a:spAutoFit/>
          </a:bodyPr>
          <a:lstStyle/>
          <a:p>
            <a:pPr>
              <a:buFont typeface="Wingdings" pitchFamily="2" charset="2"/>
              <a:buChar char="q"/>
            </a:pPr>
            <a:r>
              <a:rPr lang="en-US" sz="2800" dirty="0">
                <a:solidFill>
                  <a:srgbClr val="000000"/>
                </a:solidFill>
                <a:latin typeface="Symbol" pitchFamily="98" charset="2"/>
              </a:rPr>
              <a:t> </a:t>
            </a:r>
            <a:r>
              <a:rPr lang="el-GR" sz="2800" i="1" dirty="0">
                <a:latin typeface="Cambria Math" panose="02040503050406030204" pitchFamily="18" charset="0"/>
                <a:ea typeface="Cambria Math" panose="02040503050406030204" pitchFamily="18" charset="0"/>
              </a:rPr>
              <a:t>σ</a:t>
            </a:r>
            <a:r>
              <a:rPr lang="en-US" sz="2800" dirty="0"/>
              <a:t> unknown </a:t>
            </a:r>
          </a:p>
        </p:txBody>
      </p:sp>
      <p:pic>
        <p:nvPicPr>
          <p:cNvPr id="5" name="Picture 4"/>
          <p:cNvPicPr>
            <a:picLocks noChangeAspect="1" noChangeArrowheads="1"/>
          </p:cNvPicPr>
          <p:nvPr/>
        </p:nvPicPr>
        <p:blipFill>
          <a:blip r:embed="rId2" cstate="print"/>
          <a:srcRect/>
          <a:stretch>
            <a:fillRect/>
          </a:stretch>
        </p:blipFill>
        <p:spPr bwMode="auto">
          <a:xfrm>
            <a:off x="533400" y="1399248"/>
            <a:ext cx="365125" cy="381000"/>
          </a:xfrm>
          <a:prstGeom prst="rect">
            <a:avLst/>
          </a:prstGeom>
          <a:noFill/>
          <a:ln w="9525">
            <a:noFill/>
            <a:miter lim="800000"/>
            <a:headEnd/>
            <a:tailEnd/>
          </a:ln>
        </p:spPr>
      </p:pic>
      <p:pic>
        <p:nvPicPr>
          <p:cNvPr id="6" name="Picture 5"/>
          <p:cNvPicPr>
            <a:picLocks noChangeAspect="1" noChangeArrowheads="1"/>
          </p:cNvPicPr>
          <p:nvPr/>
        </p:nvPicPr>
        <p:blipFill>
          <a:blip r:embed="rId2" cstate="print"/>
          <a:srcRect/>
          <a:stretch>
            <a:fillRect/>
          </a:stretch>
        </p:blipFill>
        <p:spPr bwMode="auto">
          <a:xfrm>
            <a:off x="533400" y="2286000"/>
            <a:ext cx="365125" cy="381000"/>
          </a:xfrm>
          <a:prstGeom prst="rect">
            <a:avLst/>
          </a:prstGeom>
          <a:noFill/>
          <a:ln w="9525">
            <a:noFill/>
            <a:miter lim="800000"/>
            <a:headEnd/>
            <a:tailEnd/>
          </a:ln>
        </p:spPr>
      </p:pic>
      <p:pic>
        <p:nvPicPr>
          <p:cNvPr id="8" name="Picture 7"/>
          <p:cNvPicPr>
            <a:picLocks noChangeAspect="1" noChangeArrowheads="1"/>
          </p:cNvPicPr>
          <p:nvPr/>
        </p:nvPicPr>
        <p:blipFill>
          <a:blip r:embed="rId2" cstate="print"/>
          <a:srcRect/>
          <a:stretch>
            <a:fillRect/>
          </a:stretch>
        </p:blipFill>
        <p:spPr bwMode="auto">
          <a:xfrm>
            <a:off x="533400" y="2819400"/>
            <a:ext cx="365125" cy="381000"/>
          </a:xfrm>
          <a:prstGeom prst="rect">
            <a:avLst/>
          </a:prstGeom>
          <a:noFill/>
          <a:ln w="9525">
            <a:noFill/>
            <a:miter lim="800000"/>
            <a:headEnd/>
            <a:tailEnd/>
          </a:ln>
        </p:spPr>
      </p:pic>
      <p:pic>
        <p:nvPicPr>
          <p:cNvPr id="9" name="Picture 8"/>
          <p:cNvPicPr>
            <a:picLocks noChangeAspect="1" noChangeArrowheads="1"/>
          </p:cNvPicPr>
          <p:nvPr/>
        </p:nvPicPr>
        <p:blipFill>
          <a:blip r:embed="rId2" cstate="print"/>
          <a:srcRect/>
          <a:stretch>
            <a:fillRect/>
          </a:stretch>
        </p:blipFill>
        <p:spPr bwMode="auto">
          <a:xfrm>
            <a:off x="533400" y="33528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indicates that the sample mean life of new microprocessors is more than 2.5 standard deviations larger than the mean life of current microprocessors. Is it unlikely that ordinary sampling variation could have caused the sample mean to be more than 2.5 standard deviations from the hypothesized value? </a:t>
            </a:r>
          </a:p>
        </p:txBody>
      </p:sp>
      <p:graphicFrame>
        <p:nvGraphicFramePr>
          <p:cNvPr id="94210" name="Object 2"/>
          <p:cNvGraphicFramePr>
            <a:graphicFrameLocks noChangeAspect="1"/>
          </p:cNvGraphicFramePr>
          <p:nvPr/>
        </p:nvGraphicFramePr>
        <p:xfrm>
          <a:off x="2362200" y="1295400"/>
          <a:ext cx="3911600" cy="1320800"/>
        </p:xfrm>
        <a:graphic>
          <a:graphicData uri="http://schemas.openxmlformats.org/presentationml/2006/ole">
            <mc:AlternateContent xmlns:mc="http://schemas.openxmlformats.org/markup-compatibility/2006">
              <mc:Choice xmlns:v="urn:schemas-microsoft-com:vml" Requires="v">
                <p:oleObj name="Equation" r:id="rId2" imgW="3911400" imgH="1320480" progId="Equation.DSMT4">
                  <p:embed/>
                </p:oleObj>
              </mc:Choice>
              <mc:Fallback>
                <p:oleObj name="Equation" r:id="rId2" imgW="3911400" imgH="1320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391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normAutofit/>
          </a:bodyPr>
          <a:lstStyle/>
          <a:p>
            <a:r>
              <a:rPr lang="en-US" b="1" dirty="0"/>
              <a:t>Step 4: </a:t>
            </a:r>
            <a:r>
              <a:rPr lang="en-US" dirty="0"/>
              <a:t>Determine the critical value(s) or </a:t>
            </a:r>
            <a:r>
              <a:rPr lang="en-US" i="1" dirty="0"/>
              <a:t>P</a:t>
            </a:r>
            <a:r>
              <a:rPr lang="en-US" dirty="0"/>
              <a:t>-value.</a:t>
            </a:r>
            <a:br>
              <a:rPr lang="en-US" b="1" dirty="0"/>
            </a:br>
            <a:r>
              <a:rPr lang="en-US" dirty="0"/>
              <a:t>Since the alternative hypothesis is one-sided, we want to know if there is evidence that </a:t>
            </a:r>
            <a:r>
              <a:rPr lang="el-GR" i="1" dirty="0">
                <a:latin typeface="Cambria Math" panose="02040503050406030204" pitchFamily="18" charset="0"/>
                <a:ea typeface="Cambria Math" panose="02040503050406030204" pitchFamily="18" charset="0"/>
              </a:rPr>
              <a:t>μ</a:t>
            </a:r>
            <a:r>
              <a:rPr lang="en-US" dirty="0"/>
              <a:t> (the mean life of the newly fabricated chips) is greater than the hypothesized value </a:t>
            </a:r>
            <a:r>
              <a:rPr lang="el-GR" i="1" dirty="0">
                <a:latin typeface="Cambria Math" panose="02040503050406030204" pitchFamily="18" charset="0"/>
                <a:ea typeface="Cambria Math" panose="02040503050406030204" pitchFamily="18" charset="0"/>
              </a:rPr>
              <a:t>μ</a:t>
            </a:r>
            <a:r>
              <a:rPr lang="en-US" baseline="-25000" dirty="0"/>
              <a:t>0</a:t>
            </a:r>
            <a:r>
              <a:rPr lang="en-US" dirty="0"/>
              <a:t> (16,000 hours, the standard life of existing chips). If     (the mean life of the 1000 microprocessors samples) is much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that would suggest that </a:t>
            </a:r>
            <a:r>
              <a:rPr lang="en-US" i="1" dirty="0"/>
              <a:t>H</a:t>
            </a:r>
            <a:r>
              <a:rPr lang="en-US" i="1" baseline="-25000" dirty="0"/>
              <a:t>a</a:t>
            </a:r>
            <a:r>
              <a:rPr lang="en-US" dirty="0"/>
              <a:t> is a more reasonable choice than </a:t>
            </a:r>
            <a:r>
              <a:rPr lang="en-US" i="1" dirty="0"/>
              <a:t>H</a:t>
            </a:r>
            <a:r>
              <a:rPr lang="en-US" baseline="-25000" dirty="0"/>
              <a:t>0</a:t>
            </a:r>
            <a:r>
              <a:rPr lang="en-US" dirty="0"/>
              <a:t>. Of course, through ordinary sampling variation,  could be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a:t>
            </a:r>
          </a:p>
        </p:txBody>
      </p:sp>
      <p:graphicFrame>
        <p:nvGraphicFramePr>
          <p:cNvPr id="95234" name="Object 2"/>
          <p:cNvGraphicFramePr>
            <a:graphicFrameLocks noChangeAspect="1"/>
          </p:cNvGraphicFramePr>
          <p:nvPr/>
        </p:nvGraphicFramePr>
        <p:xfrm>
          <a:off x="3393854" y="3530472"/>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854" y="3530472"/>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7933189" y="4817378"/>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89" y="4817378"/>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dirty="0"/>
              <a:t>How much greater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does    have to be in order for us to believe that mean life of the newly fabricated chips is greater than 16,000 hours and select </a:t>
            </a:r>
            <a:r>
              <a:rPr lang="en-US" i="1" dirty="0"/>
              <a:t>H</a:t>
            </a:r>
            <a:r>
              <a:rPr lang="en-US" i="1" baseline="-25000" dirty="0"/>
              <a:t>a</a:t>
            </a:r>
            <a:r>
              <a:rPr lang="en-US" dirty="0"/>
              <a:t>? </a:t>
            </a:r>
          </a:p>
        </p:txBody>
      </p:sp>
      <p:graphicFrame>
        <p:nvGraphicFramePr>
          <p:cNvPr id="96258" name="Object 2"/>
          <p:cNvGraphicFramePr>
            <a:graphicFrameLocks noChangeAspect="1"/>
          </p:cNvGraphicFramePr>
          <p:nvPr/>
        </p:nvGraphicFramePr>
        <p:xfrm>
          <a:off x="5156433" y="1397466"/>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433" y="1397466"/>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3"/>
          <p:cNvGraphicFramePr>
            <a:graphicFrameLocks noGrp="1"/>
          </p:cNvGraphicFramePr>
          <p:nvPr>
            <p:extLst>
              <p:ext uri="{D42A27DB-BD31-4B8C-83A1-F6EECF244321}">
                <p14:modId xmlns:p14="http://schemas.microsoft.com/office/powerpoint/2010/main" val="2519125100"/>
              </p:ext>
            </p:extLst>
          </p:nvPr>
        </p:nvGraphicFramePr>
        <p:xfrm>
          <a:off x="838201" y="2819400"/>
          <a:ext cx="7543799" cy="2273300"/>
        </p:xfrm>
        <a:graphic>
          <a:graphicData uri="http://schemas.openxmlformats.org/drawingml/2006/table">
            <a:tbl>
              <a:tblPr firstRow="1" bandRow="1">
                <a:tableStyleId>{5C22544A-7EE6-4342-B048-85BDC9FD1C3A}</a:tableStyleId>
              </a:tblPr>
              <a:tblGrid>
                <a:gridCol w="2127954">
                  <a:extLst>
                    <a:ext uri="{9D8B030D-6E8A-4147-A177-3AD203B41FA5}">
                      <a16:colId xmlns:a16="http://schemas.microsoft.com/office/drawing/2014/main" val="20000"/>
                    </a:ext>
                  </a:extLst>
                </a:gridCol>
                <a:gridCol w="3801593">
                  <a:extLst>
                    <a:ext uri="{9D8B030D-6E8A-4147-A177-3AD203B41FA5}">
                      <a16:colId xmlns:a16="http://schemas.microsoft.com/office/drawing/2014/main" val="20001"/>
                    </a:ext>
                  </a:extLst>
                </a:gridCol>
                <a:gridCol w="1614252">
                  <a:extLst>
                    <a:ext uri="{9D8B030D-6E8A-4147-A177-3AD203B41FA5}">
                      <a16:colId xmlns:a16="http://schemas.microsoft.com/office/drawing/2014/main" val="20002"/>
                    </a:ext>
                  </a:extLst>
                </a:gridCol>
              </a:tblGrid>
              <a:tr h="288925">
                <a:tc gridSpan="3">
                  <a:txBody>
                    <a:bodyPr/>
                    <a:lstStyle/>
                    <a:p>
                      <a:pPr marL="0" indent="0" algn="ctr"/>
                      <a:r>
                        <a:rPr lang="en-US" sz="2000" b="1" i="0" kern="1200" baseline="0" dirty="0">
                          <a:solidFill>
                            <a:schemeClr val="lt1"/>
                          </a:solidFill>
                          <a:latin typeface="+mn-lt"/>
                          <a:ea typeface="+mn-ea"/>
                          <a:cs typeface="+mn-cs"/>
                        </a:rPr>
                        <a:t>Table 11.2.3 – Critical Values of the z-Test Statistic for One‑</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(Greater Than)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6075">
                <a:tc>
                  <a:txBody>
                    <a:bodyPr/>
                    <a:lstStyle/>
                    <a:p>
                      <a:pPr marL="12065" algn="ctr">
                        <a:lnSpc>
                          <a:spcPct val="100000"/>
                        </a:lnSpc>
                        <a:spcBef>
                          <a:spcPts val="150"/>
                        </a:spcBef>
                      </a:pPr>
                      <a:r>
                        <a:rPr sz="2000" b="1" spc="-10" dirty="0">
                          <a:solidFill>
                            <a:srgbClr val="000000"/>
                          </a:solidFill>
                        </a:rPr>
                        <a:t>Significance</a:t>
                      </a:r>
                      <a:r>
                        <a:rPr sz="2000" b="1" spc="-30"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19050" marB="0"/>
                </a:tc>
                <a:tc>
                  <a:txBody>
                    <a:bodyPr/>
                    <a:lstStyle/>
                    <a:p>
                      <a:pPr marL="266700" algn="ctr">
                        <a:lnSpc>
                          <a:spcPct val="100000"/>
                        </a:lnSpc>
                        <a:spcBef>
                          <a:spcPts val="15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5" dirty="0">
                          <a:solidFill>
                            <a:srgbClr val="000000"/>
                          </a:solidFill>
                        </a:rPr>
                        <a:t> </a:t>
                      </a:r>
                      <a:r>
                        <a:rPr sz="2000" b="1" spc="-5" dirty="0">
                          <a:solidFill>
                            <a:srgbClr val="000000"/>
                          </a:solidFill>
                        </a:rPr>
                        <a:t>Variability</a:t>
                      </a:r>
                      <a:endParaRPr sz="2000" b="1" dirty="0">
                        <a:solidFill>
                          <a:srgbClr val="000000"/>
                        </a:solidFill>
                        <a:latin typeface="Roboto Condensed"/>
                        <a:cs typeface="Roboto Condensed"/>
                      </a:endParaRPr>
                    </a:p>
                  </a:txBody>
                  <a:tcPr marL="0" marR="0" marT="19050" marB="0"/>
                </a:tc>
                <a:tc>
                  <a:txBody>
                    <a:bodyPr/>
                    <a:lstStyle/>
                    <a:p>
                      <a:pPr marR="175895" algn="ctr">
                        <a:lnSpc>
                          <a:spcPct val="100000"/>
                        </a:lnSpc>
                        <a:spcBef>
                          <a:spcPts val="150"/>
                        </a:spcBef>
                      </a:pPr>
                      <a:r>
                        <a:rPr sz="2000" b="1" i="1" spc="-10" dirty="0">
                          <a:solidFill>
                            <a:srgbClr val="000000"/>
                          </a:solidFill>
                        </a:rPr>
                        <a:t>z</a:t>
                      </a:r>
                      <a:r>
                        <a:rPr lang="el-GR" sz="2000" b="1" i="1" baseline="-25252" dirty="0">
                          <a:solidFill>
                            <a:srgbClr val="000000"/>
                          </a:solidFill>
                          <a:latin typeface="Cambria Math" panose="02040503050406030204" pitchFamily="18" charset="0"/>
                          <a:ea typeface="Cambria Math" panose="02040503050406030204" pitchFamily="18" charset="0"/>
                        </a:rPr>
                        <a:t>α</a:t>
                      </a:r>
                      <a:endParaRPr sz="2000" b="1" i="1" baseline="-25252"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L="12065" algn="ctr">
                        <a:lnSpc>
                          <a:spcPct val="100000"/>
                        </a:lnSpc>
                        <a:spcBef>
                          <a:spcPts val="125"/>
                        </a:spcBef>
                      </a:pPr>
                      <a:r>
                        <a:rPr sz="2000" dirty="0">
                          <a:solidFill>
                            <a:srgbClr val="000000"/>
                          </a:solidFill>
                        </a:rPr>
                        <a:t>0.20</a:t>
                      </a:r>
                      <a:endParaRPr sz="2000" dirty="0">
                        <a:solidFill>
                          <a:srgbClr val="000000"/>
                        </a:solidFill>
                        <a:latin typeface="STIX"/>
                        <a:cs typeface="STIX"/>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80% of the</a:t>
                      </a:r>
                      <a:r>
                        <a:rPr sz="2000" spc="-20"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520065">
                        <a:lnSpc>
                          <a:spcPct val="100000"/>
                        </a:lnSpc>
                        <a:spcBef>
                          <a:spcPts val="125"/>
                        </a:spcBef>
                      </a:pPr>
                      <a:r>
                        <a:rPr sz="2000" dirty="0">
                          <a:solidFill>
                            <a:srgbClr val="000000"/>
                          </a:solidFill>
                        </a:rPr>
                        <a:t>0.84</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12065" algn="ctr">
                        <a:lnSpc>
                          <a:spcPct val="100000"/>
                        </a:lnSpc>
                        <a:spcBef>
                          <a:spcPts val="125"/>
                        </a:spcBef>
                      </a:pPr>
                      <a:r>
                        <a:rPr sz="2000" dirty="0">
                          <a:solidFill>
                            <a:srgbClr val="000000"/>
                          </a:solidFill>
                        </a:rPr>
                        <a:t>0.10</a:t>
                      </a:r>
                      <a:endParaRPr sz="2000" dirty="0">
                        <a:solidFill>
                          <a:srgbClr val="000000"/>
                        </a:solidFill>
                        <a:latin typeface="STIX"/>
                        <a:cs typeface="STIX"/>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90% of the</a:t>
                      </a:r>
                      <a:r>
                        <a:rPr sz="2000" spc="-20"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520065">
                        <a:lnSpc>
                          <a:spcPct val="100000"/>
                        </a:lnSpc>
                        <a:spcBef>
                          <a:spcPts val="125"/>
                        </a:spcBef>
                      </a:pPr>
                      <a:r>
                        <a:rPr sz="2000" dirty="0">
                          <a:solidFill>
                            <a:srgbClr val="000000"/>
                          </a:solidFill>
                        </a:rPr>
                        <a:t>1.28</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12065" algn="ctr">
                        <a:lnSpc>
                          <a:spcPct val="100000"/>
                        </a:lnSpc>
                        <a:spcBef>
                          <a:spcPts val="125"/>
                        </a:spcBef>
                      </a:pPr>
                      <a:r>
                        <a:rPr sz="2000" dirty="0">
                          <a:solidFill>
                            <a:srgbClr val="000000"/>
                          </a:solidFill>
                        </a:rPr>
                        <a:t>0.05</a:t>
                      </a:r>
                      <a:endParaRPr sz="2000">
                        <a:solidFill>
                          <a:srgbClr val="000000"/>
                        </a:solidFill>
                        <a:latin typeface="STIX"/>
                        <a:cs typeface="STIX"/>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95% of the</a:t>
                      </a:r>
                      <a:r>
                        <a:rPr sz="2000" spc="-20"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520065">
                        <a:lnSpc>
                          <a:spcPct val="100000"/>
                        </a:lnSpc>
                        <a:spcBef>
                          <a:spcPts val="125"/>
                        </a:spcBef>
                      </a:pPr>
                      <a:r>
                        <a:rPr sz="2000" dirty="0">
                          <a:solidFill>
                            <a:srgbClr val="000000"/>
                          </a:solidFill>
                        </a:rPr>
                        <a:t>1.645</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L="12065" algn="ctr">
                        <a:lnSpc>
                          <a:spcPct val="100000"/>
                        </a:lnSpc>
                        <a:spcBef>
                          <a:spcPts val="125"/>
                        </a:spcBef>
                      </a:pPr>
                      <a:r>
                        <a:rPr sz="2000" dirty="0">
                          <a:solidFill>
                            <a:srgbClr val="000000"/>
                          </a:solidFill>
                        </a:rPr>
                        <a:t>0.01</a:t>
                      </a:r>
                      <a:endParaRPr sz="2000">
                        <a:solidFill>
                          <a:srgbClr val="000000"/>
                        </a:solidFill>
                        <a:latin typeface="STIX"/>
                        <a:cs typeface="STIX"/>
                      </a:endParaRPr>
                    </a:p>
                  </a:txBody>
                  <a:tcPr marL="0" marR="0" marT="15875" marB="0"/>
                </a:tc>
                <a:tc>
                  <a:txBody>
                    <a:bodyPr/>
                    <a:lstStyle/>
                    <a:p>
                      <a:pPr marL="247650">
                        <a:lnSpc>
                          <a:spcPct val="100000"/>
                        </a:lnSpc>
                        <a:spcBef>
                          <a:spcPts val="125"/>
                        </a:spcBef>
                      </a:pPr>
                      <a:r>
                        <a:rPr sz="2000" spc="-10" dirty="0">
                          <a:solidFill>
                            <a:srgbClr val="000000"/>
                          </a:solidFill>
                        </a:rPr>
                        <a:t>Lower </a:t>
                      </a:r>
                      <a:r>
                        <a:rPr sz="2000" dirty="0">
                          <a:solidFill>
                            <a:srgbClr val="000000"/>
                          </a:solidFill>
                        </a:rPr>
                        <a:t>99% of the</a:t>
                      </a:r>
                      <a:r>
                        <a:rPr sz="2000" spc="-20"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520065">
                        <a:lnSpc>
                          <a:spcPct val="100000"/>
                        </a:lnSpc>
                        <a:spcBef>
                          <a:spcPts val="125"/>
                        </a:spcBef>
                      </a:pPr>
                      <a:r>
                        <a:rPr sz="2000" dirty="0">
                          <a:solidFill>
                            <a:srgbClr val="000000"/>
                          </a:solidFill>
                        </a:rPr>
                        <a:t>2.33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The </a:t>
            </a:r>
            <a:r>
              <a:rPr lang="en-US" i="1" dirty="0"/>
              <a:t>z</a:t>
            </a:r>
            <a:r>
              <a:rPr lang="en-US" dirty="0"/>
              <a:t>-test statistic has a standard normal distribution; so critical values are determined from the probability distribution of the standard normal distribution. </a:t>
            </a:r>
          </a:p>
        </p:txBody>
      </p:sp>
      <p:pic>
        <p:nvPicPr>
          <p:cNvPr id="97283" name="Picture 3"/>
          <p:cNvPicPr>
            <a:picLocks noChangeAspect="1" noChangeArrowheads="1"/>
          </p:cNvPicPr>
          <p:nvPr/>
        </p:nvPicPr>
        <p:blipFill>
          <a:blip r:embed="rId2" cstate="print"/>
          <a:srcRect/>
          <a:stretch>
            <a:fillRect/>
          </a:stretch>
        </p:blipFill>
        <p:spPr bwMode="auto">
          <a:xfrm>
            <a:off x="2286000" y="1219899"/>
            <a:ext cx="4285055"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normAutofit/>
          </a:bodyPr>
          <a:lstStyle/>
          <a:p>
            <a:r>
              <a:rPr lang="en-US" dirty="0"/>
              <a:t>The alternative hypothesis is one-sided (</a:t>
            </a:r>
            <a:r>
              <a:rPr lang="en-US" i="1" dirty="0"/>
              <a:t>H</a:t>
            </a:r>
            <a:r>
              <a:rPr lang="en-US" i="1" baseline="-25000" dirty="0"/>
              <a:t>a</a:t>
            </a:r>
            <a:r>
              <a:rPr lang="en-US" dirty="0"/>
              <a:t>: </a:t>
            </a:r>
            <a:r>
              <a:rPr lang="el-GR" i="1" dirty="0">
                <a:latin typeface="Cambria Math" panose="02040503050406030204" pitchFamily="18" charset="0"/>
                <a:ea typeface="Cambria Math" panose="02040503050406030204" pitchFamily="18" charset="0"/>
              </a:rPr>
              <a:t>μ</a:t>
            </a:r>
            <a:r>
              <a:rPr lang="en-US" dirty="0"/>
              <a:t> &gt; 16,000) and </a:t>
            </a:r>
            <a:r>
              <a:rPr lang="el-GR" i="1" dirty="0">
                <a:latin typeface="Cambria Math" panose="02040503050406030204" pitchFamily="18" charset="0"/>
                <a:ea typeface="Cambria Math" panose="02040503050406030204" pitchFamily="18" charset="0"/>
              </a:rPr>
              <a:t>α</a:t>
            </a:r>
            <a:r>
              <a:rPr lang="en-US" dirty="0"/>
              <a:t> = 0.01. From Table 11.2.3, we find that the appropriate critical value for the test is 2.33. This critical value means that if     is 2.33 standard deviations larger than </a:t>
            </a:r>
            <a:r>
              <a:rPr lang="el-GR" i="1" dirty="0">
                <a:latin typeface="Cambria Math" panose="02040503050406030204" pitchFamily="18" charset="0"/>
                <a:ea typeface="Cambria Math" panose="02040503050406030204" pitchFamily="18" charset="0"/>
              </a:rPr>
              <a:t>μ</a:t>
            </a:r>
            <a:r>
              <a:rPr lang="en-US" baseline="-25000" dirty="0"/>
              <a:t>0</a:t>
            </a:r>
            <a:r>
              <a:rPr lang="en-US" dirty="0"/>
              <a:t>, then </a:t>
            </a:r>
            <a:r>
              <a:rPr lang="en-US" i="1" dirty="0"/>
              <a:t>H</a:t>
            </a:r>
            <a:r>
              <a:rPr lang="en-US" baseline="-25000" dirty="0"/>
              <a:t>0</a:t>
            </a:r>
            <a:r>
              <a:rPr lang="en-US" dirty="0"/>
              <a:t> should be rejected in favor of Ha. However, if </a:t>
            </a:r>
            <a:r>
              <a:rPr lang="en-US" i="1" dirty="0"/>
              <a:t>H</a:t>
            </a:r>
            <a:r>
              <a:rPr lang="en-US" baseline="-25000" dirty="0"/>
              <a:t>0</a:t>
            </a:r>
            <a:r>
              <a:rPr lang="en-US" dirty="0"/>
              <a:t> is true and all assumptions are met, ordinary variation would cause    to be greater than 2.33 about 1% of the time. Thus, 1% of the time </a:t>
            </a:r>
            <a:r>
              <a:rPr lang="en-US" i="1" dirty="0"/>
              <a:t>H</a:t>
            </a:r>
            <a:r>
              <a:rPr lang="en-US" baseline="-25000" dirty="0"/>
              <a:t>0</a:t>
            </a:r>
            <a:r>
              <a:rPr lang="en-US" dirty="0"/>
              <a:t> will be rejected when it is true, a Type I error. </a:t>
            </a:r>
          </a:p>
        </p:txBody>
      </p:sp>
      <p:graphicFrame>
        <p:nvGraphicFramePr>
          <p:cNvPr id="98306" name="Object 2"/>
          <p:cNvGraphicFramePr>
            <a:graphicFrameLocks noChangeAspect="1"/>
          </p:cNvGraphicFramePr>
          <p:nvPr/>
        </p:nvGraphicFramePr>
        <p:xfrm>
          <a:off x="4385345" y="2667000"/>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345" y="26670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5029200" y="3962400"/>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9624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dirty="0"/>
              <a:t>To locate the critical value of </a:t>
            </a:r>
            <a:r>
              <a:rPr lang="en-US" i="1" dirty="0"/>
              <a:t>z</a:t>
            </a:r>
            <a:r>
              <a:rPr lang="en-US" dirty="0"/>
              <a:t> for a one-sided “greater-than” alternative, find the value of </a:t>
            </a:r>
            <a:r>
              <a:rPr lang="en-US" i="1" dirty="0"/>
              <a:t>z</a:t>
            </a:r>
            <a:r>
              <a:rPr lang="en-US" dirty="0"/>
              <a:t> that </a:t>
            </a:r>
            <a:r>
              <a:rPr lang="en-US" i="1" dirty="0"/>
              <a:t>cuts off </a:t>
            </a:r>
            <a:r>
              <a:rPr lang="el-GR" i="1" dirty="0">
                <a:latin typeface="Cambria Math" panose="02040503050406030204" pitchFamily="18" charset="0"/>
                <a:ea typeface="Cambria Math" panose="02040503050406030204" pitchFamily="18" charset="0"/>
              </a:rPr>
              <a:t>α</a:t>
            </a:r>
            <a:r>
              <a:rPr lang="en-US" dirty="0"/>
              <a:t> worth of probability in the right-hand tail of the distribution. The critical values for “greater than” alternative hypotheses are given in Table 11.2.3 for typical values of </a:t>
            </a:r>
            <a:r>
              <a:rPr lang="el-GR" i="1" dirty="0">
                <a:latin typeface="Cambria Math" panose="02040503050406030204" pitchFamily="18" charset="0"/>
                <a:ea typeface="Cambria Math" panose="02040503050406030204" pitchFamily="18" charset="0"/>
              </a:rPr>
              <a:t>α</a:t>
            </a:r>
            <a:r>
              <a:rPr lang="en-US" dirty="0"/>
              <a:t>.</a:t>
            </a:r>
          </a:p>
          <a:p>
            <a:r>
              <a:rPr lang="en-US" dirty="0"/>
              <a:t>To determine the </a:t>
            </a:r>
            <a:r>
              <a:rPr lang="en-US" i="1" dirty="0"/>
              <a:t>P</a:t>
            </a:r>
            <a:r>
              <a:rPr lang="en-US" dirty="0"/>
              <a:t>-value for the test we proceed as follows. </a:t>
            </a:r>
          </a:p>
          <a:p>
            <a:pPr algn="ctr"/>
            <a:r>
              <a:rPr lang="en-US" i="1" dirty="0"/>
              <a:t>P</a:t>
            </a:r>
            <a:r>
              <a:rPr lang="en-US" dirty="0"/>
              <a:t>-value = </a:t>
            </a:r>
            <a:r>
              <a:rPr lang="en-US" i="1" dirty="0"/>
              <a:t>P</a:t>
            </a:r>
            <a:r>
              <a:rPr lang="en-US" dirty="0"/>
              <a:t>(</a:t>
            </a:r>
            <a:r>
              <a:rPr lang="en-US" i="1" dirty="0"/>
              <a:t>z</a:t>
            </a:r>
            <a:r>
              <a:rPr lang="en-US" dirty="0"/>
              <a:t> ≥ 2.53 ) = </a:t>
            </a:r>
            <a:r>
              <a:rPr lang="en-US" i="1" dirty="0"/>
              <a:t>P</a:t>
            </a:r>
            <a:r>
              <a:rPr lang="en-US" dirty="0"/>
              <a:t>(</a:t>
            </a:r>
            <a:r>
              <a:rPr lang="en-US" i="1" dirty="0"/>
              <a:t>z</a:t>
            </a:r>
            <a:r>
              <a:rPr lang="en-US" dirty="0"/>
              <a:t> ≤ −2.53) ≈ 0.0057.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pic>
        <p:nvPicPr>
          <p:cNvPr id="99330" name="Picture 2"/>
          <p:cNvPicPr>
            <a:picLocks noChangeAspect="1" noChangeArrowheads="1"/>
          </p:cNvPicPr>
          <p:nvPr/>
        </p:nvPicPr>
        <p:blipFill>
          <a:blip r:embed="rId2" cstate="print"/>
          <a:srcRect/>
          <a:stretch>
            <a:fillRect/>
          </a:stretch>
        </p:blipFill>
        <p:spPr bwMode="auto">
          <a:xfrm>
            <a:off x="1676400" y="1295400"/>
            <a:ext cx="4957412" cy="2971800"/>
          </a:xfrm>
          <a:prstGeom prst="rect">
            <a:avLst/>
          </a:prstGeom>
          <a:noFill/>
          <a:ln w="9525">
            <a:noFill/>
            <a:miter lim="800000"/>
            <a:headEnd/>
            <a:tailEnd/>
          </a:ln>
        </p:spPr>
      </p:pic>
      <p:sp>
        <p:nvSpPr>
          <p:cNvPr id="5" name="Rectangle 4"/>
          <p:cNvSpPr/>
          <p:nvPr/>
        </p:nvSpPr>
        <p:spPr>
          <a:xfrm>
            <a:off x="304800" y="4251121"/>
            <a:ext cx="8534400" cy="1815882"/>
          </a:xfrm>
          <a:prstGeom prst="rect">
            <a:avLst/>
          </a:prstGeom>
        </p:spPr>
        <p:txBody>
          <a:bodyPr wrap="square">
            <a:spAutoFit/>
          </a:bodyPr>
          <a:lstStyle/>
          <a:p>
            <a:r>
              <a:rPr lang="en-US" sz="2800" b="1" dirty="0"/>
              <a:t>Step 5: </a:t>
            </a:r>
            <a:r>
              <a:rPr lang="en-US" sz="2800" dirty="0"/>
              <a:t>Make the decision to reject or fail to reject </a:t>
            </a:r>
            <a:r>
              <a:rPr lang="en-US" sz="2800" i="1" dirty="0"/>
              <a:t>H</a:t>
            </a:r>
            <a:r>
              <a:rPr lang="en-US" sz="2800" baseline="-25000" dirty="0"/>
              <a:t>0</a:t>
            </a:r>
            <a:r>
              <a:rPr lang="en-US" sz="2800" dirty="0"/>
              <a:t>.</a:t>
            </a:r>
            <a:r>
              <a:rPr lang="en-US" sz="2800" b="1" dirty="0"/>
              <a:t> </a:t>
            </a:r>
            <a:r>
              <a:rPr lang="en-US" sz="2800" dirty="0"/>
              <a:t>Since the test statistic value of 2.53 is larger than the critical value, 2.33, the conclusion is to reject </a:t>
            </a:r>
            <a:r>
              <a:rPr lang="en-US" sz="2800" i="1" dirty="0"/>
              <a:t>H</a:t>
            </a:r>
            <a:r>
              <a:rPr lang="en-US" sz="2800" baseline="-25000" dirty="0"/>
              <a:t>0</a:t>
            </a:r>
            <a:r>
              <a:rPr lang="en-US" sz="2800" dirty="0"/>
              <a:t> in favor of </a:t>
            </a:r>
            <a:r>
              <a:rPr lang="en-US" sz="2800" i="1" dirty="0"/>
              <a:t>H</a:t>
            </a:r>
            <a:r>
              <a:rPr lang="en-US" sz="2800" i="1" baseline="-25000" dirty="0"/>
              <a:t>a</a:t>
            </a: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Since the problem explicitly states that the school board member wishes to compare reading levels to the national </a:t>
            </a:r>
            <a:r>
              <a:rPr lang="en-US" b="1" dirty="0"/>
              <a:t>average</a:t>
            </a:r>
            <a:r>
              <a:rPr lang="en-US" dirty="0"/>
              <a:t>, the hypotheses will concern the population mean. Let </a:t>
            </a:r>
          </a:p>
          <a:p>
            <a:r>
              <a:rPr lang="el-GR" i="1" dirty="0">
                <a:latin typeface="Cambria Math" panose="02040503050406030204" pitchFamily="18" charset="0"/>
                <a:ea typeface="Cambria Math" panose="02040503050406030204" pitchFamily="18" charset="0"/>
              </a:rPr>
              <a:t>μ</a:t>
            </a:r>
            <a:r>
              <a:rPr lang="en-US" dirty="0"/>
              <a:t> = the average number of words read per minute by Lincoln High School sophomores. </a:t>
            </a:r>
          </a:p>
          <a:p>
            <a:r>
              <a:rPr lang="en-US" dirty="0"/>
              <a:t>In symbolic form, the hypotheses are as follows. </a:t>
            </a:r>
          </a:p>
          <a:p>
            <a:endParaRPr lang="en-US" dirty="0"/>
          </a:p>
          <a:p>
            <a:endParaRPr lang="en-US" dirty="0"/>
          </a:p>
          <a:p>
            <a:endParaRPr lang="en-US" dirty="0"/>
          </a:p>
        </p:txBody>
      </p:sp>
      <p:graphicFrame>
        <p:nvGraphicFramePr>
          <p:cNvPr id="69634" name="Object 2"/>
          <p:cNvGraphicFramePr>
            <a:graphicFrameLocks noChangeAspect="1"/>
          </p:cNvGraphicFramePr>
          <p:nvPr>
            <p:extLst>
              <p:ext uri="{D42A27DB-BD31-4B8C-83A1-F6EECF244321}">
                <p14:modId xmlns:p14="http://schemas.microsoft.com/office/powerpoint/2010/main" val="3631537492"/>
              </p:ext>
            </p:extLst>
          </p:nvPr>
        </p:nvGraphicFramePr>
        <p:xfrm>
          <a:off x="3752850" y="4673600"/>
          <a:ext cx="1651000" cy="965200"/>
        </p:xfrm>
        <a:graphic>
          <a:graphicData uri="http://schemas.openxmlformats.org/presentationml/2006/ole">
            <mc:AlternateContent xmlns:mc="http://schemas.openxmlformats.org/markup-compatibility/2006">
              <mc:Choice xmlns:v="urn:schemas-microsoft-com:vml" Requires="v">
                <p:oleObj name="Equation" r:id="rId2" imgW="1650960" imgH="965160" progId="Equation.DSMT4">
                  <p:embed/>
                </p:oleObj>
              </mc:Choice>
              <mc:Fallback>
                <p:oleObj name="Equation" r:id="rId2" imgW="1650960" imgH="965160" progId="Equation.DSMT4">
                  <p:embed/>
                  <p:pic>
                    <p:nvPicPr>
                      <p:cNvPr id="0" name=""/>
                      <p:cNvPicPr>
                        <a:picLocks noChangeAspect="1" noChangeArrowheads="1"/>
                      </p:cNvPicPr>
                      <p:nvPr/>
                    </p:nvPicPr>
                    <p:blipFill>
                      <a:blip r:embed="rId3"/>
                      <a:srcRect/>
                      <a:stretch>
                        <a:fillRect/>
                      </a:stretch>
                    </p:blipFill>
                    <p:spPr bwMode="auto">
                      <a:xfrm>
                        <a:off x="3752850" y="4673600"/>
                        <a:ext cx="1651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0849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11.2.2 (cont.)</a:t>
            </a:r>
          </a:p>
        </p:txBody>
      </p:sp>
      <p:sp>
        <p:nvSpPr>
          <p:cNvPr id="3" name="Content Placeholder 2"/>
          <p:cNvSpPr>
            <a:spLocks noGrp="1"/>
          </p:cNvSpPr>
          <p:nvPr>
            <p:ph idx="1"/>
          </p:nvPr>
        </p:nvSpPr>
        <p:spPr/>
        <p:txBody>
          <a:bodyPr/>
          <a:lstStyle/>
          <a:p>
            <a:r>
              <a:rPr lang="en-US" dirty="0"/>
              <a:t>Note that the </a:t>
            </a:r>
            <a:r>
              <a:rPr lang="en-US" i="1" dirty="0"/>
              <a:t>P</a:t>
            </a:r>
            <a:r>
              <a:rPr lang="en-US" dirty="0"/>
              <a:t>-value of 0.0057 is less than the significance level, </a:t>
            </a:r>
            <a:r>
              <a:rPr lang="el-GR" i="1" dirty="0">
                <a:latin typeface="Cambria Math" panose="02040503050406030204" pitchFamily="18" charset="0"/>
                <a:ea typeface="Cambria Math" panose="02040503050406030204" pitchFamily="18" charset="0"/>
              </a:rPr>
              <a:t>α</a:t>
            </a:r>
            <a:r>
              <a:rPr lang="en-US" dirty="0"/>
              <a:t> = 0.01, also leading us to the decision to reject </a:t>
            </a:r>
            <a:r>
              <a:rPr lang="en-US" i="1" dirty="0"/>
              <a:t>H</a:t>
            </a:r>
            <a:r>
              <a:rPr lang="en-US" baseline="-25000" dirty="0"/>
              <a:t>0</a:t>
            </a:r>
            <a:r>
              <a:rPr lang="en-US" dirty="0"/>
              <a:t>.</a:t>
            </a:r>
            <a:r>
              <a:rPr lang="en-US" b="1" dirty="0"/>
              <a:t> </a:t>
            </a:r>
          </a:p>
          <a:p>
            <a:r>
              <a:rPr lang="en-US" b="1" dirty="0"/>
              <a:t>Step 6: </a:t>
            </a:r>
            <a:r>
              <a:rPr lang="en-US" dirty="0"/>
              <a:t>State the conclusion in terms of the original question. </a:t>
            </a:r>
          </a:p>
          <a:p>
            <a:r>
              <a:rPr lang="en-US" dirty="0"/>
              <a:t>There is sufficient evidence at the </a:t>
            </a:r>
            <a:r>
              <a:rPr lang="el-GR" i="1" dirty="0">
                <a:latin typeface="Cambria Math" panose="02040503050406030204" pitchFamily="18" charset="0"/>
                <a:ea typeface="Cambria Math" panose="02040503050406030204" pitchFamily="18" charset="0"/>
              </a:rPr>
              <a:t>α</a:t>
            </a:r>
            <a:r>
              <a:rPr lang="en-US" dirty="0"/>
              <a:t> = 0.01 level to conclude that the new fabricating technique is superior and leads to longer chip life.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One-Sided "Less Than" Alternatives </a:t>
            </a:r>
          </a:p>
        </p:txBody>
      </p:sp>
      <p:sp>
        <p:nvSpPr>
          <p:cNvPr id="4" name="Content Placeholder 2"/>
          <p:cNvSpPr txBox="1">
            <a:spLocks/>
          </p:cNvSpPr>
          <p:nvPr/>
        </p:nvSpPr>
        <p:spPr>
          <a:xfrm>
            <a:off x="457200" y="1236714"/>
            <a:ext cx="8229600" cy="3108543"/>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r>
              <a:rPr lang="en-US" sz="2800" dirty="0">
                <a:solidFill>
                  <a:srgbClr val="000000"/>
                </a:solidFill>
              </a:rPr>
              <a:t>For tests which are based on a test statistic which has a standard normal distribution and “less than” alternatives, find the value of </a:t>
            </a:r>
            <a:r>
              <a:rPr lang="en-US" sz="2800" i="1" dirty="0">
                <a:solidFill>
                  <a:srgbClr val="000000"/>
                </a:solidFill>
              </a:rPr>
              <a:t>z</a:t>
            </a:r>
            <a:r>
              <a:rPr lang="en-US" sz="2800" dirty="0">
                <a:solidFill>
                  <a:srgbClr val="000000"/>
                </a:solidFill>
              </a:rPr>
              <a:t> that </a:t>
            </a:r>
            <a:r>
              <a:rPr lang="en-US" sz="2800" i="1" dirty="0">
                <a:solidFill>
                  <a:srgbClr val="000000"/>
                </a:solidFill>
              </a:rPr>
              <a:t>cuts off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worth of probability in the left-hand tail of the distribution. The critical values for “less than” alternative hypotheses are given in Table 11.2.4 for typical values of </a:t>
            </a:r>
            <a:r>
              <a:rPr lang="el-GR" sz="2800" i="1"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One-Sided "Less Than" Alternatives </a:t>
            </a:r>
          </a:p>
        </p:txBody>
      </p:sp>
      <p:sp>
        <p:nvSpPr>
          <p:cNvPr id="4" name="Content Placeholder 2"/>
          <p:cNvSpPr txBox="1">
            <a:spLocks/>
          </p:cNvSpPr>
          <p:nvPr/>
        </p:nvSpPr>
        <p:spPr>
          <a:xfrm>
            <a:off x="457200" y="1236714"/>
            <a:ext cx="8229600" cy="3625608"/>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 (cont.)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800" b="1" dirty="0">
              <a:solidFill>
                <a:srgbClr val="000000"/>
              </a:solidFill>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5" name="object 3"/>
          <p:cNvGraphicFramePr>
            <a:graphicFrameLocks noGrp="1"/>
          </p:cNvGraphicFramePr>
          <p:nvPr>
            <p:extLst>
              <p:ext uri="{D42A27DB-BD31-4B8C-83A1-F6EECF244321}">
                <p14:modId xmlns:p14="http://schemas.microsoft.com/office/powerpoint/2010/main" val="2385443202"/>
              </p:ext>
            </p:extLst>
          </p:nvPr>
        </p:nvGraphicFramePr>
        <p:xfrm>
          <a:off x="1066801" y="1905000"/>
          <a:ext cx="7086598" cy="2349500"/>
        </p:xfrm>
        <a:graphic>
          <a:graphicData uri="http://schemas.openxmlformats.org/drawingml/2006/table">
            <a:tbl>
              <a:tblPr firstRow="1" bandRow="1">
                <a:tableStyleId>{5C22544A-7EE6-4342-B048-85BDC9FD1C3A}</a:tableStyleId>
              </a:tblPr>
              <a:tblGrid>
                <a:gridCol w="1945915">
                  <a:extLst>
                    <a:ext uri="{9D8B030D-6E8A-4147-A177-3AD203B41FA5}">
                      <a16:colId xmlns:a16="http://schemas.microsoft.com/office/drawing/2014/main" val="20000"/>
                    </a:ext>
                  </a:extLst>
                </a:gridCol>
                <a:gridCol w="3806247">
                  <a:extLst>
                    <a:ext uri="{9D8B030D-6E8A-4147-A177-3AD203B41FA5}">
                      <a16:colId xmlns:a16="http://schemas.microsoft.com/office/drawing/2014/main" val="20001"/>
                    </a:ext>
                  </a:extLst>
                </a:gridCol>
                <a:gridCol w="1334436">
                  <a:extLst>
                    <a:ext uri="{9D8B030D-6E8A-4147-A177-3AD203B41FA5}">
                      <a16:colId xmlns:a16="http://schemas.microsoft.com/office/drawing/2014/main" val="20002"/>
                    </a:ext>
                  </a:extLst>
                </a:gridCol>
              </a:tblGrid>
              <a:tr h="399282">
                <a:tc gridSpan="3">
                  <a:txBody>
                    <a:bodyPr/>
                    <a:lstStyle/>
                    <a:p>
                      <a:pPr algn="ctr"/>
                      <a:r>
                        <a:rPr lang="en-US" sz="2000" b="1" i="0" kern="1200" baseline="0" dirty="0">
                          <a:solidFill>
                            <a:schemeClr val="lt1"/>
                          </a:solidFill>
                          <a:latin typeface="+mn-lt"/>
                          <a:ea typeface="+mn-ea"/>
                          <a:cs typeface="+mn-cs"/>
                        </a:rPr>
                        <a:t>Table 11.2.4 – Critical Values of the </a:t>
                      </a:r>
                      <a:r>
                        <a:rPr lang="en-US" sz="2000" b="1" i="1" kern="1200" baseline="0" dirty="0">
                          <a:solidFill>
                            <a:schemeClr val="lt1"/>
                          </a:solidFill>
                          <a:latin typeface="+mn-lt"/>
                          <a:ea typeface="+mn-ea"/>
                          <a:cs typeface="+mn-cs"/>
                        </a:rPr>
                        <a:t>z</a:t>
                      </a:r>
                      <a:r>
                        <a:rPr lang="en-US" sz="2000" b="1" i="0" kern="1200" baseline="0" dirty="0">
                          <a:solidFill>
                            <a:schemeClr val="lt1"/>
                          </a:solidFill>
                          <a:latin typeface="+mn-lt"/>
                          <a:ea typeface="+mn-ea"/>
                          <a:cs typeface="+mn-cs"/>
                        </a:rPr>
                        <a:t>-Test Statistic for One‑</a:t>
                      </a:r>
                      <a:r>
                        <a:rPr lang="en-US" sz="2000" b="1" i="0" kern="1200" baseline="0" dirty="0" err="1">
                          <a:solidFill>
                            <a:schemeClr val="lt1"/>
                          </a:solidFill>
                          <a:latin typeface="+mn-lt"/>
                          <a:ea typeface="+mn-ea"/>
                          <a:cs typeface="+mn-cs"/>
                        </a:rPr>
                        <a:t>Sided</a:t>
                      </a:r>
                      <a:r>
                        <a:rPr lang="en-US" sz="2000" b="1" i="0" kern="1200" baseline="0" dirty="0">
                          <a:solidFill>
                            <a:schemeClr val="lt1"/>
                          </a:solidFill>
                          <a:latin typeface="+mn-lt"/>
                          <a:ea typeface="+mn-ea"/>
                          <a:cs typeface="+mn-cs"/>
                        </a:rPr>
                        <a:t> (Less Than) Alternatives 	</a:t>
                      </a:r>
                    </a:p>
                  </a:txBody>
                  <a:tcPr marL="0" marR="0" marT="34925"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2275">
                <a:tc>
                  <a:txBody>
                    <a:bodyPr/>
                    <a:lstStyle/>
                    <a:p>
                      <a:pPr marL="7620" algn="ctr">
                        <a:lnSpc>
                          <a:spcPct val="100000"/>
                        </a:lnSpc>
                        <a:spcBef>
                          <a:spcPts val="250"/>
                        </a:spcBef>
                      </a:pPr>
                      <a:r>
                        <a:rPr sz="2000" b="1" spc="-10" dirty="0">
                          <a:solidFill>
                            <a:srgbClr val="000000"/>
                          </a:solidFill>
                        </a:rPr>
                        <a:t>Significance</a:t>
                      </a:r>
                      <a:r>
                        <a:rPr sz="2000" b="1" spc="-25" dirty="0">
                          <a:solidFill>
                            <a:srgbClr val="000000"/>
                          </a:solidFill>
                        </a:rPr>
                        <a:t> </a:t>
                      </a:r>
                      <a:r>
                        <a:rPr sz="2000" b="1" spc="-5" dirty="0">
                          <a:solidFill>
                            <a:srgbClr val="000000"/>
                          </a:solidFill>
                        </a:rPr>
                        <a:t>Level</a:t>
                      </a:r>
                      <a:endParaRPr sz="2000" b="1" dirty="0">
                        <a:solidFill>
                          <a:srgbClr val="000000"/>
                        </a:solidFill>
                        <a:latin typeface="Roboto Condensed"/>
                        <a:cs typeface="Roboto Condensed"/>
                      </a:endParaRPr>
                    </a:p>
                  </a:txBody>
                  <a:tcPr marL="0" marR="0" marT="31750" marB="0"/>
                </a:tc>
                <a:tc>
                  <a:txBody>
                    <a:bodyPr/>
                    <a:lstStyle/>
                    <a:p>
                      <a:pPr marL="258445">
                        <a:lnSpc>
                          <a:spcPct val="100000"/>
                        </a:lnSpc>
                        <a:spcBef>
                          <a:spcPts val="250"/>
                        </a:spcBef>
                      </a:pPr>
                      <a:r>
                        <a:rPr sz="2000" b="1" spc="-5" dirty="0">
                          <a:solidFill>
                            <a:srgbClr val="000000"/>
                          </a:solidFill>
                        </a:rPr>
                        <a:t>Definition </a:t>
                      </a:r>
                      <a:r>
                        <a:rPr sz="2000" b="1" dirty="0">
                          <a:solidFill>
                            <a:srgbClr val="000000"/>
                          </a:solidFill>
                        </a:rPr>
                        <a:t>of </a:t>
                      </a:r>
                      <a:r>
                        <a:rPr sz="2000" b="1" spc="-5" dirty="0">
                          <a:solidFill>
                            <a:srgbClr val="000000"/>
                          </a:solidFill>
                        </a:rPr>
                        <a:t>Ordinary</a:t>
                      </a:r>
                      <a:r>
                        <a:rPr sz="2000" b="1" spc="-15" dirty="0">
                          <a:solidFill>
                            <a:srgbClr val="000000"/>
                          </a:solidFill>
                        </a:rPr>
                        <a:t> </a:t>
                      </a:r>
                      <a:r>
                        <a:rPr sz="2000" b="1" spc="-5" dirty="0">
                          <a:solidFill>
                            <a:srgbClr val="000000"/>
                          </a:solidFill>
                        </a:rPr>
                        <a:t>Variability</a:t>
                      </a:r>
                      <a:endParaRPr sz="2000" b="1">
                        <a:solidFill>
                          <a:srgbClr val="000000"/>
                        </a:solidFill>
                        <a:latin typeface="Roboto Condensed"/>
                        <a:cs typeface="Roboto Condensed"/>
                      </a:endParaRPr>
                    </a:p>
                  </a:txBody>
                  <a:tcPr marL="0" marR="0" marT="31750" marB="0"/>
                </a:tc>
                <a:tc>
                  <a:txBody>
                    <a:bodyPr/>
                    <a:lstStyle/>
                    <a:p>
                      <a:pPr marL="384810">
                        <a:lnSpc>
                          <a:spcPct val="100000"/>
                        </a:lnSpc>
                        <a:spcBef>
                          <a:spcPts val="250"/>
                        </a:spcBef>
                      </a:pPr>
                      <a:r>
                        <a:rPr sz="2000" b="1" dirty="0">
                          <a:solidFill>
                            <a:srgbClr val="000000"/>
                          </a:solidFill>
                        </a:rPr>
                        <a:t>−</a:t>
                      </a:r>
                      <a:r>
                        <a:rPr sz="2000" b="1" i="1" dirty="0">
                          <a:solidFill>
                            <a:srgbClr val="000000"/>
                          </a:solidFill>
                        </a:rPr>
                        <a:t>z</a:t>
                      </a:r>
                      <a:r>
                        <a:rPr lang="el-GR" sz="2000" b="1" i="1" baseline="-25252" dirty="0">
                          <a:solidFill>
                            <a:srgbClr val="000000"/>
                          </a:solidFill>
                          <a:latin typeface="Cambria Math" panose="02040503050406030204" pitchFamily="18" charset="0"/>
                          <a:ea typeface="Cambria Math" panose="02040503050406030204" pitchFamily="18" charset="0"/>
                        </a:rPr>
                        <a:t>α</a:t>
                      </a:r>
                      <a:endParaRPr sz="2000" b="1" i="1" baseline="-25252" dirty="0">
                        <a:solidFill>
                          <a:srgbClr val="000000"/>
                        </a:solidFill>
                        <a:latin typeface="Roboto Condensed"/>
                        <a:cs typeface="Roboto Condensed"/>
                      </a:endParaRPr>
                    </a:p>
                  </a:txBody>
                  <a:tcPr marL="0" marR="0" marT="31750" marB="0"/>
                </a:tc>
                <a:extLst>
                  <a:ext uri="{0D108BD9-81ED-4DB2-BD59-A6C34878D82A}">
                    <a16:rowId xmlns:a16="http://schemas.microsoft.com/office/drawing/2014/main" val="10001"/>
                  </a:ext>
                </a:extLst>
              </a:tr>
              <a:tr h="284324">
                <a:tc>
                  <a:txBody>
                    <a:bodyPr/>
                    <a:lstStyle/>
                    <a:p>
                      <a:pPr marL="7620" algn="ctr">
                        <a:lnSpc>
                          <a:spcPct val="100000"/>
                        </a:lnSpc>
                        <a:spcBef>
                          <a:spcPts val="125"/>
                        </a:spcBef>
                      </a:pPr>
                      <a:r>
                        <a:rPr sz="2000" dirty="0">
                          <a:solidFill>
                            <a:srgbClr val="000000"/>
                          </a:solidFill>
                        </a:rPr>
                        <a:t>0.20</a:t>
                      </a:r>
                      <a:endParaRPr sz="2000" dirty="0">
                        <a:solidFill>
                          <a:srgbClr val="000000"/>
                        </a:solidFill>
                        <a:latin typeface="STIX"/>
                        <a:cs typeface="STIX"/>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80% of the</a:t>
                      </a:r>
                      <a:r>
                        <a:rPr sz="2000" spc="-25"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0" dirty="0">
                          <a:solidFill>
                            <a:srgbClr val="000000"/>
                          </a:solidFill>
                        </a:rPr>
                        <a:t>0.84</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85202">
                <a:tc>
                  <a:txBody>
                    <a:bodyPr/>
                    <a:lstStyle/>
                    <a:p>
                      <a:pPr marL="7620" algn="ctr">
                        <a:lnSpc>
                          <a:spcPct val="100000"/>
                        </a:lnSpc>
                        <a:spcBef>
                          <a:spcPts val="125"/>
                        </a:spcBef>
                      </a:pPr>
                      <a:r>
                        <a:rPr sz="2000" dirty="0">
                          <a:solidFill>
                            <a:srgbClr val="000000"/>
                          </a:solidFill>
                        </a:rPr>
                        <a:t>0.10</a:t>
                      </a:r>
                      <a:endParaRPr sz="2000">
                        <a:solidFill>
                          <a:srgbClr val="000000"/>
                        </a:solidFill>
                        <a:latin typeface="STIX"/>
                        <a:cs typeface="STIX"/>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90% of the</a:t>
                      </a:r>
                      <a:r>
                        <a:rPr sz="2000" spc="-25"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1.28</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85202">
                <a:tc>
                  <a:txBody>
                    <a:bodyPr/>
                    <a:lstStyle/>
                    <a:p>
                      <a:pPr marL="7620" algn="ctr">
                        <a:lnSpc>
                          <a:spcPct val="100000"/>
                        </a:lnSpc>
                        <a:spcBef>
                          <a:spcPts val="125"/>
                        </a:spcBef>
                      </a:pPr>
                      <a:r>
                        <a:rPr sz="2000" dirty="0">
                          <a:solidFill>
                            <a:srgbClr val="000000"/>
                          </a:solidFill>
                        </a:rPr>
                        <a:t>0.05</a:t>
                      </a:r>
                      <a:endParaRPr sz="2000">
                        <a:solidFill>
                          <a:srgbClr val="000000"/>
                        </a:solidFill>
                        <a:latin typeface="STIX"/>
                        <a:cs typeface="STIX"/>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95% of the</a:t>
                      </a:r>
                      <a:r>
                        <a:rPr sz="2000" spc="-25"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1.645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85202">
                <a:tc>
                  <a:txBody>
                    <a:bodyPr/>
                    <a:lstStyle/>
                    <a:p>
                      <a:pPr marL="7620" algn="ctr">
                        <a:lnSpc>
                          <a:spcPct val="100000"/>
                        </a:lnSpc>
                        <a:spcBef>
                          <a:spcPts val="125"/>
                        </a:spcBef>
                      </a:pPr>
                      <a:r>
                        <a:rPr sz="2000" dirty="0">
                          <a:solidFill>
                            <a:srgbClr val="000000"/>
                          </a:solidFill>
                        </a:rPr>
                        <a:t>0.01</a:t>
                      </a:r>
                      <a:endParaRPr sz="2000">
                        <a:solidFill>
                          <a:srgbClr val="000000"/>
                        </a:solidFill>
                        <a:latin typeface="STIX"/>
                        <a:cs typeface="STIX"/>
                      </a:endParaRPr>
                    </a:p>
                  </a:txBody>
                  <a:tcPr marL="0" marR="0" marT="15875" marB="0"/>
                </a:tc>
                <a:tc>
                  <a:txBody>
                    <a:bodyPr/>
                    <a:lstStyle/>
                    <a:p>
                      <a:pPr marL="245745">
                        <a:lnSpc>
                          <a:spcPct val="100000"/>
                        </a:lnSpc>
                        <a:spcBef>
                          <a:spcPts val="125"/>
                        </a:spcBef>
                      </a:pPr>
                      <a:r>
                        <a:rPr sz="2000" spc="-5" dirty="0">
                          <a:solidFill>
                            <a:srgbClr val="000000"/>
                          </a:solidFill>
                        </a:rPr>
                        <a:t>Upper </a:t>
                      </a:r>
                      <a:r>
                        <a:rPr sz="2000" dirty="0">
                          <a:solidFill>
                            <a:srgbClr val="000000"/>
                          </a:solidFill>
                        </a:rPr>
                        <a:t>99% of the</a:t>
                      </a:r>
                      <a:r>
                        <a:rPr sz="2000" spc="-25" dirty="0">
                          <a:solidFill>
                            <a:srgbClr val="000000"/>
                          </a:solidFill>
                        </a:rPr>
                        <a:t> </a:t>
                      </a:r>
                      <a:r>
                        <a:rPr sz="2000" dirty="0">
                          <a:solidFill>
                            <a:srgbClr val="000000"/>
                          </a:solidFill>
                        </a:rPr>
                        <a:t>distribution</a:t>
                      </a:r>
                      <a:endParaRPr sz="2000" dirty="0">
                        <a:solidFill>
                          <a:srgbClr val="000000"/>
                        </a:solidFill>
                        <a:latin typeface="STIX"/>
                        <a:cs typeface="STIX"/>
                      </a:endParaRPr>
                    </a:p>
                  </a:txBody>
                  <a:tcPr marL="0" marR="0" marT="15875" marB="0"/>
                </a:tc>
                <a:tc>
                  <a:txBody>
                    <a:bodyPr/>
                    <a:lstStyle/>
                    <a:p>
                      <a:pPr marL="290830">
                        <a:lnSpc>
                          <a:spcPct val="100000"/>
                        </a:lnSpc>
                        <a:spcBef>
                          <a:spcPts val="125"/>
                        </a:spcBef>
                      </a:pPr>
                      <a:r>
                        <a:rPr lang="en-US" sz="2000" spc="0" dirty="0">
                          <a:solidFill>
                            <a:srgbClr val="000000"/>
                          </a:solidFill>
                          <a:latin typeface="Symbol" pitchFamily="98" charset="2"/>
                        </a:rPr>
                        <a:t>-</a:t>
                      </a:r>
                      <a:r>
                        <a:rPr sz="2000" spc="-10" dirty="0">
                          <a:solidFill>
                            <a:srgbClr val="000000"/>
                          </a:solidFill>
                        </a:rPr>
                        <a:t>2.33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One-Sided "Less Than" Alternatives </a:t>
            </a:r>
          </a:p>
        </p:txBody>
      </p:sp>
      <p:sp>
        <p:nvSpPr>
          <p:cNvPr id="4" name="Content Placeholder 2"/>
          <p:cNvSpPr txBox="1">
            <a:spLocks/>
          </p:cNvSpPr>
          <p:nvPr/>
        </p:nvSpPr>
        <p:spPr>
          <a:xfrm>
            <a:off x="457200" y="1236714"/>
            <a:ext cx="8229600" cy="4702826"/>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 (cont.)</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50000"/>
              </a:lnSpc>
              <a:spcBef>
                <a:spcPct val="20000"/>
              </a:spcBef>
              <a:spcAft>
                <a:spcPts val="0"/>
              </a:spcAft>
              <a:buClrTx/>
              <a:buSzTx/>
              <a:buFontTx/>
              <a:buNone/>
              <a:tabLst/>
              <a:defRPr/>
            </a:pPr>
            <a:endParaRPr lang="en-US" sz="2800" b="1" dirty="0">
              <a:solidFill>
                <a:srgbClr val="000000"/>
              </a:solidFill>
            </a:endParaRPr>
          </a:p>
          <a:p>
            <a:pPr lvl="0">
              <a:spcBef>
                <a:spcPct val="20000"/>
              </a:spcBef>
              <a:defRPr/>
            </a:pPr>
            <a:r>
              <a:rPr lang="en-US" sz="2800" dirty="0">
                <a:solidFill>
                  <a:srgbClr val="000000"/>
                </a:solidFill>
              </a:rPr>
              <a:t>The figure above shows the rejection region for a test with a one-sided “less than” alternative hypothesis, and a significance level of 0.20. </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0354" name="Picture 2"/>
          <p:cNvPicPr>
            <a:picLocks noChangeAspect="1" noChangeArrowheads="1"/>
          </p:cNvPicPr>
          <p:nvPr/>
        </p:nvPicPr>
        <p:blipFill>
          <a:blip r:embed="rId2" cstate="print">
            <a:clrChange>
              <a:clrFrom>
                <a:srgbClr val="EFEEE1"/>
              </a:clrFrom>
              <a:clrTo>
                <a:srgbClr val="EFEEE1">
                  <a:alpha val="0"/>
                </a:srgbClr>
              </a:clrTo>
            </a:clrChange>
          </a:blip>
          <a:srcRect/>
          <a:stretch>
            <a:fillRect/>
          </a:stretch>
        </p:blipFill>
        <p:spPr bwMode="auto">
          <a:xfrm>
            <a:off x="2513001" y="1794545"/>
            <a:ext cx="4117998" cy="2743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One-Sided "Less Than" Alternatives </a:t>
            </a:r>
          </a:p>
        </p:txBody>
      </p:sp>
      <p:sp>
        <p:nvSpPr>
          <p:cNvPr id="4" name="Content Placeholder 2"/>
          <p:cNvSpPr txBox="1">
            <a:spLocks/>
          </p:cNvSpPr>
          <p:nvPr/>
        </p:nvSpPr>
        <p:spPr>
          <a:xfrm>
            <a:off x="457200" y="1236714"/>
            <a:ext cx="8229600" cy="2332946"/>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 (cont.)</a:t>
            </a:r>
          </a:p>
          <a:p>
            <a:pPr lvl="0">
              <a:spcBef>
                <a:spcPct val="20000"/>
              </a:spcBef>
              <a:defRPr/>
            </a:pPr>
            <a:r>
              <a:rPr lang="en-US" sz="2800" dirty="0">
                <a:solidFill>
                  <a:srgbClr val="000000"/>
                </a:solidFill>
              </a:rPr>
              <a:t>For this test, the null hypothesis will be rejected if the calculated value of the test statistic is less than −0.84. The </a:t>
            </a:r>
            <a:r>
              <a:rPr lang="en-US" sz="2800" i="1" dirty="0">
                <a:solidFill>
                  <a:srgbClr val="000000"/>
                </a:solidFill>
              </a:rPr>
              <a:t>P</a:t>
            </a:r>
            <a:r>
              <a:rPr lang="en-US" sz="2800" dirty="0">
                <a:solidFill>
                  <a:srgbClr val="000000"/>
                </a:solidFill>
              </a:rPr>
              <a:t>-value is given by </a:t>
            </a:r>
            <a:r>
              <a:rPr lang="en-US" sz="2800" i="1" dirty="0">
                <a:solidFill>
                  <a:srgbClr val="000000"/>
                </a:solidFill>
              </a:rPr>
              <a:t>P</a:t>
            </a:r>
            <a:r>
              <a:rPr lang="en-US" sz="2800" dirty="0">
                <a:solidFill>
                  <a:srgbClr val="000000"/>
                </a:solidFill>
              </a:rPr>
              <a:t>(</a:t>
            </a:r>
            <a:r>
              <a:rPr lang="en-US" sz="2800" i="1" dirty="0">
                <a:solidFill>
                  <a:srgbClr val="000000"/>
                </a:solidFill>
              </a:rPr>
              <a:t>z</a:t>
            </a:r>
            <a:r>
              <a:rPr lang="en-US" sz="2800" dirty="0">
                <a:solidFill>
                  <a:srgbClr val="000000"/>
                </a:solidFill>
              </a:rPr>
              <a:t> ≤ </a:t>
            </a:r>
            <a:r>
              <a:rPr lang="en-US" sz="2800" i="1" dirty="0">
                <a:solidFill>
                  <a:srgbClr val="000000"/>
                </a:solidFill>
              </a:rPr>
              <a:t>z</a:t>
            </a:r>
            <a:r>
              <a:rPr lang="en-US" sz="2800" baseline="-25000" dirty="0">
                <a:solidFill>
                  <a:srgbClr val="000000"/>
                </a:solidFill>
              </a:rPr>
              <a:t>0</a:t>
            </a:r>
            <a:r>
              <a:rPr lang="en-US" sz="2800" dirty="0">
                <a:solidFill>
                  <a:srgbClr val="000000"/>
                </a:solidFill>
              </a:rPr>
              <a:t>), where </a:t>
            </a:r>
            <a:r>
              <a:rPr lang="en-US" sz="2800" i="1" dirty="0">
                <a:solidFill>
                  <a:srgbClr val="000000"/>
                </a:solidFill>
              </a:rPr>
              <a:t>z</a:t>
            </a:r>
            <a:r>
              <a:rPr lang="en-US" sz="2800" baseline="-25000" dirty="0">
                <a:solidFill>
                  <a:srgbClr val="000000"/>
                </a:solidFill>
              </a:rPr>
              <a:t>0</a:t>
            </a:r>
            <a:r>
              <a:rPr lang="en-US" sz="2800" dirty="0">
                <a:solidFill>
                  <a:srgbClr val="000000"/>
                </a:solidFill>
              </a:rPr>
              <a:t> is the observed value of the test statistic.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a Mean, </a:t>
            </a:r>
            <a:r>
              <a:rPr lang="en-US" i="1" dirty="0"/>
              <a:t>σ </a:t>
            </a:r>
            <a:r>
              <a:rPr lang="en-US" dirty="0"/>
              <a:t>Unknown</a:t>
            </a:r>
            <a:r>
              <a:rPr lang="en-US" i="1" dirty="0"/>
              <a:t> </a:t>
            </a:r>
            <a:endParaRPr lang="en-US" dirty="0"/>
          </a:p>
        </p:txBody>
      </p:sp>
      <p:sp>
        <p:nvSpPr>
          <p:cNvPr id="4" name="Content Placeholder 2"/>
          <p:cNvSpPr txBox="1">
            <a:spLocks/>
          </p:cNvSpPr>
          <p:nvPr/>
        </p:nvSpPr>
        <p:spPr>
          <a:xfrm>
            <a:off x="457200" y="1236714"/>
            <a:ext cx="8229600" cy="4401205"/>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a:t>
            </a:r>
          </a:p>
          <a:p>
            <a:r>
              <a:rPr lang="en-US" sz="2800" b="1" dirty="0">
                <a:solidFill>
                  <a:srgbClr val="000000"/>
                </a:solidFill>
              </a:rPr>
              <a:t>Assumptions: </a:t>
            </a:r>
          </a:p>
          <a:p>
            <a:pPr marL="514350" indent="-514350">
              <a:buFont typeface="+mj-lt"/>
              <a:buAutoNum type="arabicPeriod"/>
            </a:pPr>
            <a:r>
              <a:rPr lang="en-US" sz="2800" dirty="0">
                <a:solidFill>
                  <a:srgbClr val="000000"/>
                </a:solidFill>
              </a:rPr>
              <a:t>The data is quantitative. </a:t>
            </a:r>
          </a:p>
          <a:p>
            <a:pPr marL="514350" indent="-514350">
              <a:buFont typeface="+mj-lt"/>
              <a:buAutoNum type="arabicPeriod"/>
            </a:pPr>
            <a:r>
              <a:rPr lang="en-US" sz="2800" dirty="0">
                <a:solidFill>
                  <a:srgbClr val="000000"/>
                </a:solidFill>
              </a:rPr>
              <a:t>The data is obtained via a random sample of size </a:t>
            </a:r>
            <a:r>
              <a:rPr lang="en-US" sz="2800" i="1" dirty="0">
                <a:solidFill>
                  <a:srgbClr val="000000"/>
                </a:solidFill>
              </a:rPr>
              <a:t>n</a:t>
            </a:r>
            <a:r>
              <a:rPr lang="en-US" sz="2800" dirty="0">
                <a:solidFill>
                  <a:srgbClr val="000000"/>
                </a:solidFill>
              </a:rPr>
              <a:t>. </a:t>
            </a:r>
          </a:p>
          <a:p>
            <a:pPr marL="514350" indent="-514350">
              <a:buFont typeface="+mj-lt"/>
              <a:buAutoNum type="arabicPeriod"/>
            </a:pPr>
            <a:r>
              <a:rPr lang="en-US" sz="2800" dirty="0">
                <a:solidFill>
                  <a:srgbClr val="000000"/>
                </a:solidFill>
              </a:rPr>
              <a:t>The population is normally distributed or the sample size </a:t>
            </a:r>
            <a:r>
              <a:rPr lang="en-US" sz="2800" i="1" dirty="0">
                <a:solidFill>
                  <a:srgbClr val="000000"/>
                </a:solidFill>
              </a:rPr>
              <a:t>n</a:t>
            </a:r>
            <a:r>
              <a:rPr lang="en-US" sz="2800" dirty="0">
                <a:solidFill>
                  <a:srgbClr val="000000"/>
                </a:solidFill>
              </a:rPr>
              <a:t> is large, </a:t>
            </a:r>
            <a:r>
              <a:rPr lang="en-US" sz="2800" i="1" dirty="0">
                <a:solidFill>
                  <a:srgbClr val="000000"/>
                </a:solidFill>
              </a:rPr>
              <a:t>n</a:t>
            </a:r>
            <a:r>
              <a:rPr lang="en-US" sz="2800" dirty="0">
                <a:solidFill>
                  <a:srgbClr val="000000"/>
                </a:solidFill>
              </a:rPr>
              <a:t> &gt; 30. </a:t>
            </a:r>
          </a:p>
          <a:p>
            <a:pPr marL="514350" indent="-514350">
              <a:buFont typeface="+mj-lt"/>
              <a:buAutoNum type="arabicPeriod"/>
            </a:pPr>
            <a:r>
              <a:rPr lang="en-US" sz="2800" dirty="0">
                <a:solidFill>
                  <a:srgbClr val="000000"/>
                </a:solidFill>
              </a:rPr>
              <a:t>The population standard deviation </a:t>
            </a:r>
            <a:r>
              <a:rPr lang="en-US" sz="2800" i="1" dirty="0">
                <a:solidFill>
                  <a:srgbClr val="000000"/>
                </a:solidFill>
                <a:latin typeface="Symbol" pitchFamily="98" charset="2"/>
              </a:rPr>
              <a:t>s</a:t>
            </a:r>
            <a:r>
              <a:rPr lang="en-US" sz="2800" dirty="0">
                <a:solidFill>
                  <a:srgbClr val="000000"/>
                </a:solidFill>
              </a:rPr>
              <a:t> is unknown.</a:t>
            </a:r>
          </a:p>
          <a:p>
            <a:r>
              <a:rPr lang="en-US" sz="2800" b="1" dirty="0">
                <a:solidFill>
                  <a:srgbClr val="000000"/>
                </a:solidFill>
              </a:rPr>
              <a:t>Test Statistic: </a:t>
            </a:r>
            <a:r>
              <a:rPr lang="en-US" sz="2800" dirty="0">
                <a:solidFill>
                  <a:srgbClr val="000000"/>
                </a:solidFill>
              </a:rPr>
              <a:t> </a:t>
            </a:r>
          </a:p>
          <a:p>
            <a:r>
              <a:rPr lang="en-US" sz="2800" dirty="0">
                <a:solidFill>
                  <a:srgbClr val="000000"/>
                </a:solidFill>
              </a:rPr>
              <a:t>The test statistic is given by </a:t>
            </a:r>
          </a:p>
          <a:p>
            <a:endParaRPr lang="en-US" sz="2800" dirty="0">
              <a:solidFill>
                <a:srgbClr val="000000"/>
              </a:solidFill>
            </a:endParaRPr>
          </a:p>
        </p:txBody>
      </p:sp>
      <p:graphicFrame>
        <p:nvGraphicFramePr>
          <p:cNvPr id="101378" name="Object 2"/>
          <p:cNvGraphicFramePr>
            <a:graphicFrameLocks noChangeAspect="1"/>
          </p:cNvGraphicFramePr>
          <p:nvPr>
            <p:extLst>
              <p:ext uri="{D42A27DB-BD31-4B8C-83A1-F6EECF244321}">
                <p14:modId xmlns:p14="http://schemas.microsoft.com/office/powerpoint/2010/main" val="3009002825"/>
              </p:ext>
            </p:extLst>
          </p:nvPr>
        </p:nvGraphicFramePr>
        <p:xfrm>
          <a:off x="5118100" y="4495800"/>
          <a:ext cx="1422400" cy="965200"/>
        </p:xfrm>
        <a:graphic>
          <a:graphicData uri="http://schemas.openxmlformats.org/presentationml/2006/ole">
            <mc:AlternateContent xmlns:mc="http://schemas.openxmlformats.org/markup-compatibility/2006">
              <mc:Choice xmlns:v="urn:schemas-microsoft-com:vml" Requires="v">
                <p:oleObj name="Equation" r:id="rId2" imgW="1422360" imgH="965160" progId="Equation.DSMT4">
                  <p:embed/>
                </p:oleObj>
              </mc:Choice>
              <mc:Fallback>
                <p:oleObj name="Equation" r:id="rId2" imgW="1422360" imgH="965160" progId="Equation.DSMT4">
                  <p:embed/>
                  <p:pic>
                    <p:nvPicPr>
                      <p:cNvPr id="0" name="Picture 2"/>
                      <p:cNvPicPr>
                        <a:picLocks noChangeAspect="1" noChangeArrowheads="1"/>
                      </p:cNvPicPr>
                      <p:nvPr/>
                    </p:nvPicPr>
                    <p:blipFill>
                      <a:blip r:embed="rId3"/>
                      <a:srcRect/>
                      <a:stretch>
                        <a:fillRect/>
                      </a:stretch>
                    </p:blipFill>
                    <p:spPr bwMode="auto">
                      <a:xfrm>
                        <a:off x="5118100" y="4495800"/>
                        <a:ext cx="14224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a Mean, </a:t>
            </a:r>
            <a:r>
              <a:rPr lang="en-US" i="1" dirty="0"/>
              <a:t>σ </a:t>
            </a:r>
            <a:r>
              <a:rPr lang="en-US" dirty="0"/>
              <a:t>Unknown</a:t>
            </a:r>
            <a:r>
              <a:rPr lang="en-US" i="1" dirty="0"/>
              <a:t> </a:t>
            </a:r>
            <a:endParaRPr lang="en-US" dirty="0"/>
          </a:p>
        </p:txBody>
      </p:sp>
      <p:sp>
        <p:nvSpPr>
          <p:cNvPr id="4" name="Content Placeholder 2"/>
          <p:cNvSpPr txBox="1">
            <a:spLocks/>
          </p:cNvSpPr>
          <p:nvPr/>
        </p:nvSpPr>
        <p:spPr>
          <a:xfrm>
            <a:off x="457200" y="1236714"/>
            <a:ext cx="8229600" cy="3970318"/>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 (cont.)</a:t>
            </a:r>
          </a:p>
          <a:p>
            <a:r>
              <a:rPr lang="en-US" sz="2800" dirty="0">
                <a:solidFill>
                  <a:srgbClr val="000000"/>
                </a:solidFill>
              </a:rPr>
              <a:t>where,</a:t>
            </a:r>
          </a:p>
          <a:p>
            <a:r>
              <a:rPr lang="en-US" sz="2800" i="1" dirty="0">
                <a:solidFill>
                  <a:srgbClr val="000000"/>
                </a:solidFill>
              </a:rPr>
              <a:t>n</a:t>
            </a:r>
            <a:r>
              <a:rPr lang="en-US" sz="2800" dirty="0">
                <a:solidFill>
                  <a:srgbClr val="000000"/>
                </a:solidFill>
              </a:rPr>
              <a:t> = the sample size, </a:t>
            </a:r>
          </a:p>
          <a:p>
            <a:r>
              <a:rPr lang="en-US" sz="2800" dirty="0">
                <a:solidFill>
                  <a:srgbClr val="000000"/>
                </a:solidFill>
              </a:rPr>
              <a:t>   = the sample mean, </a:t>
            </a:r>
          </a:p>
          <a:p>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0</a:t>
            </a:r>
            <a:r>
              <a:rPr lang="en-US" sz="2800" dirty="0">
                <a:solidFill>
                  <a:srgbClr val="000000"/>
                </a:solidFill>
              </a:rPr>
              <a:t> = the population mean (from the null hypothesis), and </a:t>
            </a:r>
          </a:p>
          <a:p>
            <a:r>
              <a:rPr lang="en-US" sz="2800" i="1" dirty="0">
                <a:solidFill>
                  <a:srgbClr val="000000"/>
                </a:solidFill>
              </a:rPr>
              <a:t>s</a:t>
            </a:r>
            <a:r>
              <a:rPr lang="en-US" sz="2800" dirty="0">
                <a:solidFill>
                  <a:srgbClr val="000000"/>
                </a:solidFill>
              </a:rPr>
              <a:t> = the sample standard deviation. </a:t>
            </a:r>
          </a:p>
          <a:p>
            <a:r>
              <a:rPr lang="en-US" sz="2800" dirty="0">
                <a:solidFill>
                  <a:srgbClr val="000000"/>
                </a:solidFill>
              </a:rPr>
              <a:t>The test statistic has a </a:t>
            </a:r>
            <a:r>
              <a:rPr lang="en-US" sz="2800" i="1" dirty="0">
                <a:solidFill>
                  <a:srgbClr val="000000"/>
                </a:solidFill>
              </a:rPr>
              <a:t>t</a:t>
            </a:r>
            <a:r>
              <a:rPr lang="en-US" sz="2800" dirty="0">
                <a:solidFill>
                  <a:srgbClr val="000000"/>
                </a:solidFill>
              </a:rPr>
              <a:t>-distribution with </a:t>
            </a:r>
            <a:r>
              <a:rPr lang="en-US" sz="2800" i="1" dirty="0">
                <a:solidFill>
                  <a:srgbClr val="000000"/>
                </a:solidFill>
              </a:rPr>
              <a:t>n</a:t>
            </a:r>
            <a:r>
              <a:rPr lang="en-US" sz="2800" dirty="0">
                <a:solidFill>
                  <a:srgbClr val="000000"/>
                </a:solidFill>
              </a:rPr>
              <a:t>−1 degrees of freedom. </a:t>
            </a:r>
          </a:p>
        </p:txBody>
      </p:sp>
      <p:graphicFrame>
        <p:nvGraphicFramePr>
          <p:cNvPr id="102403" name="Object 3"/>
          <p:cNvGraphicFramePr>
            <a:graphicFrameLocks noChangeAspect="1"/>
          </p:cNvGraphicFramePr>
          <p:nvPr/>
        </p:nvGraphicFramePr>
        <p:xfrm>
          <a:off x="516622" y="2615967"/>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2" y="2615967"/>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a:t>
            </a:r>
          </a:p>
        </p:txBody>
      </p:sp>
      <p:sp>
        <p:nvSpPr>
          <p:cNvPr id="3" name="Content Placeholder 2"/>
          <p:cNvSpPr>
            <a:spLocks noGrp="1"/>
          </p:cNvSpPr>
          <p:nvPr>
            <p:ph idx="1"/>
          </p:nvPr>
        </p:nvSpPr>
        <p:spPr/>
        <p:txBody>
          <a:bodyPr/>
          <a:lstStyle/>
          <a:p>
            <a:r>
              <a:rPr lang="en-US" dirty="0"/>
              <a:t>A personnel researcher has designed a questionnaire she believes will take an average time of </a:t>
            </a:r>
            <a:r>
              <a:rPr lang="en-US" dirty="0">
                <a:solidFill>
                  <a:srgbClr val="0000FF"/>
                </a:solidFill>
              </a:rPr>
              <a:t>35</a:t>
            </a:r>
            <a:r>
              <a:rPr lang="en-US" dirty="0"/>
              <a:t> minutes to complete. Suppose she randomly samples </a:t>
            </a:r>
            <a:r>
              <a:rPr lang="en-US" dirty="0">
                <a:solidFill>
                  <a:srgbClr val="0000FF"/>
                </a:solidFill>
              </a:rPr>
              <a:t>20</a:t>
            </a:r>
            <a:r>
              <a:rPr lang="en-US" dirty="0"/>
              <a:t> employees and finds that the mean time to take the test is </a:t>
            </a:r>
            <a:r>
              <a:rPr lang="en-US" dirty="0">
                <a:solidFill>
                  <a:srgbClr val="0000FF"/>
                </a:solidFill>
              </a:rPr>
              <a:t>29</a:t>
            </a:r>
            <a:r>
              <a:rPr lang="en-US" dirty="0"/>
              <a:t> minutes with a standard deviation of </a:t>
            </a:r>
            <a:r>
              <a:rPr lang="en-US" i="1" dirty="0">
                <a:solidFill>
                  <a:srgbClr val="0000FF"/>
                </a:solidFill>
              </a:rPr>
              <a:t>s</a:t>
            </a:r>
            <a:r>
              <a:rPr lang="en-US" dirty="0">
                <a:solidFill>
                  <a:srgbClr val="0000FF"/>
                </a:solidFill>
              </a:rPr>
              <a:t> = 8 </a:t>
            </a:r>
            <a:r>
              <a:rPr lang="en-US" dirty="0"/>
              <a:t>minutes. Determine if there is sufficient evidence to conclude that the completion time of the newly designed test differs from its intended duration. Conduct the test at the </a:t>
            </a:r>
            <a:r>
              <a:rPr lang="en-US" dirty="0">
                <a:solidFill>
                  <a:srgbClr val="0000FF"/>
                </a:solidFill>
              </a:rPr>
              <a:t>0.05</a:t>
            </a:r>
            <a:r>
              <a:rPr lang="en-US" dirty="0"/>
              <a:t> level. Assume the sample comes from a normally distributed population.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r>
              <a:rPr lang="en-US" b="1" dirty="0"/>
              <a:t>Solution</a:t>
            </a:r>
          </a:p>
          <a:p>
            <a:r>
              <a:rPr lang="en-US" b="1" dirty="0"/>
              <a:t>Step 1: </a:t>
            </a:r>
            <a:r>
              <a:rPr lang="en-US" dirty="0"/>
              <a:t>Determine the null and alternative hypotheses. In plain English the hypotheses are as follows. </a:t>
            </a:r>
          </a:p>
          <a:p>
            <a:r>
              <a:rPr lang="en-US" b="1" dirty="0"/>
              <a:t>Null Hypothesis: </a:t>
            </a:r>
            <a:r>
              <a:rPr lang="en-US" dirty="0"/>
              <a:t>The questionnaire takes 35 minutes to complete. </a:t>
            </a:r>
          </a:p>
          <a:p>
            <a:r>
              <a:rPr lang="en-US" b="1" dirty="0"/>
              <a:t>Alternative Hypothesis:</a:t>
            </a:r>
            <a:r>
              <a:rPr lang="en-US" dirty="0"/>
              <a:t> It takes more or less than 35 minutes to complete.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r>
              <a:rPr lang="en-US" dirty="0"/>
              <a:t>The population of interest consists of all employees who could take this test. Since the test is specified as having an </a:t>
            </a:r>
            <a:r>
              <a:rPr lang="en-US" b="1" dirty="0"/>
              <a:t>average</a:t>
            </a:r>
            <a:r>
              <a:rPr lang="en-US" dirty="0"/>
              <a:t> duration of 35 minutes, the parameter of interest will be the population mean. </a:t>
            </a:r>
          </a:p>
          <a:p>
            <a:r>
              <a:rPr lang="en-US" dirty="0"/>
              <a:t>Let </a:t>
            </a:r>
            <a:r>
              <a:rPr lang="el-GR" i="1" dirty="0">
                <a:latin typeface="Cambria Math" panose="02040503050406030204" pitchFamily="18" charset="0"/>
                <a:ea typeface="Cambria Math" panose="02040503050406030204" pitchFamily="18" charset="0"/>
              </a:rPr>
              <a:t>μ</a:t>
            </a:r>
            <a:r>
              <a:rPr lang="en-US" dirty="0"/>
              <a:t> = the average time in minutes for employees to complete the questionnaire. </a:t>
            </a:r>
          </a:p>
          <a:p>
            <a:r>
              <a:rPr lang="en-US" dirty="0"/>
              <a:t>From the lack of information to the contrary, we must assume she is interested in detecting whether the test is too long or too short. Thus, the test is two-sided. The resulting hypotheses in symbolic form would be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9475324"/>
              </p:ext>
            </p:extLst>
          </p:nvPr>
        </p:nvGraphicFramePr>
        <p:xfrm>
          <a:off x="533400" y="1229360"/>
          <a:ext cx="8077200" cy="296164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Table 11.2.1 - Hypotheses Concerning a Test about a Single Mean </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different from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1"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r>
                        <a:rPr lang="en-US" sz="1800" b="1" i="1" kern="1200" baseline="0" dirty="0">
                          <a:solidFill>
                            <a:srgbClr val="000000"/>
                          </a:solidFill>
                          <a:latin typeface="+mn-lt"/>
                          <a:ea typeface="+mn-ea"/>
                          <a:cs typeface="+mn-cs"/>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greater than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0"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Is the population mean less than </a:t>
                      </a:r>
                      <a:r>
                        <a:rPr lang="el-GR" sz="1800" b="1"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1" i="0" kern="1200" baseline="-25000" dirty="0">
                          <a:solidFill>
                            <a:srgbClr val="000000"/>
                          </a:solidFill>
                          <a:latin typeface="+mn-lt"/>
                          <a:ea typeface="+mn-ea"/>
                          <a:cs typeface="+mn-cs"/>
                        </a:rPr>
                        <a:t>0</a:t>
                      </a:r>
                      <a:r>
                        <a:rPr lang="en-US" sz="1800" b="1" i="0" kern="1200" baseline="0" dirty="0">
                          <a:solidFill>
                            <a:srgbClr val="000000"/>
                          </a:solidFill>
                          <a:latin typeface="+mn-lt"/>
                          <a:ea typeface="+mn-ea"/>
                          <a:cs typeface="+mn-cs"/>
                        </a:rPr>
                        <a:t>?</a:t>
                      </a:r>
                      <a:r>
                        <a:rPr lang="en-US" sz="1800" b="1" i="1" kern="1200" baseline="0" dirty="0">
                          <a:solidFill>
                            <a:srgbClr val="000000"/>
                          </a:solidFill>
                          <a:latin typeface="+mn-lt"/>
                          <a:ea typeface="+mn-ea"/>
                          <a:cs typeface="+mn-cs"/>
                        </a:rPr>
                        <a:t> </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Null Hypothesis, </a:t>
                      </a:r>
                      <a:r>
                        <a:rPr lang="en-US" sz="1800" b="1" i="1" kern="1200" baseline="0" dirty="0">
                          <a:solidFill>
                            <a:srgbClr val="000000"/>
                          </a:solidFill>
                          <a:latin typeface="+mn-lt"/>
                          <a:ea typeface="+mn-ea"/>
                          <a:cs typeface="+mn-cs"/>
                        </a:rPr>
                        <a:t>H</a:t>
                      </a:r>
                      <a:r>
                        <a:rPr lang="en-US" sz="1800" b="1" i="0" kern="1200" baseline="-25000" dirty="0">
                          <a:solidFill>
                            <a:srgbClr val="000000"/>
                          </a:solidFill>
                          <a:latin typeface="+mn-lt"/>
                          <a:ea typeface="+mn-ea"/>
                          <a:cs typeface="+mn-cs"/>
                        </a:rPr>
                        <a:t>0</a:t>
                      </a:r>
                      <a:r>
                        <a:rPr lang="en-US" sz="1800" b="1" i="1" kern="1200" baseline="0" dirty="0">
                          <a:solidFill>
                            <a:srgbClr val="000000"/>
                          </a:solidFill>
                          <a:latin typeface="+mn-lt"/>
                          <a:ea typeface="+mn-ea"/>
                          <a:cs typeface="+mn-cs"/>
                        </a:rPr>
                        <a:t> </a:t>
                      </a:r>
                    </a:p>
                  </a:txBody>
                  <a:tcPr/>
                </a:tc>
                <a:tc>
                  <a:txBody>
                    <a:bodyPr/>
                    <a:lstStyle/>
                    <a:p>
                      <a:pPr algn="ct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Symbol" pitchFamily="98" charset="2"/>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Alternative Hypothesis, </a:t>
                      </a:r>
                      <a:r>
                        <a:rPr lang="en-US" sz="1800" b="1" i="1" kern="1200" baseline="0" dirty="0">
                          <a:solidFill>
                            <a:srgbClr val="000000"/>
                          </a:solidFill>
                          <a:latin typeface="+mn-lt"/>
                          <a:ea typeface="+mn-ea"/>
                          <a:cs typeface="+mn-cs"/>
                        </a:rPr>
                        <a:t>H</a:t>
                      </a:r>
                      <a:r>
                        <a:rPr lang="en-US" sz="1800" b="1" i="1" kern="1200" baseline="-25000" dirty="0">
                          <a:solidFill>
                            <a:srgbClr val="000000"/>
                          </a:solidFill>
                          <a:latin typeface="+mn-lt"/>
                          <a:ea typeface="+mn-ea"/>
                          <a:cs typeface="+mn-cs"/>
                        </a:rPr>
                        <a:t>a</a:t>
                      </a:r>
                      <a:endParaRPr lang="en-US" sz="1800" b="1" i="1" kern="1200" baseline="0" dirty="0">
                        <a:solidFill>
                          <a:srgbClr val="00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Times New Roman"/>
                          <a:ea typeface="+mn-ea"/>
                          <a:cs typeface="+mn-cs"/>
                        </a:rPr>
                        <a:t>≠</a:t>
                      </a:r>
                      <a:r>
                        <a:rPr lang="en-US" sz="1800" b="0" i="0" kern="1200" baseline="0" dirty="0">
                          <a:solidFill>
                            <a:srgbClr val="000000"/>
                          </a:solidFill>
                          <a:latin typeface="+mn-lt"/>
                          <a:ea typeface="+mn-ea"/>
                          <a:cs typeface="+mn-cs"/>
                        </a:rPr>
                        <a: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mn-lt"/>
                          <a:ea typeface="+mn-ea"/>
                          <a:cs typeface="+mn-cs"/>
                        </a:rPr>
                        <a:t>&gt;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0" dirty="0">
                          <a:solidFill>
                            <a:srgbClr val="000000"/>
                          </a:solidFill>
                          <a:latin typeface="+mn-lt"/>
                          <a:ea typeface="+mn-ea"/>
                          <a:cs typeface="+mn-cs"/>
                        </a:rPr>
                        <a:t> </a:t>
                      </a:r>
                      <a:r>
                        <a:rPr lang="en-US" sz="1800" b="0" i="0" kern="1200" baseline="0" dirty="0">
                          <a:solidFill>
                            <a:srgbClr val="000000"/>
                          </a:solidFill>
                          <a:latin typeface="+mn-lt"/>
                          <a:ea typeface="+mn-ea"/>
                          <a:cs typeface="+mn-cs"/>
                        </a:rPr>
                        <a:t>&lt; </a:t>
                      </a:r>
                      <a:r>
                        <a:rPr lang="el-GR" sz="1800" b="0" i="1" kern="1200" baseline="0" dirty="0">
                          <a:solidFill>
                            <a:srgbClr val="000000"/>
                          </a:solidFill>
                          <a:latin typeface="Cambria Math" panose="02040503050406030204" pitchFamily="18" charset="0"/>
                          <a:ea typeface="Cambria Math" panose="02040503050406030204" pitchFamily="18" charset="0"/>
                          <a:cs typeface="+mn-cs"/>
                        </a:rPr>
                        <a:t>μ</a:t>
                      </a:r>
                      <a:r>
                        <a:rPr lang="en-US" sz="1800" b="0" i="1" kern="1200" baseline="-25000" dirty="0">
                          <a:solidFill>
                            <a:srgbClr val="000000"/>
                          </a:solidFill>
                          <a:latin typeface="+mn-lt"/>
                          <a:ea typeface="+mn-ea"/>
                          <a:cs typeface="+mn-cs"/>
                        </a:rPr>
                        <a:t>0</a:t>
                      </a:r>
                      <a:r>
                        <a:rPr lang="en-US" sz="1800" b="1" i="1" kern="1200" baseline="-25000" dirty="0">
                          <a:solidFill>
                            <a:srgbClr val="000000"/>
                          </a:solidFill>
                          <a:latin typeface="+mn-lt"/>
                          <a:ea typeface="+mn-ea"/>
                          <a:cs typeface="+mn-cs"/>
                        </a:rPr>
                        <a:t> </a:t>
                      </a:r>
                      <a:endParaRPr lang="en-US" dirty="0">
                        <a:solidFill>
                          <a:srgbClr val="000000"/>
                        </a:solidFill>
                      </a:endParaRPr>
                    </a:p>
                    <a:p>
                      <a:pPr algn="ct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000000"/>
                          </a:solidFill>
                          <a:latin typeface="+mn-lt"/>
                          <a:ea typeface="+mn-ea"/>
                          <a:cs typeface="+mn-cs"/>
                        </a:rPr>
                        <a:t>Type of Hypothesis Test </a:t>
                      </a:r>
                    </a:p>
                  </a:txBody>
                  <a:tcP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Two-tailed 	</a:t>
                      </a:r>
                    </a:p>
                    <a:p>
                      <a:pPr algn="ctr"/>
                      <a:endParaRPr lang="en-US" dirty="0">
                        <a:solidFill>
                          <a:srgbClr val="000000"/>
                        </a:solidFill>
                      </a:endParaRPr>
                    </a:p>
                  </a:txBody>
                  <a:tcPr anchor="ct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Right-tailed 	</a:t>
                      </a:r>
                    </a:p>
                    <a:p>
                      <a:pPr algn="ctr"/>
                      <a:endParaRPr lang="en-US" dirty="0">
                        <a:solidFill>
                          <a:srgbClr val="000000"/>
                        </a:solidFill>
                      </a:endParaRPr>
                    </a:p>
                  </a:txBody>
                  <a:tcPr/>
                </a:tc>
                <a:tc>
                  <a:txBody>
                    <a:bodyPr/>
                    <a:lstStyle/>
                    <a:p>
                      <a:pPr marL="461963"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rgbClr val="000000"/>
                          </a:solidFill>
                          <a:latin typeface="+mn-lt"/>
                          <a:ea typeface="+mn-ea"/>
                          <a:cs typeface="+mn-cs"/>
                        </a:rPr>
                        <a:t>Left-tailed 	</a:t>
                      </a:r>
                    </a:p>
                    <a:p>
                      <a:pPr algn="ctr"/>
                      <a:endParaRPr lang="en-US" dirty="0">
                        <a:solidFill>
                          <a:srgbClr val="000000"/>
                        </a:solidFill>
                      </a:endParaRPr>
                    </a:p>
                  </a:txBody>
                  <a:tcPr/>
                </a:tc>
                <a:extLst>
                  <a:ext uri="{0D108BD9-81ED-4DB2-BD59-A6C34878D82A}">
                    <a16:rowId xmlns:a16="http://schemas.microsoft.com/office/drawing/2014/main" val="10004"/>
                  </a:ext>
                </a:extLst>
              </a:tr>
            </a:tbl>
          </a:graphicData>
        </a:graphic>
      </p:graphicFrame>
      <p:sp>
        <p:nvSpPr>
          <p:cNvPr id="18" name="Rectangle 17"/>
          <p:cNvSpPr/>
          <p:nvPr/>
        </p:nvSpPr>
        <p:spPr>
          <a:xfrm>
            <a:off x="457200" y="4343400"/>
            <a:ext cx="8382000" cy="1384995"/>
          </a:xfrm>
          <a:prstGeom prst="rect">
            <a:avLst/>
          </a:prstGeom>
        </p:spPr>
        <p:txBody>
          <a:bodyPr wrap="square">
            <a:spAutoFit/>
          </a:bodyPr>
          <a:lstStyle/>
          <a:p>
            <a:r>
              <a:rPr lang="en-US" sz="2800" b="1" dirty="0"/>
              <a:t>Step 2: </a:t>
            </a:r>
            <a:r>
              <a:rPr lang="en-US" sz="2800" dirty="0"/>
              <a:t>Specify the significance level </a:t>
            </a:r>
            <a:r>
              <a:rPr lang="el-GR" sz="2800" i="1" dirty="0">
                <a:latin typeface="Cambria Math" panose="02040503050406030204" pitchFamily="18" charset="0"/>
                <a:ea typeface="Cambria Math" panose="02040503050406030204" pitchFamily="18" charset="0"/>
              </a:rPr>
              <a:t>α</a:t>
            </a:r>
            <a:r>
              <a:rPr lang="en-US" sz="2800" dirty="0"/>
              <a:t>. </a:t>
            </a:r>
          </a:p>
          <a:p>
            <a:r>
              <a:rPr lang="en-US" sz="2800" dirty="0"/>
              <a:t>The level of the test has been defined in the problem statement as the </a:t>
            </a:r>
            <a:r>
              <a:rPr lang="el-GR" sz="2800" i="1" dirty="0">
                <a:latin typeface="Cambria Math" panose="02040503050406030204" pitchFamily="18" charset="0"/>
                <a:ea typeface="Cambria Math" panose="02040503050406030204" pitchFamily="18" charset="0"/>
              </a:rPr>
              <a:t>α</a:t>
            </a:r>
            <a:r>
              <a:rPr lang="en-US" sz="2800" dirty="0"/>
              <a:t> = 0.05 level.</a:t>
            </a:r>
          </a:p>
        </p:txBody>
      </p:sp>
      <p:sp>
        <p:nvSpPr>
          <p:cNvPr id="22" name="Arc 21"/>
          <p:cNvSpPr/>
          <p:nvPr/>
        </p:nvSpPr>
        <p:spPr>
          <a:xfrm rot="7396176" flipH="1">
            <a:off x="3157795" y="2608779"/>
            <a:ext cx="1151029" cy="701817"/>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7396176" flipH="1">
            <a:off x="5138995" y="2608780"/>
            <a:ext cx="1151029" cy="701817"/>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7396176" flipH="1">
            <a:off x="7349776" y="2608780"/>
            <a:ext cx="1151029" cy="701817"/>
          </a:xfrm>
          <a:prstGeom prst="arc">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is specified in the problem at 0.05. </a:t>
            </a:r>
            <a:r>
              <a:rPr lang="en-US" b="1" dirty="0"/>
              <a:t>Step 3: </a:t>
            </a:r>
            <a:r>
              <a:rPr lang="en-US" dirty="0"/>
              <a:t>Validate the assumptions of the hypothesis test, identify the appropriate test statistic, and compute its value. </a:t>
            </a:r>
          </a:p>
        </p:txBody>
      </p:sp>
      <p:graphicFrame>
        <p:nvGraphicFramePr>
          <p:cNvPr id="103426" name="Object 2"/>
          <p:cNvGraphicFramePr>
            <a:graphicFrameLocks noChangeAspect="1"/>
          </p:cNvGraphicFramePr>
          <p:nvPr>
            <p:extLst>
              <p:ext uri="{D42A27DB-BD31-4B8C-83A1-F6EECF244321}">
                <p14:modId xmlns:p14="http://schemas.microsoft.com/office/powerpoint/2010/main" val="17200187"/>
              </p:ext>
            </p:extLst>
          </p:nvPr>
        </p:nvGraphicFramePr>
        <p:xfrm>
          <a:off x="3409950" y="1371600"/>
          <a:ext cx="2184400" cy="1143000"/>
        </p:xfrm>
        <a:graphic>
          <a:graphicData uri="http://schemas.openxmlformats.org/presentationml/2006/ole">
            <mc:AlternateContent xmlns:mc="http://schemas.openxmlformats.org/markup-compatibility/2006">
              <mc:Choice xmlns:v="urn:schemas-microsoft-com:vml" Requires="v">
                <p:oleObj name="Equation" r:id="rId2" imgW="2184120" imgH="1143000" progId="Equation.DSMT4">
                  <p:embed/>
                </p:oleObj>
              </mc:Choice>
              <mc:Fallback>
                <p:oleObj name="Equation" r:id="rId2" imgW="2184120" imgH="1143000" progId="Equation.DSMT4">
                  <p:embed/>
                  <p:pic>
                    <p:nvPicPr>
                      <p:cNvPr id="0" name="Picture 2"/>
                      <p:cNvPicPr>
                        <a:picLocks noChangeAspect="1" noChangeArrowheads="1"/>
                      </p:cNvPicPr>
                      <p:nvPr/>
                    </p:nvPicPr>
                    <p:blipFill>
                      <a:blip r:embed="rId3"/>
                      <a:srcRect/>
                      <a:stretch>
                        <a:fillRect/>
                      </a:stretch>
                    </p:blipFill>
                    <p:spPr bwMode="auto">
                      <a:xfrm>
                        <a:off x="3409950" y="1371600"/>
                        <a:ext cx="218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normAutofit/>
          </a:bodyPr>
          <a:lstStyle/>
          <a:p>
            <a:r>
              <a:rPr lang="en-US" dirty="0"/>
              <a:t>First, we validate the assumptions. </a:t>
            </a:r>
          </a:p>
          <a:p>
            <a:pPr marL="461963" indent="-461963"/>
            <a:r>
              <a:rPr lang="en-US" dirty="0"/>
              <a:t>	Quantitative data (time to complete the questionnaire) </a:t>
            </a:r>
          </a:p>
          <a:p>
            <a:pPr marL="461963" indent="-461963"/>
            <a:r>
              <a:rPr lang="en-US" dirty="0"/>
              <a:t>	Random sample used to obtain data </a:t>
            </a:r>
          </a:p>
          <a:p>
            <a:pPr marL="461963" indent="-461963"/>
            <a:r>
              <a:rPr lang="en-US" i="1" dirty="0"/>
              <a:t>	n</a:t>
            </a:r>
            <a:r>
              <a:rPr lang="en-US" dirty="0"/>
              <a:t> &lt; 30 (</a:t>
            </a:r>
            <a:r>
              <a:rPr lang="en-US" i="1" dirty="0"/>
              <a:t>n</a:t>
            </a:r>
            <a:r>
              <a:rPr lang="en-US" dirty="0"/>
              <a:t> = 20), but population assumed to be normally distributed </a:t>
            </a:r>
          </a:p>
          <a:p>
            <a:pPr marL="461963" indent="-461963">
              <a:buFont typeface="Wingdings" pitchFamily="2" charset="2"/>
              <a:buChar char="q"/>
            </a:pPr>
            <a:r>
              <a:rPr lang="en-US" dirty="0">
                <a:solidFill>
                  <a:srgbClr val="000000"/>
                </a:solidFill>
                <a:latin typeface="Symbol" pitchFamily="98" charset="2"/>
              </a:rPr>
              <a:t> </a:t>
            </a:r>
            <a:r>
              <a:rPr lang="el-GR" i="1" dirty="0">
                <a:latin typeface="Cambria Math" panose="02040503050406030204" pitchFamily="18" charset="0"/>
                <a:ea typeface="Cambria Math" panose="02040503050406030204" pitchFamily="18" charset="0"/>
              </a:rPr>
              <a:t>σ</a:t>
            </a:r>
            <a:r>
              <a:rPr lang="en-US" dirty="0"/>
              <a:t> known 		or  		</a:t>
            </a:r>
          </a:p>
          <a:p>
            <a:r>
              <a:rPr lang="en-US" dirty="0"/>
              <a:t>All of the assumptions are met. Since we do not know </a:t>
            </a:r>
            <a:r>
              <a:rPr lang="el-GR" i="1" dirty="0">
                <a:latin typeface="Cambria Math" panose="02040503050406030204" pitchFamily="18" charset="0"/>
                <a:ea typeface="Cambria Math" panose="02040503050406030204" pitchFamily="18" charset="0"/>
              </a:rPr>
              <a:t>σ</a:t>
            </a:r>
            <a:r>
              <a:rPr lang="en-US" dirty="0"/>
              <a:t>, we will use the </a:t>
            </a:r>
            <a:r>
              <a:rPr lang="en-US" i="1" dirty="0"/>
              <a:t>t</a:t>
            </a:r>
            <a:r>
              <a:rPr lang="en-US" dirty="0"/>
              <a:t>-test statistic. </a:t>
            </a:r>
          </a:p>
          <a:p>
            <a:endParaRPr lang="en-US" dirty="0"/>
          </a:p>
        </p:txBody>
      </p:sp>
      <p:sp>
        <p:nvSpPr>
          <p:cNvPr id="4" name="Rectangle 3"/>
          <p:cNvSpPr/>
          <p:nvPr/>
        </p:nvSpPr>
        <p:spPr>
          <a:xfrm>
            <a:off x="4706601" y="4182908"/>
            <a:ext cx="2919582" cy="523220"/>
          </a:xfrm>
          <a:prstGeom prst="rect">
            <a:avLst/>
          </a:prstGeom>
        </p:spPr>
        <p:txBody>
          <a:bodyPr wrap="none">
            <a:spAutoFit/>
          </a:bodyPr>
          <a:lstStyle/>
          <a:p>
            <a:r>
              <a:rPr lang="en-US" sz="2800" dirty="0">
                <a:latin typeface="Symbol" pitchFamily="98" charset="2"/>
              </a:rPr>
              <a:t>	</a:t>
            </a:r>
            <a:r>
              <a:rPr lang="el-GR" sz="2800" i="1" dirty="0">
                <a:latin typeface="Cambria Math" panose="02040503050406030204" pitchFamily="18" charset="0"/>
                <a:ea typeface="Cambria Math" panose="02040503050406030204" pitchFamily="18" charset="0"/>
              </a:rPr>
              <a:t> σ</a:t>
            </a:r>
            <a:r>
              <a:rPr lang="en-US" sz="2800" dirty="0"/>
              <a:t> unknown </a:t>
            </a:r>
          </a:p>
        </p:txBody>
      </p:sp>
      <p:pic>
        <p:nvPicPr>
          <p:cNvPr id="5" name="Picture 4"/>
          <p:cNvPicPr>
            <a:picLocks noChangeAspect="1" noChangeArrowheads="1"/>
          </p:cNvPicPr>
          <p:nvPr/>
        </p:nvPicPr>
        <p:blipFill>
          <a:blip r:embed="rId2" cstate="print"/>
          <a:srcRect/>
          <a:stretch>
            <a:fillRect/>
          </a:stretch>
        </p:blipFill>
        <p:spPr bwMode="auto">
          <a:xfrm>
            <a:off x="533400" y="1905000"/>
            <a:ext cx="365125" cy="381000"/>
          </a:xfrm>
          <a:prstGeom prst="rect">
            <a:avLst/>
          </a:prstGeom>
          <a:noFill/>
          <a:ln w="9525">
            <a:noFill/>
            <a:miter lim="800000"/>
            <a:headEnd/>
            <a:tailEnd/>
          </a:ln>
        </p:spPr>
      </p:pic>
      <p:pic>
        <p:nvPicPr>
          <p:cNvPr id="6" name="Picture 5"/>
          <p:cNvPicPr>
            <a:picLocks noChangeAspect="1" noChangeArrowheads="1"/>
          </p:cNvPicPr>
          <p:nvPr/>
        </p:nvPicPr>
        <p:blipFill>
          <a:blip r:embed="rId2" cstate="print"/>
          <a:srcRect/>
          <a:stretch>
            <a:fillRect/>
          </a:stretch>
        </p:blipFill>
        <p:spPr bwMode="auto">
          <a:xfrm>
            <a:off x="533400" y="2819400"/>
            <a:ext cx="365125" cy="381000"/>
          </a:xfrm>
          <a:prstGeom prst="rect">
            <a:avLst/>
          </a:prstGeom>
          <a:noFill/>
          <a:ln w="9525">
            <a:noFill/>
            <a:miter lim="800000"/>
            <a:headEnd/>
            <a:tailEnd/>
          </a:ln>
        </p:spPr>
      </p:pic>
      <p:pic>
        <p:nvPicPr>
          <p:cNvPr id="7" name="Picture 6"/>
          <p:cNvPicPr>
            <a:picLocks noChangeAspect="1" noChangeArrowheads="1"/>
          </p:cNvPicPr>
          <p:nvPr/>
        </p:nvPicPr>
        <p:blipFill>
          <a:blip r:embed="rId2" cstate="print"/>
          <a:srcRect/>
          <a:stretch>
            <a:fillRect/>
          </a:stretch>
        </p:blipFill>
        <p:spPr bwMode="auto">
          <a:xfrm>
            <a:off x="533400" y="3352800"/>
            <a:ext cx="365125" cy="381000"/>
          </a:xfrm>
          <a:prstGeom prst="rect">
            <a:avLst/>
          </a:prstGeom>
          <a:noFill/>
          <a:ln w="9525">
            <a:noFill/>
            <a:miter lim="800000"/>
            <a:headEnd/>
            <a:tailEnd/>
          </a:ln>
        </p:spPr>
      </p:pic>
      <p:pic>
        <p:nvPicPr>
          <p:cNvPr id="8" name="Picture 7"/>
          <p:cNvPicPr>
            <a:picLocks noChangeAspect="1" noChangeArrowheads="1"/>
          </p:cNvPicPr>
          <p:nvPr/>
        </p:nvPicPr>
        <p:blipFill>
          <a:blip r:embed="rId2" cstate="print"/>
          <a:srcRect/>
          <a:stretch>
            <a:fillRect/>
          </a:stretch>
        </p:blipFill>
        <p:spPr bwMode="auto">
          <a:xfrm>
            <a:off x="5105400" y="42672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normAutofit lnSpcReduction="10000"/>
          </a:bodyPr>
          <a:lstStyle/>
          <a:p>
            <a:r>
              <a:rPr lang="en-US" dirty="0"/>
              <a:t>The computed value of the test statistic is </a:t>
            </a:r>
          </a:p>
          <a:p>
            <a:endParaRPr lang="en-US" dirty="0"/>
          </a:p>
          <a:p>
            <a:endParaRPr lang="en-US" dirty="0"/>
          </a:p>
          <a:p>
            <a:endParaRPr lang="en-US" dirty="0"/>
          </a:p>
          <a:p>
            <a:r>
              <a:rPr lang="en-US" dirty="0"/>
              <a:t>The observed sample mean is over 3 standard deviations less than the hypothesized mean. The value of the test statistic signifies a noteworthy difference between    and the hypothesized value, </a:t>
            </a:r>
            <a:r>
              <a:rPr lang="el-GR" i="1" dirty="0">
                <a:latin typeface="Cambria Math" panose="02040503050406030204" pitchFamily="18" charset="0"/>
                <a:ea typeface="Cambria Math" panose="02040503050406030204" pitchFamily="18" charset="0"/>
              </a:rPr>
              <a:t>μ</a:t>
            </a:r>
            <a:r>
              <a:rPr lang="en-US" baseline="-25000" dirty="0"/>
              <a:t>0</a:t>
            </a:r>
            <a:r>
              <a:rPr lang="en-US" dirty="0"/>
              <a:t>. It is unlikely that the cause of such a difference would be ordinary sampling variation. </a:t>
            </a:r>
          </a:p>
          <a:p>
            <a:endParaRPr lang="en-US" dirty="0"/>
          </a:p>
        </p:txBody>
      </p:sp>
      <p:graphicFrame>
        <p:nvGraphicFramePr>
          <p:cNvPr id="104450" name="Object 2"/>
          <p:cNvGraphicFramePr>
            <a:graphicFrameLocks noChangeAspect="1"/>
          </p:cNvGraphicFramePr>
          <p:nvPr>
            <p:extLst>
              <p:ext uri="{D42A27DB-BD31-4B8C-83A1-F6EECF244321}">
                <p14:modId xmlns:p14="http://schemas.microsoft.com/office/powerpoint/2010/main" val="1102062569"/>
              </p:ext>
            </p:extLst>
          </p:nvPr>
        </p:nvGraphicFramePr>
        <p:xfrm>
          <a:off x="1765300" y="1838325"/>
          <a:ext cx="1422400" cy="927100"/>
        </p:xfrm>
        <a:graphic>
          <a:graphicData uri="http://schemas.openxmlformats.org/presentationml/2006/ole">
            <mc:AlternateContent xmlns:mc="http://schemas.openxmlformats.org/markup-compatibility/2006">
              <mc:Choice xmlns:v="urn:schemas-microsoft-com:vml" Requires="v">
                <p:oleObj name="Equation" r:id="rId2" imgW="1422360" imgH="927000" progId="Equation.DSMT4">
                  <p:embed/>
                </p:oleObj>
              </mc:Choice>
              <mc:Fallback>
                <p:oleObj name="Equation" r:id="rId2" imgW="1422360" imgH="927000" progId="Equation.DSMT4">
                  <p:embed/>
                  <p:pic>
                    <p:nvPicPr>
                      <p:cNvPr id="0" name="Picture 2"/>
                      <p:cNvPicPr>
                        <a:picLocks noChangeAspect="1" noChangeArrowheads="1"/>
                      </p:cNvPicPr>
                      <p:nvPr/>
                    </p:nvPicPr>
                    <p:blipFill>
                      <a:blip r:embed="rId3"/>
                      <a:srcRect/>
                      <a:stretch>
                        <a:fillRect/>
                      </a:stretch>
                    </p:blipFill>
                    <p:spPr bwMode="auto">
                      <a:xfrm>
                        <a:off x="1765300" y="1838325"/>
                        <a:ext cx="142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1845578" y="4385345"/>
          <a:ext cx="241300" cy="292100"/>
        </p:xfrm>
        <a:graphic>
          <a:graphicData uri="http://schemas.openxmlformats.org/presentationml/2006/ole">
            <mc:AlternateContent xmlns:mc="http://schemas.openxmlformats.org/markup-compatibility/2006">
              <mc:Choice xmlns:v="urn:schemas-microsoft-com:vml" Requires="v">
                <p:oleObj name="Equation" r:id="rId4" imgW="241200" imgH="291960" progId="Equation.DSMT4">
                  <p:embed/>
                </p:oleObj>
              </mc:Choice>
              <mc:Fallback>
                <p:oleObj name="Equation" r:id="rId4" imgW="241200" imgH="2919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578" y="4385345"/>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3259822" y="1821110"/>
          <a:ext cx="1371600" cy="1320800"/>
        </p:xfrm>
        <a:graphic>
          <a:graphicData uri="http://schemas.openxmlformats.org/presentationml/2006/ole">
            <mc:AlternateContent xmlns:mc="http://schemas.openxmlformats.org/markup-compatibility/2006">
              <mc:Choice xmlns:v="urn:schemas-microsoft-com:vml" Requires="v">
                <p:oleObj name="Equation" r:id="rId6" imgW="1371600" imgH="1320480" progId="Equation.DSMT4">
                  <p:embed/>
                </p:oleObj>
              </mc:Choice>
              <mc:Fallback>
                <p:oleObj name="Equation" r:id="rId6" imgW="1371600" imgH="1320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9822" y="1821110"/>
                        <a:ext cx="13716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4656589" y="2108433"/>
          <a:ext cx="1206500" cy="292100"/>
        </p:xfrm>
        <a:graphic>
          <a:graphicData uri="http://schemas.openxmlformats.org/presentationml/2006/ole">
            <mc:AlternateContent xmlns:mc="http://schemas.openxmlformats.org/markup-compatibility/2006">
              <mc:Choice xmlns:v="urn:schemas-microsoft-com:vml" Requires="v">
                <p:oleObj name="Equation" r:id="rId8" imgW="1206360" imgH="291960" progId="Equation.DSMT4">
                  <p:embed/>
                </p:oleObj>
              </mc:Choice>
              <mc:Fallback>
                <p:oleObj name="Equation" r:id="rId8" imgW="120636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6589" y="2108433"/>
                        <a:ext cx="1206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normAutofit lnSpcReduction="10000"/>
          </a:bodyPr>
          <a:lstStyle/>
          <a:p>
            <a:r>
              <a:rPr lang="en-US" b="1" dirty="0"/>
              <a:t>Step 4: </a:t>
            </a:r>
            <a:r>
              <a:rPr lang="en-US" dirty="0"/>
              <a:t>Determine the critical value(s) or </a:t>
            </a:r>
            <a:r>
              <a:rPr lang="en-US" i="1" dirty="0"/>
              <a:t>P</a:t>
            </a:r>
            <a:r>
              <a:rPr lang="en-US" dirty="0"/>
              <a:t>-value. </a:t>
            </a:r>
          </a:p>
          <a:p>
            <a:r>
              <a:rPr lang="en-US" dirty="0"/>
              <a:t>The </a:t>
            </a:r>
            <a:r>
              <a:rPr lang="en-US" i="1" dirty="0"/>
              <a:t>t</a:t>
            </a:r>
            <a:r>
              <a:rPr lang="en-US" dirty="0"/>
              <a:t>-distribution has a parameter called degrees of freedom, which must be defined in order to utilize the distribution. Since 20 employees were sampled, the degrees of freedom are </a:t>
            </a:r>
            <a:r>
              <a:rPr lang="en-US" i="1" dirty="0" err="1"/>
              <a:t>df</a:t>
            </a:r>
            <a:r>
              <a:rPr lang="en-US" dirty="0"/>
              <a:t> = </a:t>
            </a:r>
            <a:r>
              <a:rPr lang="en-US" i="1" dirty="0"/>
              <a:t>n</a:t>
            </a:r>
            <a:r>
              <a:rPr lang="en-US" dirty="0"/>
              <a:t> − 1 = 20 − 1 = 19. </a:t>
            </a:r>
          </a:p>
          <a:p>
            <a:r>
              <a:rPr lang="en-US" dirty="0"/>
              <a:t>Since the alternative hypothesis (</a:t>
            </a:r>
            <a:r>
              <a:rPr lang="en-US" i="1" dirty="0"/>
              <a:t>H</a:t>
            </a:r>
            <a:r>
              <a:rPr lang="en-US" i="1" baseline="-25000" dirty="0"/>
              <a:t>a</a:t>
            </a:r>
            <a:r>
              <a:rPr lang="en-US" dirty="0"/>
              <a:t>) is two-sided, two tails of the distribution must be “cut off” as rejection regions. Each tail will receive half of the allotted significance level of the test. The value of </a:t>
            </a:r>
            <a:r>
              <a:rPr lang="en-US" i="1" dirty="0"/>
              <a:t>t</a:t>
            </a:r>
            <a:r>
              <a:rPr lang="en-US" dirty="0"/>
              <a:t> which begins the right-hand side rejection region is </a:t>
            </a:r>
            <a:r>
              <a:rPr lang="en-US" i="1" dirty="0"/>
              <a:t>t</a:t>
            </a:r>
            <a:r>
              <a:rPr lang="en-US" baseline="-25000" dirty="0"/>
              <a:t>0.025,19</a:t>
            </a:r>
            <a:r>
              <a:rPr lang="en-US" dirty="0"/>
              <a:t>, which corresponds to a value of 2.093.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r>
              <a:rPr lang="en-US" dirty="0"/>
              <a:t>Since the </a:t>
            </a:r>
            <a:r>
              <a:rPr lang="en-US" i="1" dirty="0"/>
              <a:t>t</a:t>
            </a:r>
            <a:r>
              <a:rPr lang="en-US" dirty="0"/>
              <a:t>-distribution is symmetrical, the left-hand side cutoff value for the rejection region is −2.093. </a:t>
            </a:r>
          </a:p>
        </p:txBody>
      </p:sp>
      <p:pic>
        <p:nvPicPr>
          <p:cNvPr id="105474" name="Picture 2"/>
          <p:cNvPicPr>
            <a:picLocks noChangeAspect="1" noChangeArrowheads="1"/>
          </p:cNvPicPr>
          <p:nvPr/>
        </p:nvPicPr>
        <p:blipFill>
          <a:blip r:embed="rId2" cstate="print"/>
          <a:srcRect/>
          <a:stretch>
            <a:fillRect/>
          </a:stretch>
        </p:blipFill>
        <p:spPr bwMode="auto">
          <a:xfrm>
            <a:off x="2314791" y="2438400"/>
            <a:ext cx="4514418"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normAutofit lnSpcReduction="10000"/>
          </a:bodyPr>
          <a:lstStyle/>
          <a:p>
            <a:r>
              <a:rPr lang="en-US" dirty="0"/>
              <a:t>What the picture says is that it is unlikely (only occurs 5% of the time) that ordinary sampling variability will cause    to differ by 2.093 or more standard deviation units from the hypothesized mean of 35. </a:t>
            </a:r>
          </a:p>
          <a:p>
            <a:r>
              <a:rPr lang="en-US" dirty="0"/>
              <a:t>If you do not have technology, you can refer to Table D in the Appendix. Looking at the row corresponding to 19 degrees of freedom, we see that the absolute value of our test statistic, 3.35, is larger than the largest value, 2.861, displayed. This value has an area of 0.005 in the tail, so we know that the </a:t>
            </a:r>
            <a:r>
              <a:rPr lang="en-US" i="1" dirty="0"/>
              <a:t>P</a:t>
            </a:r>
            <a:r>
              <a:rPr lang="en-US" dirty="0"/>
              <a:t>-value corresponding to our test statistic is smaller than 2 · 0.005 = 0.010. </a:t>
            </a:r>
          </a:p>
        </p:txBody>
      </p:sp>
      <p:graphicFrame>
        <p:nvGraphicFramePr>
          <p:cNvPr id="106498" name="Object 2"/>
          <p:cNvGraphicFramePr>
            <a:graphicFrameLocks noChangeAspect="1"/>
          </p:cNvGraphicFramePr>
          <p:nvPr/>
        </p:nvGraphicFramePr>
        <p:xfrm>
          <a:off x="1388378" y="2116822"/>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378" y="2116822"/>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endParaRPr lang="en-US" dirty="0"/>
          </a:p>
          <a:p>
            <a:endParaRPr lang="en-US" dirty="0"/>
          </a:p>
          <a:p>
            <a:r>
              <a:rPr lang="en-US" dirty="0"/>
              <a:t>Using technology the exact </a:t>
            </a:r>
            <a:r>
              <a:rPr lang="en-US" i="1" dirty="0"/>
              <a:t>P</a:t>
            </a:r>
            <a:r>
              <a:rPr lang="en-US" dirty="0"/>
              <a:t>-value corresponding to     </a:t>
            </a:r>
            <a:r>
              <a:rPr lang="en-US" i="1" dirty="0"/>
              <a:t>t</a:t>
            </a:r>
            <a:r>
              <a:rPr lang="en-US" dirty="0"/>
              <a:t> = −3.35 with </a:t>
            </a:r>
            <a:r>
              <a:rPr lang="en-US" i="1" dirty="0" err="1"/>
              <a:t>df</a:t>
            </a:r>
            <a:r>
              <a:rPr lang="en-US" dirty="0"/>
              <a:t> = 19 is found to be approximately 0.0034. </a:t>
            </a:r>
          </a:p>
          <a:p>
            <a:r>
              <a:rPr lang="en-US" b="1" dirty="0"/>
              <a:t>Step 5: </a:t>
            </a:r>
            <a:r>
              <a:rPr lang="en-US" dirty="0"/>
              <a:t>Make the decision to reject or fail to reject </a:t>
            </a:r>
            <a:r>
              <a:rPr lang="en-US" i="1" dirty="0"/>
              <a:t>H</a:t>
            </a:r>
            <a:r>
              <a:rPr lang="en-US" baseline="-25000" dirty="0"/>
              <a:t>0</a:t>
            </a:r>
            <a:r>
              <a:rPr lang="en-US" dirty="0"/>
              <a:t>. </a:t>
            </a:r>
          </a:p>
          <a:p>
            <a:r>
              <a:rPr lang="en-US" dirty="0"/>
              <a:t>Since the test statistic falls in the rejection region (and </a:t>
            </a:r>
            <a:r>
              <a:rPr lang="en-US" i="1" dirty="0"/>
              <a:t>P</a:t>
            </a:r>
            <a:r>
              <a:rPr lang="en-US" dirty="0"/>
              <a:t>-value &lt; </a:t>
            </a:r>
            <a:r>
              <a:rPr lang="el-GR" i="1" dirty="0">
                <a:latin typeface="Cambria Math" panose="02040503050406030204" pitchFamily="18" charset="0"/>
                <a:ea typeface="Cambria Math" panose="02040503050406030204" pitchFamily="18" charset="0"/>
              </a:rPr>
              <a:t>α</a:t>
            </a:r>
            <a:r>
              <a:rPr lang="en-US" dirty="0"/>
              <a:t>), we reject </a:t>
            </a:r>
            <a:r>
              <a:rPr lang="en-US" i="1" dirty="0"/>
              <a:t>H</a:t>
            </a:r>
            <a:r>
              <a:rPr lang="en-US" baseline="-25000" dirty="0"/>
              <a:t>0</a:t>
            </a:r>
            <a:r>
              <a:rPr lang="en-US" dirty="0"/>
              <a:t> in favor of </a:t>
            </a:r>
            <a:r>
              <a:rPr lang="en-US" i="1" dirty="0"/>
              <a:t>H</a:t>
            </a:r>
            <a:r>
              <a:rPr lang="en-US" i="1" baseline="-25000" dirty="0"/>
              <a:t>a</a:t>
            </a:r>
            <a:r>
              <a:rPr lang="en-US" dirty="0"/>
              <a:t>. </a:t>
            </a:r>
          </a:p>
        </p:txBody>
      </p:sp>
      <p:graphicFrame>
        <p:nvGraphicFramePr>
          <p:cNvPr id="4" name="object 8"/>
          <p:cNvGraphicFramePr>
            <a:graphicFrameLocks noGrp="1"/>
          </p:cNvGraphicFramePr>
          <p:nvPr/>
        </p:nvGraphicFramePr>
        <p:xfrm>
          <a:off x="914400" y="1295400"/>
          <a:ext cx="7010401" cy="815975"/>
        </p:xfrm>
        <a:graphic>
          <a:graphicData uri="http://schemas.openxmlformats.org/drawingml/2006/table">
            <a:tbl>
              <a:tblPr firstRow="1" bandRow="1">
                <a:tableStyleId>{5C22544A-7EE6-4342-B048-85BDC9FD1C3A}</a:tableStyleId>
              </a:tblPr>
              <a:tblGrid>
                <a:gridCol w="686181">
                  <a:extLst>
                    <a:ext uri="{9D8B030D-6E8A-4147-A177-3AD203B41FA5}">
                      <a16:colId xmlns:a16="http://schemas.microsoft.com/office/drawing/2014/main" val="20000"/>
                    </a:ext>
                  </a:extLst>
                </a:gridCol>
                <a:gridCol w="1311173">
                  <a:extLst>
                    <a:ext uri="{9D8B030D-6E8A-4147-A177-3AD203B41FA5}">
                      <a16:colId xmlns:a16="http://schemas.microsoft.com/office/drawing/2014/main" val="20001"/>
                    </a:ext>
                  </a:extLst>
                </a:gridCol>
                <a:gridCol w="1311173">
                  <a:extLst>
                    <a:ext uri="{9D8B030D-6E8A-4147-A177-3AD203B41FA5}">
                      <a16:colId xmlns:a16="http://schemas.microsoft.com/office/drawing/2014/main" val="20002"/>
                    </a:ext>
                  </a:extLst>
                </a:gridCol>
                <a:gridCol w="1311173">
                  <a:extLst>
                    <a:ext uri="{9D8B030D-6E8A-4147-A177-3AD203B41FA5}">
                      <a16:colId xmlns:a16="http://schemas.microsoft.com/office/drawing/2014/main" val="20003"/>
                    </a:ext>
                  </a:extLst>
                </a:gridCol>
                <a:gridCol w="1311171">
                  <a:extLst>
                    <a:ext uri="{9D8B030D-6E8A-4147-A177-3AD203B41FA5}">
                      <a16:colId xmlns:a16="http://schemas.microsoft.com/office/drawing/2014/main" val="20004"/>
                    </a:ext>
                  </a:extLst>
                </a:gridCol>
                <a:gridCol w="1079530">
                  <a:extLst>
                    <a:ext uri="{9D8B030D-6E8A-4147-A177-3AD203B41FA5}">
                      <a16:colId xmlns:a16="http://schemas.microsoft.com/office/drawing/2014/main" val="20005"/>
                    </a:ext>
                  </a:extLst>
                </a:gridCol>
              </a:tblGrid>
              <a:tr h="457200">
                <a:tc gridSpan="6">
                  <a:txBody>
                    <a:bodyPr/>
                    <a:lstStyle/>
                    <a:p>
                      <a:pPr marL="107950">
                        <a:lnSpc>
                          <a:spcPct val="100000"/>
                        </a:lnSpc>
                        <a:spcBef>
                          <a:spcPts val="425"/>
                        </a:spcBef>
                      </a:pPr>
                      <a:r>
                        <a:rPr lang="en-US" sz="2000" i="1" dirty="0">
                          <a:latin typeface="Open Sans Semibold"/>
                          <a:cs typeface="Open Sans Semibold"/>
                        </a:rPr>
                        <a:t>   </a:t>
                      </a:r>
                      <a:r>
                        <a:rPr lang="en-US" sz="2000" i="1" dirty="0" err="1">
                          <a:latin typeface="Open Sans Semibold"/>
                          <a:cs typeface="Open Sans Semibold"/>
                        </a:rPr>
                        <a:t>df</a:t>
                      </a:r>
                      <a:r>
                        <a:rPr lang="en-US" sz="2000" i="1" dirty="0">
                          <a:latin typeface="Open Sans Semibold"/>
                          <a:cs typeface="Open Sans Semibold"/>
                        </a:rPr>
                        <a:t>          t</a:t>
                      </a:r>
                      <a:r>
                        <a:rPr lang="en-US" sz="2000" i="0" baseline="-25000" dirty="0">
                          <a:latin typeface="Open Sans Semibold"/>
                          <a:cs typeface="Open Sans Semibold"/>
                        </a:rPr>
                        <a:t>0.100                </a:t>
                      </a:r>
                      <a:r>
                        <a:rPr lang="en-US" sz="2000" i="1" dirty="0">
                          <a:latin typeface="Open Sans Semibold"/>
                          <a:cs typeface="Open Sans Semibold"/>
                        </a:rPr>
                        <a:t>t</a:t>
                      </a:r>
                      <a:r>
                        <a:rPr lang="en-US" sz="2000" i="0" baseline="-25000" dirty="0">
                          <a:latin typeface="Open Sans Semibold"/>
                          <a:cs typeface="Open Sans Semibold"/>
                        </a:rPr>
                        <a:t>0.050                   </a:t>
                      </a:r>
                      <a:r>
                        <a:rPr lang="en-US" sz="2000" i="1" dirty="0">
                          <a:latin typeface="Open Sans Semibold"/>
                          <a:cs typeface="Open Sans Semibold"/>
                        </a:rPr>
                        <a:t>t</a:t>
                      </a:r>
                      <a:r>
                        <a:rPr lang="en-US" sz="2000" i="0" baseline="-25000" dirty="0">
                          <a:latin typeface="Open Sans Semibold"/>
                          <a:cs typeface="Open Sans Semibold"/>
                        </a:rPr>
                        <a:t>0.025                   </a:t>
                      </a:r>
                      <a:r>
                        <a:rPr lang="en-US" sz="2000" i="1" dirty="0">
                          <a:latin typeface="Open Sans Semibold"/>
                          <a:cs typeface="Open Sans Semibold"/>
                        </a:rPr>
                        <a:t>t</a:t>
                      </a:r>
                      <a:r>
                        <a:rPr lang="en-US" sz="2000" i="0" baseline="-25000" dirty="0">
                          <a:latin typeface="Open Sans Semibold"/>
                          <a:cs typeface="Open Sans Semibold"/>
                        </a:rPr>
                        <a:t>0.010              </a:t>
                      </a:r>
                      <a:r>
                        <a:rPr lang="en-US" sz="2000" i="1" dirty="0">
                          <a:latin typeface="Open Sans Semibold"/>
                          <a:cs typeface="Open Sans Semibold"/>
                        </a:rPr>
                        <a:t>t</a:t>
                      </a:r>
                      <a:r>
                        <a:rPr lang="en-US" sz="2000" i="0" baseline="-25000" dirty="0">
                          <a:latin typeface="Open Sans Semibold"/>
                          <a:cs typeface="Open Sans Semibold"/>
                        </a:rPr>
                        <a:t>0.005</a:t>
                      </a:r>
                      <a:endParaRPr sz="2000" i="0" baseline="-25000" dirty="0">
                        <a:latin typeface="Open Sans Semibold"/>
                        <a:cs typeface="Open Sans Semibold"/>
                      </a:endParaRPr>
                    </a:p>
                  </a:txBody>
                  <a:tcPr marL="0" marR="0" marT="53975" marB="0"/>
                </a:tc>
                <a:tc hMerge="1">
                  <a:txBody>
                    <a:bodyPr/>
                    <a:lstStyle/>
                    <a:p>
                      <a:pPr marL="223520">
                        <a:lnSpc>
                          <a:spcPct val="100000"/>
                        </a:lnSpc>
                        <a:spcBef>
                          <a:spcPts val="125"/>
                        </a:spcBef>
                      </a:pPr>
                      <a:endParaRPr sz="1100">
                        <a:latin typeface="STIX"/>
                        <a:cs typeface="STIX"/>
                      </a:endParaRPr>
                    </a:p>
                  </a:txBody>
                  <a:tcPr marL="0" marR="0" marT="15875" marB="0">
                    <a:lnL w="12700" cap="flat" cmpd="sng" algn="ctr">
                      <a:solidFill>
                        <a:srgbClr val="231F20"/>
                      </a:solidFill>
                      <a:prstDash val="solid"/>
                      <a:round/>
                      <a:headEnd type="none" w="med" len="med"/>
                      <a:tailEnd type="none" w="med" len="med"/>
                    </a:lnL>
                    <a:lnT w="12700">
                      <a:solidFill>
                        <a:srgbClr val="6A6A71"/>
                      </a:solidFill>
                      <a:prstDash val="solid"/>
                    </a:lnT>
                    <a:lnB w="12700">
                      <a:solidFill>
                        <a:srgbClr val="6A6A71"/>
                      </a:solidFill>
                      <a:prstDash val="solid"/>
                    </a:lnB>
                    <a:solidFill>
                      <a:srgbClr val="EEECDF"/>
                    </a:solidFill>
                  </a:tcPr>
                </a:tc>
                <a:tc hMerge="1">
                  <a:txBody>
                    <a:bodyPr/>
                    <a:lstStyle/>
                    <a:p>
                      <a:pPr marL="223520">
                        <a:lnSpc>
                          <a:spcPct val="100000"/>
                        </a:lnSpc>
                        <a:spcBef>
                          <a:spcPts val="125"/>
                        </a:spcBef>
                      </a:pPr>
                      <a:endParaRPr sz="1100">
                        <a:latin typeface="STIX"/>
                        <a:cs typeface="STIX"/>
                      </a:endParaRPr>
                    </a:p>
                  </a:txBody>
                  <a:tcPr marL="0" marR="0" marT="15875" marB="0">
                    <a:lnT w="12700">
                      <a:solidFill>
                        <a:srgbClr val="6A6A71"/>
                      </a:solidFill>
                      <a:prstDash val="solid"/>
                    </a:lnT>
                    <a:lnB w="12700">
                      <a:solidFill>
                        <a:srgbClr val="6A6A71"/>
                      </a:solidFill>
                      <a:prstDash val="solid"/>
                    </a:lnB>
                    <a:solidFill>
                      <a:srgbClr val="EEECDF"/>
                    </a:solidFill>
                  </a:tcPr>
                </a:tc>
                <a:tc hMerge="1">
                  <a:txBody>
                    <a:bodyPr/>
                    <a:lstStyle/>
                    <a:p>
                      <a:pPr marL="223520">
                        <a:lnSpc>
                          <a:spcPct val="100000"/>
                        </a:lnSpc>
                        <a:spcBef>
                          <a:spcPts val="125"/>
                        </a:spcBef>
                      </a:pPr>
                      <a:endParaRPr sz="1100" dirty="0">
                        <a:latin typeface="STIX"/>
                        <a:cs typeface="STIX"/>
                      </a:endParaRPr>
                    </a:p>
                  </a:txBody>
                  <a:tcPr marL="0" marR="0" marT="15875" marB="0">
                    <a:lnT w="12700">
                      <a:solidFill>
                        <a:srgbClr val="6A6A71"/>
                      </a:solidFill>
                      <a:prstDash val="solid"/>
                    </a:lnT>
                    <a:lnB w="12700">
                      <a:solidFill>
                        <a:srgbClr val="6A6A71"/>
                      </a:solidFill>
                      <a:prstDash val="solid"/>
                    </a:lnB>
                    <a:solidFill>
                      <a:srgbClr val="EEECDF"/>
                    </a:solidFill>
                  </a:tcPr>
                </a:tc>
                <a:tc hMerge="1">
                  <a:txBody>
                    <a:bodyPr/>
                    <a:lstStyle/>
                    <a:p>
                      <a:pPr marL="223520">
                        <a:lnSpc>
                          <a:spcPct val="100000"/>
                        </a:lnSpc>
                        <a:spcBef>
                          <a:spcPts val="125"/>
                        </a:spcBef>
                      </a:pPr>
                      <a:endParaRPr sz="1100">
                        <a:latin typeface="STIX"/>
                        <a:cs typeface="STIX"/>
                      </a:endParaRPr>
                    </a:p>
                  </a:txBody>
                  <a:tcPr marL="0" marR="0" marT="15875" marB="0">
                    <a:lnT w="12700">
                      <a:solidFill>
                        <a:srgbClr val="6A6A71"/>
                      </a:solidFill>
                      <a:prstDash val="solid"/>
                    </a:lnT>
                    <a:lnB w="12700">
                      <a:solidFill>
                        <a:srgbClr val="6A6A71"/>
                      </a:solidFill>
                      <a:prstDash val="solid"/>
                    </a:lnB>
                    <a:solidFill>
                      <a:srgbClr val="EEECDF"/>
                    </a:solidFill>
                  </a:tcPr>
                </a:tc>
                <a:tc hMerge="1">
                  <a:txBody>
                    <a:bodyPr/>
                    <a:lstStyle/>
                    <a:p>
                      <a:pPr marL="223520">
                        <a:lnSpc>
                          <a:spcPct val="100000"/>
                        </a:lnSpc>
                        <a:spcBef>
                          <a:spcPts val="125"/>
                        </a:spcBef>
                      </a:pPr>
                      <a:endParaRPr sz="1100" dirty="0">
                        <a:latin typeface="STIX"/>
                        <a:cs typeface="STIX"/>
                      </a:endParaRPr>
                    </a:p>
                  </a:txBody>
                  <a:tcPr marL="0" marR="0" marT="15875" marB="0">
                    <a:lnT w="12700">
                      <a:solidFill>
                        <a:srgbClr val="6A6A71"/>
                      </a:solidFill>
                      <a:prstDash val="solid"/>
                    </a:lnT>
                    <a:lnB w="12700">
                      <a:solidFill>
                        <a:srgbClr val="6A6A71"/>
                      </a:solidFill>
                      <a:prstDash val="solid"/>
                    </a:lnB>
                    <a:solidFill>
                      <a:srgbClr val="EEECDF"/>
                    </a:solidFill>
                  </a:tcPr>
                </a:tc>
                <a:extLst>
                  <a:ext uri="{0D108BD9-81ED-4DB2-BD59-A6C34878D82A}">
                    <a16:rowId xmlns:a16="http://schemas.microsoft.com/office/drawing/2014/main" val="10000"/>
                  </a:ext>
                </a:extLst>
              </a:tr>
              <a:tr h="206375">
                <a:tc>
                  <a:txBody>
                    <a:bodyPr/>
                    <a:lstStyle/>
                    <a:p>
                      <a:pPr marL="107950" algn="ctr">
                        <a:lnSpc>
                          <a:spcPct val="100000"/>
                        </a:lnSpc>
                        <a:spcBef>
                          <a:spcPts val="425"/>
                        </a:spcBef>
                      </a:pPr>
                      <a:r>
                        <a:rPr sz="2000" i="1" dirty="0">
                          <a:solidFill>
                            <a:srgbClr val="000000"/>
                          </a:solidFill>
                        </a:rPr>
                        <a:t>19</a:t>
                      </a:r>
                      <a:endParaRPr sz="2000" i="1" dirty="0">
                        <a:solidFill>
                          <a:srgbClr val="000000"/>
                        </a:solidFill>
                        <a:latin typeface="Open Sans Semibold"/>
                        <a:cs typeface="Open Sans Semibold"/>
                      </a:endParaRPr>
                    </a:p>
                  </a:txBody>
                  <a:tcPr marL="0" marR="0" marT="53975" marB="0"/>
                </a:tc>
                <a:tc>
                  <a:txBody>
                    <a:bodyPr/>
                    <a:lstStyle/>
                    <a:p>
                      <a:pPr marL="223520" algn="ctr">
                        <a:lnSpc>
                          <a:spcPct val="100000"/>
                        </a:lnSpc>
                        <a:spcBef>
                          <a:spcPts val="125"/>
                        </a:spcBef>
                      </a:pPr>
                      <a:r>
                        <a:rPr sz="2000" dirty="0">
                          <a:solidFill>
                            <a:srgbClr val="000000"/>
                          </a:solidFill>
                        </a:rPr>
                        <a:t>1.328</a:t>
                      </a:r>
                      <a:endParaRPr sz="2000" dirty="0">
                        <a:solidFill>
                          <a:srgbClr val="000000"/>
                        </a:solidFill>
                        <a:latin typeface="STIX"/>
                        <a:cs typeface="STIX"/>
                      </a:endParaRPr>
                    </a:p>
                  </a:txBody>
                  <a:tcPr marL="0" marR="0" marT="15875" marB="0" anchor="ctr"/>
                </a:tc>
                <a:tc>
                  <a:txBody>
                    <a:bodyPr/>
                    <a:lstStyle/>
                    <a:p>
                      <a:pPr marL="223520" algn="ctr">
                        <a:lnSpc>
                          <a:spcPct val="100000"/>
                        </a:lnSpc>
                        <a:spcBef>
                          <a:spcPts val="125"/>
                        </a:spcBef>
                      </a:pPr>
                      <a:r>
                        <a:rPr sz="2000" dirty="0">
                          <a:solidFill>
                            <a:srgbClr val="000000"/>
                          </a:solidFill>
                        </a:rPr>
                        <a:t>1.729</a:t>
                      </a:r>
                      <a:endParaRPr sz="2000" dirty="0">
                        <a:solidFill>
                          <a:srgbClr val="000000"/>
                        </a:solidFill>
                        <a:latin typeface="STIX"/>
                        <a:cs typeface="STIX"/>
                      </a:endParaRPr>
                    </a:p>
                  </a:txBody>
                  <a:tcPr marL="0" marR="0" marT="15875" marB="0" anchor="ctr"/>
                </a:tc>
                <a:tc>
                  <a:txBody>
                    <a:bodyPr/>
                    <a:lstStyle/>
                    <a:p>
                      <a:pPr marL="223520" algn="ctr">
                        <a:lnSpc>
                          <a:spcPct val="100000"/>
                        </a:lnSpc>
                        <a:spcBef>
                          <a:spcPts val="125"/>
                        </a:spcBef>
                      </a:pPr>
                      <a:r>
                        <a:rPr sz="2000" dirty="0">
                          <a:solidFill>
                            <a:srgbClr val="000000"/>
                          </a:solidFill>
                        </a:rPr>
                        <a:t>2.093</a:t>
                      </a:r>
                      <a:endParaRPr sz="2000" dirty="0">
                        <a:solidFill>
                          <a:srgbClr val="000000"/>
                        </a:solidFill>
                        <a:latin typeface="STIX"/>
                        <a:cs typeface="STIX"/>
                      </a:endParaRPr>
                    </a:p>
                  </a:txBody>
                  <a:tcPr marL="0" marR="0" marT="15875" marB="0" anchor="ctr"/>
                </a:tc>
                <a:tc>
                  <a:txBody>
                    <a:bodyPr/>
                    <a:lstStyle/>
                    <a:p>
                      <a:pPr marL="223520" algn="ctr">
                        <a:lnSpc>
                          <a:spcPct val="100000"/>
                        </a:lnSpc>
                        <a:spcBef>
                          <a:spcPts val="125"/>
                        </a:spcBef>
                      </a:pPr>
                      <a:r>
                        <a:rPr sz="2000" dirty="0">
                          <a:solidFill>
                            <a:srgbClr val="000000"/>
                          </a:solidFill>
                        </a:rPr>
                        <a:t>2.539</a:t>
                      </a:r>
                      <a:endParaRPr sz="2000" dirty="0">
                        <a:solidFill>
                          <a:srgbClr val="000000"/>
                        </a:solidFill>
                        <a:latin typeface="STIX"/>
                        <a:cs typeface="STIX"/>
                      </a:endParaRPr>
                    </a:p>
                  </a:txBody>
                  <a:tcPr marL="0" marR="0" marT="15875" marB="0" anchor="ctr"/>
                </a:tc>
                <a:tc>
                  <a:txBody>
                    <a:bodyPr/>
                    <a:lstStyle/>
                    <a:p>
                      <a:pPr marL="223520" algn="ctr">
                        <a:lnSpc>
                          <a:spcPct val="100000"/>
                        </a:lnSpc>
                        <a:spcBef>
                          <a:spcPts val="125"/>
                        </a:spcBef>
                      </a:pPr>
                      <a:r>
                        <a:rPr sz="2000" dirty="0">
                          <a:solidFill>
                            <a:srgbClr val="000000"/>
                          </a:solidFill>
                        </a:rPr>
                        <a:t>2.861</a:t>
                      </a:r>
                      <a:endParaRPr sz="2000" dirty="0">
                        <a:solidFill>
                          <a:srgbClr val="000000"/>
                        </a:solidFill>
                        <a:latin typeface="STIX"/>
                        <a:cs typeface="STIX"/>
                      </a:endParaRPr>
                    </a:p>
                  </a:txBody>
                  <a:tcPr marL="0" marR="0" marT="15875" marB="0"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r>
              <a:rPr lang="en-US" b="1" dirty="0"/>
              <a:t>Step 6: </a:t>
            </a:r>
            <a:r>
              <a:rPr lang="en-US" dirty="0"/>
              <a:t>State the conclusion in terms of the original question. </a:t>
            </a:r>
          </a:p>
          <a:p>
            <a:r>
              <a:rPr lang="en-US" dirty="0"/>
              <a:t>There is sufficient evidence at the 0.05 level to conclude that the mean time to take the test is not 35 minutes. </a:t>
            </a:r>
          </a:p>
        </p:txBody>
      </p:sp>
      <p:pic>
        <p:nvPicPr>
          <p:cNvPr id="107522" name="Picture 2"/>
          <p:cNvPicPr>
            <a:picLocks noChangeAspect="1" noChangeArrowheads="1"/>
          </p:cNvPicPr>
          <p:nvPr/>
        </p:nvPicPr>
        <p:blipFill>
          <a:blip r:embed="rId2" cstate="print"/>
          <a:srcRect/>
          <a:stretch>
            <a:fillRect/>
          </a:stretch>
        </p:blipFill>
        <p:spPr bwMode="auto">
          <a:xfrm>
            <a:off x="685800" y="1295400"/>
            <a:ext cx="7762875"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11.2.3 (cont.)</a:t>
            </a:r>
          </a:p>
        </p:txBody>
      </p:sp>
      <p:sp>
        <p:nvSpPr>
          <p:cNvPr id="3" name="Content Placeholder 2"/>
          <p:cNvSpPr>
            <a:spLocks noGrp="1"/>
          </p:cNvSpPr>
          <p:nvPr>
            <p:ph idx="1"/>
          </p:nvPr>
        </p:nvSpPr>
        <p:spPr/>
        <p:txBody>
          <a:bodyPr/>
          <a:lstStyle/>
          <a:p>
            <a:r>
              <a:rPr lang="en-US" dirty="0"/>
              <a:t>Since the sample mean was so much less than 35 minutes, it is tempting to conclude that the test requires less than 35 minutes to complete. However, we did not test the one-sided hypothesis. If the researcher wishes to demonstrate the completion time is significantly less than 35 minutes, we must start the process over: testing a one-sided hypothesis and obtaining new sample data.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a:t>
            </a:r>
          </a:p>
        </p:txBody>
      </p:sp>
      <p:sp>
        <p:nvSpPr>
          <p:cNvPr id="3" name="Content Placeholder 2"/>
          <p:cNvSpPr>
            <a:spLocks noGrp="1"/>
          </p:cNvSpPr>
          <p:nvPr>
            <p:ph idx="1"/>
          </p:nvPr>
        </p:nvSpPr>
        <p:spPr/>
        <p:txBody>
          <a:bodyPr>
            <a:normAutofit/>
          </a:bodyPr>
          <a:lstStyle/>
          <a:p>
            <a:r>
              <a:rPr lang="en-US" dirty="0"/>
              <a:t>The Alexander Bolt Company produces half-inch A-class stainless steel bolts that have a mean tensile strength of more than </a:t>
            </a:r>
            <a:r>
              <a:rPr lang="en-US" dirty="0">
                <a:solidFill>
                  <a:srgbClr val="0000FF"/>
                </a:solidFill>
              </a:rPr>
              <a:t>4000</a:t>
            </a:r>
            <a:r>
              <a:rPr lang="en-US" dirty="0"/>
              <a:t> pounds per square inch (psi), the specified quality standard. These bolts are primarily used in the manufacturing of farm implements. The company is very concerned about quality and wants to be sure that its A-class product is above the quality standard. A sample of </a:t>
            </a:r>
            <a:r>
              <a:rPr lang="en-US" dirty="0">
                <a:solidFill>
                  <a:srgbClr val="0000FF"/>
                </a:solidFill>
              </a:rPr>
              <a:t>25</a:t>
            </a:r>
            <a:r>
              <a:rPr lang="en-US" dirty="0"/>
              <a:t> bolts is to be randomly selected from stock and tested for tensile strength.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If it were not specified in the problem statement, then it would be necessary to select the value. Typical values for the level of the test are 0.10, 0.05, and 0.01. It is important to remember that the level of the test specifies the probability of a Type I error.</a:t>
            </a:r>
          </a:p>
          <a:p>
            <a:r>
              <a:rPr lang="en-US" b="1" dirty="0"/>
              <a:t>Step 3: </a:t>
            </a:r>
            <a:r>
              <a:rPr lang="en-US" dirty="0"/>
              <a:t>Validate the assumptions of the hypothesis testing model, identify the appropriate test statistic, and compute its value.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a:bodyPr>
          <a:lstStyle/>
          <a:p>
            <a:r>
              <a:rPr lang="en-US" dirty="0"/>
              <a:t>Design a test of hypothesis to determine if there is overwhelming evidence that the bolts are better than the specified quality standard. </a:t>
            </a:r>
          </a:p>
          <a:p>
            <a:r>
              <a:rPr lang="en-US" dirty="0"/>
              <a:t>Sample values:</a:t>
            </a:r>
          </a:p>
          <a:p>
            <a:r>
              <a:rPr lang="en-US" dirty="0">
                <a:solidFill>
                  <a:srgbClr val="0000FF"/>
                </a:solidFill>
              </a:rPr>
              <a:t>4023 3993 4009 4006 4039 3984 4003 4007 </a:t>
            </a:r>
          </a:p>
          <a:p>
            <a:r>
              <a:rPr lang="en-US" dirty="0">
                <a:solidFill>
                  <a:srgbClr val="0000FF"/>
                </a:solidFill>
              </a:rPr>
              <a:t>4007 4055 4004 4049 4000 3995 4019 4003 4029 </a:t>
            </a:r>
          </a:p>
          <a:p>
            <a:r>
              <a:rPr lang="en-US" dirty="0">
                <a:solidFill>
                  <a:srgbClr val="0000FF"/>
                </a:solidFill>
              </a:rPr>
              <a:t>4009 4041 4021 4012 3984 4040 4025 3986 </a:t>
            </a:r>
          </a:p>
          <a:p>
            <a:r>
              <a:rPr lang="en-US" b="1" dirty="0"/>
              <a:t>Solution</a:t>
            </a:r>
          </a:p>
          <a:p>
            <a:r>
              <a:rPr lang="en-US" b="1" dirty="0"/>
              <a:t>Step 1: </a:t>
            </a:r>
            <a:r>
              <a:rPr lang="en-US" dirty="0"/>
              <a:t>Determine the null and alternative hypotheses.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Autofit/>
          </a:bodyPr>
          <a:lstStyle/>
          <a:p>
            <a:r>
              <a:rPr lang="en-US" dirty="0"/>
              <a:t>The hypotheses in plain English are: </a:t>
            </a:r>
          </a:p>
          <a:p>
            <a:r>
              <a:rPr lang="en-US" b="1" dirty="0"/>
              <a:t>Null Hypothesis: </a:t>
            </a:r>
            <a:r>
              <a:rPr lang="en-US" dirty="0"/>
              <a:t>The half-inch A-class stainless steel bolts have a mean tensile strength of 4000 psi. </a:t>
            </a:r>
          </a:p>
          <a:p>
            <a:r>
              <a:rPr lang="en-US" b="1" dirty="0"/>
              <a:t>Alternative Hypothesis: </a:t>
            </a:r>
            <a:r>
              <a:rPr lang="en-US" dirty="0"/>
              <a:t>The half-inch A-class stainless steel bolts have a mean tensile strength of more than 4000 psi. </a:t>
            </a:r>
          </a:p>
          <a:p>
            <a:r>
              <a:rPr lang="en-US" dirty="0"/>
              <a:t>Although there is nothing in the problem that specifically defines the population parameter of interest, there is mention of a “standard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lnSpcReduction="10000"/>
          </a:bodyPr>
          <a:lstStyle/>
          <a:p>
            <a:r>
              <a:rPr lang="en-US" dirty="0"/>
              <a:t>By comparing the mean breaking strength of the population to the </a:t>
            </a:r>
            <a:r>
              <a:rPr lang="en-US" b="1" dirty="0"/>
              <a:t>standard value</a:t>
            </a:r>
            <a:r>
              <a:rPr lang="en-US" dirty="0"/>
              <a:t>, 4000 pounds per square inch, a conclusion about quality can be drawn. Let </a:t>
            </a:r>
          </a:p>
          <a:p>
            <a:pPr algn="ctr"/>
            <a:r>
              <a:rPr lang="el-GR" i="1" dirty="0">
                <a:latin typeface="Cambria Math" panose="02040503050406030204" pitchFamily="18" charset="0"/>
                <a:ea typeface="Cambria Math" panose="02040503050406030204" pitchFamily="18" charset="0"/>
              </a:rPr>
              <a:t>μ</a:t>
            </a:r>
            <a:r>
              <a:rPr lang="en-US" dirty="0"/>
              <a:t> = the mean tensile strength of the half-inch A-class stainless steel bolts. </a:t>
            </a:r>
          </a:p>
          <a:p>
            <a:r>
              <a:rPr lang="en-US" dirty="0"/>
              <a:t>If </a:t>
            </a:r>
            <a:r>
              <a:rPr lang="el-GR" i="1" dirty="0">
                <a:latin typeface="Cambria Math" panose="02040503050406030204" pitchFamily="18" charset="0"/>
                <a:ea typeface="Cambria Math" panose="02040503050406030204" pitchFamily="18" charset="0"/>
              </a:rPr>
              <a:t>μ</a:t>
            </a:r>
            <a:r>
              <a:rPr lang="en-US" dirty="0"/>
              <a:t> is significantly above the standard, then there would be evidence that the desired quality is being produced. Thus, the alternative hypothesis will be one-sided. </a:t>
            </a:r>
          </a:p>
          <a:p>
            <a:r>
              <a:rPr lang="en-US" dirty="0"/>
              <a:t>The resulting hypotheses would be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a:t>
            </a:r>
          </a:p>
          <a:p>
            <a:r>
              <a:rPr lang="en-US" dirty="0"/>
              <a:t>The level of the test is not stated in the problem, and thus the selection is left to the researcher. </a:t>
            </a:r>
          </a:p>
        </p:txBody>
      </p:sp>
      <p:graphicFrame>
        <p:nvGraphicFramePr>
          <p:cNvPr id="108546" name="Object 2"/>
          <p:cNvGraphicFramePr>
            <a:graphicFrameLocks noChangeAspect="1"/>
          </p:cNvGraphicFramePr>
          <p:nvPr>
            <p:extLst>
              <p:ext uri="{D42A27DB-BD31-4B8C-83A1-F6EECF244321}">
                <p14:modId xmlns:p14="http://schemas.microsoft.com/office/powerpoint/2010/main" val="3137956086"/>
              </p:ext>
            </p:extLst>
          </p:nvPr>
        </p:nvGraphicFramePr>
        <p:xfrm>
          <a:off x="546100" y="1371600"/>
          <a:ext cx="2324100" cy="1854200"/>
        </p:xfrm>
        <a:graphic>
          <a:graphicData uri="http://schemas.openxmlformats.org/presentationml/2006/ole">
            <mc:AlternateContent xmlns:mc="http://schemas.openxmlformats.org/markup-compatibility/2006">
              <mc:Choice xmlns:v="urn:schemas-microsoft-com:vml" Requires="v">
                <p:oleObj name="Equation" r:id="rId2" imgW="2323800" imgH="1854000" progId="Equation.DSMT4">
                  <p:embed/>
                </p:oleObj>
              </mc:Choice>
              <mc:Fallback>
                <p:oleObj name="Equation" r:id="rId2" imgW="2323800" imgH="1854000" progId="Equation.DSMT4">
                  <p:embed/>
                  <p:pic>
                    <p:nvPicPr>
                      <p:cNvPr id="0" name="Picture 2"/>
                      <p:cNvPicPr>
                        <a:picLocks noChangeAspect="1" noChangeArrowheads="1"/>
                      </p:cNvPicPr>
                      <p:nvPr/>
                    </p:nvPicPr>
                    <p:blipFill>
                      <a:blip r:embed="rId3"/>
                      <a:srcRect/>
                      <a:stretch>
                        <a:fillRect/>
                      </a:stretch>
                    </p:blipFill>
                    <p:spPr bwMode="auto">
                      <a:xfrm>
                        <a:off x="546100" y="1371600"/>
                        <a:ext cx="23241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3107422" y="1379989"/>
            <a:ext cx="5731778" cy="1015663"/>
          </a:xfrm>
          <a:prstGeom prst="rect">
            <a:avLst/>
          </a:prstGeom>
        </p:spPr>
        <p:txBody>
          <a:bodyPr wrap="square">
            <a:spAutoFit/>
          </a:bodyPr>
          <a:lstStyle/>
          <a:p>
            <a:r>
              <a:rPr lang="en-US" sz="2000" dirty="0"/>
              <a:t>Mean tensile strength is equal to the quality standard of 4000 pounds per square inch. The bolt production system is working at the quality standard. </a:t>
            </a:r>
          </a:p>
        </p:txBody>
      </p:sp>
      <p:sp>
        <p:nvSpPr>
          <p:cNvPr id="6" name="Rectangle 5"/>
          <p:cNvSpPr/>
          <p:nvPr/>
        </p:nvSpPr>
        <p:spPr>
          <a:xfrm>
            <a:off x="3098334" y="2794337"/>
            <a:ext cx="5588466" cy="1015663"/>
          </a:xfrm>
          <a:prstGeom prst="rect">
            <a:avLst/>
          </a:prstGeom>
        </p:spPr>
        <p:txBody>
          <a:bodyPr wrap="square">
            <a:spAutoFit/>
          </a:bodyPr>
          <a:lstStyle/>
          <a:p>
            <a:r>
              <a:rPr lang="en-US" sz="2000" dirty="0"/>
              <a:t>Mean tensile strength is above 4000 pounds per square inch. The bolt production system is working better than the quality standard.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a:bodyPr>
          <a:lstStyle/>
          <a:p>
            <a:r>
              <a:rPr lang="en-US" dirty="0"/>
              <a:t>If we set </a:t>
            </a:r>
            <a:r>
              <a:rPr lang="el-GR" i="1" dirty="0">
                <a:latin typeface="Cambria Math" panose="02040503050406030204" pitchFamily="18" charset="0"/>
                <a:ea typeface="Cambria Math" panose="02040503050406030204" pitchFamily="18" charset="0"/>
              </a:rPr>
              <a:t>α</a:t>
            </a:r>
            <a:r>
              <a:rPr lang="en-US" dirty="0"/>
              <a:t> too high, management will too frequently believe the quality level is being met, when it is not. A small level of </a:t>
            </a:r>
            <a:r>
              <a:rPr lang="el-GR" i="1" dirty="0">
                <a:latin typeface="Cambria Math" panose="02040503050406030204" pitchFamily="18" charset="0"/>
                <a:ea typeface="Cambria Math" panose="02040503050406030204" pitchFamily="18" charset="0"/>
              </a:rPr>
              <a:t>α</a:t>
            </a:r>
            <a:r>
              <a:rPr lang="en-US" dirty="0"/>
              <a:t> would be desirable. Let’s use </a:t>
            </a:r>
            <a:r>
              <a:rPr lang="el-GR" i="1" dirty="0">
                <a:latin typeface="Cambria Math" panose="02040503050406030204" pitchFamily="18" charset="0"/>
                <a:ea typeface="Cambria Math" panose="02040503050406030204" pitchFamily="18" charset="0"/>
              </a:rPr>
              <a:t>α</a:t>
            </a:r>
            <a:r>
              <a:rPr lang="en-US" dirty="0"/>
              <a:t> = 0.01.</a:t>
            </a:r>
          </a:p>
          <a:p>
            <a:r>
              <a:rPr lang="en-US" b="1" dirty="0"/>
              <a:t>Step 3: </a:t>
            </a:r>
            <a:r>
              <a:rPr lang="en-US" dirty="0"/>
              <a:t>Validate the assumptions of the hypothesis test, identify the appropriate test statistic, and compute its value. </a:t>
            </a:r>
          </a:p>
          <a:p>
            <a:r>
              <a:rPr lang="en-US" dirty="0"/>
              <a:t>First, we validate the assumptions.  </a:t>
            </a:r>
          </a:p>
          <a:p>
            <a:pPr marL="461963" indent="-461963"/>
            <a:r>
              <a:rPr lang="en-US" dirty="0"/>
              <a:t>	Quantitative data (tensile strength) </a:t>
            </a:r>
          </a:p>
          <a:p>
            <a:pPr marL="461963" indent="-461963"/>
            <a:r>
              <a:rPr lang="en-US" dirty="0"/>
              <a:t>	Random sample used to obtain data </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33400" y="4572000"/>
            <a:ext cx="365125" cy="3810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a:stretch>
            <a:fillRect/>
          </a:stretch>
        </p:blipFill>
        <p:spPr bwMode="auto">
          <a:xfrm>
            <a:off x="533400" y="51054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lstStyle/>
          <a:p>
            <a:r>
              <a:rPr lang="en-US" dirty="0"/>
              <a:t>The sample size is less than 30, so we need to confirm that the population is approximately normally distributed. A normal probability plot of the data is given below. </a:t>
            </a:r>
          </a:p>
        </p:txBody>
      </p:sp>
      <p:pic>
        <p:nvPicPr>
          <p:cNvPr id="1095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8372" y="2819400"/>
            <a:ext cx="5188428" cy="3200400"/>
          </a:xfrm>
          <a:prstGeom prst="rect">
            <a:avLst/>
          </a:prstGeom>
          <a:noFill/>
          <a:ln w="9525">
            <a:noFill/>
            <a:miter lim="800000"/>
            <a:headEnd/>
            <a:tailEnd/>
          </a:ln>
        </p:spPr>
      </p:pic>
      <p:sp>
        <p:nvSpPr>
          <p:cNvPr id="5" name="Rectangle 4"/>
          <p:cNvSpPr/>
          <p:nvPr/>
        </p:nvSpPr>
        <p:spPr>
          <a:xfrm>
            <a:off x="449510" y="3124200"/>
            <a:ext cx="3131890" cy="1815882"/>
          </a:xfrm>
          <a:prstGeom prst="rect">
            <a:avLst/>
          </a:prstGeom>
        </p:spPr>
        <p:txBody>
          <a:bodyPr wrap="square">
            <a:spAutoFit/>
          </a:bodyPr>
          <a:lstStyle/>
          <a:p>
            <a:r>
              <a:rPr lang="en-US" sz="2800" dirty="0"/>
              <a:t>The plot does not indicate a significant departure from normality.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lstStyle/>
          <a:p>
            <a:pPr marL="461963" indent="-461963"/>
            <a:r>
              <a:rPr lang="en-US" dirty="0"/>
              <a:t>	Population is approximately normally distributed </a:t>
            </a:r>
          </a:p>
          <a:p>
            <a:pPr marL="461963" indent="-461963">
              <a:buFont typeface="Wingdings" pitchFamily="2" charset="2"/>
              <a:buChar char="q"/>
            </a:pPr>
            <a:r>
              <a:rPr lang="en-US" dirty="0">
                <a:solidFill>
                  <a:srgbClr val="000000"/>
                </a:solidFill>
                <a:latin typeface="Symbol" pitchFamily="98" charset="2"/>
              </a:rPr>
              <a:t> </a:t>
            </a:r>
            <a:r>
              <a:rPr lang="el-GR" i="1" dirty="0">
                <a:latin typeface="Cambria Math" panose="02040503050406030204" pitchFamily="18" charset="0"/>
                <a:ea typeface="Cambria Math" panose="02040503050406030204" pitchFamily="18" charset="0"/>
              </a:rPr>
              <a:t>σ</a:t>
            </a:r>
            <a:r>
              <a:rPr lang="en-US" dirty="0"/>
              <a:t>  known 			or 		</a:t>
            </a:r>
          </a:p>
          <a:p>
            <a:r>
              <a:rPr lang="en-US" dirty="0"/>
              <a:t>The assumptions are met such that the </a:t>
            </a:r>
            <a:r>
              <a:rPr lang="en-US" i="1" dirty="0"/>
              <a:t>t</a:t>
            </a:r>
            <a:r>
              <a:rPr lang="en-US" dirty="0"/>
              <a:t>-statistic is appropriate. </a:t>
            </a:r>
          </a:p>
          <a:p>
            <a:r>
              <a:rPr lang="en-US" dirty="0"/>
              <a:t>The average tensile strength is 4014 pounds per square inch, with a standard deviation of 20 pounds. Symbolically this is expressed as </a:t>
            </a:r>
          </a:p>
          <a:p>
            <a:endParaRPr lang="en-US" dirty="0"/>
          </a:p>
        </p:txBody>
      </p:sp>
      <p:graphicFrame>
        <p:nvGraphicFramePr>
          <p:cNvPr id="110594" name="Object 2"/>
          <p:cNvGraphicFramePr>
            <a:graphicFrameLocks noChangeAspect="1"/>
          </p:cNvGraphicFramePr>
          <p:nvPr/>
        </p:nvGraphicFramePr>
        <p:xfrm>
          <a:off x="2654300" y="4787900"/>
          <a:ext cx="4051300" cy="393700"/>
        </p:xfrm>
        <a:graphic>
          <a:graphicData uri="http://schemas.openxmlformats.org/presentationml/2006/ole">
            <mc:AlternateContent xmlns:mc="http://schemas.openxmlformats.org/markup-compatibility/2006">
              <mc:Choice xmlns:v="urn:schemas-microsoft-com:vml" Requires="v">
                <p:oleObj name="Equation" r:id="rId2" imgW="4051080" imgH="393480" progId="Equation.DSMT4">
                  <p:embed/>
                </p:oleObj>
              </mc:Choice>
              <mc:Fallback>
                <p:oleObj name="Equation" r:id="rId2" imgW="405108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4787900"/>
                        <a:ext cx="4051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5493505" y="1776876"/>
            <a:ext cx="2583695" cy="523220"/>
          </a:xfrm>
          <a:prstGeom prst="rect">
            <a:avLst/>
          </a:prstGeom>
        </p:spPr>
        <p:txBody>
          <a:bodyPr wrap="square">
            <a:spAutoFit/>
          </a:bodyPr>
          <a:lstStyle/>
          <a:p>
            <a:r>
              <a:rPr lang="el-GR" sz="2800" i="1" dirty="0">
                <a:latin typeface="Cambria Math" panose="02040503050406030204" pitchFamily="18" charset="0"/>
                <a:ea typeface="Cambria Math" panose="02040503050406030204" pitchFamily="18" charset="0"/>
              </a:rPr>
              <a:t>σ</a:t>
            </a:r>
            <a:r>
              <a:rPr lang="en-US" sz="2800" i="1" dirty="0">
                <a:latin typeface="Cambria Math" panose="02040503050406030204" pitchFamily="18" charset="0"/>
                <a:ea typeface="Cambria Math" panose="02040503050406030204" pitchFamily="18" charset="0"/>
              </a:rPr>
              <a:t> </a:t>
            </a:r>
            <a:r>
              <a:rPr lang="en-US" sz="2800" dirty="0"/>
              <a:t> unknown </a:t>
            </a:r>
          </a:p>
        </p:txBody>
      </p:sp>
      <p:pic>
        <p:nvPicPr>
          <p:cNvPr id="6" name="Picture 5"/>
          <p:cNvPicPr>
            <a:picLocks noChangeAspect="1" noChangeArrowheads="1"/>
          </p:cNvPicPr>
          <p:nvPr/>
        </p:nvPicPr>
        <p:blipFill>
          <a:blip r:embed="rId4" cstate="print"/>
          <a:srcRect/>
          <a:stretch>
            <a:fillRect/>
          </a:stretch>
        </p:blipFill>
        <p:spPr bwMode="auto">
          <a:xfrm>
            <a:off x="533400" y="1371600"/>
            <a:ext cx="365125" cy="3810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121275" y="1888816"/>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lstStyle/>
          <a:p>
            <a:r>
              <a:rPr lang="en-US" dirty="0"/>
              <a:t>The resulting test statistic is </a:t>
            </a:r>
          </a:p>
          <a:p>
            <a:endParaRPr lang="en-US" dirty="0"/>
          </a:p>
          <a:p>
            <a:endParaRPr lang="en-US" dirty="0"/>
          </a:p>
          <a:p>
            <a:endParaRPr lang="en-US" dirty="0"/>
          </a:p>
          <a:p>
            <a:r>
              <a:rPr lang="en-US" dirty="0"/>
              <a:t>The sample mean is 3.5 standard deviations more than the hypothesized value of the mean. Is this difference caused by ordinary sampling variation, or is this evidence of a false null hypothesis? </a:t>
            </a:r>
          </a:p>
          <a:p>
            <a:endParaRPr lang="en-US" dirty="0"/>
          </a:p>
        </p:txBody>
      </p:sp>
      <p:graphicFrame>
        <p:nvGraphicFramePr>
          <p:cNvPr id="111620" name="Object 4"/>
          <p:cNvGraphicFramePr>
            <a:graphicFrameLocks noChangeAspect="1"/>
          </p:cNvGraphicFramePr>
          <p:nvPr>
            <p:extLst>
              <p:ext uri="{D42A27DB-BD31-4B8C-83A1-F6EECF244321}">
                <p14:modId xmlns:p14="http://schemas.microsoft.com/office/powerpoint/2010/main" val="3806485744"/>
              </p:ext>
            </p:extLst>
          </p:nvPr>
        </p:nvGraphicFramePr>
        <p:xfrm>
          <a:off x="2306638" y="1989138"/>
          <a:ext cx="1422400" cy="927100"/>
        </p:xfrm>
        <a:graphic>
          <a:graphicData uri="http://schemas.openxmlformats.org/presentationml/2006/ole">
            <mc:AlternateContent xmlns:mc="http://schemas.openxmlformats.org/markup-compatibility/2006">
              <mc:Choice xmlns:v="urn:schemas-microsoft-com:vml" Requires="v">
                <p:oleObj name="Equation" r:id="rId2" imgW="1422360" imgH="927000" progId="Equation.DSMT4">
                  <p:embed/>
                </p:oleObj>
              </mc:Choice>
              <mc:Fallback>
                <p:oleObj name="Equation" r:id="rId2" imgW="1422360" imgH="927000" progId="Equation.DSMT4">
                  <p:embed/>
                  <p:pic>
                    <p:nvPicPr>
                      <p:cNvPr id="0" name="Picture 4"/>
                      <p:cNvPicPr>
                        <a:picLocks noChangeAspect="1" noChangeArrowheads="1"/>
                      </p:cNvPicPr>
                      <p:nvPr/>
                    </p:nvPicPr>
                    <p:blipFill>
                      <a:blip r:embed="rId3"/>
                      <a:srcRect/>
                      <a:stretch>
                        <a:fillRect/>
                      </a:stretch>
                    </p:blipFill>
                    <p:spPr bwMode="auto">
                      <a:xfrm>
                        <a:off x="2306638" y="1989138"/>
                        <a:ext cx="142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nvGraphicFramePr>
        <p:xfrm>
          <a:off x="3767589" y="1981200"/>
          <a:ext cx="2108200" cy="1320800"/>
        </p:xfrm>
        <a:graphic>
          <a:graphicData uri="http://schemas.openxmlformats.org/presentationml/2006/ole">
            <mc:AlternateContent xmlns:mc="http://schemas.openxmlformats.org/markup-compatibility/2006">
              <mc:Choice xmlns:v="urn:schemas-microsoft-com:vml" Requires="v">
                <p:oleObj name="Equation" r:id="rId4" imgW="2108160" imgH="1320480" progId="Equation.DSMT4">
                  <p:embed/>
                </p:oleObj>
              </mc:Choice>
              <mc:Fallback>
                <p:oleObj name="Equation" r:id="rId4" imgW="2108160" imgH="13204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589" y="1981200"/>
                        <a:ext cx="2108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nvGraphicFramePr>
        <p:xfrm>
          <a:off x="5905966" y="2269222"/>
          <a:ext cx="825500" cy="292100"/>
        </p:xfrm>
        <a:graphic>
          <a:graphicData uri="http://schemas.openxmlformats.org/presentationml/2006/ole">
            <mc:AlternateContent xmlns:mc="http://schemas.openxmlformats.org/markup-compatibility/2006">
              <mc:Choice xmlns:v="urn:schemas-microsoft-com:vml" Requires="v">
                <p:oleObj name="Equation" r:id="rId6" imgW="825480" imgH="291960" progId="Equation.DSMT4">
                  <p:embed/>
                </p:oleObj>
              </mc:Choice>
              <mc:Fallback>
                <p:oleObj name="Equation" r:id="rId6" imgW="825480" imgH="29196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966" y="2269222"/>
                        <a:ext cx="825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Autofit/>
          </a:bodyPr>
          <a:lstStyle/>
          <a:p>
            <a:pPr>
              <a:spcBef>
                <a:spcPts val="0"/>
              </a:spcBef>
            </a:pPr>
            <a:r>
              <a:rPr lang="en-US" dirty="0"/>
              <a:t>Keep in mind that rejecting the null hypothesis (</a:t>
            </a:r>
            <a:r>
              <a:rPr lang="en-US" i="1" dirty="0"/>
              <a:t>H</a:t>
            </a:r>
            <a:r>
              <a:rPr lang="en-US" baseline="-25000" dirty="0"/>
              <a:t>0</a:t>
            </a:r>
            <a:r>
              <a:rPr lang="en-US" dirty="0"/>
              <a:t>) will be a desirable outcome since the null states that the bolts are at quality standards. </a:t>
            </a:r>
          </a:p>
          <a:p>
            <a:pPr>
              <a:spcBef>
                <a:spcPts val="0"/>
              </a:spcBef>
            </a:pPr>
            <a:r>
              <a:rPr lang="en-US" b="1" dirty="0"/>
              <a:t>Step 4: </a:t>
            </a:r>
            <a:r>
              <a:rPr lang="en-US" dirty="0"/>
              <a:t>Determine the critical value(s) or </a:t>
            </a:r>
            <a:r>
              <a:rPr lang="en-US" i="1" dirty="0"/>
              <a:t>P</a:t>
            </a:r>
            <a:r>
              <a:rPr lang="en-US" dirty="0"/>
              <a:t>-value. </a:t>
            </a:r>
            <a:br>
              <a:rPr lang="en-US" dirty="0"/>
            </a:br>
            <a:r>
              <a:rPr lang="en-US" dirty="0"/>
              <a:t>Since the alternative hypothesis implies that we are interested in discovering if the mean is above the standard value, the rejection region will only be on the right-hand side of the sampling distribution. Because the level of the test has been chosen at 0.01, the interval encompassing 0.01 of the area on the right-hand side of the curve will define the rejection region.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a:bodyPr>
          <a:lstStyle/>
          <a:p>
            <a:r>
              <a:rPr lang="en-US" dirty="0"/>
              <a:t>The test statistic has a </a:t>
            </a:r>
            <a:r>
              <a:rPr lang="en-US" i="1" dirty="0"/>
              <a:t>t-</a:t>
            </a:r>
            <a:r>
              <a:rPr lang="en-US" dirty="0"/>
              <a:t>distribution</a:t>
            </a:r>
            <a:r>
              <a:rPr lang="en-US" i="1" dirty="0"/>
              <a:t>. </a:t>
            </a:r>
          </a:p>
          <a:p>
            <a:r>
              <a:rPr lang="en-US" dirty="0"/>
              <a:t>To obtain the critical value, first determine the degrees of freedom. </a:t>
            </a:r>
          </a:p>
          <a:p>
            <a:pPr algn="ctr"/>
            <a:r>
              <a:rPr lang="pt-BR" i="1" dirty="0"/>
              <a:t>n</a:t>
            </a:r>
            <a:r>
              <a:rPr lang="pt-BR" dirty="0"/>
              <a:t> − 1 = 25 − 1 = 24. </a:t>
            </a:r>
          </a:p>
          <a:p>
            <a:r>
              <a:rPr lang="en-US" dirty="0"/>
              <a:t>Using Table D in Appendix A, </a:t>
            </a:r>
            <a:r>
              <a:rPr lang="en-US" i="1" dirty="0"/>
              <a:t>t</a:t>
            </a:r>
            <a:r>
              <a:rPr lang="en-US" baseline="-25000" dirty="0"/>
              <a:t>0.01,24</a:t>
            </a:r>
            <a:r>
              <a:rPr lang="en-US" dirty="0"/>
              <a:t> = 2.492. If the observed </a:t>
            </a:r>
            <a:r>
              <a:rPr lang="en-US" i="1" dirty="0"/>
              <a:t>t</a:t>
            </a:r>
            <a:r>
              <a:rPr lang="en-US" dirty="0"/>
              <a:t>-value is greater than 2.492 then the observed mean is presumed to be too far from the hypothesized value to have occurred from ordinary sampling variation.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a Mean, </a:t>
            </a:r>
            <a:r>
              <a:rPr lang="el-GR" i="1" dirty="0">
                <a:latin typeface="Cambria Math" panose="02040503050406030204" pitchFamily="18" charset="0"/>
                <a:ea typeface="Cambria Math" panose="02040503050406030204" pitchFamily="18" charset="0"/>
              </a:rPr>
              <a:t>σ</a:t>
            </a:r>
            <a:r>
              <a:rPr lang="en-US" dirty="0"/>
              <a:t> Known </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36714"/>
            <a:ext cx="8229600" cy="4401205"/>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r>
              <a:rPr lang="en-US" sz="2800" b="1" dirty="0">
                <a:solidFill>
                  <a:srgbClr val="000000"/>
                </a:solidFill>
              </a:rPr>
              <a:t>Assumptions: </a:t>
            </a:r>
          </a:p>
          <a:p>
            <a:pPr marL="514350" indent="-514350">
              <a:buFont typeface="+mj-lt"/>
              <a:buAutoNum type="arabicPeriod"/>
            </a:pPr>
            <a:r>
              <a:rPr lang="en-US" sz="2800" dirty="0">
                <a:solidFill>
                  <a:srgbClr val="000000"/>
                </a:solidFill>
              </a:rPr>
              <a:t>The data is quantitative. </a:t>
            </a:r>
          </a:p>
          <a:p>
            <a:pPr marL="514350" indent="-514350">
              <a:buFont typeface="+mj-lt"/>
              <a:buAutoNum type="arabicPeriod"/>
            </a:pPr>
            <a:r>
              <a:rPr lang="en-US" sz="2800" dirty="0">
                <a:solidFill>
                  <a:srgbClr val="000000"/>
                </a:solidFill>
              </a:rPr>
              <a:t>The data is obtained via a random sample of size </a:t>
            </a:r>
            <a:r>
              <a:rPr lang="en-US" sz="2800" i="1" dirty="0">
                <a:solidFill>
                  <a:srgbClr val="000000"/>
                </a:solidFill>
              </a:rPr>
              <a:t>n</a:t>
            </a:r>
            <a:r>
              <a:rPr lang="en-US" sz="2800" dirty="0">
                <a:solidFill>
                  <a:srgbClr val="000000"/>
                </a:solidFill>
              </a:rPr>
              <a:t>. </a:t>
            </a:r>
          </a:p>
          <a:p>
            <a:pPr marL="514350" indent="-514350">
              <a:buFont typeface="+mj-lt"/>
              <a:buAutoNum type="arabicPeriod"/>
            </a:pPr>
            <a:r>
              <a:rPr lang="en-US" sz="2800" dirty="0">
                <a:solidFill>
                  <a:srgbClr val="000000"/>
                </a:solidFill>
              </a:rPr>
              <a:t>The population is normally distributed or the sample size </a:t>
            </a:r>
            <a:r>
              <a:rPr lang="en-US" sz="2800" i="1" dirty="0">
                <a:solidFill>
                  <a:srgbClr val="000000"/>
                </a:solidFill>
              </a:rPr>
              <a:t>n</a:t>
            </a:r>
            <a:r>
              <a:rPr lang="en-US" sz="2800" dirty="0">
                <a:solidFill>
                  <a:srgbClr val="000000"/>
                </a:solidFill>
              </a:rPr>
              <a:t> is large, </a:t>
            </a:r>
            <a:r>
              <a:rPr lang="en-US" sz="2800" i="1" dirty="0">
                <a:solidFill>
                  <a:srgbClr val="000000"/>
                </a:solidFill>
              </a:rPr>
              <a:t>n</a:t>
            </a:r>
            <a:r>
              <a:rPr lang="en-US" sz="2800" dirty="0">
                <a:solidFill>
                  <a:srgbClr val="000000"/>
                </a:solidFill>
              </a:rPr>
              <a:t> &gt; 30. </a:t>
            </a:r>
          </a:p>
          <a:p>
            <a:pPr marL="514350" indent="-514350">
              <a:buFont typeface="+mj-lt"/>
              <a:buAutoNum type="arabicPeriod"/>
            </a:pPr>
            <a:r>
              <a:rPr lang="en-US" sz="2800" dirty="0">
                <a:solidFill>
                  <a:srgbClr val="000000"/>
                </a:solidFill>
              </a:rPr>
              <a:t>The population standard deviation </a:t>
            </a:r>
            <a:r>
              <a:rPr lang="en-US" sz="2800" dirty="0">
                <a:solidFill>
                  <a:srgbClr val="000000"/>
                </a:solidFill>
                <a:latin typeface="Symbol" pitchFamily="98" charset="2"/>
              </a:rPr>
              <a:t>s</a:t>
            </a:r>
            <a:r>
              <a:rPr lang="en-US" sz="2800" dirty="0">
                <a:solidFill>
                  <a:srgbClr val="000000"/>
                </a:solidFill>
              </a:rPr>
              <a:t> is known. </a:t>
            </a:r>
          </a:p>
          <a:p>
            <a:r>
              <a:rPr lang="en-US" sz="2800" b="1" dirty="0">
                <a:solidFill>
                  <a:srgbClr val="000000"/>
                </a:solidFill>
              </a:rPr>
              <a:t>Test statistic: </a:t>
            </a:r>
          </a:p>
          <a:p>
            <a:r>
              <a:rPr lang="en-US" sz="2800" dirty="0">
                <a:solidFill>
                  <a:srgbClr val="000000"/>
                </a:solidFill>
              </a:rPr>
              <a:t>The test statistic is given by </a:t>
            </a:r>
          </a:p>
          <a:p>
            <a:endParaRPr lang="en-US" sz="2800" dirty="0">
              <a:solidFill>
                <a:srgbClr val="000000"/>
              </a:solidFill>
            </a:endParaRPr>
          </a:p>
        </p:txBody>
      </p:sp>
      <p:graphicFrame>
        <p:nvGraphicFramePr>
          <p:cNvPr id="70658" name="Object 2"/>
          <p:cNvGraphicFramePr>
            <a:graphicFrameLocks noChangeAspect="1"/>
          </p:cNvGraphicFramePr>
          <p:nvPr>
            <p:extLst>
              <p:ext uri="{D42A27DB-BD31-4B8C-83A1-F6EECF244321}">
                <p14:modId xmlns:p14="http://schemas.microsoft.com/office/powerpoint/2010/main" val="3744863022"/>
              </p:ext>
            </p:extLst>
          </p:nvPr>
        </p:nvGraphicFramePr>
        <p:xfrm>
          <a:off x="4959350" y="4572000"/>
          <a:ext cx="1460500" cy="965200"/>
        </p:xfrm>
        <a:graphic>
          <a:graphicData uri="http://schemas.openxmlformats.org/presentationml/2006/ole">
            <mc:AlternateContent xmlns:mc="http://schemas.openxmlformats.org/markup-compatibility/2006">
              <mc:Choice xmlns:v="urn:schemas-microsoft-com:vml" Requires="v">
                <p:oleObj name="Equation" r:id="rId2" imgW="1460160" imgH="965160" progId="Equation.DSMT4">
                  <p:embed/>
                </p:oleObj>
              </mc:Choice>
              <mc:Fallback>
                <p:oleObj name="Equation" r:id="rId2" imgW="1460160" imgH="965160" progId="Equation.DSMT4">
                  <p:embed/>
                  <p:pic>
                    <p:nvPicPr>
                      <p:cNvPr id="0" name="Picture 2"/>
                      <p:cNvPicPr>
                        <a:picLocks noChangeAspect="1" noChangeArrowheads="1"/>
                      </p:cNvPicPr>
                      <p:nvPr/>
                    </p:nvPicPr>
                    <p:blipFill>
                      <a:blip r:embed="rId3"/>
                      <a:srcRect/>
                      <a:stretch>
                        <a:fillRect/>
                      </a:stretch>
                    </p:blipFill>
                    <p:spPr bwMode="auto">
                      <a:xfrm>
                        <a:off x="4959350" y="4572000"/>
                        <a:ext cx="1460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lstStyle/>
          <a:p>
            <a:r>
              <a:rPr lang="en-US" dirty="0"/>
              <a:t>If </a:t>
            </a:r>
            <a:r>
              <a:rPr lang="en-US" i="1" dirty="0"/>
              <a:t>t</a:t>
            </a:r>
            <a:r>
              <a:rPr lang="en-US" dirty="0"/>
              <a:t> &gt; 2.492, the presumption will be that the mean tensile strength is greater than 4000 pounds per square inch. </a:t>
            </a:r>
          </a:p>
        </p:txBody>
      </p:sp>
      <p:pic>
        <p:nvPicPr>
          <p:cNvPr id="112642" name="Picture 2"/>
          <p:cNvPicPr>
            <a:picLocks noChangeAspect="1" noChangeArrowheads="1"/>
          </p:cNvPicPr>
          <p:nvPr/>
        </p:nvPicPr>
        <p:blipFill>
          <a:blip r:embed="rId2" cstate="print"/>
          <a:srcRect/>
          <a:stretch>
            <a:fillRect/>
          </a:stretch>
        </p:blipFill>
        <p:spPr bwMode="auto">
          <a:xfrm>
            <a:off x="2003234" y="2524499"/>
            <a:ext cx="4626166" cy="3410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lnSpcReduction="10000"/>
          </a:bodyPr>
          <a:lstStyle/>
          <a:p>
            <a:r>
              <a:rPr lang="en-US" dirty="0"/>
              <a:t>The </a:t>
            </a:r>
            <a:r>
              <a:rPr lang="en-US" i="1" dirty="0"/>
              <a:t>P</a:t>
            </a:r>
            <a:r>
              <a:rPr lang="en-US" dirty="0"/>
              <a:t>-value of the test statistic (</a:t>
            </a:r>
            <a:r>
              <a:rPr lang="en-US" i="1" dirty="0"/>
              <a:t>t</a:t>
            </a:r>
            <a:r>
              <a:rPr lang="en-US" dirty="0"/>
              <a:t> = 3.5) can be found using technology to be </a:t>
            </a:r>
            <a:r>
              <a:rPr lang="en-US" i="1" dirty="0"/>
              <a:t>P</a:t>
            </a:r>
            <a:r>
              <a:rPr lang="en-US" dirty="0"/>
              <a:t>(</a:t>
            </a:r>
            <a:r>
              <a:rPr lang="en-US" i="1" dirty="0"/>
              <a:t>t</a:t>
            </a:r>
            <a:r>
              <a:rPr lang="en-US" dirty="0"/>
              <a:t> ≥ 3.5) ≈ 0.0009, with degrees of freedom equal to 24. Alternatively, using Table D we observe that the test statistic is greater than the </a:t>
            </a:r>
            <a:r>
              <a:rPr lang="en-US" i="1" dirty="0"/>
              <a:t>t</a:t>
            </a:r>
            <a:r>
              <a:rPr lang="en-US" dirty="0"/>
              <a:t>-value of 2.797, which has a tail area of 0.005. This implies that the </a:t>
            </a:r>
            <a:r>
              <a:rPr lang="en-US" i="1" dirty="0"/>
              <a:t>P</a:t>
            </a:r>
            <a:r>
              <a:rPr lang="en-US" dirty="0"/>
              <a:t>-value is less than 0.005. </a:t>
            </a:r>
          </a:p>
          <a:p>
            <a:r>
              <a:rPr lang="en-US" b="1" dirty="0"/>
              <a:t>Step 5: </a:t>
            </a:r>
            <a:r>
              <a:rPr lang="en-US" dirty="0"/>
              <a:t>Make the decision to reject or fail to reject </a:t>
            </a:r>
            <a:r>
              <a:rPr lang="en-US" i="1" dirty="0"/>
              <a:t>H</a:t>
            </a:r>
            <a:r>
              <a:rPr lang="en-US" baseline="-25000" dirty="0"/>
              <a:t>0</a:t>
            </a:r>
            <a:r>
              <a:rPr lang="en-US" dirty="0"/>
              <a:t>. Since the value of the test statistic (3.5) falls in the rejection region, the sample mean is too far from the hypothesized value to believe it is due to ordinary sampling variation.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11.2.4 (cont.)</a:t>
            </a:r>
          </a:p>
        </p:txBody>
      </p:sp>
      <p:sp>
        <p:nvSpPr>
          <p:cNvPr id="3" name="Content Placeholder 2"/>
          <p:cNvSpPr>
            <a:spLocks noGrp="1"/>
          </p:cNvSpPr>
          <p:nvPr>
            <p:ph idx="1"/>
          </p:nvPr>
        </p:nvSpPr>
        <p:spPr/>
        <p:txBody>
          <a:bodyPr>
            <a:normAutofit lnSpcReduction="10000"/>
          </a:bodyPr>
          <a:lstStyle/>
          <a:p>
            <a:r>
              <a:rPr lang="en-US" dirty="0"/>
              <a:t>(In other words,    = 4014 is a rare observation and has exceeded our tolerance for rareness.) The null hypothesis can be rejected in favor of the alternative hypothesis. </a:t>
            </a:r>
          </a:p>
          <a:p>
            <a:r>
              <a:rPr lang="en-US" dirty="0"/>
              <a:t>Alternatively, this decision is confirmed by our </a:t>
            </a:r>
            <a:r>
              <a:rPr lang="en-US" i="1" dirty="0"/>
              <a:t>P</a:t>
            </a:r>
            <a:r>
              <a:rPr lang="en-US" dirty="0"/>
              <a:t>-value; the </a:t>
            </a:r>
            <a:r>
              <a:rPr lang="en-US" i="1" dirty="0"/>
              <a:t>P</a:t>
            </a:r>
            <a:r>
              <a:rPr lang="en-US" dirty="0"/>
              <a:t>-value is 0.0009, which is less than </a:t>
            </a:r>
            <a:r>
              <a:rPr lang="el-GR" i="1" dirty="0">
                <a:latin typeface="Cambria Math" panose="02040503050406030204" pitchFamily="18" charset="0"/>
                <a:ea typeface="Cambria Math" panose="02040503050406030204" pitchFamily="18" charset="0"/>
              </a:rPr>
              <a:t>α</a:t>
            </a:r>
            <a:r>
              <a:rPr lang="en-US" dirty="0"/>
              <a:t> = 0.01. </a:t>
            </a:r>
          </a:p>
          <a:p>
            <a:r>
              <a:rPr lang="en-US" b="1" dirty="0"/>
              <a:t>Step 6: </a:t>
            </a:r>
            <a:r>
              <a:rPr lang="en-US" dirty="0"/>
              <a:t>State the conclusion in terms of the original question.</a:t>
            </a:r>
          </a:p>
          <a:p>
            <a:r>
              <a:rPr lang="en-US" dirty="0"/>
              <a:t>There is sufficient evidence to conclude that bolt tensile strength is above 4000 psi. </a:t>
            </a:r>
          </a:p>
        </p:txBody>
      </p:sp>
      <p:graphicFrame>
        <p:nvGraphicFramePr>
          <p:cNvPr id="113666" name="Object 2"/>
          <p:cNvGraphicFramePr>
            <a:graphicFrameLocks noChangeAspect="1"/>
          </p:cNvGraphicFramePr>
          <p:nvPr/>
        </p:nvGraphicFramePr>
        <p:xfrm>
          <a:off x="2887211" y="1347324"/>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211" y="1347324"/>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 Guidelines Regarding </a:t>
            </a:r>
            <a:r>
              <a:rPr lang="en-US" i="1" dirty="0"/>
              <a:t>P</a:t>
            </a:r>
            <a:r>
              <a:rPr lang="en-US" dirty="0"/>
              <a:t>-Values</a:t>
            </a:r>
          </a:p>
        </p:txBody>
      </p:sp>
      <p:sp>
        <p:nvSpPr>
          <p:cNvPr id="3" name="Content Placeholder 2"/>
          <p:cNvSpPr>
            <a:spLocks noGrp="1"/>
          </p:cNvSpPr>
          <p:nvPr>
            <p:ph idx="1"/>
          </p:nvPr>
        </p:nvSpPr>
        <p:spPr>
          <a:xfrm>
            <a:off x="457200" y="1280160"/>
            <a:ext cx="8229600" cy="3672840"/>
          </a:xfrm>
          <a:solidFill>
            <a:schemeClr val="accent3"/>
          </a:solidFill>
          <a:ln w="28575">
            <a:solidFill>
              <a:srgbClr val="000000"/>
            </a:solidFill>
          </a:ln>
        </p:spPr>
        <p:txBody>
          <a:bodyPr>
            <a:noAutofit/>
          </a:bodyPr>
          <a:lstStyle/>
          <a:p>
            <a:pPr marL="457200" indent="-457200">
              <a:buFont typeface="+mj-lt"/>
              <a:buAutoNum type="arabicPeriod"/>
            </a:pPr>
            <a:r>
              <a:rPr lang="en-US" i="1" dirty="0">
                <a:solidFill>
                  <a:srgbClr val="000000"/>
                </a:solidFill>
              </a:rPr>
              <a:t>P</a:t>
            </a:r>
            <a:r>
              <a:rPr lang="en-US" dirty="0">
                <a:solidFill>
                  <a:srgbClr val="000000"/>
                </a:solidFill>
              </a:rPr>
              <a:t>-values can indicate how incompatible the data are with a specified statistical model. </a:t>
            </a:r>
          </a:p>
          <a:p>
            <a:pPr marL="457200" indent="-457200">
              <a:buFont typeface="+mj-lt"/>
              <a:buAutoNum type="arabicPeriod"/>
            </a:pPr>
            <a:r>
              <a:rPr lang="en-US" dirty="0">
                <a:solidFill>
                  <a:srgbClr val="000000"/>
                </a:solidFill>
              </a:rPr>
              <a:t> </a:t>
            </a:r>
            <a:r>
              <a:rPr lang="en-US" i="1" dirty="0">
                <a:solidFill>
                  <a:srgbClr val="000000"/>
                </a:solidFill>
              </a:rPr>
              <a:t>P</a:t>
            </a:r>
            <a:r>
              <a:rPr lang="en-US" dirty="0">
                <a:solidFill>
                  <a:srgbClr val="000000"/>
                </a:solidFill>
              </a:rPr>
              <a:t>-values do not measure the probability that the studied hypothesis is true, or the probability that the data were produced by random chance alone. </a:t>
            </a:r>
          </a:p>
          <a:p>
            <a:pPr marL="457200" indent="-457200">
              <a:buFont typeface="+mj-lt"/>
              <a:buAutoNum type="arabicPeriod"/>
            </a:pPr>
            <a:r>
              <a:rPr lang="en-US" dirty="0">
                <a:solidFill>
                  <a:srgbClr val="000000"/>
                </a:solidFill>
              </a:rPr>
              <a:t>Scientific conclusions and business or policy decisions should not be based only on whether a </a:t>
            </a:r>
            <a:br>
              <a:rPr lang="en-US" dirty="0">
                <a:solidFill>
                  <a:srgbClr val="000000"/>
                </a:solidFill>
              </a:rPr>
            </a:br>
            <a:r>
              <a:rPr lang="en-US" i="1" dirty="0">
                <a:solidFill>
                  <a:srgbClr val="000000"/>
                </a:solidFill>
              </a:rPr>
              <a:t>P</a:t>
            </a:r>
            <a:r>
              <a:rPr lang="en-US" dirty="0">
                <a:solidFill>
                  <a:srgbClr val="000000"/>
                </a:solidFill>
              </a:rPr>
              <a:t>-value passes a specific threshold.</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 Guidelines Regarding </a:t>
            </a:r>
            <a:r>
              <a:rPr lang="en-US" i="1" dirty="0"/>
              <a:t>P</a:t>
            </a:r>
            <a:r>
              <a:rPr lang="en-US" dirty="0"/>
              <a:t>-Values</a:t>
            </a:r>
          </a:p>
        </p:txBody>
      </p:sp>
      <p:sp>
        <p:nvSpPr>
          <p:cNvPr id="3" name="Content Placeholder 2"/>
          <p:cNvSpPr>
            <a:spLocks noGrp="1"/>
          </p:cNvSpPr>
          <p:nvPr>
            <p:ph idx="1"/>
          </p:nvPr>
        </p:nvSpPr>
        <p:spPr>
          <a:xfrm>
            <a:off x="457200" y="1280160"/>
            <a:ext cx="8229600" cy="3291840"/>
          </a:xfrm>
          <a:solidFill>
            <a:schemeClr val="accent3"/>
          </a:solidFill>
          <a:ln w="28575">
            <a:solidFill>
              <a:srgbClr val="000000"/>
            </a:solidFill>
          </a:ln>
        </p:spPr>
        <p:txBody>
          <a:bodyPr>
            <a:noAutofit/>
          </a:bodyPr>
          <a:lstStyle/>
          <a:p>
            <a:pPr marL="457200" indent="-457200">
              <a:spcBef>
                <a:spcPts val="0"/>
              </a:spcBef>
              <a:buFont typeface="+mj-lt"/>
              <a:buAutoNum type="arabicPeriod" startAt="4"/>
              <a:defRPr/>
            </a:pPr>
            <a:r>
              <a:rPr lang="en-US" dirty="0">
                <a:solidFill>
                  <a:srgbClr val="000000"/>
                </a:solidFill>
              </a:rPr>
              <a:t>Proper inference requires full reporting and transparency. </a:t>
            </a:r>
          </a:p>
          <a:p>
            <a:pPr marL="457200" indent="-457200">
              <a:buFont typeface="+mj-lt"/>
              <a:buAutoNum type="arabicPeriod" startAt="4"/>
            </a:pPr>
            <a:r>
              <a:rPr lang="en-US" dirty="0">
                <a:solidFill>
                  <a:srgbClr val="000000"/>
                </a:solidFill>
              </a:rPr>
              <a:t>A </a:t>
            </a:r>
            <a:r>
              <a:rPr lang="en-US" i="1" dirty="0">
                <a:solidFill>
                  <a:srgbClr val="000000"/>
                </a:solidFill>
              </a:rPr>
              <a:t>P</a:t>
            </a:r>
            <a:r>
              <a:rPr lang="en-US" dirty="0">
                <a:solidFill>
                  <a:srgbClr val="000000"/>
                </a:solidFill>
              </a:rPr>
              <a:t>-value, or statistical significance, does not measure the size of an effect or the importance of a result. </a:t>
            </a:r>
          </a:p>
          <a:p>
            <a:pPr marL="457200" indent="-457200">
              <a:buFont typeface="+mj-lt"/>
              <a:buAutoNum type="arabicPeriod" startAt="4"/>
            </a:pPr>
            <a:r>
              <a:rPr lang="en-US" dirty="0">
                <a:solidFill>
                  <a:srgbClr val="000000"/>
                </a:solidFill>
              </a:rPr>
              <a:t>By itself, a </a:t>
            </a:r>
            <a:r>
              <a:rPr lang="en-US" i="1" dirty="0">
                <a:solidFill>
                  <a:srgbClr val="000000"/>
                </a:solidFill>
              </a:rPr>
              <a:t>P</a:t>
            </a:r>
            <a:r>
              <a:rPr lang="en-US" dirty="0">
                <a:solidFill>
                  <a:srgbClr val="000000"/>
                </a:solidFill>
              </a:rPr>
              <a:t>-value does not provide a good measure of evidence regarding a model or hypothesis.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a Mean, </a:t>
            </a:r>
            <a:r>
              <a:rPr lang="en-US" i="1" dirty="0"/>
              <a:t>σ</a:t>
            </a:r>
            <a:r>
              <a:rPr lang="en-US" dirty="0"/>
              <a:t> Known </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36714"/>
            <a:ext cx="8229600" cy="3108543"/>
          </a:xfrm>
          <a:prstGeom prst="rect">
            <a:avLst/>
          </a:prstGeom>
          <a:solidFill>
            <a:srgbClr val="FFFFCC"/>
          </a:solidFill>
          <a:ln w="28575">
            <a:solidFill>
              <a:srgbClr val="000000"/>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Procedure (cont.)</a:t>
            </a: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r>
              <a:rPr lang="en-US" sz="2800" dirty="0">
                <a:solidFill>
                  <a:srgbClr val="000000"/>
                </a:solidFill>
              </a:rPr>
              <a:t>where, </a:t>
            </a:r>
          </a:p>
          <a:p>
            <a:r>
              <a:rPr lang="en-US" sz="2800" i="1" dirty="0">
                <a:solidFill>
                  <a:srgbClr val="000000"/>
                </a:solidFill>
              </a:rPr>
              <a:t>n</a:t>
            </a:r>
            <a:r>
              <a:rPr lang="en-US" sz="2800" dirty="0">
                <a:solidFill>
                  <a:srgbClr val="000000"/>
                </a:solidFill>
              </a:rPr>
              <a:t> = the sample size, </a:t>
            </a:r>
          </a:p>
          <a:p>
            <a:r>
              <a:rPr lang="en-US" sz="2800" dirty="0">
                <a:solidFill>
                  <a:srgbClr val="000000"/>
                </a:solidFill>
              </a:rPr>
              <a:t>   = the sample mean, </a:t>
            </a:r>
          </a:p>
          <a:p>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0</a:t>
            </a:r>
            <a:r>
              <a:rPr lang="en-US" sz="2800" dirty="0">
                <a:solidFill>
                  <a:srgbClr val="000000"/>
                </a:solidFill>
              </a:rPr>
              <a:t> = the population mean (from the null hypothesis), and </a:t>
            </a:r>
          </a:p>
          <a:p>
            <a:r>
              <a:rPr lang="el-GR" sz="2800" i="1" dirty="0">
                <a:solidFill>
                  <a:srgbClr val="000000"/>
                </a:solidFill>
                <a:latin typeface="Cambria Math" panose="02040503050406030204" pitchFamily="18" charset="0"/>
                <a:ea typeface="Cambria Math" panose="02040503050406030204" pitchFamily="18" charset="0"/>
              </a:rPr>
              <a:t>σ</a:t>
            </a:r>
            <a:r>
              <a:rPr lang="en-US" sz="2800" dirty="0">
                <a:solidFill>
                  <a:srgbClr val="000000"/>
                </a:solidFill>
              </a:rPr>
              <a:t> = the known population standard deviation. </a:t>
            </a:r>
          </a:p>
        </p:txBody>
      </p:sp>
      <p:graphicFrame>
        <p:nvGraphicFramePr>
          <p:cNvPr id="71683" name="Object 3"/>
          <p:cNvGraphicFramePr>
            <a:graphicFrameLocks noChangeAspect="1"/>
          </p:cNvGraphicFramePr>
          <p:nvPr/>
        </p:nvGraphicFramePr>
        <p:xfrm>
          <a:off x="499844" y="2608277"/>
          <a:ext cx="241300" cy="292100"/>
        </p:xfrm>
        <a:graphic>
          <a:graphicData uri="http://schemas.openxmlformats.org/presentationml/2006/ole">
            <mc:AlternateContent xmlns:mc="http://schemas.openxmlformats.org/markup-compatibility/2006">
              <mc:Choice xmlns:v="urn:schemas-microsoft-com:vml" Requires="v">
                <p:oleObj name="Equation" r:id="rId2" imgW="241200" imgH="291960" progId="Equation.DSMT4">
                  <p:embed/>
                </p:oleObj>
              </mc:Choice>
              <mc:Fallback>
                <p:oleObj name="Equation" r:id="rId2" imgW="24120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44" y="2608277"/>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11.2.1 (cont.)</a:t>
            </a:r>
          </a:p>
        </p:txBody>
      </p:sp>
      <p:sp>
        <p:nvSpPr>
          <p:cNvPr id="3" name="Content Placeholder 2"/>
          <p:cNvSpPr>
            <a:spLocks noGrp="1"/>
          </p:cNvSpPr>
          <p:nvPr>
            <p:ph idx="1"/>
          </p:nvPr>
        </p:nvSpPr>
        <p:spPr/>
        <p:txBody>
          <a:bodyPr/>
          <a:lstStyle/>
          <a:p>
            <a:r>
              <a:rPr lang="en-US" dirty="0"/>
              <a:t>Before proceeding with the test, we must check our assumptions. </a:t>
            </a:r>
          </a:p>
          <a:p>
            <a:pPr marL="461963" indent="-461963"/>
            <a:r>
              <a:rPr lang="en-US" dirty="0"/>
              <a:t>	Quantitative data </a:t>
            </a:r>
          </a:p>
          <a:p>
            <a:pPr marL="461963" indent="-461963"/>
            <a:r>
              <a:rPr lang="en-US" dirty="0"/>
              <a:t>	Random sample used to obtain data </a:t>
            </a:r>
          </a:p>
          <a:p>
            <a:pPr marL="461963" indent="-461963"/>
            <a:r>
              <a:rPr lang="en-US" i="1" dirty="0"/>
              <a:t>	n</a:t>
            </a:r>
            <a:r>
              <a:rPr lang="en-US" dirty="0"/>
              <a:t> &gt; 30 or population is normally distributed </a:t>
            </a:r>
          </a:p>
          <a:p>
            <a:pPr marL="461963" indent="-461963"/>
            <a:r>
              <a:rPr lang="en-US" i="1" dirty="0">
                <a:latin typeface="Symbol" pitchFamily="98" charset="2"/>
              </a:rPr>
              <a:t>	</a:t>
            </a:r>
            <a:r>
              <a:rPr lang="el-GR" i="1" dirty="0">
                <a:latin typeface="Cambria Math" panose="02040503050406030204" pitchFamily="18" charset="0"/>
                <a:ea typeface="Cambria Math" panose="02040503050406030204" pitchFamily="18" charset="0"/>
              </a:rPr>
              <a:t>σ</a:t>
            </a:r>
            <a:r>
              <a:rPr lang="en-US" dirty="0"/>
              <a:t> known 		or 	</a:t>
            </a:r>
          </a:p>
          <a:p>
            <a:endParaRPr lang="en-US" dirty="0"/>
          </a:p>
        </p:txBody>
      </p:sp>
      <p:sp>
        <p:nvSpPr>
          <p:cNvPr id="4" name="Rectangle 3"/>
          <p:cNvSpPr/>
          <p:nvPr/>
        </p:nvSpPr>
        <p:spPr>
          <a:xfrm>
            <a:off x="5163801" y="3810000"/>
            <a:ext cx="2328073" cy="523220"/>
          </a:xfrm>
          <a:prstGeom prst="rect">
            <a:avLst/>
          </a:prstGeom>
        </p:spPr>
        <p:txBody>
          <a:bodyPr wrap="none">
            <a:spAutoFit/>
          </a:bodyPr>
          <a:lstStyle/>
          <a:p>
            <a:pPr>
              <a:buFont typeface="Wingdings" pitchFamily="2" charset="2"/>
              <a:buChar char="q"/>
            </a:pPr>
            <a:r>
              <a:rPr lang="en-US" sz="2800" i="1" dirty="0">
                <a:solidFill>
                  <a:srgbClr val="000000"/>
                </a:solidFill>
                <a:latin typeface="Symbol" pitchFamily="98" charset="2"/>
              </a:rPr>
              <a:t> </a:t>
            </a:r>
            <a:r>
              <a:rPr lang="el-GR" sz="2800" i="1" dirty="0">
                <a:latin typeface="Cambria Math" panose="02040503050406030204" pitchFamily="18" charset="0"/>
                <a:ea typeface="Cambria Math" panose="02040503050406030204" pitchFamily="18" charset="0"/>
              </a:rPr>
              <a:t>σ</a:t>
            </a:r>
            <a:r>
              <a:rPr lang="en-US" sz="2800" dirty="0"/>
              <a:t> unknown </a:t>
            </a:r>
          </a:p>
        </p:txBody>
      </p:sp>
      <p:pic>
        <p:nvPicPr>
          <p:cNvPr id="5" name="Picture 4"/>
          <p:cNvPicPr>
            <a:picLocks noChangeAspect="1" noChangeArrowheads="1"/>
          </p:cNvPicPr>
          <p:nvPr/>
        </p:nvPicPr>
        <p:blipFill>
          <a:blip r:embed="rId2" cstate="print"/>
          <a:srcRect/>
          <a:stretch>
            <a:fillRect/>
          </a:stretch>
        </p:blipFill>
        <p:spPr bwMode="auto">
          <a:xfrm>
            <a:off x="533400" y="2286000"/>
            <a:ext cx="365125" cy="381000"/>
          </a:xfrm>
          <a:prstGeom prst="rect">
            <a:avLst/>
          </a:prstGeom>
          <a:noFill/>
          <a:ln w="9525">
            <a:noFill/>
            <a:miter lim="800000"/>
            <a:headEnd/>
            <a:tailEnd/>
          </a:ln>
        </p:spPr>
      </p:pic>
      <p:pic>
        <p:nvPicPr>
          <p:cNvPr id="6" name="Picture 5"/>
          <p:cNvPicPr>
            <a:picLocks noChangeAspect="1" noChangeArrowheads="1"/>
          </p:cNvPicPr>
          <p:nvPr/>
        </p:nvPicPr>
        <p:blipFill>
          <a:blip r:embed="rId2" cstate="print"/>
          <a:srcRect/>
          <a:stretch>
            <a:fillRect/>
          </a:stretch>
        </p:blipFill>
        <p:spPr bwMode="auto">
          <a:xfrm>
            <a:off x="533400" y="2819400"/>
            <a:ext cx="365125" cy="381000"/>
          </a:xfrm>
          <a:prstGeom prst="rect">
            <a:avLst/>
          </a:prstGeom>
          <a:noFill/>
          <a:ln w="9525">
            <a:noFill/>
            <a:miter lim="800000"/>
            <a:headEnd/>
            <a:tailEnd/>
          </a:ln>
        </p:spPr>
      </p:pic>
      <p:pic>
        <p:nvPicPr>
          <p:cNvPr id="7" name="Picture 6"/>
          <p:cNvPicPr>
            <a:picLocks noChangeAspect="1" noChangeArrowheads="1"/>
          </p:cNvPicPr>
          <p:nvPr/>
        </p:nvPicPr>
        <p:blipFill>
          <a:blip r:embed="rId2" cstate="print"/>
          <a:srcRect/>
          <a:stretch>
            <a:fillRect/>
          </a:stretch>
        </p:blipFill>
        <p:spPr bwMode="auto">
          <a:xfrm>
            <a:off x="533400" y="3352800"/>
            <a:ext cx="365125" cy="381000"/>
          </a:xfrm>
          <a:prstGeom prst="rect">
            <a:avLst/>
          </a:prstGeom>
          <a:noFill/>
          <a:ln w="9525">
            <a:noFill/>
            <a:miter lim="800000"/>
            <a:headEnd/>
            <a:tailEnd/>
          </a:ln>
        </p:spPr>
      </p:pic>
      <p:pic>
        <p:nvPicPr>
          <p:cNvPr id="8" name="Picture 7"/>
          <p:cNvPicPr>
            <a:picLocks noChangeAspect="1" noChangeArrowheads="1"/>
          </p:cNvPicPr>
          <p:nvPr/>
        </p:nvPicPr>
        <p:blipFill>
          <a:blip r:embed="rId2" cstate="print"/>
          <a:srcRect/>
          <a:stretch>
            <a:fillRect/>
          </a:stretch>
        </p:blipFill>
        <p:spPr bwMode="auto">
          <a:xfrm>
            <a:off x="533400" y="38862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3048</TotalTime>
  <Words>5322</Words>
  <Application>Microsoft Office PowerPoint</Application>
  <PresentationFormat>On-screen Show (4:3)</PresentationFormat>
  <Paragraphs>421</Paragraphs>
  <Slides>74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5" baseType="lpstr">
      <vt:lpstr>Open Sans Semibold</vt:lpstr>
      <vt:lpstr>Arial</vt:lpstr>
      <vt:lpstr>STIX</vt:lpstr>
      <vt:lpstr>Times New Roman</vt:lpstr>
      <vt:lpstr>Cambria Math</vt:lpstr>
      <vt:lpstr>Calibri</vt:lpstr>
      <vt:lpstr>Roboto Condensed</vt:lpstr>
      <vt:lpstr>Symbol</vt:lpstr>
      <vt:lpstr>Wingdings</vt:lpstr>
      <vt:lpstr>Office Theme</vt:lpstr>
      <vt:lpstr>Equation</vt:lpstr>
      <vt:lpstr>Section 11.2</vt:lpstr>
      <vt:lpstr>Example 11.2.1</vt:lpstr>
      <vt:lpstr>Example 11.2.1 (cont.)</vt:lpstr>
      <vt:lpstr>Example 11.2.1 (cont.)</vt:lpstr>
      <vt:lpstr>Example 11.2.1 (cont.)</vt:lpstr>
      <vt:lpstr>Example 11.2.1 (cont.)</vt:lpstr>
      <vt:lpstr>Testing a Hypothesis About a Mean, σ Known </vt:lpstr>
      <vt:lpstr>Testing a Hypothesis About a Mean, σ Known </vt:lpstr>
      <vt:lpstr>Example 11.2.1 (cont.)</vt:lpstr>
      <vt:lpstr>Example 11.2.1 (cont.)</vt:lpstr>
      <vt:lpstr>Example 11.2.1 (cont.)</vt:lpstr>
      <vt:lpstr>Example 11.2.1 (cont.)</vt:lpstr>
      <vt:lpstr>Example 11.2.1 (cont.)</vt:lpstr>
      <vt:lpstr>Example 11.2.1 (cont.)</vt:lpstr>
      <vt:lpstr>Example 11.2.1 (cont.)</vt:lpstr>
      <vt:lpstr>Example 11.2.1 (cont.)</vt:lpstr>
      <vt:lpstr>Example 11.2.1 (cont.)</vt:lpstr>
      <vt:lpstr>Example 11.2.1 (cont.)</vt:lpstr>
      <vt:lpstr>Example 11.2.1 (cont.)</vt:lpstr>
      <vt:lpstr>Example 11.2.1 (cont.)</vt:lpstr>
      <vt:lpstr>P-Value</vt:lpstr>
      <vt:lpstr>Performing a Hypothesis Test Using P-Values</vt:lpstr>
      <vt:lpstr>Example 11.2.1 (cont.)</vt:lpstr>
      <vt:lpstr>Example 11.2.1 (cont.)</vt:lpstr>
      <vt:lpstr>Example 11.2.1 (cont.)</vt:lpstr>
      <vt:lpstr>Example 11.2.1 (cont.)</vt:lpstr>
      <vt:lpstr>Example 11.2.2</vt:lpstr>
      <vt:lpstr>Example 11.2.2 (cont.)</vt:lpstr>
      <vt:lpstr>Example 11.2.2 (cont.)</vt:lpstr>
      <vt:lpstr>Example 11.2.2 (cont.)</vt:lpstr>
      <vt:lpstr>Example 11.2.2 (cont.)</vt:lpstr>
      <vt:lpstr>Example 11.2.2 (cont.)</vt:lpstr>
      <vt:lpstr>Example 11.2.2 (cont.)</vt:lpstr>
      <vt:lpstr>Example 11.2.2 (cont.)</vt:lpstr>
      <vt:lpstr>Example 11.2.2 (cont.)</vt:lpstr>
      <vt:lpstr>Example 11.2.2 (cont.)</vt:lpstr>
      <vt:lpstr>Example 11.2.2 (cont.)</vt:lpstr>
      <vt:lpstr>Example 11.2.2 (cont.)</vt:lpstr>
      <vt:lpstr>Example 11.2.2 (cont.)</vt:lpstr>
      <vt:lpstr>Example 11.2.2 (cont.)</vt:lpstr>
      <vt:lpstr>One-Sided "Less Than" Alternatives </vt:lpstr>
      <vt:lpstr>One-Sided "Less Than" Alternatives </vt:lpstr>
      <vt:lpstr>One-Sided "Less Than" Alternatives </vt:lpstr>
      <vt:lpstr>One-Sided "Less Than" Alternatives </vt:lpstr>
      <vt:lpstr>Testing a Hypothesis About a Mean, σ Unknown </vt:lpstr>
      <vt:lpstr>Testing a Hypothesis About a Mean, σ Unknown </vt:lpstr>
      <vt:lpstr>Example 11.2.3</vt:lpstr>
      <vt:lpstr>Example 11.2.3 (cont.)</vt:lpstr>
      <vt:lpstr>Example 11.2.3 (cont.)</vt:lpstr>
      <vt:lpstr>Example 11.2.3 (cont.)</vt:lpstr>
      <vt:lpstr>Example 11.2.3 (cont.)</vt:lpstr>
      <vt:lpstr>Example 11.2.3 (cont.)</vt:lpstr>
      <vt:lpstr>Example 11.2.3 (cont.)</vt:lpstr>
      <vt:lpstr>Example 11.2.3 (cont.)</vt:lpstr>
      <vt:lpstr>Example 11.2.3 (cont.)</vt:lpstr>
      <vt:lpstr>Example 11.2.3 (cont.)</vt:lpstr>
      <vt:lpstr>Example 11.2.3 (cont.)</vt:lpstr>
      <vt:lpstr>Example 11.2.3 (cont.)</vt:lpstr>
      <vt:lpstr>Example 11.2.4</vt:lpstr>
      <vt:lpstr>Example 11.2.4 (cont.)</vt:lpstr>
      <vt:lpstr>Example 11.2.4 (cont.)</vt:lpstr>
      <vt:lpstr>Example 11.2.4 (cont.)</vt:lpstr>
      <vt:lpstr>Example 11.2.4 (cont.)</vt:lpstr>
      <vt:lpstr>Example 11.2.4 (cont.)</vt:lpstr>
      <vt:lpstr>Example 11.2.4 (cont.)</vt:lpstr>
      <vt:lpstr>Example 11.2.4 (cont.)</vt:lpstr>
      <vt:lpstr>Example 11.2.4 (cont.)</vt:lpstr>
      <vt:lpstr>Example 11.2.4 (cont.)</vt:lpstr>
      <vt:lpstr>Example 11.2.4 (cont.)</vt:lpstr>
      <vt:lpstr>Example 11.2.4 (cont.)</vt:lpstr>
      <vt:lpstr>Example 11.2.4 (cont.)</vt:lpstr>
      <vt:lpstr>Example 11.2.4 (cont.)</vt:lpstr>
      <vt:lpstr>ASA Guidelines Regarding P-Values</vt:lpstr>
      <vt:lpstr>ASA Guidelines Regarding P-Values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Laura Buch</cp:lastModifiedBy>
  <cp:revision>351</cp:revision>
  <dcterms:created xsi:type="dcterms:W3CDTF">2013-04-26T14:43:13Z</dcterms:created>
  <dcterms:modified xsi:type="dcterms:W3CDTF">2022-09-07T16:14:47Z</dcterms:modified>
</cp:coreProperties>
</file>