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6" r:id="rId3"/>
    <p:sldId id="300" r:id="rId4"/>
    <p:sldId id="298" r:id="rId5"/>
    <p:sldId id="299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Cambria Math" panose="02040503050406030204" pitchFamily="18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11.3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Relationship Between Confidence Interval Estimation and Hypothesis Testing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Confidence Interval to Test a Two-Sided Hypothesis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Basic Assumptions: </a:t>
            </a:r>
            <a:r>
              <a:rPr lang="en-US" dirty="0">
                <a:solidFill>
                  <a:srgbClr val="000000"/>
                </a:solidFill>
              </a:rPr>
              <a:t>The data must be quantitative and obtained via a random sample of size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b="1" dirty="0">
                <a:solidFill>
                  <a:srgbClr val="000000"/>
                </a:solidFill>
              </a:rPr>
              <a:t>Step 1: </a:t>
            </a:r>
            <a:r>
              <a:rPr lang="en-US" dirty="0">
                <a:solidFill>
                  <a:srgbClr val="000000"/>
                </a:solidFill>
              </a:rPr>
              <a:t>If the hypothesis test is of the form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Step 2:</a:t>
            </a:r>
            <a:r>
              <a:rPr lang="en-US" dirty="0">
                <a:solidFill>
                  <a:srgbClr val="000000"/>
                </a:solidFill>
              </a:rPr>
              <a:t> Calculate the 100(1 −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00"/>
                </a:solidFill>
              </a:rPr>
              <a:t>)% confidence interval. </a:t>
            </a:r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44380"/>
              </p:ext>
            </p:extLst>
          </p:nvPr>
        </p:nvGraphicFramePr>
        <p:xfrm>
          <a:off x="3670300" y="3276600"/>
          <a:ext cx="1549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Equation" r:id="rId3" imgW="1549080" imgH="965160" progId="Equation.DSMT4">
                  <p:embed/>
                </p:oleObj>
              </mc:Choice>
              <mc:Fallback>
                <p:oleObj name="Equation" r:id="rId3" imgW="1549080" imgH="965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1549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Confidence Interval to Test a Two-Sided Hypothesis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standard deviation of the population,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dirty="0">
                <a:solidFill>
                  <a:srgbClr val="000000"/>
                </a:solidFill>
              </a:rPr>
              <a:t>, is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known</a:t>
            </a:r>
            <a:r>
              <a:rPr lang="en-US" dirty="0">
                <a:solidFill>
                  <a:srgbClr val="000000"/>
                </a:solidFill>
              </a:rPr>
              <a:t> and either the sample is drawn from a normal population or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30, then the confidence interval is given by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431407"/>
              </p:ext>
            </p:extLst>
          </p:nvPr>
        </p:nvGraphicFramePr>
        <p:xfrm>
          <a:off x="3783076" y="3124200"/>
          <a:ext cx="1587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7" name="Equation" r:id="rId3" imgW="1587240" imgH="888840" progId="Equation.DSMT4">
                  <p:embed/>
                </p:oleObj>
              </mc:Choice>
              <mc:Fallback>
                <p:oleObj name="Equation" r:id="rId3" imgW="158724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76" y="3124200"/>
                        <a:ext cx="1587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4663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Confidence Interval to Test a Two-Sided Hypothesis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standard deviation of the population,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dirty="0">
                <a:solidFill>
                  <a:srgbClr val="000000"/>
                </a:solidFill>
              </a:rPr>
              <a:t>, is </a:t>
            </a:r>
            <a:r>
              <a:rPr lang="en-US" b="1" dirty="0">
                <a:solidFill>
                  <a:srgbClr val="000000"/>
                </a:solidFill>
              </a:rPr>
              <a:t>unknown</a:t>
            </a:r>
            <a:r>
              <a:rPr lang="en-US" dirty="0">
                <a:solidFill>
                  <a:srgbClr val="000000"/>
                </a:solidFill>
              </a:rPr>
              <a:t> and either the sample is drawn from a normal population or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30, then the confidence interval is given by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960377"/>
              </p:ext>
            </p:extLst>
          </p:nvPr>
        </p:nvGraphicFramePr>
        <p:xfrm>
          <a:off x="3779520" y="3131312"/>
          <a:ext cx="1587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Equation" r:id="rId3" imgW="1587240" imgH="888840" progId="Equation.DSMT4">
                  <p:embed/>
                </p:oleObj>
              </mc:Choice>
              <mc:Fallback>
                <p:oleObj name="Equation" r:id="rId3" imgW="158724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520" y="3131312"/>
                        <a:ext cx="1587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Confidence Interval to Test a Two-Sided Hypothesis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Step 3:</a:t>
            </a: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falls within the interval, then we </a:t>
            </a:r>
            <a:r>
              <a:rPr lang="en-US" b="1" dirty="0">
                <a:solidFill>
                  <a:srgbClr val="000000"/>
                </a:solidFill>
              </a:rPr>
              <a:t>fail to reject </a:t>
            </a:r>
            <a:r>
              <a:rPr lang="en-US" dirty="0">
                <a:solidFill>
                  <a:srgbClr val="000000"/>
                </a:solidFill>
              </a:rPr>
              <a:t>the null hypothesis; however, if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falls outside the calculated interval, then </a:t>
            </a:r>
            <a:r>
              <a:rPr lang="en-US" b="1" dirty="0">
                <a:solidFill>
                  <a:srgbClr val="000000"/>
                </a:solidFill>
              </a:rPr>
              <a:t>reject the null hypothesis </a:t>
            </a:r>
            <a:r>
              <a:rPr lang="en-US" dirty="0">
                <a:solidFill>
                  <a:srgbClr val="000000"/>
                </a:solidFill>
              </a:rPr>
              <a:t>in favor of the alternative.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188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Cambria Math</vt:lpstr>
      <vt:lpstr>Arial</vt:lpstr>
      <vt:lpstr>Calibri</vt:lpstr>
      <vt:lpstr>Office Theme</vt:lpstr>
      <vt:lpstr>MathType 6.0 Equation</vt:lpstr>
      <vt:lpstr>Section 11.3</vt:lpstr>
      <vt:lpstr>Using a Confidence Interval to Test a Two-Sided Hypothesis </vt:lpstr>
      <vt:lpstr>Using a Confidence Interval to Test a Two-Sided Hypothesis </vt:lpstr>
      <vt:lpstr>Using a Confidence Interval to Test a Two-Sided Hypothesis </vt:lpstr>
      <vt:lpstr>Using a Confidence Interval to Test a Two-Sided Hypothesis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245</cp:revision>
  <dcterms:created xsi:type="dcterms:W3CDTF">2013-04-26T14:43:13Z</dcterms:created>
  <dcterms:modified xsi:type="dcterms:W3CDTF">2018-09-14T08:02:19Z</dcterms:modified>
</cp:coreProperties>
</file>