
<file path=[Content_Types].xml><?xml version="1.0" encoding="utf-8"?>
<Types xmlns="http://schemas.openxmlformats.org/package/2006/content-types">
  <Default Extension="png" ContentType="image/png"/>
  <Default Extension="bin" ContentType="application/vnd.openxmlformats-officedocument.oleObject"/>
  <Default Extension="wmf" ContentType="image/x-wmf"/>
  <Default Extension="rels" ContentType="application/vnd.openxmlformats-package.relationships+xml"/>
  <Default Extension="xml" ContentType="application/xml"/>
  <Default Extension="fntdata" ContentType="application/x-fontdata"/>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33"/>
  </p:notesMasterIdLst>
  <p:handoutMasterIdLst>
    <p:handoutMasterId r:id="rId34"/>
  </p:handoutMasterIdLst>
  <p:sldIdLst>
    <p:sldId id="256" r:id="rId2"/>
    <p:sldId id="327" r:id="rId3"/>
    <p:sldId id="328" r:id="rId4"/>
    <p:sldId id="286" r:id="rId5"/>
    <p:sldId id="298" r:id="rId6"/>
    <p:sldId id="301" r:id="rId7"/>
    <p:sldId id="302" r:id="rId8"/>
    <p:sldId id="303" r:id="rId9"/>
    <p:sldId id="304" r:id="rId10"/>
    <p:sldId id="305" r:id="rId11"/>
    <p:sldId id="306" r:id="rId12"/>
    <p:sldId id="307" r:id="rId13"/>
    <p:sldId id="308" r:id="rId14"/>
    <p:sldId id="309" r:id="rId15"/>
    <p:sldId id="310" r:id="rId16"/>
    <p:sldId id="311" r:id="rId17"/>
    <p:sldId id="312" r:id="rId18"/>
    <p:sldId id="313" r:id="rId19"/>
    <p:sldId id="314" r:id="rId20"/>
    <p:sldId id="326" r:id="rId21"/>
    <p:sldId id="315" r:id="rId22"/>
    <p:sldId id="316" r:id="rId23"/>
    <p:sldId id="317" r:id="rId24"/>
    <p:sldId id="318" r:id="rId25"/>
    <p:sldId id="319" r:id="rId26"/>
    <p:sldId id="320" r:id="rId27"/>
    <p:sldId id="321" r:id="rId28"/>
    <p:sldId id="322" r:id="rId29"/>
    <p:sldId id="323" r:id="rId30"/>
    <p:sldId id="324" r:id="rId31"/>
    <p:sldId id="325" r:id="rId32"/>
  </p:sldIdLst>
  <p:sldSz cx="9144000" cy="6858000" type="screen4x3"/>
  <p:notesSz cx="6858000" cy="9144000"/>
  <p:embeddedFontLst>
    <p:embeddedFont>
      <p:font typeface="Calibri" panose="020F0502020204030204" pitchFamily="34" charset="0"/>
      <p:regular r:id="rId35"/>
      <p:bold r:id="rId36"/>
      <p:italic r:id="rId37"/>
      <p:boldItalic r:id="rId38"/>
    </p:embeddedFont>
    <p:embeddedFont>
      <p:font typeface="Cambria Math" panose="02040503050406030204" pitchFamily="18" charset="0"/>
      <p:regular r:id="rId39"/>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Rebecca Lebeaux" initials="RL" lastIdx="4" clrIdx="0">
    <p:extLst>
      <p:ext uri="{19B8F6BF-5375-455C-9EA6-DF929625EA0E}">
        <p15:presenceInfo xmlns:p15="http://schemas.microsoft.com/office/powerpoint/2012/main" userId="Rebecca Lebeaux"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0000FF"/>
    <a:srgbClr val="000000"/>
    <a:srgbClr val="1F497D"/>
    <a:srgbClr val="2D7D9F"/>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9979" autoAdjust="0"/>
    <p:restoredTop sz="94660"/>
  </p:normalViewPr>
  <p:slideViewPr>
    <p:cSldViewPr>
      <p:cViewPr varScale="1">
        <p:scale>
          <a:sx n="112" d="100"/>
          <a:sy n="112" d="100"/>
        </p:scale>
        <p:origin x="1830" y="108"/>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font" Target="fonts/font5.fntdata"/><Relationship Id="rId21" Type="http://schemas.openxmlformats.org/officeDocument/2006/relationships/slide" Target="slides/slide20.xml"/><Relationship Id="rId34" Type="http://schemas.openxmlformats.org/officeDocument/2006/relationships/handoutMaster" Target="handoutMasters/handoutMaster1.xml"/><Relationship Id="rId42"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font" Target="fonts/font3.fntdata"/><Relationship Id="rId40"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font" Target="fonts/font2.fntdata"/><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font" Target="fonts/font1.fntdata"/><Relationship Id="rId43" Type="http://schemas.openxmlformats.org/officeDocument/2006/relationships/theme" Target="theme/theme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notesMaster" Target="notesMasters/notesMaster1.xml"/><Relationship Id="rId38" Type="http://schemas.openxmlformats.org/officeDocument/2006/relationships/font" Target="fonts/font4.fntdata"/></Relationships>
</file>

<file path=ppt/drawings/_rels/vmlDrawing1.vml.rels><?xml version="1.0" encoding="UTF-8" standalone="yes"?>
<Relationships xmlns="http://schemas.openxmlformats.org/package/2006/relationships"><Relationship Id="rId2" Type="http://schemas.openxmlformats.org/officeDocument/2006/relationships/image" Target="../media/image4.wmf"/><Relationship Id="rId1" Type="http://schemas.openxmlformats.org/officeDocument/2006/relationships/image" Target="../media/image3.wmf"/></Relationships>
</file>

<file path=ppt/drawings/_rels/vmlDrawing10.vml.rels><?xml version="1.0" encoding="UTF-8" standalone="yes"?>
<Relationships xmlns="http://schemas.openxmlformats.org/package/2006/relationships"><Relationship Id="rId3" Type="http://schemas.openxmlformats.org/officeDocument/2006/relationships/image" Target="../media/image26.wmf"/><Relationship Id="rId2" Type="http://schemas.openxmlformats.org/officeDocument/2006/relationships/image" Target="../media/image25.wmf"/><Relationship Id="rId1" Type="http://schemas.openxmlformats.org/officeDocument/2006/relationships/image" Target="../media/image24.wmf"/><Relationship Id="rId6" Type="http://schemas.openxmlformats.org/officeDocument/2006/relationships/image" Target="../media/image29.wmf"/><Relationship Id="rId5" Type="http://schemas.openxmlformats.org/officeDocument/2006/relationships/image" Target="../media/image28.wmf"/><Relationship Id="rId4" Type="http://schemas.openxmlformats.org/officeDocument/2006/relationships/image" Target="../media/image27.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5.wmf"/></Relationships>
</file>

<file path=ppt/drawings/_rels/vmlDrawing3.vml.rels><?xml version="1.0" encoding="UTF-8" standalone="yes"?>
<Relationships xmlns="http://schemas.openxmlformats.org/package/2006/relationships"><Relationship Id="rId3" Type="http://schemas.openxmlformats.org/officeDocument/2006/relationships/image" Target="../media/image8.wmf"/><Relationship Id="rId2" Type="http://schemas.openxmlformats.org/officeDocument/2006/relationships/image" Target="../media/image7.wmf"/><Relationship Id="rId1" Type="http://schemas.openxmlformats.org/officeDocument/2006/relationships/image" Target="../media/image6.w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9.wmf"/></Relationships>
</file>

<file path=ppt/drawings/_rels/vmlDrawing5.vml.rels><?xml version="1.0" encoding="UTF-8" standalone="yes"?>
<Relationships xmlns="http://schemas.openxmlformats.org/package/2006/relationships"><Relationship Id="rId3" Type="http://schemas.openxmlformats.org/officeDocument/2006/relationships/image" Target="../media/image13.wmf"/><Relationship Id="rId7" Type="http://schemas.openxmlformats.org/officeDocument/2006/relationships/image" Target="../media/image17.wmf"/><Relationship Id="rId2" Type="http://schemas.openxmlformats.org/officeDocument/2006/relationships/image" Target="../media/image12.wmf"/><Relationship Id="rId1" Type="http://schemas.openxmlformats.org/officeDocument/2006/relationships/image" Target="../media/image11.wmf"/><Relationship Id="rId6" Type="http://schemas.openxmlformats.org/officeDocument/2006/relationships/image" Target="../media/image16.wmf"/><Relationship Id="rId5" Type="http://schemas.openxmlformats.org/officeDocument/2006/relationships/image" Target="../media/image15.wmf"/><Relationship Id="rId4" Type="http://schemas.openxmlformats.org/officeDocument/2006/relationships/image" Target="../media/image14.wmf"/></Relationships>
</file>

<file path=ppt/drawings/_rels/vmlDrawing6.vml.rels><?xml version="1.0" encoding="UTF-8" standalone="yes"?>
<Relationships xmlns="http://schemas.openxmlformats.org/package/2006/relationships"><Relationship Id="rId1" Type="http://schemas.openxmlformats.org/officeDocument/2006/relationships/image" Target="../media/image18.wmf"/></Relationships>
</file>

<file path=ppt/drawings/_rels/vmlDrawing7.vml.rels><?xml version="1.0" encoding="UTF-8" standalone="yes"?>
<Relationships xmlns="http://schemas.openxmlformats.org/package/2006/relationships"><Relationship Id="rId1" Type="http://schemas.openxmlformats.org/officeDocument/2006/relationships/image" Target="../media/image18.wmf"/></Relationships>
</file>

<file path=ppt/drawings/_rels/vmlDrawing8.vml.rels><?xml version="1.0" encoding="UTF-8" standalone="yes"?>
<Relationships xmlns="http://schemas.openxmlformats.org/package/2006/relationships"><Relationship Id="rId1" Type="http://schemas.openxmlformats.org/officeDocument/2006/relationships/image" Target="../media/image21.wmf"/></Relationships>
</file>

<file path=ppt/drawings/_rels/vmlDrawing9.vml.rels><?xml version="1.0" encoding="UTF-8" standalone="yes"?>
<Relationships xmlns="http://schemas.openxmlformats.org/package/2006/relationships"><Relationship Id="rId1" Type="http://schemas.openxmlformats.org/officeDocument/2006/relationships/image" Target="../media/image22.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9/14/2018</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dirty="0"/>
          </a:p>
        </p:txBody>
      </p:sp>
    </p:spTree>
    <p:extLst>
      <p:ext uri="{BB962C8B-B14F-4D97-AF65-F5344CB8AC3E}">
        <p14:creationId xmlns:p14="http://schemas.microsoft.com/office/powerpoint/2010/main" val="428616669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C287EA9-0F95-4E3A-B40A-64C12DA5C34F}" type="datetimeFigureOut">
              <a:rPr lang="en-US" smtClean="0"/>
              <a:pPr/>
              <a:t>9/14/2018</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A1C950B-8241-42E2-98BC-F99EB045F186}" type="slidenum">
              <a:rPr lang="en-US" smtClean="0"/>
              <a:pPr/>
              <a:t>‹#›</a:t>
            </a:fld>
            <a:endParaRPr lang="en-US" dirty="0"/>
          </a:p>
        </p:txBody>
      </p:sp>
    </p:spTree>
    <p:extLst>
      <p:ext uri="{BB962C8B-B14F-4D97-AF65-F5344CB8AC3E}">
        <p14:creationId xmlns:p14="http://schemas.microsoft.com/office/powerpoint/2010/main" val="246119080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57200" y="6172238"/>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57200" y="6172238"/>
            <a:ext cx="1828649" cy="457162"/>
          </a:xfrm>
          <a:prstGeom prst="rect">
            <a:avLst/>
          </a:prstGeom>
        </p:spPr>
      </p:pic>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oleObject" Target="../embeddings/oleObject7.bin"/><Relationship Id="rId2" Type="http://schemas.openxmlformats.org/officeDocument/2006/relationships/slideLayout" Target="../slideLayouts/slideLayout2.xml"/><Relationship Id="rId1" Type="http://schemas.openxmlformats.org/officeDocument/2006/relationships/vmlDrawing" Target="../drawings/vmlDrawing4.vml"/><Relationship Id="rId4" Type="http://schemas.openxmlformats.org/officeDocument/2006/relationships/image" Target="../media/image9.wmf"/></Relationships>
</file>

<file path=ppt/slides/_rels/slide11.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8" Type="http://schemas.openxmlformats.org/officeDocument/2006/relationships/image" Target="../media/image13.wmf"/><Relationship Id="rId13" Type="http://schemas.openxmlformats.org/officeDocument/2006/relationships/oleObject" Target="../embeddings/oleObject13.bin"/><Relationship Id="rId3" Type="http://schemas.openxmlformats.org/officeDocument/2006/relationships/oleObject" Target="../embeddings/oleObject8.bin"/><Relationship Id="rId7" Type="http://schemas.openxmlformats.org/officeDocument/2006/relationships/oleObject" Target="../embeddings/oleObject10.bin"/><Relationship Id="rId12" Type="http://schemas.openxmlformats.org/officeDocument/2006/relationships/image" Target="../media/image15.wmf"/><Relationship Id="rId2" Type="http://schemas.openxmlformats.org/officeDocument/2006/relationships/slideLayout" Target="../slideLayouts/slideLayout2.xml"/><Relationship Id="rId16" Type="http://schemas.openxmlformats.org/officeDocument/2006/relationships/image" Target="../media/image17.wmf"/><Relationship Id="rId1" Type="http://schemas.openxmlformats.org/officeDocument/2006/relationships/vmlDrawing" Target="../drawings/vmlDrawing5.vml"/><Relationship Id="rId6" Type="http://schemas.openxmlformats.org/officeDocument/2006/relationships/image" Target="../media/image12.wmf"/><Relationship Id="rId11" Type="http://schemas.openxmlformats.org/officeDocument/2006/relationships/oleObject" Target="../embeddings/oleObject12.bin"/><Relationship Id="rId5" Type="http://schemas.openxmlformats.org/officeDocument/2006/relationships/oleObject" Target="../embeddings/oleObject9.bin"/><Relationship Id="rId15" Type="http://schemas.openxmlformats.org/officeDocument/2006/relationships/oleObject" Target="../embeddings/oleObject14.bin"/><Relationship Id="rId10" Type="http://schemas.openxmlformats.org/officeDocument/2006/relationships/image" Target="../media/image14.wmf"/><Relationship Id="rId4" Type="http://schemas.openxmlformats.org/officeDocument/2006/relationships/image" Target="../media/image11.wmf"/><Relationship Id="rId9" Type="http://schemas.openxmlformats.org/officeDocument/2006/relationships/oleObject" Target="../embeddings/oleObject11.bin"/><Relationship Id="rId14" Type="http://schemas.openxmlformats.org/officeDocument/2006/relationships/image" Target="../media/image16.wmf"/></Relationships>
</file>

<file path=ppt/slides/_rels/slide13.xml.rels><?xml version="1.0" encoding="UTF-8" standalone="yes"?>
<Relationships xmlns="http://schemas.openxmlformats.org/package/2006/relationships"><Relationship Id="rId3" Type="http://schemas.openxmlformats.org/officeDocument/2006/relationships/oleObject" Target="../embeddings/oleObject15.bin"/><Relationship Id="rId2" Type="http://schemas.openxmlformats.org/officeDocument/2006/relationships/slideLayout" Target="../slideLayouts/slideLayout2.xml"/><Relationship Id="rId1" Type="http://schemas.openxmlformats.org/officeDocument/2006/relationships/vmlDrawing" Target="../drawings/vmlDrawing6.vml"/><Relationship Id="rId4" Type="http://schemas.openxmlformats.org/officeDocument/2006/relationships/image" Target="../media/image18.wmf"/></Relationships>
</file>

<file path=ppt/slides/_rels/slide14.xml.rels><?xml version="1.0" encoding="UTF-8" standalone="yes"?>
<Relationships xmlns="http://schemas.openxmlformats.org/package/2006/relationships"><Relationship Id="rId3" Type="http://schemas.openxmlformats.org/officeDocument/2006/relationships/oleObject" Target="../embeddings/oleObject16.bin"/><Relationship Id="rId2" Type="http://schemas.openxmlformats.org/officeDocument/2006/relationships/slideLayout" Target="../slideLayouts/slideLayout2.xml"/><Relationship Id="rId1" Type="http://schemas.openxmlformats.org/officeDocument/2006/relationships/vmlDrawing" Target="../drawings/vmlDrawing7.vml"/><Relationship Id="rId4" Type="http://schemas.openxmlformats.org/officeDocument/2006/relationships/image" Target="../media/image18.wmf"/></Relationships>
</file>

<file path=ppt/slides/_rels/slide15.xml.rels><?xml version="1.0" encoding="UTF-8" standalone="yes"?>
<Relationships xmlns="http://schemas.openxmlformats.org/package/2006/relationships"><Relationship Id="rId2" Type="http://schemas.openxmlformats.org/officeDocument/2006/relationships/image" Target="../media/image19.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20.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oleObject" Target="../embeddings/oleObject17.bin"/><Relationship Id="rId2" Type="http://schemas.openxmlformats.org/officeDocument/2006/relationships/slideLayout" Target="../slideLayouts/slideLayout2.xml"/><Relationship Id="rId1" Type="http://schemas.openxmlformats.org/officeDocument/2006/relationships/vmlDrawing" Target="../drawings/vmlDrawing8.vml"/><Relationship Id="rId4" Type="http://schemas.openxmlformats.org/officeDocument/2006/relationships/image" Target="../media/image21.wmf"/></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oleObject" Target="../embeddings/oleObject18.bin"/><Relationship Id="rId2" Type="http://schemas.openxmlformats.org/officeDocument/2006/relationships/slideLayout" Target="../slideLayouts/slideLayout2.xml"/><Relationship Id="rId1" Type="http://schemas.openxmlformats.org/officeDocument/2006/relationships/vmlDrawing" Target="../drawings/vmlDrawing9.vml"/><Relationship Id="rId4" Type="http://schemas.openxmlformats.org/officeDocument/2006/relationships/image" Target="../media/image22.wmf"/></Relationships>
</file>

<file path=ppt/slides/_rels/slide25.xml.rels><?xml version="1.0" encoding="UTF-8" standalone="yes"?>
<Relationships xmlns="http://schemas.openxmlformats.org/package/2006/relationships"><Relationship Id="rId3" Type="http://schemas.openxmlformats.org/officeDocument/2006/relationships/image" Target="../media/image23.PNG"/><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8" Type="http://schemas.openxmlformats.org/officeDocument/2006/relationships/image" Target="../media/image26.wmf"/><Relationship Id="rId13" Type="http://schemas.openxmlformats.org/officeDocument/2006/relationships/oleObject" Target="../embeddings/oleObject24.bin"/><Relationship Id="rId3" Type="http://schemas.openxmlformats.org/officeDocument/2006/relationships/oleObject" Target="../embeddings/oleObject19.bin"/><Relationship Id="rId7" Type="http://schemas.openxmlformats.org/officeDocument/2006/relationships/oleObject" Target="../embeddings/oleObject21.bin"/><Relationship Id="rId12" Type="http://schemas.openxmlformats.org/officeDocument/2006/relationships/image" Target="../media/image28.wmf"/><Relationship Id="rId2" Type="http://schemas.openxmlformats.org/officeDocument/2006/relationships/slideLayout" Target="../slideLayouts/slideLayout2.xml"/><Relationship Id="rId1" Type="http://schemas.openxmlformats.org/officeDocument/2006/relationships/vmlDrawing" Target="../drawings/vmlDrawing10.vml"/><Relationship Id="rId6" Type="http://schemas.openxmlformats.org/officeDocument/2006/relationships/image" Target="../media/image25.wmf"/><Relationship Id="rId11" Type="http://schemas.openxmlformats.org/officeDocument/2006/relationships/oleObject" Target="../embeddings/oleObject23.bin"/><Relationship Id="rId5" Type="http://schemas.openxmlformats.org/officeDocument/2006/relationships/oleObject" Target="../embeddings/oleObject20.bin"/><Relationship Id="rId10" Type="http://schemas.openxmlformats.org/officeDocument/2006/relationships/image" Target="../media/image27.wmf"/><Relationship Id="rId4" Type="http://schemas.openxmlformats.org/officeDocument/2006/relationships/image" Target="../media/image24.wmf"/><Relationship Id="rId9" Type="http://schemas.openxmlformats.org/officeDocument/2006/relationships/oleObject" Target="../embeddings/oleObject22.bin"/><Relationship Id="rId14" Type="http://schemas.openxmlformats.org/officeDocument/2006/relationships/image" Target="../media/image29.wmf"/></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30.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3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image" Target="../media/image4.wmf"/><Relationship Id="rId5" Type="http://schemas.openxmlformats.org/officeDocument/2006/relationships/oleObject" Target="../embeddings/oleObject2.bin"/><Relationship Id="rId4" Type="http://schemas.openxmlformats.org/officeDocument/2006/relationships/image" Target="../media/image3.wmf"/></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Layout" Target="../slideLayouts/slideLayout2.xml"/><Relationship Id="rId1" Type="http://schemas.openxmlformats.org/officeDocument/2006/relationships/vmlDrawing" Target="../drawings/vmlDrawing2.vml"/><Relationship Id="rId4" Type="http://schemas.openxmlformats.org/officeDocument/2006/relationships/image" Target="../media/image5.wmf"/></Relationships>
</file>

<file path=ppt/slides/_rels/slide9.xml.rels><?xml version="1.0" encoding="UTF-8" standalone="yes"?>
<Relationships xmlns="http://schemas.openxmlformats.org/package/2006/relationships"><Relationship Id="rId8" Type="http://schemas.openxmlformats.org/officeDocument/2006/relationships/image" Target="../media/image8.wmf"/><Relationship Id="rId3" Type="http://schemas.openxmlformats.org/officeDocument/2006/relationships/oleObject" Target="../embeddings/oleObject4.bin"/><Relationship Id="rId7" Type="http://schemas.openxmlformats.org/officeDocument/2006/relationships/oleObject" Target="../embeddings/oleObject6.bin"/><Relationship Id="rId2" Type="http://schemas.openxmlformats.org/officeDocument/2006/relationships/slideLayout" Target="../slideLayouts/slideLayout2.xml"/><Relationship Id="rId1" Type="http://schemas.openxmlformats.org/officeDocument/2006/relationships/vmlDrawing" Target="../drawings/vmlDrawing3.vml"/><Relationship Id="rId6" Type="http://schemas.openxmlformats.org/officeDocument/2006/relationships/image" Target="../media/image7.wmf"/><Relationship Id="rId5" Type="http://schemas.openxmlformats.org/officeDocument/2006/relationships/oleObject" Target="../embeddings/oleObject5.bin"/><Relationship Id="rId4" Type="http://schemas.openxmlformats.org/officeDocument/2006/relationships/image" Target="../media/image6.w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a:solidFill>
                  <a:srgbClr val="1F497D"/>
                </a:solidFill>
                <a:latin typeface="Arial" charset="0"/>
                <a:cs typeface="Arial" charset="0"/>
              </a:rPr>
              <a:t>Section 11.4</a:t>
            </a: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lgn="ctr">
              <a:buNone/>
              <a:defRPr/>
            </a:pPr>
            <a:r>
              <a:rPr lang="en-US" b="1" i="1" dirty="0">
                <a:solidFill>
                  <a:srgbClr val="1F497D"/>
                </a:solidFill>
              </a:rPr>
              <a:t>Testing a Hypothesis about a Population Proportion </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11.4.1 (cont.)</a:t>
            </a:r>
          </a:p>
        </p:txBody>
      </p:sp>
      <p:sp>
        <p:nvSpPr>
          <p:cNvPr id="3" name="Content Placeholder 2"/>
          <p:cNvSpPr>
            <a:spLocks noGrp="1"/>
          </p:cNvSpPr>
          <p:nvPr>
            <p:ph idx="1"/>
          </p:nvPr>
        </p:nvSpPr>
        <p:spPr/>
        <p:txBody>
          <a:bodyPr/>
          <a:lstStyle/>
          <a:p>
            <a:r>
              <a:rPr lang="en-US" dirty="0"/>
              <a:t>This may seem odd, since the entire purpose of the hypothesis test is to make an inference about the unknown value of </a:t>
            </a:r>
            <a:r>
              <a:rPr lang="en-US" i="1" dirty="0"/>
              <a:t>p</a:t>
            </a:r>
            <a:r>
              <a:rPr lang="en-US" dirty="0"/>
              <a:t>. If </a:t>
            </a:r>
            <a:r>
              <a:rPr lang="en-US" i="1" dirty="0"/>
              <a:t>p</a:t>
            </a:r>
            <a:r>
              <a:rPr lang="en-US" dirty="0"/>
              <a:t> is unknown, how can it be used to compute     ?</a:t>
            </a:r>
          </a:p>
          <a:p>
            <a:r>
              <a:rPr lang="en-US" dirty="0"/>
              <a:t>The answer to this riddle lies in the hypothesis testing procedure. The null hypothesis is assumed to be true, unless there is overwhelming evidence to the contrary. </a:t>
            </a:r>
            <a:r>
              <a:rPr lang="en-US" i="1" dirty="0"/>
              <a:t>Since the null is presumed to be true, let p equal the value hypothesized in the null hypothesis </a:t>
            </a:r>
            <a:r>
              <a:rPr lang="en-US" dirty="0"/>
              <a:t>(</a:t>
            </a:r>
            <a:r>
              <a:rPr lang="en-US" i="1" dirty="0"/>
              <a:t>p</a:t>
            </a:r>
            <a:r>
              <a:rPr lang="en-US" baseline="-25000" dirty="0"/>
              <a:t>0</a:t>
            </a:r>
            <a:r>
              <a:rPr lang="en-US" dirty="0"/>
              <a:t>). </a:t>
            </a:r>
          </a:p>
        </p:txBody>
      </p:sp>
      <p:graphicFrame>
        <p:nvGraphicFramePr>
          <p:cNvPr id="71682" name="Object 2"/>
          <p:cNvGraphicFramePr>
            <a:graphicFrameLocks noChangeAspect="1"/>
          </p:cNvGraphicFramePr>
          <p:nvPr>
            <p:extLst>
              <p:ext uri="{D42A27DB-BD31-4B8C-83A1-F6EECF244321}">
                <p14:modId xmlns:p14="http://schemas.microsoft.com/office/powerpoint/2010/main" val="1633783706"/>
              </p:ext>
            </p:extLst>
          </p:nvPr>
        </p:nvGraphicFramePr>
        <p:xfrm>
          <a:off x="3054350" y="2649538"/>
          <a:ext cx="368300" cy="469900"/>
        </p:xfrm>
        <a:graphic>
          <a:graphicData uri="http://schemas.openxmlformats.org/presentationml/2006/ole">
            <mc:AlternateContent xmlns:mc="http://schemas.openxmlformats.org/markup-compatibility/2006">
              <mc:Choice xmlns:v="urn:schemas-microsoft-com:vml" Requires="v">
                <p:oleObj spid="_x0000_s71691" name="Equation" r:id="rId3" imgW="368280" imgH="469800" progId="Equation.DSMT4">
                  <p:embed/>
                </p:oleObj>
              </mc:Choice>
              <mc:Fallback>
                <p:oleObj name="Equation" r:id="rId3" imgW="368280" imgH="469800" progId="Equation.DSMT4">
                  <p:embed/>
                  <p:pic>
                    <p:nvPicPr>
                      <p:cNvPr id="0" name="Picture 2"/>
                      <p:cNvPicPr>
                        <a:picLocks noChangeAspect="1" noChangeArrowheads="1"/>
                      </p:cNvPicPr>
                      <p:nvPr/>
                    </p:nvPicPr>
                    <p:blipFill>
                      <a:blip r:embed="rId4"/>
                      <a:srcRect/>
                      <a:stretch>
                        <a:fillRect/>
                      </a:stretch>
                    </p:blipFill>
                    <p:spPr bwMode="auto">
                      <a:xfrm>
                        <a:off x="3054350" y="2649538"/>
                        <a:ext cx="3683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11.4.1 (cont.)</a:t>
            </a:r>
          </a:p>
        </p:txBody>
      </p:sp>
      <p:sp>
        <p:nvSpPr>
          <p:cNvPr id="3" name="Content Placeholder 2"/>
          <p:cNvSpPr>
            <a:spLocks noGrp="1"/>
          </p:cNvSpPr>
          <p:nvPr>
            <p:ph idx="1"/>
          </p:nvPr>
        </p:nvSpPr>
        <p:spPr/>
        <p:txBody>
          <a:bodyPr>
            <a:normAutofit lnSpcReduction="10000"/>
          </a:bodyPr>
          <a:lstStyle/>
          <a:p>
            <a:r>
              <a:rPr lang="en-US" dirty="0"/>
              <a:t>In a random sample of 520 students, 352 said that the new registration system is superior. </a:t>
            </a:r>
          </a:p>
          <a:p>
            <a:r>
              <a:rPr lang="en-US" dirty="0"/>
              <a:t>First, we must check our assumptions. </a:t>
            </a:r>
          </a:p>
          <a:p>
            <a:pPr marL="461963" indent="-461963"/>
            <a:r>
              <a:rPr lang="en-US" dirty="0"/>
              <a:t>	Random sample </a:t>
            </a:r>
          </a:p>
          <a:p>
            <a:pPr marL="461963" indent="-461963"/>
            <a:r>
              <a:rPr lang="en-US" dirty="0"/>
              <a:t>	There are only two outcomes for each of the 520 independent trials—a student prefers the new system or does not—so we have a binomial random variable. </a:t>
            </a:r>
          </a:p>
          <a:p>
            <a:pPr marL="461963" indent="-461963"/>
            <a:r>
              <a:rPr lang="en-US" i="1" dirty="0"/>
              <a:t>	np</a:t>
            </a:r>
            <a:r>
              <a:rPr lang="en-US" baseline="-25000" dirty="0"/>
              <a:t>0</a:t>
            </a:r>
            <a:r>
              <a:rPr lang="en-US" dirty="0"/>
              <a:t> = 520(0.6) = 312 &gt; 10 and </a:t>
            </a:r>
            <a:r>
              <a:rPr lang="en-US" i="1" dirty="0"/>
              <a:t>n</a:t>
            </a:r>
            <a:r>
              <a:rPr lang="en-US" dirty="0"/>
              <a:t>(1 − </a:t>
            </a:r>
            <a:r>
              <a:rPr lang="en-US" i="1" dirty="0"/>
              <a:t>p</a:t>
            </a:r>
            <a:r>
              <a:rPr lang="en-US" baseline="-25000" dirty="0"/>
              <a:t>0</a:t>
            </a:r>
            <a:r>
              <a:rPr lang="en-US" dirty="0"/>
              <a:t>) = 520(1 − 0.6) = 208 &gt; 10 </a:t>
            </a:r>
          </a:p>
          <a:p>
            <a:endParaRPr lang="en-US" dirty="0"/>
          </a:p>
        </p:txBody>
      </p:sp>
      <p:pic>
        <p:nvPicPr>
          <p:cNvPr id="4" name="Picture 3"/>
          <p:cNvPicPr>
            <a:picLocks noChangeAspect="1" noChangeArrowheads="1"/>
          </p:cNvPicPr>
          <p:nvPr/>
        </p:nvPicPr>
        <p:blipFill>
          <a:blip r:embed="rId2" cstate="print"/>
          <a:srcRect/>
          <a:stretch>
            <a:fillRect/>
          </a:stretch>
        </p:blipFill>
        <p:spPr bwMode="auto">
          <a:xfrm>
            <a:off x="533091" y="2634632"/>
            <a:ext cx="365125" cy="381000"/>
          </a:xfrm>
          <a:prstGeom prst="rect">
            <a:avLst/>
          </a:prstGeom>
          <a:noFill/>
          <a:ln w="9525">
            <a:noFill/>
            <a:miter lim="800000"/>
            <a:headEnd/>
            <a:tailEnd/>
          </a:ln>
        </p:spPr>
      </p:pic>
      <p:pic>
        <p:nvPicPr>
          <p:cNvPr id="5" name="Picture 4"/>
          <p:cNvPicPr>
            <a:picLocks noChangeAspect="1" noChangeArrowheads="1"/>
          </p:cNvPicPr>
          <p:nvPr/>
        </p:nvPicPr>
        <p:blipFill>
          <a:blip r:embed="rId2" cstate="print"/>
          <a:srcRect/>
          <a:stretch>
            <a:fillRect/>
          </a:stretch>
        </p:blipFill>
        <p:spPr bwMode="auto">
          <a:xfrm>
            <a:off x="533400" y="3124200"/>
            <a:ext cx="365125" cy="381000"/>
          </a:xfrm>
          <a:prstGeom prst="rect">
            <a:avLst/>
          </a:prstGeom>
          <a:noFill/>
          <a:ln w="9525">
            <a:noFill/>
            <a:miter lim="800000"/>
            <a:headEnd/>
            <a:tailEnd/>
          </a:ln>
        </p:spPr>
      </p:pic>
      <p:pic>
        <p:nvPicPr>
          <p:cNvPr id="6" name="Picture 5"/>
          <p:cNvPicPr>
            <a:picLocks noChangeAspect="1" noChangeArrowheads="1"/>
          </p:cNvPicPr>
          <p:nvPr/>
        </p:nvPicPr>
        <p:blipFill>
          <a:blip r:embed="rId2" cstate="print"/>
          <a:srcRect/>
          <a:stretch>
            <a:fillRect/>
          </a:stretch>
        </p:blipFill>
        <p:spPr bwMode="auto">
          <a:xfrm>
            <a:off x="541183" y="4748676"/>
            <a:ext cx="365125" cy="38100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5"/>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11.4.1 (cont.)</a:t>
            </a:r>
          </a:p>
        </p:txBody>
      </p:sp>
      <p:sp>
        <p:nvSpPr>
          <p:cNvPr id="3" name="Content Placeholder 2"/>
          <p:cNvSpPr>
            <a:spLocks noGrp="1"/>
          </p:cNvSpPr>
          <p:nvPr>
            <p:ph idx="1"/>
          </p:nvPr>
        </p:nvSpPr>
        <p:spPr/>
        <p:txBody>
          <a:bodyPr/>
          <a:lstStyle/>
          <a:p>
            <a:r>
              <a:rPr lang="en-US" dirty="0"/>
              <a:t>We can proceed with the test. The value of    , is given by</a:t>
            </a:r>
          </a:p>
          <a:p>
            <a:endParaRPr lang="en-US" dirty="0"/>
          </a:p>
          <a:p>
            <a:endParaRPr lang="en-US" dirty="0"/>
          </a:p>
          <a:p>
            <a:endParaRPr lang="en-US" dirty="0"/>
          </a:p>
          <a:p>
            <a:endParaRPr lang="en-US" dirty="0"/>
          </a:p>
          <a:p>
            <a:endParaRPr lang="en-US" dirty="0"/>
          </a:p>
          <a:p>
            <a:r>
              <a:rPr lang="en-US" dirty="0"/>
              <a:t>In this case, the difference between </a:t>
            </a:r>
            <a:r>
              <a:rPr lang="en-US" i="1" dirty="0"/>
              <a:t>p</a:t>
            </a:r>
            <a:r>
              <a:rPr lang="en-US" baseline="-25000" dirty="0"/>
              <a:t>0</a:t>
            </a:r>
            <a:r>
              <a:rPr lang="en-US" dirty="0"/>
              <a:t> and     is </a:t>
            </a:r>
            <a:r>
              <a:rPr lang="en-US" dirty="0">
                <a:solidFill>
                  <a:srgbClr val="FF0000"/>
                </a:solidFill>
              </a:rPr>
              <a:t>3.58</a:t>
            </a:r>
            <a:r>
              <a:rPr lang="en-US" dirty="0"/>
              <a:t> standard deviation units.  </a:t>
            </a:r>
          </a:p>
        </p:txBody>
      </p:sp>
      <p:graphicFrame>
        <p:nvGraphicFramePr>
          <p:cNvPr id="72706" name="Object 2"/>
          <p:cNvGraphicFramePr>
            <a:graphicFrameLocks noChangeAspect="1"/>
          </p:cNvGraphicFramePr>
          <p:nvPr/>
        </p:nvGraphicFramePr>
        <p:xfrm>
          <a:off x="6798578" y="1354822"/>
          <a:ext cx="228600" cy="406400"/>
        </p:xfrm>
        <a:graphic>
          <a:graphicData uri="http://schemas.openxmlformats.org/presentationml/2006/ole">
            <mc:AlternateContent xmlns:mc="http://schemas.openxmlformats.org/markup-compatibility/2006">
              <mc:Choice xmlns:v="urn:schemas-microsoft-com:vml" Requires="v">
                <p:oleObj spid="_x0000_s72777" name="Equation" r:id="rId3" imgW="228600" imgH="406080" progId="Equation.DSMT4">
                  <p:embed/>
                </p:oleObj>
              </mc:Choice>
              <mc:Fallback>
                <p:oleObj name="Equation" r:id="rId3" imgW="228600" imgH="40608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798578" y="1354822"/>
                        <a:ext cx="228600" cy="406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2707" name="Object 3"/>
          <p:cNvGraphicFramePr>
            <a:graphicFrameLocks noChangeAspect="1"/>
          </p:cNvGraphicFramePr>
          <p:nvPr/>
        </p:nvGraphicFramePr>
        <p:xfrm>
          <a:off x="2438400" y="2133600"/>
          <a:ext cx="3175000" cy="838200"/>
        </p:xfrm>
        <a:graphic>
          <a:graphicData uri="http://schemas.openxmlformats.org/presentationml/2006/ole">
            <mc:AlternateContent xmlns:mc="http://schemas.openxmlformats.org/markup-compatibility/2006">
              <mc:Choice xmlns:v="urn:schemas-microsoft-com:vml" Requires="v">
                <p:oleObj spid="_x0000_s72778" name="Equation" r:id="rId5" imgW="3174840" imgH="838080" progId="Equation.DSMT4">
                  <p:embed/>
                </p:oleObj>
              </mc:Choice>
              <mc:Fallback>
                <p:oleObj name="Equation" r:id="rId5" imgW="3174840" imgH="838080" progId="Equation.DSMT4">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438400" y="2133600"/>
                        <a:ext cx="3175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2709" name="Object 5"/>
          <p:cNvGraphicFramePr>
            <a:graphicFrameLocks noChangeAspect="1"/>
          </p:cNvGraphicFramePr>
          <p:nvPr>
            <p:extLst>
              <p:ext uri="{D42A27DB-BD31-4B8C-83A1-F6EECF244321}">
                <p14:modId xmlns:p14="http://schemas.microsoft.com/office/powerpoint/2010/main" val="1703605189"/>
              </p:ext>
            </p:extLst>
          </p:nvPr>
        </p:nvGraphicFramePr>
        <p:xfrm>
          <a:off x="838200" y="3276600"/>
          <a:ext cx="1422400" cy="965200"/>
        </p:xfrm>
        <a:graphic>
          <a:graphicData uri="http://schemas.openxmlformats.org/presentationml/2006/ole">
            <mc:AlternateContent xmlns:mc="http://schemas.openxmlformats.org/markup-compatibility/2006">
              <mc:Choice xmlns:v="urn:schemas-microsoft-com:vml" Requires="v">
                <p:oleObj spid="_x0000_s72779" name="Equation" r:id="rId7" imgW="1422360" imgH="965160" progId="Equation.DSMT4">
                  <p:embed/>
                </p:oleObj>
              </mc:Choice>
              <mc:Fallback>
                <p:oleObj name="Equation" r:id="rId7" imgW="1422360" imgH="965160" progId="Equation.DSMT4">
                  <p:embed/>
                  <p:pic>
                    <p:nvPicPr>
                      <p:cNvPr id="0" name="Picture 5"/>
                      <p:cNvPicPr>
                        <a:picLocks noChangeAspect="1" noChangeArrowheads="1"/>
                      </p:cNvPicPr>
                      <p:nvPr/>
                    </p:nvPicPr>
                    <p:blipFill>
                      <a:blip r:embed="rId8"/>
                      <a:srcRect/>
                      <a:stretch>
                        <a:fillRect/>
                      </a:stretch>
                    </p:blipFill>
                    <p:spPr bwMode="auto">
                      <a:xfrm>
                        <a:off x="838200" y="3276600"/>
                        <a:ext cx="1422400" cy="965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2710" name="Object 6"/>
          <p:cNvGraphicFramePr>
            <a:graphicFrameLocks noChangeAspect="1"/>
          </p:cNvGraphicFramePr>
          <p:nvPr/>
        </p:nvGraphicFramePr>
        <p:xfrm>
          <a:off x="2286000" y="3276600"/>
          <a:ext cx="2070100" cy="1447800"/>
        </p:xfrm>
        <a:graphic>
          <a:graphicData uri="http://schemas.openxmlformats.org/presentationml/2006/ole">
            <mc:AlternateContent xmlns:mc="http://schemas.openxmlformats.org/markup-compatibility/2006">
              <mc:Choice xmlns:v="urn:schemas-microsoft-com:vml" Requires="v">
                <p:oleObj spid="_x0000_s72780" name="Equation" r:id="rId9" imgW="2070000" imgH="1447560" progId="Equation.DSMT4">
                  <p:embed/>
                </p:oleObj>
              </mc:Choice>
              <mc:Fallback>
                <p:oleObj name="Equation" r:id="rId9" imgW="2070000" imgH="144756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286000" y="3276600"/>
                        <a:ext cx="2070100" cy="1447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2711" name="Object 7"/>
          <p:cNvGraphicFramePr>
            <a:graphicFrameLocks noChangeAspect="1"/>
          </p:cNvGraphicFramePr>
          <p:nvPr/>
        </p:nvGraphicFramePr>
        <p:xfrm>
          <a:off x="4386044" y="3276600"/>
          <a:ext cx="2324100" cy="1422400"/>
        </p:xfrm>
        <a:graphic>
          <a:graphicData uri="http://schemas.openxmlformats.org/presentationml/2006/ole">
            <mc:AlternateContent xmlns:mc="http://schemas.openxmlformats.org/markup-compatibility/2006">
              <mc:Choice xmlns:v="urn:schemas-microsoft-com:vml" Requires="v">
                <p:oleObj spid="_x0000_s72781" name="Equation" r:id="rId11" imgW="2323800" imgH="1422360" progId="Equation.DSMT4">
                  <p:embed/>
                </p:oleObj>
              </mc:Choice>
              <mc:Fallback>
                <p:oleObj name="Equation" r:id="rId11" imgW="2323800" imgH="1422360" progId="Equation.DSMT4">
                  <p:embed/>
                  <p:pic>
                    <p:nvPicPr>
                      <p:cNvPr id="0" name="Picture 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4386044" y="3276600"/>
                        <a:ext cx="2324100" cy="1422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2712" name="Object 8"/>
          <p:cNvGraphicFramePr>
            <a:graphicFrameLocks noChangeAspect="1"/>
          </p:cNvGraphicFramePr>
          <p:nvPr/>
        </p:nvGraphicFramePr>
        <p:xfrm>
          <a:off x="6731466" y="3556233"/>
          <a:ext cx="1003300" cy="292100"/>
        </p:xfrm>
        <a:graphic>
          <a:graphicData uri="http://schemas.openxmlformats.org/presentationml/2006/ole">
            <mc:AlternateContent xmlns:mc="http://schemas.openxmlformats.org/markup-compatibility/2006">
              <mc:Choice xmlns:v="urn:schemas-microsoft-com:vml" Requires="v">
                <p:oleObj spid="_x0000_s72782" name="Equation" r:id="rId13" imgW="1002960" imgH="291960" progId="Equation.DSMT4">
                  <p:embed/>
                </p:oleObj>
              </mc:Choice>
              <mc:Fallback>
                <p:oleObj name="Equation" r:id="rId13" imgW="1002960" imgH="291960" progId="Equation.DSMT4">
                  <p:embed/>
                  <p:pic>
                    <p:nvPicPr>
                      <p:cNvPr id="0" name="Picture 8"/>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6731466" y="3556233"/>
                        <a:ext cx="10033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2713" name="Object 9"/>
          <p:cNvGraphicFramePr>
            <a:graphicFrameLocks noChangeAspect="1"/>
          </p:cNvGraphicFramePr>
          <p:nvPr/>
        </p:nvGraphicFramePr>
        <p:xfrm>
          <a:off x="6772712" y="4843244"/>
          <a:ext cx="228600" cy="406400"/>
        </p:xfrm>
        <a:graphic>
          <a:graphicData uri="http://schemas.openxmlformats.org/presentationml/2006/ole">
            <mc:AlternateContent xmlns:mc="http://schemas.openxmlformats.org/markup-compatibility/2006">
              <mc:Choice xmlns:v="urn:schemas-microsoft-com:vml" Requires="v">
                <p:oleObj spid="_x0000_s72783" name="Equation" r:id="rId15" imgW="228600" imgH="406080" progId="Equation.DSMT4">
                  <p:embed/>
                </p:oleObj>
              </mc:Choice>
              <mc:Fallback>
                <p:oleObj name="Equation" r:id="rId15" imgW="228600" imgH="406080" progId="Equation.DSMT4">
                  <p:embed/>
                  <p:pic>
                    <p:nvPicPr>
                      <p:cNvPr id="0" name="Picture 9"/>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6772712" y="4843244"/>
                        <a:ext cx="228600" cy="406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270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270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271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72711"/>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72712"/>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727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11.4.1 (cont.)</a:t>
            </a:r>
          </a:p>
        </p:txBody>
      </p:sp>
      <p:sp>
        <p:nvSpPr>
          <p:cNvPr id="3" name="Content Placeholder 2"/>
          <p:cNvSpPr>
            <a:spLocks noGrp="1"/>
          </p:cNvSpPr>
          <p:nvPr>
            <p:ph idx="1"/>
          </p:nvPr>
        </p:nvSpPr>
        <p:spPr/>
        <p:txBody>
          <a:bodyPr>
            <a:normAutofit/>
          </a:bodyPr>
          <a:lstStyle/>
          <a:p>
            <a:r>
              <a:rPr lang="en-US" dirty="0"/>
              <a:t>If </a:t>
            </a:r>
            <a:r>
              <a:rPr lang="en-US" i="1" dirty="0"/>
              <a:t>H</a:t>
            </a:r>
            <a:r>
              <a:rPr lang="en-US" baseline="-25000" dirty="0"/>
              <a:t>0</a:t>
            </a:r>
            <a:r>
              <a:rPr lang="en-US" dirty="0"/>
              <a:t> is true, would we expect a difference between </a:t>
            </a:r>
            <a:r>
              <a:rPr lang="en-US" i="1" dirty="0"/>
              <a:t>p</a:t>
            </a:r>
            <a:r>
              <a:rPr lang="en-US" baseline="-25000" dirty="0"/>
              <a:t>0</a:t>
            </a:r>
            <a:r>
              <a:rPr lang="en-US" dirty="0"/>
              <a:t> and    to be 3.58 standard deviation units? Or, is this test statistic (</a:t>
            </a:r>
            <a:r>
              <a:rPr lang="en-US" i="1" dirty="0"/>
              <a:t>z</a:t>
            </a:r>
            <a:r>
              <a:rPr lang="en-US" dirty="0"/>
              <a:t> = 3.58) overwhelming evidence in favor of the alternative hypothesis? </a:t>
            </a:r>
          </a:p>
          <a:p>
            <a:r>
              <a:rPr lang="en-US" b="1" dirty="0"/>
              <a:t>Step 4:</a:t>
            </a:r>
            <a:r>
              <a:rPr lang="en-US" dirty="0"/>
              <a:t> Determine the critical value(s) or </a:t>
            </a:r>
            <a:r>
              <a:rPr lang="en-US" i="1" dirty="0"/>
              <a:t>P</a:t>
            </a:r>
            <a:r>
              <a:rPr lang="en-US" dirty="0"/>
              <a:t>-value.</a:t>
            </a:r>
          </a:p>
          <a:p>
            <a:r>
              <a:rPr lang="en-US" dirty="0"/>
              <a:t>The test statistic, </a:t>
            </a:r>
            <a:r>
              <a:rPr lang="en-US" i="1" dirty="0"/>
              <a:t>z</a:t>
            </a:r>
            <a:r>
              <a:rPr lang="en-US" dirty="0"/>
              <a:t>, has a normal distribution with a mean of zero and a variance of one. So designating the decision rule is exactly like what has been done in previous problems. The test is a one-tailed test, and in </a:t>
            </a:r>
            <a:r>
              <a:rPr lang="en-US" b="1" dirty="0"/>
              <a:t>Step 2 </a:t>
            </a:r>
            <a:r>
              <a:rPr lang="en-US" dirty="0"/>
              <a:t>we decided to set the level of the test at 0.05. </a:t>
            </a:r>
          </a:p>
        </p:txBody>
      </p:sp>
      <p:graphicFrame>
        <p:nvGraphicFramePr>
          <p:cNvPr id="73730" name="Object 2"/>
          <p:cNvGraphicFramePr>
            <a:graphicFrameLocks noChangeAspect="1"/>
          </p:cNvGraphicFramePr>
          <p:nvPr/>
        </p:nvGraphicFramePr>
        <p:xfrm>
          <a:off x="1126222" y="1760989"/>
          <a:ext cx="228600" cy="406400"/>
        </p:xfrm>
        <a:graphic>
          <a:graphicData uri="http://schemas.openxmlformats.org/presentationml/2006/ole">
            <mc:AlternateContent xmlns:mc="http://schemas.openxmlformats.org/markup-compatibility/2006">
              <mc:Choice xmlns:v="urn:schemas-microsoft-com:vml" Requires="v">
                <p:oleObj spid="_x0000_s73740" name="Equation" r:id="rId3" imgW="228600" imgH="406080" progId="Equation.DSMT4">
                  <p:embed/>
                </p:oleObj>
              </mc:Choice>
              <mc:Fallback>
                <p:oleObj name="Equation" r:id="rId3" imgW="228600" imgH="40608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26222" y="1760989"/>
                        <a:ext cx="228600" cy="406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11.4.1 (cont.)</a:t>
            </a:r>
          </a:p>
        </p:txBody>
      </p:sp>
      <p:sp>
        <p:nvSpPr>
          <p:cNvPr id="3" name="Content Placeholder 2"/>
          <p:cNvSpPr>
            <a:spLocks noGrp="1"/>
          </p:cNvSpPr>
          <p:nvPr>
            <p:ph idx="1"/>
          </p:nvPr>
        </p:nvSpPr>
        <p:spPr/>
        <p:txBody>
          <a:bodyPr/>
          <a:lstStyle/>
          <a:p>
            <a:r>
              <a:rPr lang="en-US" dirty="0"/>
              <a:t>The decision rule will be to reject </a:t>
            </a:r>
            <a:r>
              <a:rPr lang="en-US" i="1" dirty="0"/>
              <a:t>H</a:t>
            </a:r>
            <a:r>
              <a:rPr lang="en-US" baseline="-25000" dirty="0"/>
              <a:t>0</a:t>
            </a:r>
            <a:r>
              <a:rPr lang="en-US" dirty="0"/>
              <a:t>: </a:t>
            </a:r>
            <a:r>
              <a:rPr lang="en-US" i="1" dirty="0"/>
              <a:t>p</a:t>
            </a:r>
            <a:r>
              <a:rPr lang="en-US" dirty="0"/>
              <a:t> = 0.6 if the value of </a:t>
            </a:r>
            <a:r>
              <a:rPr lang="en-US" i="1" dirty="0"/>
              <a:t>z</a:t>
            </a:r>
            <a:r>
              <a:rPr lang="en-US" dirty="0"/>
              <a:t> is greater than 1.645. In essence, we are saying that ordinary sampling variation might account for a   up to 1.645 standard deviations larger than the hypothesized value. But if a </a:t>
            </a:r>
            <a:r>
              <a:rPr lang="en-US" i="1" dirty="0"/>
              <a:t>z</a:t>
            </a:r>
            <a:r>
              <a:rPr lang="en-US" dirty="0"/>
              <a:t>-value is observed that is larger than 1.645, then we will lose faith in the null hypothesis because we have observed something that is too rare by the standards we have set for the level of the test. </a:t>
            </a:r>
          </a:p>
        </p:txBody>
      </p:sp>
      <p:graphicFrame>
        <p:nvGraphicFramePr>
          <p:cNvPr id="74754" name="Object 2"/>
          <p:cNvGraphicFramePr>
            <a:graphicFrameLocks noChangeAspect="1"/>
          </p:cNvGraphicFramePr>
          <p:nvPr/>
        </p:nvGraphicFramePr>
        <p:xfrm>
          <a:off x="8128233" y="2201411"/>
          <a:ext cx="228600" cy="406400"/>
        </p:xfrm>
        <a:graphic>
          <a:graphicData uri="http://schemas.openxmlformats.org/presentationml/2006/ole">
            <mc:AlternateContent xmlns:mc="http://schemas.openxmlformats.org/markup-compatibility/2006">
              <mc:Choice xmlns:v="urn:schemas-microsoft-com:vml" Requires="v">
                <p:oleObj spid="_x0000_s74763" name="Equation" r:id="rId3" imgW="228600" imgH="406080" progId="Equation.DSMT4">
                  <p:embed/>
                </p:oleObj>
              </mc:Choice>
              <mc:Fallback>
                <p:oleObj name="Equation" r:id="rId3" imgW="228600" imgH="40608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128233" y="2201411"/>
                        <a:ext cx="228600" cy="406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11.4.1 (cont.)</a:t>
            </a:r>
          </a:p>
        </p:txBody>
      </p:sp>
      <p:pic>
        <p:nvPicPr>
          <p:cNvPr id="75778" name="Picture 2"/>
          <p:cNvPicPr>
            <a:picLocks noChangeAspect="1" noChangeArrowheads="1"/>
          </p:cNvPicPr>
          <p:nvPr/>
        </p:nvPicPr>
        <p:blipFill>
          <a:blip r:embed="rId2" cstate="print"/>
          <a:srcRect/>
          <a:stretch>
            <a:fillRect/>
          </a:stretch>
        </p:blipFill>
        <p:spPr bwMode="auto">
          <a:xfrm>
            <a:off x="2057400" y="1371600"/>
            <a:ext cx="4448948" cy="2743200"/>
          </a:xfrm>
          <a:prstGeom prst="rect">
            <a:avLst/>
          </a:prstGeom>
          <a:noFill/>
          <a:ln w="9525">
            <a:noFill/>
            <a:miter lim="800000"/>
            <a:headEnd/>
            <a:tailEnd/>
          </a:ln>
        </p:spPr>
      </p:pic>
      <p:sp>
        <p:nvSpPr>
          <p:cNvPr id="5" name="Rectangle 4"/>
          <p:cNvSpPr/>
          <p:nvPr/>
        </p:nvSpPr>
        <p:spPr>
          <a:xfrm>
            <a:off x="236989" y="4267200"/>
            <a:ext cx="8686800" cy="1815882"/>
          </a:xfrm>
          <a:prstGeom prst="rect">
            <a:avLst/>
          </a:prstGeom>
        </p:spPr>
        <p:txBody>
          <a:bodyPr wrap="square">
            <a:spAutoFit/>
          </a:bodyPr>
          <a:lstStyle/>
          <a:p>
            <a:r>
              <a:rPr lang="en-US" sz="2800" dirty="0"/>
              <a:t>We can use exactly the same idea in determining a </a:t>
            </a:r>
            <a:r>
              <a:rPr lang="en-US" sz="2800" i="1" dirty="0"/>
              <a:t>P</a:t>
            </a:r>
            <a:r>
              <a:rPr lang="en-US" sz="2800" dirty="0"/>
              <a:t>-value for a test about a proportion as we did in calculating </a:t>
            </a:r>
            <a:br>
              <a:rPr lang="en-US" sz="2800" dirty="0"/>
            </a:br>
            <a:r>
              <a:rPr lang="en-US" sz="2800" i="1" dirty="0"/>
              <a:t>P</a:t>
            </a:r>
            <a:r>
              <a:rPr lang="en-US" sz="2800" dirty="0"/>
              <a:t>-values for the test statistic of a hypothesis concerning a population mean.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Calculating </a:t>
            </a:r>
            <a:r>
              <a:rPr lang="en-US" i="1" dirty="0"/>
              <a:t>P</a:t>
            </a:r>
            <a:r>
              <a:rPr lang="en-US" dirty="0"/>
              <a:t>-Values for a Hypothesis Test for a Proportion </a:t>
            </a:r>
          </a:p>
        </p:txBody>
      </p:sp>
      <p:sp>
        <p:nvSpPr>
          <p:cNvPr id="4" name="Content Placeholder 2"/>
          <p:cNvSpPr>
            <a:spLocks noGrp="1"/>
          </p:cNvSpPr>
          <p:nvPr>
            <p:ph idx="1"/>
          </p:nvPr>
        </p:nvSpPr>
        <p:spPr>
          <a:xfrm>
            <a:off x="457200" y="1143000"/>
            <a:ext cx="8229600" cy="4315027"/>
          </a:xfrm>
          <a:solidFill>
            <a:srgbClr val="FFFFCC"/>
          </a:solidFill>
          <a:ln w="28575">
            <a:solidFill>
              <a:srgbClr val="000000"/>
            </a:solidFill>
          </a:ln>
        </p:spPr>
        <p:txBody>
          <a:bodyPr>
            <a:spAutoFit/>
          </a:bodyPr>
          <a:lstStyle/>
          <a:p>
            <a:pPr algn="ctr"/>
            <a:r>
              <a:rPr lang="en-US" b="1" dirty="0">
                <a:solidFill>
                  <a:srgbClr val="000000"/>
                </a:solidFill>
              </a:rPr>
              <a:t>Procedure</a:t>
            </a:r>
            <a:endParaRPr lang="en-US" dirty="0">
              <a:solidFill>
                <a:srgbClr val="000000"/>
              </a:solidFill>
            </a:endParaRPr>
          </a:p>
          <a:p>
            <a:r>
              <a:rPr lang="en-US" dirty="0">
                <a:solidFill>
                  <a:srgbClr val="000000"/>
                </a:solidFill>
              </a:rPr>
              <a:t>For an </a:t>
            </a:r>
            <a:r>
              <a:rPr lang="en-US" b="1" dirty="0">
                <a:solidFill>
                  <a:srgbClr val="C00000"/>
                </a:solidFill>
              </a:rPr>
              <a:t>upper one-tailed test </a:t>
            </a:r>
            <a:r>
              <a:rPr lang="en-US" dirty="0">
                <a:solidFill>
                  <a:srgbClr val="000000"/>
                </a:solidFill>
              </a:rPr>
              <a:t>(i.e., </a:t>
            </a:r>
            <a:r>
              <a:rPr lang="en-US" i="1" dirty="0">
                <a:solidFill>
                  <a:srgbClr val="000000"/>
                </a:solidFill>
              </a:rPr>
              <a:t>H</a:t>
            </a:r>
            <a:r>
              <a:rPr lang="en-US" i="1" baseline="-25000" dirty="0">
                <a:solidFill>
                  <a:srgbClr val="000000"/>
                </a:solidFill>
              </a:rPr>
              <a:t>a</a:t>
            </a:r>
            <a:r>
              <a:rPr lang="en-US" dirty="0">
                <a:solidFill>
                  <a:srgbClr val="000000"/>
                </a:solidFill>
              </a:rPr>
              <a:t>: </a:t>
            </a:r>
            <a:r>
              <a:rPr lang="en-US" i="1" dirty="0">
                <a:solidFill>
                  <a:srgbClr val="000000"/>
                </a:solidFill>
              </a:rPr>
              <a:t>p</a:t>
            </a:r>
            <a:r>
              <a:rPr lang="en-US" dirty="0">
                <a:solidFill>
                  <a:srgbClr val="000000"/>
                </a:solidFill>
              </a:rPr>
              <a:t> &gt; 0.6), we calculate the </a:t>
            </a:r>
            <a:r>
              <a:rPr lang="en-US" i="1" dirty="0">
                <a:solidFill>
                  <a:srgbClr val="000000"/>
                </a:solidFill>
              </a:rPr>
              <a:t>P</a:t>
            </a:r>
            <a:r>
              <a:rPr lang="en-US" dirty="0">
                <a:solidFill>
                  <a:srgbClr val="000000"/>
                </a:solidFill>
              </a:rPr>
              <a:t>-value as </a:t>
            </a:r>
          </a:p>
          <a:p>
            <a:r>
              <a:rPr lang="en-US" i="1" dirty="0">
                <a:solidFill>
                  <a:srgbClr val="000000"/>
                </a:solidFill>
              </a:rPr>
              <a:t>P</a:t>
            </a:r>
            <a:r>
              <a:rPr lang="en-US" dirty="0">
                <a:solidFill>
                  <a:srgbClr val="000000"/>
                </a:solidFill>
              </a:rPr>
              <a:t>-value = </a:t>
            </a:r>
            <a:r>
              <a:rPr lang="en-US" i="1" dirty="0">
                <a:solidFill>
                  <a:srgbClr val="000000"/>
                </a:solidFill>
              </a:rPr>
              <a:t>P</a:t>
            </a:r>
            <a:r>
              <a:rPr lang="en-US" dirty="0">
                <a:solidFill>
                  <a:srgbClr val="000000"/>
                </a:solidFill>
              </a:rPr>
              <a:t>(</a:t>
            </a:r>
            <a:r>
              <a:rPr lang="en-US" i="1" dirty="0">
                <a:solidFill>
                  <a:srgbClr val="000000"/>
                </a:solidFill>
              </a:rPr>
              <a:t>z</a:t>
            </a:r>
            <a:r>
              <a:rPr lang="en-US" dirty="0">
                <a:solidFill>
                  <a:srgbClr val="000000"/>
                </a:solidFill>
              </a:rPr>
              <a:t> ≥ </a:t>
            </a:r>
            <a:r>
              <a:rPr lang="en-US" i="1" dirty="0">
                <a:solidFill>
                  <a:srgbClr val="000000"/>
                </a:solidFill>
              </a:rPr>
              <a:t>z</a:t>
            </a:r>
            <a:r>
              <a:rPr lang="en-US" baseline="-25000" dirty="0">
                <a:solidFill>
                  <a:srgbClr val="000000"/>
                </a:solidFill>
              </a:rPr>
              <a:t>0</a:t>
            </a:r>
            <a:r>
              <a:rPr lang="en-US" dirty="0">
                <a:solidFill>
                  <a:srgbClr val="000000"/>
                </a:solidFill>
              </a:rPr>
              <a:t>) = </a:t>
            </a:r>
            <a:r>
              <a:rPr lang="en-US" i="1" dirty="0">
                <a:solidFill>
                  <a:srgbClr val="000000"/>
                </a:solidFill>
              </a:rPr>
              <a:t>P</a:t>
            </a:r>
            <a:r>
              <a:rPr lang="en-US" dirty="0">
                <a:solidFill>
                  <a:srgbClr val="000000"/>
                </a:solidFill>
              </a:rPr>
              <a:t>(</a:t>
            </a:r>
            <a:r>
              <a:rPr lang="en-US" i="1" dirty="0">
                <a:solidFill>
                  <a:srgbClr val="000000"/>
                </a:solidFill>
              </a:rPr>
              <a:t>z</a:t>
            </a:r>
            <a:r>
              <a:rPr lang="en-US" dirty="0">
                <a:solidFill>
                  <a:srgbClr val="000000"/>
                </a:solidFill>
              </a:rPr>
              <a:t> ≤ −</a:t>
            </a:r>
            <a:r>
              <a:rPr lang="en-US" i="1" dirty="0">
                <a:solidFill>
                  <a:srgbClr val="000000"/>
                </a:solidFill>
              </a:rPr>
              <a:t>z</a:t>
            </a:r>
            <a:r>
              <a:rPr lang="en-US" baseline="-25000" dirty="0">
                <a:solidFill>
                  <a:srgbClr val="000000"/>
                </a:solidFill>
              </a:rPr>
              <a:t>0</a:t>
            </a:r>
            <a:r>
              <a:rPr lang="en-US" dirty="0">
                <a:solidFill>
                  <a:srgbClr val="000000"/>
                </a:solidFill>
              </a:rPr>
              <a:t>), where </a:t>
            </a:r>
            <a:r>
              <a:rPr lang="en-US" i="1" dirty="0">
                <a:solidFill>
                  <a:srgbClr val="000000"/>
                </a:solidFill>
              </a:rPr>
              <a:t>z</a:t>
            </a:r>
            <a:r>
              <a:rPr lang="en-US" baseline="-25000" dirty="0">
                <a:solidFill>
                  <a:srgbClr val="000000"/>
                </a:solidFill>
              </a:rPr>
              <a:t>0</a:t>
            </a:r>
            <a:r>
              <a:rPr lang="en-US" dirty="0">
                <a:solidFill>
                  <a:srgbClr val="000000"/>
                </a:solidFill>
              </a:rPr>
              <a:t> is the observed value of the test statistic. </a:t>
            </a:r>
          </a:p>
          <a:p>
            <a:r>
              <a:rPr lang="en-US" dirty="0">
                <a:solidFill>
                  <a:srgbClr val="000000"/>
                </a:solidFill>
              </a:rPr>
              <a:t>For a </a:t>
            </a:r>
            <a:r>
              <a:rPr lang="en-US" b="1" dirty="0">
                <a:solidFill>
                  <a:srgbClr val="C00000"/>
                </a:solidFill>
              </a:rPr>
              <a:t>lower one-tailed test </a:t>
            </a:r>
            <a:r>
              <a:rPr lang="en-US" dirty="0">
                <a:solidFill>
                  <a:srgbClr val="000000"/>
                </a:solidFill>
              </a:rPr>
              <a:t>(i.e., </a:t>
            </a:r>
            <a:r>
              <a:rPr lang="en-US" i="1" dirty="0">
                <a:solidFill>
                  <a:srgbClr val="000000"/>
                </a:solidFill>
              </a:rPr>
              <a:t>H</a:t>
            </a:r>
            <a:r>
              <a:rPr lang="en-US" i="1" baseline="-25000" dirty="0">
                <a:solidFill>
                  <a:srgbClr val="000000"/>
                </a:solidFill>
              </a:rPr>
              <a:t>a</a:t>
            </a:r>
            <a:r>
              <a:rPr lang="en-US" dirty="0">
                <a:solidFill>
                  <a:srgbClr val="000000"/>
                </a:solidFill>
              </a:rPr>
              <a:t>: </a:t>
            </a:r>
            <a:r>
              <a:rPr lang="en-US" i="1" dirty="0">
                <a:solidFill>
                  <a:srgbClr val="000000"/>
                </a:solidFill>
              </a:rPr>
              <a:t>p</a:t>
            </a:r>
            <a:r>
              <a:rPr lang="en-US" dirty="0">
                <a:solidFill>
                  <a:srgbClr val="000000"/>
                </a:solidFill>
              </a:rPr>
              <a:t> &lt; 0.6), we calculate the </a:t>
            </a:r>
            <a:r>
              <a:rPr lang="en-US" i="1" dirty="0">
                <a:solidFill>
                  <a:srgbClr val="000000"/>
                </a:solidFill>
              </a:rPr>
              <a:t>P</a:t>
            </a:r>
            <a:r>
              <a:rPr lang="en-US" dirty="0">
                <a:solidFill>
                  <a:srgbClr val="000000"/>
                </a:solidFill>
              </a:rPr>
              <a:t>-value as </a:t>
            </a:r>
            <a:r>
              <a:rPr lang="en-US" i="1" dirty="0">
                <a:solidFill>
                  <a:srgbClr val="000000"/>
                </a:solidFill>
              </a:rPr>
              <a:t>P</a:t>
            </a:r>
            <a:r>
              <a:rPr lang="en-US" dirty="0">
                <a:solidFill>
                  <a:srgbClr val="000000"/>
                </a:solidFill>
              </a:rPr>
              <a:t>-value = </a:t>
            </a:r>
            <a:r>
              <a:rPr lang="en-US" i="1" dirty="0">
                <a:solidFill>
                  <a:srgbClr val="000000"/>
                </a:solidFill>
              </a:rPr>
              <a:t>P</a:t>
            </a:r>
            <a:r>
              <a:rPr lang="en-US" dirty="0">
                <a:solidFill>
                  <a:srgbClr val="000000"/>
                </a:solidFill>
              </a:rPr>
              <a:t>(</a:t>
            </a:r>
            <a:r>
              <a:rPr lang="en-US" i="1" dirty="0">
                <a:solidFill>
                  <a:srgbClr val="000000"/>
                </a:solidFill>
              </a:rPr>
              <a:t>z</a:t>
            </a:r>
            <a:r>
              <a:rPr lang="en-US" dirty="0">
                <a:solidFill>
                  <a:srgbClr val="000000"/>
                </a:solidFill>
              </a:rPr>
              <a:t> ≤ </a:t>
            </a:r>
            <a:r>
              <a:rPr lang="en-US" i="1" dirty="0">
                <a:solidFill>
                  <a:srgbClr val="000000"/>
                </a:solidFill>
              </a:rPr>
              <a:t>z</a:t>
            </a:r>
            <a:r>
              <a:rPr lang="en-US" baseline="-25000" dirty="0">
                <a:solidFill>
                  <a:srgbClr val="000000"/>
                </a:solidFill>
              </a:rPr>
              <a:t>0</a:t>
            </a:r>
            <a:r>
              <a:rPr lang="en-US" dirty="0">
                <a:solidFill>
                  <a:srgbClr val="000000"/>
                </a:solidFill>
              </a:rPr>
              <a:t>). </a:t>
            </a:r>
          </a:p>
          <a:p>
            <a:r>
              <a:rPr lang="en-US" dirty="0">
                <a:solidFill>
                  <a:srgbClr val="000000"/>
                </a:solidFill>
              </a:rPr>
              <a:t>For a </a:t>
            </a:r>
            <a:r>
              <a:rPr lang="en-US" b="1" dirty="0">
                <a:solidFill>
                  <a:srgbClr val="C00000"/>
                </a:solidFill>
              </a:rPr>
              <a:t>two-tailed test </a:t>
            </a:r>
            <a:r>
              <a:rPr lang="en-US" dirty="0">
                <a:solidFill>
                  <a:srgbClr val="000000"/>
                </a:solidFill>
              </a:rPr>
              <a:t>(i.e., </a:t>
            </a:r>
            <a:r>
              <a:rPr lang="en-US" i="1" dirty="0">
                <a:solidFill>
                  <a:srgbClr val="000000"/>
                </a:solidFill>
              </a:rPr>
              <a:t>H</a:t>
            </a:r>
            <a:r>
              <a:rPr lang="en-US" i="1" baseline="-25000" dirty="0">
                <a:solidFill>
                  <a:srgbClr val="000000"/>
                </a:solidFill>
              </a:rPr>
              <a:t>a</a:t>
            </a:r>
            <a:r>
              <a:rPr lang="en-US" dirty="0">
                <a:solidFill>
                  <a:srgbClr val="000000"/>
                </a:solidFill>
              </a:rPr>
              <a:t> ≠ 0.6), the </a:t>
            </a:r>
            <a:r>
              <a:rPr lang="en-US" i="1" dirty="0">
                <a:solidFill>
                  <a:srgbClr val="000000"/>
                </a:solidFill>
              </a:rPr>
              <a:t>P</a:t>
            </a:r>
            <a:r>
              <a:rPr lang="en-US" dirty="0">
                <a:solidFill>
                  <a:srgbClr val="000000"/>
                </a:solidFill>
              </a:rPr>
              <a:t>-value is calculated as </a:t>
            </a:r>
            <a:r>
              <a:rPr lang="en-US" i="1" dirty="0">
                <a:solidFill>
                  <a:srgbClr val="000000"/>
                </a:solidFill>
              </a:rPr>
              <a:t>P</a:t>
            </a:r>
            <a:r>
              <a:rPr lang="en-US" dirty="0">
                <a:solidFill>
                  <a:srgbClr val="000000"/>
                </a:solidFill>
              </a:rPr>
              <a:t>-value = 2·</a:t>
            </a:r>
            <a:r>
              <a:rPr lang="en-US" i="1" dirty="0">
                <a:solidFill>
                  <a:srgbClr val="000000"/>
                </a:solidFill>
              </a:rPr>
              <a:t>P</a:t>
            </a:r>
            <a:r>
              <a:rPr lang="en-US" dirty="0">
                <a:solidFill>
                  <a:srgbClr val="000000"/>
                </a:solidFill>
              </a:rPr>
              <a:t>(</a:t>
            </a:r>
            <a:r>
              <a:rPr lang="en-US" i="1" dirty="0">
                <a:solidFill>
                  <a:srgbClr val="000000"/>
                </a:solidFill>
              </a:rPr>
              <a:t>z</a:t>
            </a:r>
            <a:r>
              <a:rPr lang="en-US" dirty="0">
                <a:solidFill>
                  <a:srgbClr val="000000"/>
                </a:solidFill>
              </a:rPr>
              <a:t> ≥ |</a:t>
            </a:r>
            <a:r>
              <a:rPr lang="en-US" i="1" dirty="0">
                <a:solidFill>
                  <a:srgbClr val="000000"/>
                </a:solidFill>
              </a:rPr>
              <a:t>z</a:t>
            </a:r>
            <a:r>
              <a:rPr lang="en-US" baseline="-25000" dirty="0">
                <a:solidFill>
                  <a:srgbClr val="000000"/>
                </a:solidFill>
              </a:rPr>
              <a:t>0</a:t>
            </a:r>
            <a:r>
              <a:rPr lang="en-US" dirty="0">
                <a:solidFill>
                  <a:srgbClr val="000000"/>
                </a:solidFill>
              </a:rPr>
              <a:t>|). </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Calculating </a:t>
            </a:r>
            <a:r>
              <a:rPr lang="en-US" i="1" dirty="0"/>
              <a:t>P</a:t>
            </a:r>
            <a:r>
              <a:rPr lang="en-US" dirty="0"/>
              <a:t>-Values for a Hypothesis Test for a Proportion </a:t>
            </a:r>
          </a:p>
        </p:txBody>
      </p:sp>
      <p:sp>
        <p:nvSpPr>
          <p:cNvPr id="4" name="Content Placeholder 2"/>
          <p:cNvSpPr>
            <a:spLocks noGrp="1"/>
          </p:cNvSpPr>
          <p:nvPr>
            <p:ph idx="1"/>
          </p:nvPr>
        </p:nvSpPr>
        <p:spPr>
          <a:xfrm>
            <a:off x="457200" y="1143000"/>
            <a:ext cx="8229600" cy="2419124"/>
          </a:xfrm>
          <a:solidFill>
            <a:srgbClr val="FFFFCC"/>
          </a:solidFill>
          <a:ln w="28575">
            <a:solidFill>
              <a:srgbClr val="000000"/>
            </a:solidFill>
          </a:ln>
        </p:spPr>
        <p:txBody>
          <a:bodyPr>
            <a:spAutoFit/>
          </a:bodyPr>
          <a:lstStyle/>
          <a:p>
            <a:pPr algn="ctr"/>
            <a:r>
              <a:rPr lang="en-US" b="1" dirty="0">
                <a:solidFill>
                  <a:srgbClr val="000000"/>
                </a:solidFill>
              </a:rPr>
              <a:t>Procedure (cont.)</a:t>
            </a:r>
            <a:endParaRPr lang="en-US" dirty="0">
              <a:solidFill>
                <a:srgbClr val="000000"/>
              </a:solidFill>
            </a:endParaRPr>
          </a:p>
          <a:p>
            <a:r>
              <a:rPr lang="en-US" dirty="0">
                <a:solidFill>
                  <a:srgbClr val="000000"/>
                </a:solidFill>
              </a:rPr>
              <a:t>If the computed </a:t>
            </a:r>
            <a:r>
              <a:rPr lang="en-US" i="1" dirty="0">
                <a:solidFill>
                  <a:srgbClr val="000000"/>
                </a:solidFill>
              </a:rPr>
              <a:t>P</a:t>
            </a:r>
            <a:r>
              <a:rPr lang="en-US" dirty="0">
                <a:solidFill>
                  <a:srgbClr val="000000"/>
                </a:solidFill>
              </a:rPr>
              <a:t>-value is less than </a:t>
            </a:r>
            <a:r>
              <a:rPr lang="el-GR" i="1" dirty="0">
                <a:solidFill>
                  <a:srgbClr val="000000"/>
                </a:solidFill>
                <a:latin typeface="Cambria Math" panose="02040503050406030204" pitchFamily="18" charset="0"/>
                <a:ea typeface="Cambria Math" panose="02040503050406030204" pitchFamily="18" charset="0"/>
              </a:rPr>
              <a:t>α</a:t>
            </a:r>
            <a:r>
              <a:rPr lang="en-US" dirty="0">
                <a:solidFill>
                  <a:srgbClr val="000000"/>
                </a:solidFill>
              </a:rPr>
              <a:t>, reject the null hypothesis in favor of the alternative. </a:t>
            </a:r>
          </a:p>
          <a:p>
            <a:r>
              <a:rPr lang="en-US" dirty="0">
                <a:solidFill>
                  <a:srgbClr val="000000"/>
                </a:solidFill>
              </a:rPr>
              <a:t>If the computed </a:t>
            </a:r>
            <a:r>
              <a:rPr lang="en-US" i="1" dirty="0">
                <a:solidFill>
                  <a:srgbClr val="000000"/>
                </a:solidFill>
              </a:rPr>
              <a:t>P</a:t>
            </a:r>
            <a:r>
              <a:rPr lang="en-US" dirty="0">
                <a:solidFill>
                  <a:srgbClr val="000000"/>
                </a:solidFill>
              </a:rPr>
              <a:t>-value is greater than or equal to </a:t>
            </a:r>
            <a:r>
              <a:rPr lang="el-GR" i="1" dirty="0">
                <a:solidFill>
                  <a:srgbClr val="000000"/>
                </a:solidFill>
                <a:latin typeface="Cambria Math" panose="02040503050406030204" pitchFamily="18" charset="0"/>
                <a:ea typeface="Cambria Math" panose="02040503050406030204" pitchFamily="18" charset="0"/>
              </a:rPr>
              <a:t>α</a:t>
            </a:r>
            <a:r>
              <a:rPr lang="en-US" dirty="0">
                <a:solidFill>
                  <a:srgbClr val="000000"/>
                </a:solidFill>
              </a:rPr>
              <a:t>, fail to reject the null hypothesis. </a:t>
            </a:r>
          </a:p>
        </p:txBody>
      </p:sp>
      <p:sp>
        <p:nvSpPr>
          <p:cNvPr id="5" name="Rectangle 4"/>
          <p:cNvSpPr/>
          <p:nvPr/>
        </p:nvSpPr>
        <p:spPr>
          <a:xfrm>
            <a:off x="457200" y="3810000"/>
            <a:ext cx="8229600" cy="1384995"/>
          </a:xfrm>
          <a:prstGeom prst="rect">
            <a:avLst/>
          </a:prstGeom>
        </p:spPr>
        <p:txBody>
          <a:bodyPr wrap="square">
            <a:spAutoFit/>
          </a:bodyPr>
          <a:lstStyle/>
          <a:p>
            <a:r>
              <a:rPr lang="en-US" sz="2800" dirty="0"/>
              <a:t>Since this is an upper one-tailed test, the </a:t>
            </a:r>
            <a:r>
              <a:rPr lang="en-US" sz="2800" i="1" dirty="0"/>
              <a:t>P</a:t>
            </a:r>
            <a:r>
              <a:rPr lang="en-US" sz="2800" dirty="0"/>
              <a:t>-value is computed as </a:t>
            </a:r>
          </a:p>
          <a:p>
            <a:pPr algn="ctr"/>
            <a:r>
              <a:rPr lang="en-US" sz="2800" i="1" dirty="0"/>
              <a:t>P</a:t>
            </a:r>
            <a:r>
              <a:rPr lang="en-US" sz="2800" dirty="0"/>
              <a:t>-value = </a:t>
            </a:r>
            <a:r>
              <a:rPr lang="en-US" sz="2800" i="1" dirty="0"/>
              <a:t>P</a:t>
            </a:r>
            <a:r>
              <a:rPr lang="en-US" sz="2800" dirty="0"/>
              <a:t>(</a:t>
            </a:r>
            <a:r>
              <a:rPr lang="en-US" sz="2800" i="1" dirty="0"/>
              <a:t>z</a:t>
            </a:r>
            <a:r>
              <a:rPr lang="en-US" sz="2800" dirty="0"/>
              <a:t> ≥ 3.58) = </a:t>
            </a:r>
            <a:r>
              <a:rPr lang="en-US" sz="2800" i="1" dirty="0"/>
              <a:t>P</a:t>
            </a:r>
            <a:r>
              <a:rPr lang="en-US" sz="2800" dirty="0"/>
              <a:t>(</a:t>
            </a:r>
            <a:r>
              <a:rPr lang="en-US" sz="2800" i="1" dirty="0"/>
              <a:t>z</a:t>
            </a:r>
            <a:r>
              <a:rPr lang="en-US" sz="2800" dirty="0"/>
              <a:t> ≤ −3.58) ≈ 0.0002.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11.4.1 (cont.)</a:t>
            </a:r>
          </a:p>
        </p:txBody>
      </p:sp>
      <p:sp>
        <p:nvSpPr>
          <p:cNvPr id="3" name="Content Placeholder 2"/>
          <p:cNvSpPr>
            <a:spLocks noGrp="1"/>
          </p:cNvSpPr>
          <p:nvPr>
            <p:ph idx="1"/>
          </p:nvPr>
        </p:nvSpPr>
        <p:spPr/>
        <p:txBody>
          <a:bodyPr/>
          <a:lstStyle/>
          <a:p>
            <a:r>
              <a:rPr lang="en-US" b="1" dirty="0"/>
              <a:t>Step 5: </a:t>
            </a:r>
            <a:r>
              <a:rPr lang="en-US" dirty="0"/>
              <a:t>Make the decision to reject or fail to reject </a:t>
            </a:r>
            <a:r>
              <a:rPr lang="en-US" i="1" dirty="0"/>
              <a:t>H</a:t>
            </a:r>
            <a:r>
              <a:rPr lang="en-US" baseline="-25000" dirty="0"/>
              <a:t>0</a:t>
            </a:r>
            <a:r>
              <a:rPr lang="en-US" i="1" dirty="0"/>
              <a:t>. </a:t>
            </a:r>
          </a:p>
          <a:p>
            <a:endParaRPr lang="en-US" b="1" i="1" dirty="0"/>
          </a:p>
          <a:p>
            <a:endParaRPr lang="en-US" b="1" i="1" dirty="0"/>
          </a:p>
          <a:p>
            <a:endParaRPr lang="en-US" b="1" i="1" dirty="0"/>
          </a:p>
          <a:p>
            <a:endParaRPr lang="en-US" b="1" i="1" dirty="0"/>
          </a:p>
          <a:p>
            <a:r>
              <a:rPr lang="en-US" dirty="0"/>
              <a:t>The value of the test statistic, </a:t>
            </a:r>
            <a:r>
              <a:rPr lang="en-US" i="1" dirty="0"/>
              <a:t>z</a:t>
            </a:r>
            <a:r>
              <a:rPr lang="en-US" dirty="0"/>
              <a:t> = 3.58, falls into the rejection region. According to the standard of rareness established in </a:t>
            </a:r>
            <a:r>
              <a:rPr lang="en-US" b="1" dirty="0"/>
              <a:t>Step 4</a:t>
            </a:r>
            <a:r>
              <a:rPr lang="en-US" dirty="0"/>
              <a:t>, the </a:t>
            </a:r>
            <a:r>
              <a:rPr lang="en-US" i="1" dirty="0"/>
              <a:t>z</a:t>
            </a:r>
            <a:r>
              <a:rPr lang="en-US" dirty="0"/>
              <a:t>-value is too rare to believe the null hypothesis (</a:t>
            </a:r>
            <a:r>
              <a:rPr lang="en-US" i="1" dirty="0"/>
              <a:t>H</a:t>
            </a:r>
            <a:r>
              <a:rPr lang="en-US" baseline="-25000" dirty="0"/>
              <a:t>0</a:t>
            </a:r>
            <a:r>
              <a:rPr lang="en-US" dirty="0"/>
              <a:t>: </a:t>
            </a:r>
            <a:r>
              <a:rPr lang="en-US" i="1" dirty="0"/>
              <a:t>p</a:t>
            </a:r>
            <a:r>
              <a:rPr lang="en-US" dirty="0"/>
              <a:t> = 0.6) is true. </a:t>
            </a:r>
          </a:p>
        </p:txBody>
      </p:sp>
      <p:pic>
        <p:nvPicPr>
          <p:cNvPr id="76802" name="Picture 2"/>
          <p:cNvPicPr>
            <a:picLocks noChangeAspect="1" noChangeArrowheads="1"/>
          </p:cNvPicPr>
          <p:nvPr/>
        </p:nvPicPr>
        <p:blipFill>
          <a:blip r:embed="rId2" cstate="print"/>
          <a:srcRect/>
          <a:stretch>
            <a:fillRect/>
          </a:stretch>
        </p:blipFill>
        <p:spPr bwMode="auto">
          <a:xfrm>
            <a:off x="533400" y="1981200"/>
            <a:ext cx="7885105" cy="182880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680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11.4.1 (cont.)</a:t>
            </a:r>
          </a:p>
        </p:txBody>
      </p:sp>
      <p:sp>
        <p:nvSpPr>
          <p:cNvPr id="3" name="Content Placeholder 2"/>
          <p:cNvSpPr>
            <a:spLocks noGrp="1"/>
          </p:cNvSpPr>
          <p:nvPr>
            <p:ph idx="1"/>
          </p:nvPr>
        </p:nvSpPr>
        <p:spPr/>
        <p:txBody>
          <a:bodyPr>
            <a:normAutofit/>
          </a:bodyPr>
          <a:lstStyle/>
          <a:p>
            <a:r>
              <a:rPr lang="en-US" dirty="0"/>
              <a:t>The sample evidence contradicts the null hypothesis, and it will be rejected in favor of the alternative hypothesis,</a:t>
            </a:r>
          </a:p>
          <a:p>
            <a:r>
              <a:rPr lang="en-US" dirty="0"/>
              <a:t> </a:t>
            </a:r>
          </a:p>
          <a:p>
            <a:r>
              <a:rPr lang="en-US" dirty="0"/>
              <a:t>Comparing the </a:t>
            </a:r>
            <a:r>
              <a:rPr lang="en-US" i="1" dirty="0"/>
              <a:t>P</a:t>
            </a:r>
            <a:r>
              <a:rPr lang="en-US" dirty="0"/>
              <a:t>-value to the significance level, we see that 0.0002 &lt; 0.05, which leads us to the same conclusion to reject the null hypothesis. </a:t>
            </a:r>
          </a:p>
        </p:txBody>
      </p:sp>
      <p:graphicFrame>
        <p:nvGraphicFramePr>
          <p:cNvPr id="77826" name="Object 2"/>
          <p:cNvGraphicFramePr>
            <a:graphicFrameLocks noChangeAspect="1"/>
          </p:cNvGraphicFramePr>
          <p:nvPr/>
        </p:nvGraphicFramePr>
        <p:xfrm>
          <a:off x="3505200" y="2667000"/>
          <a:ext cx="1612900" cy="431800"/>
        </p:xfrm>
        <a:graphic>
          <a:graphicData uri="http://schemas.openxmlformats.org/presentationml/2006/ole">
            <mc:AlternateContent xmlns:mc="http://schemas.openxmlformats.org/markup-compatibility/2006">
              <mc:Choice xmlns:v="urn:schemas-microsoft-com:vml" Requires="v">
                <p:oleObj spid="_x0000_s77835" name="Equation" r:id="rId3" imgW="1612800" imgH="431640" progId="Equation.DSMT4">
                  <p:embed/>
                </p:oleObj>
              </mc:Choice>
              <mc:Fallback>
                <p:oleObj name="Equation" r:id="rId3" imgW="1612800" imgH="43164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505200" y="2667000"/>
                        <a:ext cx="16129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782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8B5A8B-A2C5-4870-AD2D-A3E9F0DC2758}"/>
              </a:ext>
            </a:extLst>
          </p:cNvPr>
          <p:cNvSpPr>
            <a:spLocks noGrp="1"/>
          </p:cNvSpPr>
          <p:nvPr>
            <p:ph type="title"/>
          </p:nvPr>
        </p:nvSpPr>
        <p:spPr/>
        <p:txBody>
          <a:bodyPr/>
          <a:lstStyle/>
          <a:p>
            <a:r>
              <a:rPr lang="en-US" dirty="0"/>
              <a:t>Developing the Test</a:t>
            </a:r>
          </a:p>
        </p:txBody>
      </p:sp>
      <p:sp>
        <p:nvSpPr>
          <p:cNvPr id="3" name="Content Placeholder 2">
            <a:extLst>
              <a:ext uri="{FF2B5EF4-FFF2-40B4-BE49-F238E27FC236}">
                <a16:creationId xmlns:a16="http://schemas.microsoft.com/office/drawing/2014/main" id="{3D14CB4A-DE40-44AA-B64B-68657D1F2D61}"/>
              </a:ext>
            </a:extLst>
          </p:cNvPr>
          <p:cNvSpPr>
            <a:spLocks noGrp="1"/>
          </p:cNvSpPr>
          <p:nvPr>
            <p:ph idx="1"/>
          </p:nvPr>
        </p:nvSpPr>
        <p:spPr/>
        <p:txBody>
          <a:bodyPr/>
          <a:lstStyle/>
          <a:p>
            <a:r>
              <a:rPr lang="en-US" dirty="0"/>
              <a:t>Testing a hypothesis concerning a population proportion is nearly identical to testing a hypothesis about a population mean. The major changes in the procedure include the use of the population proportion (</a:t>
            </a:r>
            <a:r>
              <a:rPr lang="en-US" i="1" dirty="0"/>
              <a:t>p</a:t>
            </a:r>
            <a:r>
              <a:rPr lang="en-US" dirty="0"/>
              <a:t>) in the formulation of the hypothesis, rather than the population mean (</a:t>
            </a:r>
            <a:r>
              <a:rPr lang="el-GR" i="1" dirty="0">
                <a:latin typeface="Cambria Math" panose="02040503050406030204" pitchFamily="18" charset="0"/>
                <a:ea typeface="Cambria Math" panose="02040503050406030204" pitchFamily="18" charset="0"/>
              </a:rPr>
              <a:t>μ</a:t>
            </a:r>
            <a:r>
              <a:rPr lang="en-US" dirty="0"/>
              <a:t>), and similar changes in the calculation of the test statistic.</a:t>
            </a:r>
          </a:p>
        </p:txBody>
      </p:sp>
    </p:spTree>
    <p:extLst>
      <p:ext uri="{BB962C8B-B14F-4D97-AF65-F5344CB8AC3E}">
        <p14:creationId xmlns:p14="http://schemas.microsoft.com/office/powerpoint/2010/main" val="395731684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11.4.1 (cont.)</a:t>
            </a:r>
          </a:p>
        </p:txBody>
      </p:sp>
      <p:sp>
        <p:nvSpPr>
          <p:cNvPr id="3" name="Content Placeholder 2"/>
          <p:cNvSpPr>
            <a:spLocks noGrp="1"/>
          </p:cNvSpPr>
          <p:nvPr>
            <p:ph idx="1"/>
          </p:nvPr>
        </p:nvSpPr>
        <p:spPr/>
        <p:txBody>
          <a:bodyPr/>
          <a:lstStyle/>
          <a:p>
            <a:r>
              <a:rPr lang="en-US" b="1" dirty="0"/>
              <a:t>Step 6: </a:t>
            </a:r>
            <a:r>
              <a:rPr lang="en-US" dirty="0"/>
              <a:t>State the conclusion in terms of the original question. </a:t>
            </a:r>
          </a:p>
          <a:p>
            <a:r>
              <a:rPr lang="en-US" dirty="0"/>
              <a:t>There is overwhelming evidence that over 60% of the students prefer the new system at a significance level of 0.05. </a:t>
            </a:r>
          </a:p>
          <a:p>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11.4.2</a:t>
            </a:r>
          </a:p>
        </p:txBody>
      </p:sp>
      <p:sp>
        <p:nvSpPr>
          <p:cNvPr id="3" name="Content Placeholder 2"/>
          <p:cNvSpPr>
            <a:spLocks noGrp="1"/>
          </p:cNvSpPr>
          <p:nvPr>
            <p:ph idx="1"/>
          </p:nvPr>
        </p:nvSpPr>
        <p:spPr/>
        <p:txBody>
          <a:bodyPr>
            <a:normAutofit/>
          </a:bodyPr>
          <a:lstStyle/>
          <a:p>
            <a:r>
              <a:rPr lang="en-US" dirty="0"/>
              <a:t>The city of Savannah wants to know if its citizens are in favor of building a toll bridge across the Savannah River. A research company was hired to survey a sample of local residents to determine their views on the construction of a toll bridge. The mayor would like to know if the </a:t>
            </a:r>
            <a:r>
              <a:rPr lang="en-US" dirty="0">
                <a:solidFill>
                  <a:srgbClr val="0000FF"/>
                </a:solidFill>
              </a:rPr>
              <a:t>majority</a:t>
            </a:r>
            <a:r>
              <a:rPr lang="en-US" dirty="0"/>
              <a:t> of the residents are in favor of the bridge before calling a formal referendum on the topic. Test at the </a:t>
            </a:r>
            <a:r>
              <a:rPr lang="el-GR" i="1" dirty="0">
                <a:latin typeface="Cambria Math" panose="02040503050406030204" pitchFamily="18" charset="0"/>
                <a:ea typeface="Cambria Math" panose="02040503050406030204" pitchFamily="18" charset="0"/>
              </a:rPr>
              <a:t>α</a:t>
            </a:r>
            <a:r>
              <a:rPr lang="en-US" dirty="0"/>
              <a:t> = 0.01 level. </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11.4.2 (cont.)</a:t>
            </a:r>
          </a:p>
        </p:txBody>
      </p:sp>
      <p:sp>
        <p:nvSpPr>
          <p:cNvPr id="3" name="Content Placeholder 2"/>
          <p:cNvSpPr>
            <a:spLocks noGrp="1"/>
          </p:cNvSpPr>
          <p:nvPr>
            <p:ph idx="1"/>
          </p:nvPr>
        </p:nvSpPr>
        <p:spPr>
          <a:xfrm>
            <a:off x="457200" y="1280160"/>
            <a:ext cx="8229600" cy="4815840"/>
          </a:xfrm>
        </p:spPr>
        <p:txBody>
          <a:bodyPr>
            <a:normAutofit lnSpcReduction="10000"/>
          </a:bodyPr>
          <a:lstStyle/>
          <a:p>
            <a:r>
              <a:rPr lang="en-US" b="1" dirty="0"/>
              <a:t>Solution</a:t>
            </a:r>
          </a:p>
          <a:p>
            <a:r>
              <a:rPr lang="en-US" b="1" dirty="0"/>
              <a:t>Step 1:</a:t>
            </a:r>
            <a:r>
              <a:rPr lang="en-US" dirty="0"/>
              <a:t> Determine the null and alternative hypotheses. In plain English the hypotheses are </a:t>
            </a:r>
          </a:p>
          <a:p>
            <a:r>
              <a:rPr lang="en-US" b="1" dirty="0"/>
              <a:t>Null Hypothesis: </a:t>
            </a:r>
            <a:r>
              <a:rPr lang="en-US" dirty="0"/>
              <a:t>Half of the residents favor the new toll bridge. </a:t>
            </a:r>
          </a:p>
          <a:p>
            <a:r>
              <a:rPr lang="en-US" b="1" dirty="0"/>
              <a:t>Alternative Hypothesis: </a:t>
            </a:r>
            <a:r>
              <a:rPr lang="en-US" dirty="0"/>
              <a:t>The majority of the residents favor the new toll bridge. </a:t>
            </a:r>
          </a:p>
          <a:p>
            <a:r>
              <a:rPr lang="en-US" dirty="0"/>
              <a:t>A majority would be any percentage greater than 50%. Since the problem concerns the percentage of residents, the appropriate statistical measure is a proportion.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11.4.2 (cont.)</a:t>
            </a:r>
          </a:p>
        </p:txBody>
      </p:sp>
      <p:sp>
        <p:nvSpPr>
          <p:cNvPr id="3" name="Content Placeholder 2"/>
          <p:cNvSpPr>
            <a:spLocks noGrp="1"/>
          </p:cNvSpPr>
          <p:nvPr>
            <p:ph idx="1"/>
          </p:nvPr>
        </p:nvSpPr>
        <p:spPr>
          <a:xfrm>
            <a:off x="457200" y="1280160"/>
            <a:ext cx="8229600" cy="4892040"/>
          </a:xfrm>
        </p:spPr>
        <p:txBody>
          <a:bodyPr>
            <a:normAutofit/>
          </a:bodyPr>
          <a:lstStyle/>
          <a:p>
            <a:r>
              <a:rPr lang="en-US" dirty="0"/>
              <a:t>The mayor wants to take action if there is overwhelming evidence that greater than 50% of the residents favor the new bridge. Therefore, the problem should be formulated with a one-sided alternative. </a:t>
            </a:r>
          </a:p>
          <a:p>
            <a:r>
              <a:rPr lang="en-US" i="1" dirty="0"/>
              <a:t>H</a:t>
            </a:r>
            <a:r>
              <a:rPr lang="en-US" baseline="-25000" dirty="0"/>
              <a:t>0</a:t>
            </a:r>
            <a:r>
              <a:rPr lang="en-US" dirty="0"/>
              <a:t>: </a:t>
            </a:r>
            <a:r>
              <a:rPr lang="en-US" i="1" dirty="0"/>
              <a:t>p</a:t>
            </a:r>
            <a:r>
              <a:rPr lang="en-US" dirty="0"/>
              <a:t> = 0.5   50% of the residents favor the new toll bridge. </a:t>
            </a:r>
          </a:p>
          <a:p>
            <a:r>
              <a:rPr lang="en-US" i="1" dirty="0"/>
              <a:t>H</a:t>
            </a:r>
            <a:r>
              <a:rPr lang="en-US" i="1" baseline="-25000" dirty="0"/>
              <a:t>a</a:t>
            </a:r>
            <a:r>
              <a:rPr lang="en-US" dirty="0"/>
              <a:t>: </a:t>
            </a:r>
            <a:r>
              <a:rPr lang="en-US" i="1" dirty="0"/>
              <a:t>p</a:t>
            </a:r>
            <a:r>
              <a:rPr lang="en-US" dirty="0"/>
              <a:t> &gt; 0.5   More than 50% of the residents favor the new toll bridge. </a:t>
            </a:r>
          </a:p>
          <a:p>
            <a:r>
              <a:rPr lang="en-US" b="1" dirty="0"/>
              <a:t>Step 2: </a:t>
            </a:r>
            <a:r>
              <a:rPr lang="en-US" dirty="0"/>
              <a:t>Specify the significance level </a:t>
            </a:r>
            <a:r>
              <a:rPr lang="el-GR" i="1" dirty="0">
                <a:latin typeface="Cambria Math" panose="02040503050406030204" pitchFamily="18" charset="0"/>
                <a:ea typeface="Cambria Math" panose="02040503050406030204" pitchFamily="18" charset="0"/>
              </a:rPr>
              <a:t>α</a:t>
            </a:r>
            <a:r>
              <a:rPr lang="en-US" i="1" dirty="0"/>
              <a:t>. </a:t>
            </a:r>
          </a:p>
          <a:p>
            <a:r>
              <a:rPr lang="en-US" dirty="0"/>
              <a:t>The problem specifies the level of the test is </a:t>
            </a:r>
            <a:r>
              <a:rPr lang="el-GR" i="1" dirty="0">
                <a:latin typeface="Cambria Math" panose="02040503050406030204" pitchFamily="18" charset="0"/>
                <a:ea typeface="Cambria Math" panose="02040503050406030204" pitchFamily="18" charset="0"/>
              </a:rPr>
              <a:t>α</a:t>
            </a:r>
            <a:r>
              <a:rPr lang="en-US" dirty="0"/>
              <a:t> = 0.01.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11.4.2 (cont.)</a:t>
            </a:r>
          </a:p>
        </p:txBody>
      </p:sp>
      <p:sp>
        <p:nvSpPr>
          <p:cNvPr id="3" name="Content Placeholder 2"/>
          <p:cNvSpPr>
            <a:spLocks noGrp="1"/>
          </p:cNvSpPr>
          <p:nvPr>
            <p:ph idx="1"/>
          </p:nvPr>
        </p:nvSpPr>
        <p:spPr/>
        <p:txBody>
          <a:bodyPr/>
          <a:lstStyle/>
          <a:p>
            <a:r>
              <a:rPr lang="en-US" b="1" dirty="0"/>
              <a:t>Step 3:</a:t>
            </a:r>
            <a:r>
              <a:rPr lang="en-US" dirty="0"/>
              <a:t> Validate the assumptions of the hypothesis test, identify the appropriate test statistic, and compute its value. </a:t>
            </a:r>
          </a:p>
          <a:p>
            <a:r>
              <a:rPr lang="en-US" dirty="0"/>
              <a:t>The appropriate test statistic is given by </a:t>
            </a:r>
          </a:p>
          <a:p>
            <a:endParaRPr lang="en-US" dirty="0"/>
          </a:p>
          <a:p>
            <a:endParaRPr lang="en-US" dirty="0"/>
          </a:p>
          <a:p>
            <a:r>
              <a:rPr lang="en-US" dirty="0"/>
              <a:t>of the 420 residents that were randomly selected, 228 favored the new bridge. </a:t>
            </a:r>
          </a:p>
        </p:txBody>
      </p:sp>
      <p:graphicFrame>
        <p:nvGraphicFramePr>
          <p:cNvPr id="78850" name="Object 2"/>
          <p:cNvGraphicFramePr>
            <a:graphicFrameLocks noChangeAspect="1"/>
          </p:cNvGraphicFramePr>
          <p:nvPr>
            <p:extLst>
              <p:ext uri="{D42A27DB-BD31-4B8C-83A1-F6EECF244321}">
                <p14:modId xmlns:p14="http://schemas.microsoft.com/office/powerpoint/2010/main" val="423336007"/>
              </p:ext>
            </p:extLst>
          </p:nvPr>
        </p:nvGraphicFramePr>
        <p:xfrm>
          <a:off x="2139950" y="3132138"/>
          <a:ext cx="5092700" cy="1117600"/>
        </p:xfrm>
        <a:graphic>
          <a:graphicData uri="http://schemas.openxmlformats.org/presentationml/2006/ole">
            <mc:AlternateContent xmlns:mc="http://schemas.openxmlformats.org/markup-compatibility/2006">
              <mc:Choice xmlns:v="urn:schemas-microsoft-com:vml" Requires="v">
                <p:oleObj spid="_x0000_s78859" name="Equation" r:id="rId3" imgW="5092560" imgH="1117440" progId="Equation.DSMT4">
                  <p:embed/>
                </p:oleObj>
              </mc:Choice>
              <mc:Fallback>
                <p:oleObj name="Equation" r:id="rId3" imgW="5092560" imgH="1117440" progId="Equation.DSMT4">
                  <p:embed/>
                  <p:pic>
                    <p:nvPicPr>
                      <p:cNvPr id="0" name="Picture 2"/>
                      <p:cNvPicPr>
                        <a:picLocks noChangeAspect="1" noChangeArrowheads="1"/>
                      </p:cNvPicPr>
                      <p:nvPr/>
                    </p:nvPicPr>
                    <p:blipFill>
                      <a:blip r:embed="rId4"/>
                      <a:srcRect/>
                      <a:stretch>
                        <a:fillRect/>
                      </a:stretch>
                    </p:blipFill>
                    <p:spPr bwMode="auto">
                      <a:xfrm>
                        <a:off x="2139950" y="3132138"/>
                        <a:ext cx="5092700" cy="1117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885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11.4.2 (cont.)</a:t>
            </a:r>
          </a:p>
        </p:txBody>
      </p:sp>
      <p:sp>
        <p:nvSpPr>
          <p:cNvPr id="3" name="Content Placeholder 2"/>
          <p:cNvSpPr>
            <a:spLocks noGrp="1"/>
          </p:cNvSpPr>
          <p:nvPr>
            <p:ph idx="1"/>
          </p:nvPr>
        </p:nvSpPr>
        <p:spPr>
          <a:xfrm>
            <a:off x="457200" y="1280160"/>
            <a:ext cx="6324600" cy="4572000"/>
          </a:xfrm>
        </p:spPr>
        <p:txBody>
          <a:bodyPr>
            <a:normAutofit lnSpcReduction="10000"/>
          </a:bodyPr>
          <a:lstStyle/>
          <a:p>
            <a:pPr marL="461963" indent="-461963"/>
            <a:r>
              <a:rPr lang="en-US" dirty="0"/>
              <a:t>First, we must check our assumptions. </a:t>
            </a:r>
          </a:p>
          <a:p>
            <a:pPr marL="461963" indent="-461963"/>
            <a:r>
              <a:rPr lang="en-US" dirty="0"/>
              <a:t>	Random sample </a:t>
            </a:r>
          </a:p>
          <a:p>
            <a:pPr marL="461963" indent="-461963"/>
            <a:r>
              <a:rPr lang="en-US" dirty="0"/>
              <a:t>	There are only two outcomes for each trial—a resident favors the toll bridge or does not—so we have a binomial random variable. </a:t>
            </a:r>
          </a:p>
          <a:p>
            <a:pPr marL="461963" indent="-461963"/>
            <a:r>
              <a:rPr lang="en-US" i="1" dirty="0"/>
              <a:t>	</a:t>
            </a:r>
            <a:r>
              <a:rPr lang="pl-PL" i="1" dirty="0"/>
              <a:t>np</a:t>
            </a:r>
            <a:r>
              <a:rPr lang="en-US" baseline="-25000" dirty="0"/>
              <a:t>0</a:t>
            </a:r>
            <a:r>
              <a:rPr lang="pl-PL" dirty="0"/>
              <a:t> </a:t>
            </a:r>
            <a:r>
              <a:rPr lang="en-US" dirty="0"/>
              <a:t>= </a:t>
            </a:r>
            <a:r>
              <a:rPr lang="pl-PL" i="1" dirty="0"/>
              <a:t>n</a:t>
            </a:r>
            <a:r>
              <a:rPr lang="en-US" dirty="0"/>
              <a:t>(1</a:t>
            </a:r>
            <a:r>
              <a:rPr lang="pl-PL" dirty="0"/>
              <a:t> −</a:t>
            </a:r>
            <a:r>
              <a:rPr lang="en-US" dirty="0"/>
              <a:t> </a:t>
            </a:r>
            <a:r>
              <a:rPr lang="en-US" i="1" dirty="0"/>
              <a:t>p</a:t>
            </a:r>
            <a:r>
              <a:rPr lang="en-US" baseline="-25000" dirty="0"/>
              <a:t>0</a:t>
            </a:r>
            <a:r>
              <a:rPr lang="en-US" dirty="0"/>
              <a:t>)</a:t>
            </a:r>
            <a:r>
              <a:rPr lang="pl-PL" dirty="0"/>
              <a:t> </a:t>
            </a:r>
            <a:r>
              <a:rPr lang="en-US" dirty="0"/>
              <a:t>= 420(0.5) = 210 &gt; 10</a:t>
            </a:r>
            <a:r>
              <a:rPr lang="pl-PL" dirty="0"/>
              <a:t>.</a:t>
            </a:r>
            <a:endParaRPr lang="en-US" dirty="0"/>
          </a:p>
          <a:p>
            <a:r>
              <a:rPr lang="en-US" dirty="0"/>
              <a:t>We can proceed with the test. The proportion favoring the new bridge in the sample is</a:t>
            </a:r>
          </a:p>
          <a:p>
            <a:endParaRPr lang="en-US" dirty="0"/>
          </a:p>
        </p:txBody>
      </p:sp>
      <p:pic>
        <p:nvPicPr>
          <p:cNvPr id="4" name="Picture 3"/>
          <p:cNvPicPr>
            <a:picLocks noChangeAspect="1" noChangeArrowheads="1"/>
          </p:cNvPicPr>
          <p:nvPr/>
        </p:nvPicPr>
        <p:blipFill>
          <a:blip r:embed="rId2" cstate="print"/>
          <a:srcRect/>
          <a:stretch>
            <a:fillRect/>
          </a:stretch>
        </p:blipFill>
        <p:spPr bwMode="auto">
          <a:xfrm>
            <a:off x="533092" y="1752600"/>
            <a:ext cx="290748" cy="381000"/>
          </a:xfrm>
          <a:prstGeom prst="rect">
            <a:avLst/>
          </a:prstGeom>
          <a:noFill/>
          <a:ln w="9525">
            <a:noFill/>
            <a:miter lim="800000"/>
            <a:headEnd/>
            <a:tailEnd/>
          </a:ln>
        </p:spPr>
      </p:pic>
      <p:pic>
        <p:nvPicPr>
          <p:cNvPr id="5" name="Picture 4"/>
          <p:cNvPicPr>
            <a:picLocks noChangeAspect="1" noChangeArrowheads="1"/>
          </p:cNvPicPr>
          <p:nvPr/>
        </p:nvPicPr>
        <p:blipFill>
          <a:blip r:embed="rId2" cstate="print"/>
          <a:srcRect/>
          <a:stretch>
            <a:fillRect/>
          </a:stretch>
        </p:blipFill>
        <p:spPr bwMode="auto">
          <a:xfrm>
            <a:off x="533092" y="2286000"/>
            <a:ext cx="290748" cy="381000"/>
          </a:xfrm>
          <a:prstGeom prst="rect">
            <a:avLst/>
          </a:prstGeom>
          <a:noFill/>
          <a:ln w="9525">
            <a:noFill/>
            <a:miter lim="800000"/>
            <a:headEnd/>
            <a:tailEnd/>
          </a:ln>
        </p:spPr>
      </p:pic>
      <p:pic>
        <p:nvPicPr>
          <p:cNvPr id="6" name="Picture 5"/>
          <p:cNvPicPr>
            <a:picLocks noChangeAspect="1" noChangeArrowheads="1"/>
          </p:cNvPicPr>
          <p:nvPr/>
        </p:nvPicPr>
        <p:blipFill>
          <a:blip r:embed="rId2" cstate="print"/>
          <a:srcRect/>
          <a:stretch>
            <a:fillRect/>
          </a:stretch>
        </p:blipFill>
        <p:spPr bwMode="auto">
          <a:xfrm>
            <a:off x="533092" y="3886200"/>
            <a:ext cx="290748" cy="381000"/>
          </a:xfrm>
          <a:prstGeom prst="rect">
            <a:avLst/>
          </a:prstGeom>
          <a:noFill/>
          <a:ln w="9525">
            <a:noFill/>
            <a:miter lim="800000"/>
            <a:headEnd/>
            <a:tailEnd/>
          </a:ln>
        </p:spPr>
      </p:pic>
      <p:pic>
        <p:nvPicPr>
          <p:cNvPr id="8" name="Picture 7">
            <a:extLst>
              <a:ext uri="{FF2B5EF4-FFF2-40B4-BE49-F238E27FC236}">
                <a16:creationId xmlns:a16="http://schemas.microsoft.com/office/drawing/2014/main" id="{C7677AF9-8F39-4348-861C-249DF600161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553200" y="1097280"/>
            <a:ext cx="2362200" cy="4304211"/>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6"/>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11.4.2 (cont.)</a:t>
            </a:r>
          </a:p>
        </p:txBody>
      </p:sp>
      <p:sp>
        <p:nvSpPr>
          <p:cNvPr id="3" name="Content Placeholder 2"/>
          <p:cNvSpPr>
            <a:spLocks noGrp="1"/>
          </p:cNvSpPr>
          <p:nvPr>
            <p:ph idx="1"/>
          </p:nvPr>
        </p:nvSpPr>
        <p:spPr/>
        <p:txBody>
          <a:bodyPr/>
          <a:lstStyle/>
          <a:p>
            <a:endParaRPr lang="en-US" dirty="0"/>
          </a:p>
          <a:p>
            <a:r>
              <a:rPr lang="en-US" dirty="0"/>
              <a:t>and</a:t>
            </a:r>
          </a:p>
          <a:p>
            <a:endParaRPr lang="en-US" dirty="0"/>
          </a:p>
          <a:p>
            <a:endParaRPr lang="en-US" dirty="0"/>
          </a:p>
          <a:p>
            <a:endParaRPr lang="en-US" dirty="0"/>
          </a:p>
          <a:p>
            <a:endParaRPr lang="en-US" dirty="0"/>
          </a:p>
          <a:p>
            <a:r>
              <a:rPr lang="en-US" dirty="0"/>
              <a:t>The </a:t>
            </a:r>
            <a:r>
              <a:rPr lang="en-US" i="1" dirty="0"/>
              <a:t>z</a:t>
            </a:r>
            <a:r>
              <a:rPr lang="en-US" dirty="0"/>
              <a:t>-value indicates that the sample proportion is 1.76 standard deviation units above the hypothesized proportion.</a:t>
            </a:r>
          </a:p>
          <a:p>
            <a:endParaRPr lang="en-US" dirty="0"/>
          </a:p>
          <a:p>
            <a:endParaRPr lang="en-US" dirty="0"/>
          </a:p>
        </p:txBody>
      </p:sp>
      <p:graphicFrame>
        <p:nvGraphicFramePr>
          <p:cNvPr id="80898" name="Object 2"/>
          <p:cNvGraphicFramePr>
            <a:graphicFrameLocks noChangeAspect="1"/>
          </p:cNvGraphicFramePr>
          <p:nvPr/>
        </p:nvGraphicFramePr>
        <p:xfrm>
          <a:off x="3200400" y="1219200"/>
          <a:ext cx="2552700" cy="838200"/>
        </p:xfrm>
        <a:graphic>
          <a:graphicData uri="http://schemas.openxmlformats.org/presentationml/2006/ole">
            <mc:AlternateContent xmlns:mc="http://schemas.openxmlformats.org/markup-compatibility/2006">
              <mc:Choice xmlns:v="urn:schemas-microsoft-com:vml" Requires="v">
                <p:oleObj spid="_x0000_s80955" name="Equation" r:id="rId3" imgW="2552400" imgH="838080" progId="Equation.DSMT4">
                  <p:embed/>
                </p:oleObj>
              </mc:Choice>
              <mc:Fallback>
                <p:oleObj name="Equation" r:id="rId3" imgW="2552400" imgH="83808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200400" y="1219200"/>
                        <a:ext cx="2552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80902" name="Object 6"/>
          <p:cNvGraphicFramePr>
            <a:graphicFrameLocks noChangeAspect="1"/>
          </p:cNvGraphicFramePr>
          <p:nvPr>
            <p:extLst>
              <p:ext uri="{D42A27DB-BD31-4B8C-83A1-F6EECF244321}">
                <p14:modId xmlns:p14="http://schemas.microsoft.com/office/powerpoint/2010/main" val="23117024"/>
              </p:ext>
            </p:extLst>
          </p:nvPr>
        </p:nvGraphicFramePr>
        <p:xfrm>
          <a:off x="2210033" y="2277844"/>
          <a:ext cx="1422400" cy="965200"/>
        </p:xfrm>
        <a:graphic>
          <a:graphicData uri="http://schemas.openxmlformats.org/presentationml/2006/ole">
            <mc:AlternateContent xmlns:mc="http://schemas.openxmlformats.org/markup-compatibility/2006">
              <mc:Choice xmlns:v="urn:schemas-microsoft-com:vml" Requires="v">
                <p:oleObj spid="_x0000_s80956" name="Equation" r:id="rId5" imgW="1422360" imgH="965160" progId="Equation.DSMT4">
                  <p:embed/>
                </p:oleObj>
              </mc:Choice>
              <mc:Fallback>
                <p:oleObj name="Equation" r:id="rId5" imgW="1422360" imgH="965160" progId="Equation.DSMT4">
                  <p:embed/>
                  <p:pic>
                    <p:nvPicPr>
                      <p:cNvPr id="0" name="Picture 6"/>
                      <p:cNvPicPr>
                        <a:picLocks noChangeAspect="1" noChangeArrowheads="1"/>
                      </p:cNvPicPr>
                      <p:nvPr/>
                    </p:nvPicPr>
                    <p:blipFill>
                      <a:blip r:embed="rId6"/>
                      <a:srcRect/>
                      <a:stretch>
                        <a:fillRect/>
                      </a:stretch>
                    </p:blipFill>
                    <p:spPr bwMode="auto">
                      <a:xfrm>
                        <a:off x="2210033" y="2277844"/>
                        <a:ext cx="1422400" cy="965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80903" name="Object 7"/>
          <p:cNvGraphicFramePr>
            <a:graphicFrameLocks noChangeAspect="1"/>
          </p:cNvGraphicFramePr>
          <p:nvPr>
            <p:extLst>
              <p:ext uri="{D42A27DB-BD31-4B8C-83A1-F6EECF244321}">
                <p14:modId xmlns:p14="http://schemas.microsoft.com/office/powerpoint/2010/main" val="644039209"/>
              </p:ext>
            </p:extLst>
          </p:nvPr>
        </p:nvGraphicFramePr>
        <p:xfrm>
          <a:off x="3662363" y="2286000"/>
          <a:ext cx="2082800" cy="838200"/>
        </p:xfrm>
        <a:graphic>
          <a:graphicData uri="http://schemas.openxmlformats.org/presentationml/2006/ole">
            <mc:AlternateContent xmlns:mc="http://schemas.openxmlformats.org/markup-compatibility/2006">
              <mc:Choice xmlns:v="urn:schemas-microsoft-com:vml" Requires="v">
                <p:oleObj spid="_x0000_s80957" name="Equation" r:id="rId7" imgW="2082600" imgH="838080" progId="Equation.DSMT4">
                  <p:embed/>
                </p:oleObj>
              </mc:Choice>
              <mc:Fallback>
                <p:oleObj name="Equation" r:id="rId7" imgW="2082600" imgH="838080" progId="Equation.DSMT4">
                  <p:embed/>
                  <p:pic>
                    <p:nvPicPr>
                      <p:cNvPr id="0" name="Picture 7"/>
                      <p:cNvPicPr>
                        <a:picLocks noChangeAspect="1" noChangeArrowheads="1"/>
                      </p:cNvPicPr>
                      <p:nvPr/>
                    </p:nvPicPr>
                    <p:blipFill>
                      <a:blip r:embed="rId8"/>
                      <a:srcRect/>
                      <a:stretch>
                        <a:fillRect/>
                      </a:stretch>
                    </p:blipFill>
                    <p:spPr bwMode="auto">
                      <a:xfrm>
                        <a:off x="3662363" y="2286000"/>
                        <a:ext cx="2082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80904" name="Object 8"/>
          <p:cNvGraphicFramePr>
            <a:graphicFrameLocks noChangeAspect="1"/>
          </p:cNvGraphicFramePr>
          <p:nvPr/>
        </p:nvGraphicFramePr>
        <p:xfrm>
          <a:off x="5791200" y="2564934"/>
          <a:ext cx="1117600" cy="381000"/>
        </p:xfrm>
        <a:graphic>
          <a:graphicData uri="http://schemas.openxmlformats.org/presentationml/2006/ole">
            <mc:AlternateContent xmlns:mc="http://schemas.openxmlformats.org/markup-compatibility/2006">
              <mc:Choice xmlns:v="urn:schemas-microsoft-com:vml" Requires="v">
                <p:oleObj spid="_x0000_s80958" name="Equation" r:id="rId9" imgW="1117440" imgH="380880" progId="Equation.DSMT4">
                  <p:embed/>
                </p:oleObj>
              </mc:Choice>
              <mc:Fallback>
                <p:oleObj name="Equation" r:id="rId9" imgW="1117440" imgH="380880" progId="Equation.DSMT4">
                  <p:embed/>
                  <p:pic>
                    <p:nvPicPr>
                      <p:cNvPr id="0" name="Picture 8"/>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5791200" y="2564934"/>
                        <a:ext cx="11176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80905" name="Object 9"/>
          <p:cNvGraphicFramePr>
            <a:graphicFrameLocks noChangeAspect="1"/>
          </p:cNvGraphicFramePr>
          <p:nvPr>
            <p:extLst>
              <p:ext uri="{D42A27DB-BD31-4B8C-83A1-F6EECF244321}">
                <p14:modId xmlns:p14="http://schemas.microsoft.com/office/powerpoint/2010/main" val="81439914"/>
              </p:ext>
            </p:extLst>
          </p:nvPr>
        </p:nvGraphicFramePr>
        <p:xfrm>
          <a:off x="2205722" y="3352800"/>
          <a:ext cx="3644900" cy="977900"/>
        </p:xfrm>
        <a:graphic>
          <a:graphicData uri="http://schemas.openxmlformats.org/presentationml/2006/ole">
            <mc:AlternateContent xmlns:mc="http://schemas.openxmlformats.org/markup-compatibility/2006">
              <mc:Choice xmlns:v="urn:schemas-microsoft-com:vml" Requires="v">
                <p:oleObj spid="_x0000_s80959" name="Equation" r:id="rId11" imgW="3644640" imgH="977760" progId="Equation.DSMT4">
                  <p:embed/>
                </p:oleObj>
              </mc:Choice>
              <mc:Fallback>
                <p:oleObj name="Equation" r:id="rId11" imgW="3644640" imgH="977760" progId="Equation.DSMT4">
                  <p:embed/>
                  <p:pic>
                    <p:nvPicPr>
                      <p:cNvPr id="0" name="Picture 9"/>
                      <p:cNvPicPr>
                        <a:picLocks noChangeAspect="1" noChangeArrowheads="1"/>
                      </p:cNvPicPr>
                      <p:nvPr/>
                    </p:nvPicPr>
                    <p:blipFill>
                      <a:blip r:embed="rId12"/>
                      <a:srcRect/>
                      <a:stretch>
                        <a:fillRect/>
                      </a:stretch>
                    </p:blipFill>
                    <p:spPr bwMode="auto">
                      <a:xfrm>
                        <a:off x="2205722" y="3352800"/>
                        <a:ext cx="3644900" cy="977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80906" name="Object 10"/>
          <p:cNvGraphicFramePr>
            <a:graphicFrameLocks noChangeAspect="1"/>
          </p:cNvGraphicFramePr>
          <p:nvPr/>
        </p:nvGraphicFramePr>
        <p:xfrm>
          <a:off x="5875789" y="3750578"/>
          <a:ext cx="1358900" cy="292100"/>
        </p:xfrm>
        <a:graphic>
          <a:graphicData uri="http://schemas.openxmlformats.org/presentationml/2006/ole">
            <mc:AlternateContent xmlns:mc="http://schemas.openxmlformats.org/markup-compatibility/2006">
              <mc:Choice xmlns:v="urn:schemas-microsoft-com:vml" Requires="v">
                <p:oleObj spid="_x0000_s80960" name="Equation" r:id="rId13" imgW="1358640" imgH="291960" progId="Equation.DSMT4">
                  <p:embed/>
                </p:oleObj>
              </mc:Choice>
              <mc:Fallback>
                <p:oleObj name="Equation" r:id="rId13" imgW="1358640" imgH="291960" progId="Equation.DSMT4">
                  <p:embed/>
                  <p:pic>
                    <p:nvPicPr>
                      <p:cNvPr id="0" name="Picture 10"/>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5875789" y="3750578"/>
                        <a:ext cx="1358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090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8090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80904"/>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80905"/>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80906"/>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11.4.2 (cont.)</a:t>
            </a:r>
          </a:p>
        </p:txBody>
      </p:sp>
      <p:sp>
        <p:nvSpPr>
          <p:cNvPr id="3" name="Content Placeholder 2"/>
          <p:cNvSpPr>
            <a:spLocks noGrp="1"/>
          </p:cNvSpPr>
          <p:nvPr>
            <p:ph idx="1"/>
          </p:nvPr>
        </p:nvSpPr>
        <p:spPr/>
        <p:txBody>
          <a:bodyPr/>
          <a:lstStyle/>
          <a:p>
            <a:r>
              <a:rPr lang="en-US" dirty="0"/>
              <a:t>Could this have happened by ordinary sampling variation, or is this overwhelming evidence that the null is not true and the alternative should be selected?</a:t>
            </a:r>
          </a:p>
          <a:p>
            <a:r>
              <a:rPr lang="en-US" b="1" dirty="0"/>
              <a:t>Step 4:</a:t>
            </a:r>
            <a:r>
              <a:rPr lang="en-US" dirty="0"/>
              <a:t> Determine the critical value(s) or </a:t>
            </a:r>
            <a:r>
              <a:rPr lang="en-US" i="1" dirty="0"/>
              <a:t>P</a:t>
            </a:r>
            <a:r>
              <a:rPr lang="en-US" dirty="0"/>
              <a:t>-value. </a:t>
            </a:r>
          </a:p>
          <a:p>
            <a:r>
              <a:rPr lang="en-US" dirty="0"/>
              <a:t>The null hypothesis should only be rejected if there is overwhelming evidence that the population proportion is larger than 0.5. Since the test is one-sided, the entire probability associated with the level of the test </a:t>
            </a:r>
            <a:br>
              <a:rPr lang="en-US" dirty="0"/>
            </a:br>
            <a:r>
              <a:rPr lang="en-US" dirty="0"/>
              <a:t>(</a:t>
            </a:r>
            <a:r>
              <a:rPr lang="el-GR" i="1" dirty="0">
                <a:latin typeface="Cambria Math" panose="02040503050406030204" pitchFamily="18" charset="0"/>
                <a:ea typeface="Cambria Math" panose="02040503050406030204" pitchFamily="18" charset="0"/>
              </a:rPr>
              <a:t>α</a:t>
            </a:r>
            <a:r>
              <a:rPr lang="en-US" dirty="0"/>
              <a:t> = 0.01) will be placed in the right -hand tail of the distribution.</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11.4.2 (cont.)</a:t>
            </a:r>
          </a:p>
        </p:txBody>
      </p:sp>
      <p:sp>
        <p:nvSpPr>
          <p:cNvPr id="3" name="Content Placeholder 2"/>
          <p:cNvSpPr>
            <a:spLocks noGrp="1"/>
          </p:cNvSpPr>
          <p:nvPr>
            <p:ph idx="1"/>
          </p:nvPr>
        </p:nvSpPr>
        <p:spPr/>
        <p:txBody>
          <a:bodyPr/>
          <a:lstStyle/>
          <a:p>
            <a:endParaRPr lang="en-US" dirty="0"/>
          </a:p>
          <a:p>
            <a:endParaRPr lang="en-US" dirty="0"/>
          </a:p>
          <a:p>
            <a:endParaRPr lang="en-US" dirty="0"/>
          </a:p>
          <a:p>
            <a:endParaRPr lang="en-US" dirty="0"/>
          </a:p>
          <a:p>
            <a:endParaRPr lang="en-US" dirty="0"/>
          </a:p>
          <a:p>
            <a:endParaRPr lang="en-US" dirty="0"/>
          </a:p>
          <a:p>
            <a:r>
              <a:rPr lang="en-US" dirty="0"/>
              <a:t>Recall from Table 11.2.3 that the critical value for the test is 2.33. The rejection region is the shaded region in the above graph. </a:t>
            </a:r>
          </a:p>
        </p:txBody>
      </p:sp>
      <p:pic>
        <p:nvPicPr>
          <p:cNvPr id="81922" name="Picture 2"/>
          <p:cNvPicPr>
            <a:picLocks noChangeAspect="1" noChangeArrowheads="1"/>
          </p:cNvPicPr>
          <p:nvPr/>
        </p:nvPicPr>
        <p:blipFill>
          <a:blip r:embed="rId2" cstate="print"/>
          <a:srcRect/>
          <a:stretch>
            <a:fillRect/>
          </a:stretch>
        </p:blipFill>
        <p:spPr bwMode="auto">
          <a:xfrm>
            <a:off x="2057400" y="1303789"/>
            <a:ext cx="4822313" cy="297180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11.4.2 (cont.)</a:t>
            </a:r>
          </a:p>
        </p:txBody>
      </p:sp>
      <p:sp>
        <p:nvSpPr>
          <p:cNvPr id="3" name="Content Placeholder 2"/>
          <p:cNvSpPr>
            <a:spLocks noGrp="1"/>
          </p:cNvSpPr>
          <p:nvPr>
            <p:ph idx="1"/>
          </p:nvPr>
        </p:nvSpPr>
        <p:spPr/>
        <p:txBody>
          <a:bodyPr/>
          <a:lstStyle/>
          <a:p>
            <a:r>
              <a:rPr lang="en-US" dirty="0"/>
              <a:t>The decision will be to reject the null hypothesis if the calculated value of the test statistic is greater than 2.33. </a:t>
            </a:r>
          </a:p>
          <a:p>
            <a:r>
              <a:rPr lang="en-US" dirty="0"/>
              <a:t>The </a:t>
            </a:r>
            <a:r>
              <a:rPr lang="en-US" i="1" dirty="0"/>
              <a:t>P</a:t>
            </a:r>
            <a:r>
              <a:rPr lang="en-US" dirty="0"/>
              <a:t>-value is computed as </a:t>
            </a:r>
          </a:p>
          <a:p>
            <a:pPr algn="ctr"/>
            <a:r>
              <a:rPr lang="en-US" dirty="0"/>
              <a:t>	</a:t>
            </a:r>
            <a:r>
              <a:rPr lang="en-US" i="1" dirty="0"/>
              <a:t>P</a:t>
            </a:r>
            <a:r>
              <a:rPr lang="en-US" dirty="0"/>
              <a:t>(</a:t>
            </a:r>
            <a:r>
              <a:rPr lang="en-US" i="1" dirty="0"/>
              <a:t>z</a:t>
            </a:r>
            <a:r>
              <a:rPr lang="en-US" dirty="0"/>
              <a:t> ≥ 1.76) = </a:t>
            </a:r>
            <a:r>
              <a:rPr lang="en-US" i="1" dirty="0"/>
              <a:t>P</a:t>
            </a:r>
            <a:r>
              <a:rPr lang="en-US" dirty="0"/>
              <a:t>(</a:t>
            </a:r>
            <a:r>
              <a:rPr lang="en-US" i="1" dirty="0"/>
              <a:t>z</a:t>
            </a:r>
            <a:r>
              <a:rPr lang="en-US" dirty="0"/>
              <a:t> ≤ −1.76) ≈ </a:t>
            </a:r>
            <a:r>
              <a:rPr lang="en-US" dirty="0">
                <a:solidFill>
                  <a:srgbClr val="FF0000"/>
                </a:solidFill>
              </a:rPr>
              <a:t>0.0392</a:t>
            </a:r>
            <a:r>
              <a:rPr lang="en-US" dirty="0"/>
              <a:t>.</a:t>
            </a:r>
          </a:p>
          <a:p>
            <a:r>
              <a:rPr lang="en-US" b="1" dirty="0"/>
              <a:t>Step 5: </a:t>
            </a:r>
            <a:r>
              <a:rPr lang="en-US" dirty="0"/>
              <a:t>Make the decision to reject or fail to reject </a:t>
            </a:r>
            <a:r>
              <a:rPr lang="en-US" i="1" dirty="0"/>
              <a:t>H</a:t>
            </a:r>
            <a:r>
              <a:rPr lang="en-US" baseline="-25000" dirty="0"/>
              <a:t>0</a:t>
            </a:r>
            <a:r>
              <a:rPr lang="en-US" i="1" dirty="0"/>
              <a:t>. </a:t>
            </a:r>
            <a:r>
              <a:rPr lang="en-US" dirty="0"/>
              <a:t> </a:t>
            </a:r>
          </a:p>
        </p:txBody>
      </p:sp>
      <p:pic>
        <p:nvPicPr>
          <p:cNvPr id="82946" name="Picture 2"/>
          <p:cNvPicPr>
            <a:picLocks noChangeAspect="1" noChangeArrowheads="1"/>
          </p:cNvPicPr>
          <p:nvPr/>
        </p:nvPicPr>
        <p:blipFill>
          <a:blip r:embed="rId2" cstate="print"/>
          <a:srcRect/>
          <a:stretch>
            <a:fillRect/>
          </a:stretch>
        </p:blipFill>
        <p:spPr bwMode="auto">
          <a:xfrm>
            <a:off x="685800" y="3962400"/>
            <a:ext cx="7743825" cy="180975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8294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491ECB-7068-4EAE-A1AD-DB934582F822}"/>
              </a:ext>
            </a:extLst>
          </p:cNvPr>
          <p:cNvSpPr>
            <a:spLocks noGrp="1"/>
          </p:cNvSpPr>
          <p:nvPr>
            <p:ph type="title"/>
          </p:nvPr>
        </p:nvSpPr>
        <p:spPr/>
        <p:txBody>
          <a:bodyPr/>
          <a:lstStyle/>
          <a:p>
            <a:r>
              <a:rPr lang="en-US" dirty="0"/>
              <a:t>Hypotheses for a Test about a Single Proportion</a:t>
            </a:r>
          </a:p>
        </p:txBody>
      </p:sp>
      <p:sp>
        <p:nvSpPr>
          <p:cNvPr id="3" name="Content Placeholder 2">
            <a:extLst>
              <a:ext uri="{FF2B5EF4-FFF2-40B4-BE49-F238E27FC236}">
                <a16:creationId xmlns:a16="http://schemas.microsoft.com/office/drawing/2014/main" id="{D2F520E1-91E3-4956-B28B-40954B590608}"/>
              </a:ext>
            </a:extLst>
          </p:cNvPr>
          <p:cNvSpPr>
            <a:spLocks noGrp="1"/>
          </p:cNvSpPr>
          <p:nvPr>
            <p:ph idx="1"/>
          </p:nvPr>
        </p:nvSpPr>
        <p:spPr/>
        <p:txBody>
          <a:bodyPr/>
          <a:lstStyle/>
          <a:p>
            <a:r>
              <a:rPr lang="en-US" dirty="0"/>
              <a:t>Table 11.4.1 contains the correct formulation of the hypotheses for a test about a single proportion.</a:t>
            </a:r>
          </a:p>
        </p:txBody>
      </p:sp>
      <p:pic>
        <p:nvPicPr>
          <p:cNvPr id="5" name="Picture 4">
            <a:extLst>
              <a:ext uri="{FF2B5EF4-FFF2-40B4-BE49-F238E27FC236}">
                <a16:creationId xmlns:a16="http://schemas.microsoft.com/office/drawing/2014/main" id="{778C96AC-9C64-42FD-B78E-3A89F340748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33350" y="2519891"/>
            <a:ext cx="8877300" cy="2092537"/>
          </a:xfrm>
          <a:prstGeom prst="rect">
            <a:avLst/>
          </a:prstGeom>
        </p:spPr>
      </p:pic>
    </p:spTree>
    <p:extLst>
      <p:ext uri="{BB962C8B-B14F-4D97-AF65-F5344CB8AC3E}">
        <p14:creationId xmlns:p14="http://schemas.microsoft.com/office/powerpoint/2010/main" val="30971763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11.4.2 (cont.)</a:t>
            </a:r>
          </a:p>
        </p:txBody>
      </p:sp>
      <p:sp>
        <p:nvSpPr>
          <p:cNvPr id="3" name="Content Placeholder 2"/>
          <p:cNvSpPr>
            <a:spLocks noGrp="1"/>
          </p:cNvSpPr>
          <p:nvPr>
            <p:ph idx="1"/>
          </p:nvPr>
        </p:nvSpPr>
        <p:spPr/>
        <p:txBody>
          <a:bodyPr/>
          <a:lstStyle/>
          <a:p>
            <a:r>
              <a:rPr lang="en-US" dirty="0"/>
              <a:t>The value of </a:t>
            </a:r>
            <a:r>
              <a:rPr lang="en-US" i="1" dirty="0"/>
              <a:t>z</a:t>
            </a:r>
            <a:r>
              <a:rPr lang="en-US" dirty="0"/>
              <a:t> does not fall in the rejection region. Do not reject </a:t>
            </a:r>
            <a:r>
              <a:rPr lang="en-US" i="1" dirty="0"/>
              <a:t>H</a:t>
            </a:r>
            <a:r>
              <a:rPr lang="en-US" baseline="-25000" dirty="0"/>
              <a:t>0</a:t>
            </a:r>
            <a:r>
              <a:rPr lang="en-US" dirty="0"/>
              <a:t>: </a:t>
            </a:r>
            <a:r>
              <a:rPr lang="en-US" i="1" dirty="0"/>
              <a:t>p</a:t>
            </a:r>
            <a:r>
              <a:rPr lang="en-US" dirty="0"/>
              <a:t> = 0.5. There is not sufficient evidence (at the 0.01 level) to reject the null hypothesis. Another way of thinking about this is that the sample proportion was not sufficiently rare to reject </a:t>
            </a:r>
            <a:br>
              <a:rPr lang="en-US" dirty="0"/>
            </a:br>
            <a:r>
              <a:rPr lang="en-US" i="1" dirty="0"/>
              <a:t>H</a:t>
            </a:r>
            <a:r>
              <a:rPr lang="en-US" baseline="-25000" dirty="0"/>
              <a:t>0</a:t>
            </a:r>
            <a:r>
              <a:rPr lang="en-US" dirty="0"/>
              <a:t>: </a:t>
            </a:r>
            <a:r>
              <a:rPr lang="en-US" i="1" dirty="0"/>
              <a:t>p</a:t>
            </a:r>
            <a:r>
              <a:rPr lang="en-US" dirty="0"/>
              <a:t> = 0.5. </a:t>
            </a:r>
          </a:p>
          <a:p>
            <a:r>
              <a:rPr lang="en-US" dirty="0"/>
              <a:t>The </a:t>
            </a:r>
            <a:r>
              <a:rPr lang="en-US" i="1" dirty="0"/>
              <a:t>P</a:t>
            </a:r>
            <a:r>
              <a:rPr lang="en-US" dirty="0"/>
              <a:t>-value of 0.0392 is greater than </a:t>
            </a:r>
            <a:r>
              <a:rPr lang="el-GR" i="1" dirty="0">
                <a:latin typeface="Cambria Math" panose="02040503050406030204" pitchFamily="18" charset="0"/>
                <a:ea typeface="Cambria Math" panose="02040503050406030204" pitchFamily="18" charset="0"/>
              </a:rPr>
              <a:t>α</a:t>
            </a:r>
            <a:r>
              <a:rPr lang="en-US" dirty="0"/>
              <a:t> = 0.01, so we fail to reject the null hypothesis.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11.4.2 (cont.)</a:t>
            </a:r>
          </a:p>
        </p:txBody>
      </p:sp>
      <p:sp>
        <p:nvSpPr>
          <p:cNvPr id="3" name="Content Placeholder 2"/>
          <p:cNvSpPr>
            <a:spLocks noGrp="1"/>
          </p:cNvSpPr>
          <p:nvPr>
            <p:ph idx="1"/>
          </p:nvPr>
        </p:nvSpPr>
        <p:spPr/>
        <p:txBody>
          <a:bodyPr/>
          <a:lstStyle/>
          <a:p>
            <a:r>
              <a:rPr lang="en-US" b="1" dirty="0"/>
              <a:t>Step 6:</a:t>
            </a:r>
            <a:r>
              <a:rPr lang="en-US" dirty="0"/>
              <a:t> State the conclusion in terms of the original question. </a:t>
            </a:r>
          </a:p>
          <a:p>
            <a:r>
              <a:rPr lang="en-US" dirty="0"/>
              <a:t>There is not </a:t>
            </a:r>
            <a:r>
              <a:rPr lang="en-US" b="1" dirty="0"/>
              <a:t>overwhelming evidence </a:t>
            </a:r>
            <a:r>
              <a:rPr lang="en-US" dirty="0"/>
              <a:t>at the </a:t>
            </a:r>
            <a:r>
              <a:rPr lang="el-GR" i="1" dirty="0">
                <a:latin typeface="Cambria Math" panose="02040503050406030204" pitchFamily="18" charset="0"/>
                <a:ea typeface="Cambria Math" panose="02040503050406030204" pitchFamily="18" charset="0"/>
              </a:rPr>
              <a:t>α</a:t>
            </a:r>
            <a:r>
              <a:rPr lang="en-US" dirty="0"/>
              <a:t> = 0.01 level to conclude that the residents favor the new toll bridge.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Testing a Hypothesis about a Population Proportion, </a:t>
            </a:r>
            <a:r>
              <a:rPr lang="en-US" i="1" dirty="0"/>
              <a:t>p </a:t>
            </a:r>
            <a:endParaRPr lang="en-US" dirty="0"/>
          </a:p>
        </p:txBody>
      </p:sp>
      <p:sp>
        <p:nvSpPr>
          <p:cNvPr id="4" name="Content Placeholder 2"/>
          <p:cNvSpPr>
            <a:spLocks noGrp="1"/>
          </p:cNvSpPr>
          <p:nvPr>
            <p:ph idx="1"/>
          </p:nvPr>
        </p:nvSpPr>
        <p:spPr>
          <a:xfrm>
            <a:off x="457200" y="1143000"/>
            <a:ext cx="8229600" cy="4401205"/>
          </a:xfrm>
          <a:solidFill>
            <a:srgbClr val="FFFFCC"/>
          </a:solidFill>
          <a:ln w="28575">
            <a:solidFill>
              <a:srgbClr val="000000"/>
            </a:solidFill>
          </a:ln>
        </p:spPr>
        <p:txBody>
          <a:bodyPr>
            <a:spAutoFit/>
          </a:bodyPr>
          <a:lstStyle/>
          <a:p>
            <a:pPr algn="ctr">
              <a:spcBef>
                <a:spcPts val="0"/>
              </a:spcBef>
            </a:pPr>
            <a:r>
              <a:rPr lang="en-US" b="1" dirty="0">
                <a:solidFill>
                  <a:srgbClr val="000000"/>
                </a:solidFill>
              </a:rPr>
              <a:t>Procedure</a:t>
            </a:r>
            <a:endParaRPr lang="en-US" dirty="0">
              <a:solidFill>
                <a:srgbClr val="000000"/>
              </a:solidFill>
            </a:endParaRPr>
          </a:p>
          <a:p>
            <a:pPr>
              <a:spcBef>
                <a:spcPts val="0"/>
              </a:spcBef>
            </a:pPr>
            <a:r>
              <a:rPr lang="en-US" b="1" dirty="0">
                <a:solidFill>
                  <a:srgbClr val="000000"/>
                </a:solidFill>
              </a:rPr>
              <a:t>Assumptions: </a:t>
            </a:r>
          </a:p>
          <a:p>
            <a:pPr marL="514350" indent="-514350">
              <a:spcBef>
                <a:spcPts val="0"/>
              </a:spcBef>
              <a:buFont typeface="+mj-lt"/>
              <a:buAutoNum type="arabicPeriod"/>
            </a:pPr>
            <a:r>
              <a:rPr lang="en-US" dirty="0">
                <a:solidFill>
                  <a:srgbClr val="000000"/>
                </a:solidFill>
              </a:rPr>
              <a:t>The data is obtained via a random sample of size n. </a:t>
            </a:r>
          </a:p>
          <a:p>
            <a:pPr marL="514350" indent="-514350">
              <a:spcBef>
                <a:spcPts val="0"/>
              </a:spcBef>
              <a:buFont typeface="+mj-lt"/>
              <a:buAutoNum type="arabicPeriod"/>
            </a:pPr>
            <a:r>
              <a:rPr lang="en-US" dirty="0">
                <a:solidFill>
                  <a:srgbClr val="000000"/>
                </a:solidFill>
              </a:rPr>
              <a:t>The conditions for a binomial random variable are met. That is, there is a fixed number </a:t>
            </a:r>
            <a:r>
              <a:rPr lang="en-US" i="1" dirty="0">
                <a:solidFill>
                  <a:srgbClr val="000000"/>
                </a:solidFill>
              </a:rPr>
              <a:t>n</a:t>
            </a:r>
            <a:r>
              <a:rPr lang="en-US" dirty="0">
                <a:solidFill>
                  <a:srgbClr val="000000"/>
                </a:solidFill>
              </a:rPr>
              <a:t> of independent trials with only two possible outcomes on each trial, referred to as a success or failure. The probability of success on any trial is the same. </a:t>
            </a:r>
          </a:p>
          <a:p>
            <a:pPr marL="514350" indent="-514350">
              <a:spcBef>
                <a:spcPts val="0"/>
              </a:spcBef>
              <a:buFont typeface="+mj-lt"/>
              <a:buAutoNum type="arabicPeriod"/>
            </a:pPr>
            <a:r>
              <a:rPr lang="en-US" dirty="0">
                <a:solidFill>
                  <a:srgbClr val="000000"/>
                </a:solidFill>
              </a:rPr>
              <a:t>The conditions </a:t>
            </a:r>
            <a:r>
              <a:rPr lang="en-US" i="1" dirty="0">
                <a:solidFill>
                  <a:srgbClr val="000000"/>
                </a:solidFill>
              </a:rPr>
              <a:t>np</a:t>
            </a:r>
            <a:r>
              <a:rPr lang="en-US" baseline="-25000" dirty="0">
                <a:solidFill>
                  <a:srgbClr val="000000"/>
                </a:solidFill>
              </a:rPr>
              <a:t>0</a:t>
            </a:r>
            <a:r>
              <a:rPr lang="en-US" dirty="0">
                <a:solidFill>
                  <a:srgbClr val="000000"/>
                </a:solidFill>
              </a:rPr>
              <a:t> ≥ 10 and </a:t>
            </a:r>
            <a:r>
              <a:rPr lang="en-US" i="1" dirty="0">
                <a:solidFill>
                  <a:srgbClr val="000000"/>
                </a:solidFill>
              </a:rPr>
              <a:t>n</a:t>
            </a:r>
            <a:r>
              <a:rPr lang="en-US" dirty="0">
                <a:solidFill>
                  <a:srgbClr val="000000"/>
                </a:solidFill>
              </a:rPr>
              <a:t>(1 − </a:t>
            </a:r>
            <a:r>
              <a:rPr lang="en-US" i="1" dirty="0">
                <a:solidFill>
                  <a:srgbClr val="000000"/>
                </a:solidFill>
              </a:rPr>
              <a:t>p</a:t>
            </a:r>
            <a:r>
              <a:rPr lang="en-US" baseline="-25000" dirty="0">
                <a:solidFill>
                  <a:srgbClr val="000000"/>
                </a:solidFill>
              </a:rPr>
              <a:t>0</a:t>
            </a:r>
            <a:r>
              <a:rPr lang="en-US" dirty="0">
                <a:solidFill>
                  <a:srgbClr val="000000"/>
                </a:solidFill>
              </a:rPr>
              <a:t>) ≥  10 are both satisfied. </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Using a Confidence Interval to Test a Two-Sided Hypothesis </a:t>
            </a:r>
          </a:p>
        </p:txBody>
      </p:sp>
      <p:sp>
        <p:nvSpPr>
          <p:cNvPr id="4" name="Content Placeholder 2"/>
          <p:cNvSpPr>
            <a:spLocks noGrp="1"/>
          </p:cNvSpPr>
          <p:nvPr>
            <p:ph idx="1"/>
          </p:nvPr>
        </p:nvSpPr>
        <p:spPr>
          <a:xfrm>
            <a:off x="457200" y="1236714"/>
            <a:ext cx="8229600" cy="4573560"/>
          </a:xfrm>
          <a:solidFill>
            <a:srgbClr val="FFFFCC"/>
          </a:solidFill>
          <a:ln w="28575">
            <a:solidFill>
              <a:srgbClr val="000000"/>
            </a:solidFill>
          </a:ln>
        </p:spPr>
        <p:txBody>
          <a:bodyPr>
            <a:spAutoFit/>
          </a:bodyPr>
          <a:lstStyle/>
          <a:p>
            <a:pPr algn="ctr"/>
            <a:r>
              <a:rPr lang="en-US" b="1" dirty="0">
                <a:solidFill>
                  <a:srgbClr val="000000"/>
                </a:solidFill>
              </a:rPr>
              <a:t>Procedure (cont.)</a:t>
            </a:r>
            <a:endParaRPr lang="en-US" dirty="0">
              <a:solidFill>
                <a:srgbClr val="000000"/>
              </a:solidFill>
            </a:endParaRPr>
          </a:p>
          <a:p>
            <a:r>
              <a:rPr lang="en-US" b="1" dirty="0">
                <a:solidFill>
                  <a:srgbClr val="000000"/>
                </a:solidFill>
              </a:rPr>
              <a:t>Test Statistic: </a:t>
            </a:r>
            <a:r>
              <a:rPr lang="en-US" dirty="0">
                <a:solidFill>
                  <a:srgbClr val="000000"/>
                </a:solidFill>
              </a:rPr>
              <a:t>The test statistic is given by</a:t>
            </a:r>
          </a:p>
          <a:p>
            <a:endParaRPr lang="en-US" dirty="0">
              <a:solidFill>
                <a:srgbClr val="000000"/>
              </a:solidFill>
            </a:endParaRPr>
          </a:p>
          <a:p>
            <a:endParaRPr lang="en-US" dirty="0">
              <a:solidFill>
                <a:srgbClr val="000000"/>
              </a:solidFill>
            </a:endParaRPr>
          </a:p>
          <a:p>
            <a:endParaRPr lang="en-US" i="1" dirty="0">
              <a:solidFill>
                <a:srgbClr val="000000"/>
              </a:solidFill>
            </a:endParaRPr>
          </a:p>
          <a:p>
            <a:pPr>
              <a:tabLst>
                <a:tab pos="631825" algn="l"/>
              </a:tabLst>
            </a:pPr>
            <a:r>
              <a:rPr lang="en-US" i="1" dirty="0">
                <a:solidFill>
                  <a:srgbClr val="000000"/>
                </a:solidFill>
              </a:rPr>
              <a:t>p</a:t>
            </a:r>
            <a:r>
              <a:rPr lang="en-US" baseline="-25000" dirty="0">
                <a:solidFill>
                  <a:srgbClr val="000000"/>
                </a:solidFill>
              </a:rPr>
              <a:t>0</a:t>
            </a:r>
            <a:r>
              <a:rPr lang="en-US" dirty="0">
                <a:solidFill>
                  <a:srgbClr val="000000"/>
                </a:solidFill>
              </a:rPr>
              <a:t> = the population proportion (the value used in the        	null hypothesis), </a:t>
            </a:r>
          </a:p>
          <a:p>
            <a:r>
              <a:rPr lang="en-US" i="1" dirty="0">
                <a:solidFill>
                  <a:srgbClr val="000000"/>
                </a:solidFill>
              </a:rPr>
              <a:t>n</a:t>
            </a:r>
            <a:r>
              <a:rPr lang="en-US" dirty="0">
                <a:solidFill>
                  <a:srgbClr val="000000"/>
                </a:solidFill>
              </a:rPr>
              <a:t> = the sample size, and </a:t>
            </a:r>
          </a:p>
          <a:p>
            <a:r>
              <a:rPr lang="en-US" dirty="0">
                <a:solidFill>
                  <a:srgbClr val="000000"/>
                </a:solidFill>
              </a:rPr>
              <a:t>   = the sample proportion.</a:t>
            </a:r>
          </a:p>
        </p:txBody>
      </p:sp>
      <p:graphicFrame>
        <p:nvGraphicFramePr>
          <p:cNvPr id="67587" name="Object 3"/>
          <p:cNvGraphicFramePr>
            <a:graphicFrameLocks noChangeAspect="1"/>
          </p:cNvGraphicFramePr>
          <p:nvPr/>
        </p:nvGraphicFramePr>
        <p:xfrm>
          <a:off x="491455" y="5300211"/>
          <a:ext cx="228600" cy="406400"/>
        </p:xfrm>
        <a:graphic>
          <a:graphicData uri="http://schemas.openxmlformats.org/presentationml/2006/ole">
            <mc:AlternateContent xmlns:mc="http://schemas.openxmlformats.org/markup-compatibility/2006">
              <mc:Choice xmlns:v="urn:schemas-microsoft-com:vml" Requires="v">
                <p:oleObj spid="_x0000_s67605" name="Equation" r:id="rId3" imgW="228600" imgH="406080" progId="Equation.DSMT4">
                  <p:embed/>
                </p:oleObj>
              </mc:Choice>
              <mc:Fallback>
                <p:oleObj name="Equation" r:id="rId3" imgW="228600" imgH="40608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91455" y="5300211"/>
                        <a:ext cx="228600" cy="406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7588" name="Object 4"/>
          <p:cNvGraphicFramePr>
            <a:graphicFrameLocks noChangeAspect="1"/>
          </p:cNvGraphicFramePr>
          <p:nvPr>
            <p:extLst>
              <p:ext uri="{D42A27DB-BD31-4B8C-83A1-F6EECF244321}">
                <p14:modId xmlns:p14="http://schemas.microsoft.com/office/powerpoint/2010/main" val="823638121"/>
              </p:ext>
            </p:extLst>
          </p:nvPr>
        </p:nvGraphicFramePr>
        <p:xfrm>
          <a:off x="2216150" y="2540000"/>
          <a:ext cx="5092700" cy="1117600"/>
        </p:xfrm>
        <a:graphic>
          <a:graphicData uri="http://schemas.openxmlformats.org/presentationml/2006/ole">
            <mc:AlternateContent xmlns:mc="http://schemas.openxmlformats.org/markup-compatibility/2006">
              <mc:Choice xmlns:v="urn:schemas-microsoft-com:vml" Requires="v">
                <p:oleObj spid="_x0000_s67606" name="Equation" r:id="rId5" imgW="5092560" imgH="1117440" progId="Equation.DSMT4">
                  <p:embed/>
                </p:oleObj>
              </mc:Choice>
              <mc:Fallback>
                <p:oleObj name="Equation" r:id="rId5" imgW="5092560" imgH="1117440" progId="Equation.DSMT4">
                  <p:embed/>
                  <p:pic>
                    <p:nvPicPr>
                      <p:cNvPr id="0" name="Picture 4"/>
                      <p:cNvPicPr>
                        <a:picLocks noChangeAspect="1" noChangeArrowheads="1"/>
                      </p:cNvPicPr>
                      <p:nvPr/>
                    </p:nvPicPr>
                    <p:blipFill>
                      <a:blip r:embed="rId6"/>
                      <a:srcRect/>
                      <a:stretch>
                        <a:fillRect/>
                      </a:stretch>
                    </p:blipFill>
                    <p:spPr bwMode="auto">
                      <a:xfrm>
                        <a:off x="2216150" y="2540000"/>
                        <a:ext cx="5092700" cy="1117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11.4.1</a:t>
            </a:r>
          </a:p>
        </p:txBody>
      </p:sp>
      <p:sp>
        <p:nvSpPr>
          <p:cNvPr id="3" name="Content Placeholder 2"/>
          <p:cNvSpPr>
            <a:spLocks noGrp="1"/>
          </p:cNvSpPr>
          <p:nvPr>
            <p:ph idx="1"/>
          </p:nvPr>
        </p:nvSpPr>
        <p:spPr/>
        <p:txBody>
          <a:bodyPr>
            <a:normAutofit/>
          </a:bodyPr>
          <a:lstStyle/>
          <a:p>
            <a:r>
              <a:rPr lang="en-US" dirty="0"/>
              <a:t>A college is trying a new student registration system and would like to know if there is sufficient evidence to conclude that more than </a:t>
            </a:r>
            <a:r>
              <a:rPr lang="en-US" dirty="0">
                <a:solidFill>
                  <a:srgbClr val="0000FF"/>
                </a:solidFill>
              </a:rPr>
              <a:t>60% </a:t>
            </a:r>
            <a:r>
              <a:rPr lang="en-US" dirty="0"/>
              <a:t>of the students favor the new system.</a:t>
            </a:r>
          </a:p>
          <a:p>
            <a:r>
              <a:rPr lang="en-US" b="1" dirty="0"/>
              <a:t>Solution</a:t>
            </a:r>
          </a:p>
          <a:p>
            <a:r>
              <a:rPr lang="en-US" b="1" dirty="0"/>
              <a:t>Step 1:</a:t>
            </a:r>
            <a:r>
              <a:rPr lang="en-US" dirty="0"/>
              <a:t> Determine the null and alternative hypotheses. Let’s first state the hypotheses in plain English. </a:t>
            </a:r>
          </a:p>
          <a:p>
            <a:r>
              <a:rPr lang="en-US" b="1" dirty="0"/>
              <a:t>Null Hypothesis:</a:t>
            </a:r>
            <a:r>
              <a:rPr lang="en-US" dirty="0"/>
              <a:t> 60% of students favor the new system.</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11.4.1 (cont.)</a:t>
            </a:r>
          </a:p>
        </p:txBody>
      </p:sp>
      <p:sp>
        <p:nvSpPr>
          <p:cNvPr id="3" name="Content Placeholder 2"/>
          <p:cNvSpPr>
            <a:spLocks noGrp="1"/>
          </p:cNvSpPr>
          <p:nvPr>
            <p:ph idx="1"/>
          </p:nvPr>
        </p:nvSpPr>
        <p:spPr/>
        <p:txBody>
          <a:bodyPr>
            <a:normAutofit lnSpcReduction="10000"/>
          </a:bodyPr>
          <a:lstStyle/>
          <a:p>
            <a:r>
              <a:rPr lang="en-US" b="1" dirty="0"/>
              <a:t>Alternative Hypothesis: </a:t>
            </a:r>
            <a:r>
              <a:rPr lang="en-US" dirty="0"/>
              <a:t>More than 60% of the students favor the new system. </a:t>
            </a:r>
          </a:p>
          <a:p>
            <a:r>
              <a:rPr lang="en-US" dirty="0"/>
              <a:t>Since the problem concerns the percent of students that favor the new system, the appropriate statistical measure will be a </a:t>
            </a:r>
            <a:r>
              <a:rPr lang="en-US" b="1" dirty="0"/>
              <a:t>proportion</a:t>
            </a:r>
            <a:r>
              <a:rPr lang="en-US" dirty="0"/>
              <a:t>.</a:t>
            </a:r>
            <a:r>
              <a:rPr lang="en-US" b="1" dirty="0"/>
              <a:t> </a:t>
            </a:r>
          </a:p>
          <a:p>
            <a:r>
              <a:rPr lang="en-US" dirty="0"/>
              <a:t>Let </a:t>
            </a:r>
            <a:r>
              <a:rPr lang="en-US" i="1" dirty="0"/>
              <a:t>p</a:t>
            </a:r>
            <a:r>
              <a:rPr lang="en-US" dirty="0"/>
              <a:t> = the proportion of the student population who believe the new system is superior to the old system. </a:t>
            </a:r>
          </a:p>
          <a:p>
            <a:r>
              <a:rPr lang="en-US" dirty="0"/>
              <a:t>Since the problem is concerned with finding evidence that the percentage is greater than 60%, the formation of the alternative hypothesis will be one-sided.</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11.4.1 (cont.)</a:t>
            </a:r>
          </a:p>
        </p:txBody>
      </p:sp>
      <p:sp>
        <p:nvSpPr>
          <p:cNvPr id="3" name="Content Placeholder 2"/>
          <p:cNvSpPr>
            <a:spLocks noGrp="1"/>
          </p:cNvSpPr>
          <p:nvPr>
            <p:ph idx="1"/>
          </p:nvPr>
        </p:nvSpPr>
        <p:spPr/>
        <p:txBody>
          <a:bodyPr/>
          <a:lstStyle/>
          <a:p>
            <a:r>
              <a:rPr lang="en-US" dirty="0"/>
              <a:t>In symbolic form the hypotheses would then be as follows. </a:t>
            </a:r>
          </a:p>
          <a:p>
            <a:endParaRPr lang="en-US" dirty="0"/>
          </a:p>
          <a:p>
            <a:endParaRPr lang="en-US" dirty="0"/>
          </a:p>
          <a:p>
            <a:r>
              <a:rPr lang="en-US" b="1" dirty="0"/>
              <a:t>Step 2: </a:t>
            </a:r>
            <a:r>
              <a:rPr lang="en-US" dirty="0"/>
              <a:t>Specify the significance level </a:t>
            </a:r>
            <a:r>
              <a:rPr lang="el-GR" i="1" dirty="0">
                <a:latin typeface="Cambria Math" panose="02040503050406030204" pitchFamily="18" charset="0"/>
                <a:ea typeface="Cambria Math" panose="02040503050406030204" pitchFamily="18" charset="0"/>
              </a:rPr>
              <a:t>α</a:t>
            </a:r>
            <a:r>
              <a:rPr lang="en-US" dirty="0"/>
              <a:t>.</a:t>
            </a:r>
          </a:p>
          <a:p>
            <a:r>
              <a:rPr lang="en-US" dirty="0"/>
              <a:t>Since the level of the test is not specified in the problem, let’s use </a:t>
            </a:r>
            <a:r>
              <a:rPr lang="el-GR" i="1" dirty="0">
                <a:latin typeface="Cambria Math" panose="02040503050406030204" pitchFamily="18" charset="0"/>
                <a:ea typeface="Cambria Math" panose="02040503050406030204" pitchFamily="18" charset="0"/>
              </a:rPr>
              <a:t>α</a:t>
            </a:r>
            <a:r>
              <a:rPr lang="en-US" dirty="0"/>
              <a:t> = 0.05. </a:t>
            </a:r>
          </a:p>
          <a:p>
            <a:endParaRPr lang="en-US" dirty="0"/>
          </a:p>
        </p:txBody>
      </p:sp>
      <p:graphicFrame>
        <p:nvGraphicFramePr>
          <p:cNvPr id="69636" name="Object 4"/>
          <p:cNvGraphicFramePr>
            <a:graphicFrameLocks noChangeAspect="1"/>
          </p:cNvGraphicFramePr>
          <p:nvPr/>
        </p:nvGraphicFramePr>
        <p:xfrm>
          <a:off x="1447800" y="2286000"/>
          <a:ext cx="1549400" cy="965200"/>
        </p:xfrm>
        <a:graphic>
          <a:graphicData uri="http://schemas.openxmlformats.org/presentationml/2006/ole">
            <mc:AlternateContent xmlns:mc="http://schemas.openxmlformats.org/markup-compatibility/2006">
              <mc:Choice xmlns:v="urn:schemas-microsoft-com:vml" Requires="v">
                <p:oleObj spid="_x0000_s69645" name="Equation" r:id="rId3" imgW="1549080" imgH="965160" progId="Equation.DSMT4">
                  <p:embed/>
                </p:oleObj>
              </mc:Choice>
              <mc:Fallback>
                <p:oleObj name="Equation" r:id="rId3" imgW="1549080" imgH="965160" progId="Equation.DSMT4">
                  <p:embed/>
                  <p:pic>
                    <p:nvPicPr>
                      <p:cNvPr id="0"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447800" y="2286000"/>
                        <a:ext cx="1549400" cy="965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7" name="Rectangle 6"/>
          <p:cNvSpPr/>
          <p:nvPr/>
        </p:nvSpPr>
        <p:spPr>
          <a:xfrm>
            <a:off x="3429000" y="2286000"/>
            <a:ext cx="4318042" cy="369332"/>
          </a:xfrm>
          <a:prstGeom prst="rect">
            <a:avLst/>
          </a:prstGeom>
        </p:spPr>
        <p:txBody>
          <a:bodyPr wrap="none">
            <a:spAutoFit/>
          </a:bodyPr>
          <a:lstStyle/>
          <a:p>
            <a:r>
              <a:rPr lang="en-US" dirty="0"/>
              <a:t>60% of the students prefer the new system. </a:t>
            </a:r>
          </a:p>
        </p:txBody>
      </p:sp>
      <p:sp>
        <p:nvSpPr>
          <p:cNvPr id="8" name="Rectangle 7"/>
          <p:cNvSpPr/>
          <p:nvPr/>
        </p:nvSpPr>
        <p:spPr>
          <a:xfrm>
            <a:off x="3437388" y="2858869"/>
            <a:ext cx="5478012" cy="369332"/>
          </a:xfrm>
          <a:prstGeom prst="rect">
            <a:avLst/>
          </a:prstGeom>
        </p:spPr>
        <p:txBody>
          <a:bodyPr wrap="square">
            <a:spAutoFit/>
          </a:bodyPr>
          <a:lstStyle/>
          <a:p>
            <a:r>
              <a:rPr lang="en-US" dirty="0"/>
              <a:t>More than 60% of the students prefer the new system.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9636"/>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7"/>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8"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11.4.1 (cont.)</a:t>
            </a:r>
          </a:p>
        </p:txBody>
      </p:sp>
      <p:sp>
        <p:nvSpPr>
          <p:cNvPr id="3" name="Content Placeholder 2"/>
          <p:cNvSpPr>
            <a:spLocks noGrp="1"/>
          </p:cNvSpPr>
          <p:nvPr>
            <p:ph idx="1"/>
          </p:nvPr>
        </p:nvSpPr>
        <p:spPr/>
        <p:txBody>
          <a:bodyPr>
            <a:normAutofit lnSpcReduction="10000"/>
          </a:bodyPr>
          <a:lstStyle/>
          <a:p>
            <a:r>
              <a:rPr lang="en-US" b="1" dirty="0"/>
              <a:t>Step 3: </a:t>
            </a:r>
            <a:r>
              <a:rPr lang="en-US" dirty="0"/>
              <a:t>Validate the assumptions of the hypothesis test, identify the appropriate test statistic, and compute its value. </a:t>
            </a:r>
          </a:p>
          <a:p>
            <a:r>
              <a:rPr lang="en-US" dirty="0"/>
              <a:t>The test statistic measures how far the sample proportion,    , is from the unknown population proportion, </a:t>
            </a:r>
            <a:r>
              <a:rPr lang="en-US" i="1" dirty="0"/>
              <a:t>p</a:t>
            </a:r>
            <a:r>
              <a:rPr lang="en-US" dirty="0"/>
              <a:t>, measured in standard deviation units. This is exactly the same concept used in testing hypotheses about a population mean. There is one interesting aspect to the calculation of the standard deviation of    , which is denoted by 	  it requires knowledge of </a:t>
            </a:r>
            <a:r>
              <a:rPr lang="en-US" i="1" dirty="0"/>
              <a:t>p</a:t>
            </a:r>
            <a:r>
              <a:rPr lang="en-US" dirty="0"/>
              <a:t>. </a:t>
            </a:r>
          </a:p>
        </p:txBody>
      </p:sp>
      <p:graphicFrame>
        <p:nvGraphicFramePr>
          <p:cNvPr id="70658" name="Object 2"/>
          <p:cNvGraphicFramePr>
            <a:graphicFrameLocks noChangeAspect="1"/>
          </p:cNvGraphicFramePr>
          <p:nvPr/>
        </p:nvGraphicFramePr>
        <p:xfrm>
          <a:off x="2251745" y="2946633"/>
          <a:ext cx="228600" cy="406400"/>
        </p:xfrm>
        <a:graphic>
          <a:graphicData uri="http://schemas.openxmlformats.org/presentationml/2006/ole">
            <mc:AlternateContent xmlns:mc="http://schemas.openxmlformats.org/markup-compatibility/2006">
              <mc:Choice xmlns:v="urn:schemas-microsoft-com:vml" Requires="v">
                <p:oleObj spid="_x0000_s70685" name="Equation" r:id="rId3" imgW="228600" imgH="406080" progId="Equation.DSMT4">
                  <p:embed/>
                </p:oleObj>
              </mc:Choice>
              <mc:Fallback>
                <p:oleObj name="Equation" r:id="rId3" imgW="228600" imgH="40608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251745" y="2946633"/>
                        <a:ext cx="228600" cy="406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0659" name="Object 3"/>
          <p:cNvGraphicFramePr>
            <a:graphicFrameLocks noChangeAspect="1"/>
          </p:cNvGraphicFramePr>
          <p:nvPr/>
        </p:nvGraphicFramePr>
        <p:xfrm>
          <a:off x="2335443" y="4859428"/>
          <a:ext cx="228600" cy="406400"/>
        </p:xfrm>
        <a:graphic>
          <a:graphicData uri="http://schemas.openxmlformats.org/presentationml/2006/ole">
            <mc:AlternateContent xmlns:mc="http://schemas.openxmlformats.org/markup-compatibility/2006">
              <mc:Choice xmlns:v="urn:schemas-microsoft-com:vml" Requires="v">
                <p:oleObj spid="_x0000_s70686" name="Equation" r:id="rId5" imgW="228600" imgH="406080" progId="Equation.DSMT4">
                  <p:embed/>
                </p:oleObj>
              </mc:Choice>
              <mc:Fallback>
                <p:oleObj name="Equation" r:id="rId5" imgW="228600" imgH="406080" progId="Equation.DSMT4">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335443" y="4859428"/>
                        <a:ext cx="228600" cy="406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0660" name="Object 4"/>
          <p:cNvGraphicFramePr>
            <a:graphicFrameLocks noChangeAspect="1"/>
          </p:cNvGraphicFramePr>
          <p:nvPr>
            <p:extLst>
              <p:ext uri="{D42A27DB-BD31-4B8C-83A1-F6EECF244321}">
                <p14:modId xmlns:p14="http://schemas.microsoft.com/office/powerpoint/2010/main" val="4069910912"/>
              </p:ext>
            </p:extLst>
          </p:nvPr>
        </p:nvGraphicFramePr>
        <p:xfrm>
          <a:off x="5680745" y="4868411"/>
          <a:ext cx="482600" cy="469900"/>
        </p:xfrm>
        <a:graphic>
          <a:graphicData uri="http://schemas.openxmlformats.org/presentationml/2006/ole">
            <mc:AlternateContent xmlns:mc="http://schemas.openxmlformats.org/markup-compatibility/2006">
              <mc:Choice xmlns:v="urn:schemas-microsoft-com:vml" Requires="v">
                <p:oleObj spid="_x0000_s70687" name="Equation" r:id="rId7" imgW="482400" imgH="469800" progId="Equation.DSMT4">
                  <p:embed/>
                </p:oleObj>
              </mc:Choice>
              <mc:Fallback>
                <p:oleObj name="Equation" r:id="rId7" imgW="482400" imgH="469800" progId="Equation.DSMT4">
                  <p:embed/>
                  <p:pic>
                    <p:nvPicPr>
                      <p:cNvPr id="0" name="Picture 4"/>
                      <p:cNvPicPr>
                        <a:picLocks noChangeAspect="1" noChangeArrowheads="1"/>
                      </p:cNvPicPr>
                      <p:nvPr/>
                    </p:nvPicPr>
                    <p:blipFill>
                      <a:blip r:embed="rId8"/>
                      <a:srcRect/>
                      <a:stretch>
                        <a:fillRect/>
                      </a:stretch>
                    </p:blipFill>
                    <p:spPr bwMode="auto">
                      <a:xfrm>
                        <a:off x="5680745" y="4868411"/>
                        <a:ext cx="4826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70658"/>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70659"/>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7066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2007</TotalTime>
  <Words>1880</Words>
  <Application>Microsoft Office PowerPoint</Application>
  <PresentationFormat>On-screen Show (4:3)</PresentationFormat>
  <Paragraphs>150</Paragraphs>
  <Slides>31</Slides>
  <Notes>0</Notes>
  <HiddenSlides>0</HiddenSlides>
  <MMClips>0</MMClips>
  <ScaleCrop>false</ScaleCrop>
  <HeadingPairs>
    <vt:vector size="8" baseType="variant">
      <vt:variant>
        <vt:lpstr>Fonts Used</vt:lpstr>
      </vt:variant>
      <vt:variant>
        <vt:i4>3</vt:i4>
      </vt:variant>
      <vt:variant>
        <vt:lpstr>Theme</vt:lpstr>
      </vt:variant>
      <vt:variant>
        <vt:i4>1</vt:i4>
      </vt:variant>
      <vt:variant>
        <vt:lpstr>Embedded OLE Servers</vt:lpstr>
      </vt:variant>
      <vt:variant>
        <vt:i4>2</vt:i4>
      </vt:variant>
      <vt:variant>
        <vt:lpstr>Slide Titles</vt:lpstr>
      </vt:variant>
      <vt:variant>
        <vt:i4>31</vt:i4>
      </vt:variant>
    </vt:vector>
  </HeadingPairs>
  <TitlesOfParts>
    <vt:vector size="37" baseType="lpstr">
      <vt:lpstr>Cambria Math</vt:lpstr>
      <vt:lpstr>Arial</vt:lpstr>
      <vt:lpstr>Calibri</vt:lpstr>
      <vt:lpstr>Office Theme</vt:lpstr>
      <vt:lpstr>Equation</vt:lpstr>
      <vt:lpstr>MathType 6.0 Equation</vt:lpstr>
      <vt:lpstr>Section 11.4</vt:lpstr>
      <vt:lpstr>Developing the Test</vt:lpstr>
      <vt:lpstr>Hypotheses for a Test about a Single Proportion</vt:lpstr>
      <vt:lpstr>Testing a Hypothesis about a Population Proportion, p </vt:lpstr>
      <vt:lpstr>Using a Confidence Interval to Test a Two-Sided Hypothesis </vt:lpstr>
      <vt:lpstr>Example 11.4.1</vt:lpstr>
      <vt:lpstr>Example 11.4.1 (cont.)</vt:lpstr>
      <vt:lpstr>Example 11.4.1 (cont.)</vt:lpstr>
      <vt:lpstr>Example 11.4.1 (cont.)</vt:lpstr>
      <vt:lpstr>Example 11.4.1 (cont.)</vt:lpstr>
      <vt:lpstr>Example 11.4.1 (cont.)</vt:lpstr>
      <vt:lpstr>Example 11.4.1 (cont.)</vt:lpstr>
      <vt:lpstr>Example 11.4.1 (cont.)</vt:lpstr>
      <vt:lpstr>Example 11.4.1 (cont.)</vt:lpstr>
      <vt:lpstr>Example 11.4.1 (cont.)</vt:lpstr>
      <vt:lpstr>Calculating P-Values for a Hypothesis Test for a Proportion </vt:lpstr>
      <vt:lpstr>Calculating P-Values for a Hypothesis Test for a Proportion </vt:lpstr>
      <vt:lpstr>Example 11.4.1 (cont.)</vt:lpstr>
      <vt:lpstr>Example 11.4.1 (cont.)</vt:lpstr>
      <vt:lpstr>Example 11.4.1 (cont.)</vt:lpstr>
      <vt:lpstr>Example 11.4.2</vt:lpstr>
      <vt:lpstr>Example 11.4.2 (cont.)</vt:lpstr>
      <vt:lpstr>Example 11.4.2 (cont.)</vt:lpstr>
      <vt:lpstr>Example 11.4.2 (cont.)</vt:lpstr>
      <vt:lpstr>Example 11.4.2 (cont.)</vt:lpstr>
      <vt:lpstr>Example 11.4.2 (cont.)</vt:lpstr>
      <vt:lpstr>Example 11.4.2 (cont.)</vt:lpstr>
      <vt:lpstr>Example 11.4.2 (cont.)</vt:lpstr>
      <vt:lpstr>Example 11.4.2 (cont.)</vt:lpstr>
      <vt:lpstr>Example 11.4.2 (cont.)</vt:lpstr>
      <vt:lpstr>Example 11.4.2 (cont.)</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Discovering Statistics and Data 3e</dc:title>
  <dc:creator>Hawkes Learning</dc:creator>
  <cp:lastModifiedBy>jeevan</cp:lastModifiedBy>
  <cp:revision>299</cp:revision>
  <dcterms:created xsi:type="dcterms:W3CDTF">2013-04-26T14:43:13Z</dcterms:created>
  <dcterms:modified xsi:type="dcterms:W3CDTF">2018-09-14T09:53:27Z</dcterms:modified>
</cp:coreProperties>
</file>