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317" r:id="rId3"/>
    <p:sldId id="300" r:id="rId4"/>
    <p:sldId id="301" r:id="rId5"/>
    <p:sldId id="302" r:id="rId6"/>
    <p:sldId id="303" r:id="rId7"/>
    <p:sldId id="304" r:id="rId8"/>
    <p:sldId id="305" r:id="rId9"/>
    <p:sldId id="306" r:id="rId10"/>
    <p:sldId id="307" r:id="rId11"/>
    <p:sldId id="308" r:id="rId12"/>
    <p:sldId id="309" r:id="rId13"/>
    <p:sldId id="310" r:id="rId14"/>
    <p:sldId id="311" r:id="rId15"/>
    <p:sldId id="313" r:id="rId16"/>
    <p:sldId id="312" r:id="rId17"/>
    <p:sldId id="314" r:id="rId18"/>
    <p:sldId id="315" r:id="rId19"/>
    <p:sldId id="316" r:id="rId20"/>
  </p:sldIdLst>
  <p:sldSz cx="9144000" cy="6858000" type="screen4x3"/>
  <p:notesSz cx="6858000" cy="9144000"/>
  <p:embeddedFontLst>
    <p:embeddedFont>
      <p:font typeface="Calibri" panose="020F0502020204030204" pitchFamily="34" charset="0"/>
      <p:regular r:id="rId23"/>
      <p:bold r:id="rId24"/>
      <p:italic r:id="rId25"/>
      <p:boldItalic r:id="rId26"/>
    </p:embeddedFont>
    <p:embeddedFont>
      <p:font typeface="Cambria Math" panose="02040503050406030204" pitchFamily="18" charset="0"/>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2"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font" Target="fonts/font5.fntdata"/><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5" Type="http://schemas.openxmlformats.org/officeDocument/2006/relationships/image" Target="../media/image18.wmf"/><Relationship Id="rId4"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5.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9.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1.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5.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5.bin"/></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Testing a Hypothesis about a Population Standard Deviation or Variance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normAutofit lnSpcReduction="10000"/>
          </a:bodyPr>
          <a:lstStyle/>
          <a:p>
            <a:r>
              <a:rPr lang="en-US" dirty="0"/>
              <a:t>In this sample, </a:t>
            </a:r>
            <a:r>
              <a:rPr lang="el-GR" i="1" dirty="0">
                <a:latin typeface="Cambria Math" panose="02040503050406030204" pitchFamily="18" charset="0"/>
                <a:ea typeface="Cambria Math" panose="02040503050406030204" pitchFamily="18" charset="0"/>
              </a:rPr>
              <a:t>σ</a:t>
            </a:r>
            <a:r>
              <a:rPr lang="en-US" baseline="-25000" dirty="0"/>
              <a:t>0</a:t>
            </a:r>
            <a:r>
              <a:rPr lang="en-US" dirty="0"/>
              <a:t> = 0.10 which implies that  		    The actual variance of the population is unknown, but the sample variance, </a:t>
            </a:r>
            <a:r>
              <a:rPr lang="en-US" i="1" dirty="0"/>
              <a:t>s</a:t>
            </a:r>
            <a:r>
              <a:rPr lang="en-US" baseline="30000" dirty="0"/>
              <a:t>2</a:t>
            </a:r>
            <a:r>
              <a:rPr lang="en-US" dirty="0"/>
              <a:t>, should be reasonably close to the unknown population variance, </a:t>
            </a:r>
            <a:r>
              <a:rPr lang="el-GR" i="1" dirty="0">
                <a:latin typeface="Cambria Math" panose="02040503050406030204" pitchFamily="18" charset="0"/>
                <a:ea typeface="Cambria Math" panose="02040503050406030204" pitchFamily="18" charset="0"/>
              </a:rPr>
              <a:t>σ</a:t>
            </a:r>
            <a:r>
              <a:rPr lang="en-US" i="1" dirty="0">
                <a:latin typeface="Cambria Math" panose="02040503050406030204" pitchFamily="18" charset="0"/>
                <a:ea typeface="Cambria Math" panose="02040503050406030204" pitchFamily="18" charset="0"/>
              </a:rPr>
              <a:t> </a:t>
            </a:r>
            <a:r>
              <a:rPr lang="en-US" baseline="30000" dirty="0"/>
              <a:t>2</a:t>
            </a:r>
            <a:r>
              <a:rPr lang="en-US" dirty="0"/>
              <a:t>. If the null </a:t>
            </a:r>
          </a:p>
          <a:p>
            <a:r>
              <a:rPr lang="en-US" dirty="0"/>
              <a:t>hypothesis is true, then </a:t>
            </a:r>
            <a:r>
              <a:rPr lang="el-GR" i="1" dirty="0">
                <a:latin typeface="Cambria Math" panose="02040503050406030204" pitchFamily="18" charset="0"/>
                <a:ea typeface="Cambria Math" panose="02040503050406030204" pitchFamily="18" charset="0"/>
              </a:rPr>
              <a:t>σ</a:t>
            </a:r>
            <a:r>
              <a:rPr lang="en-US" i="1" dirty="0">
                <a:latin typeface="Cambria Math" panose="02040503050406030204" pitchFamily="18" charset="0"/>
                <a:ea typeface="Cambria Math" panose="02040503050406030204" pitchFamily="18" charset="0"/>
              </a:rPr>
              <a:t> </a:t>
            </a:r>
            <a:r>
              <a:rPr lang="en-US" baseline="30000" dirty="0"/>
              <a:t>2</a:t>
            </a:r>
            <a:r>
              <a:rPr lang="en-US" dirty="0"/>
              <a:t> = 0.01 and the ratio     </a:t>
            </a:r>
          </a:p>
          <a:p>
            <a:r>
              <a:rPr lang="en-US" dirty="0"/>
              <a:t>should be near 1, since </a:t>
            </a:r>
            <a:r>
              <a:rPr lang="en-US" i="1" dirty="0"/>
              <a:t>s</a:t>
            </a:r>
            <a:r>
              <a:rPr lang="en-US" baseline="30000" dirty="0"/>
              <a:t>2</a:t>
            </a:r>
            <a:r>
              <a:rPr lang="en-US" dirty="0"/>
              <a:t> should be close to     .  </a:t>
            </a:r>
          </a:p>
          <a:p>
            <a:r>
              <a:rPr lang="en-US" dirty="0"/>
              <a:t>Assuming the null hypothesis is true, multiplying this ratio by (</a:t>
            </a:r>
            <a:r>
              <a:rPr lang="en-US" i="1" dirty="0"/>
              <a:t>n</a:t>
            </a:r>
            <a:r>
              <a:rPr lang="en-US" dirty="0"/>
              <a:t> − 1) should produce a result near (</a:t>
            </a:r>
            <a:r>
              <a:rPr lang="en-US" i="1" dirty="0"/>
              <a:t>n</a:t>
            </a:r>
            <a:r>
              <a:rPr lang="en-US" dirty="0"/>
              <a:t> − 1). If the </a:t>
            </a:r>
            <a:r>
              <a:rPr lang="el-GR" i="1" dirty="0">
                <a:latin typeface="Cambria Math" panose="02040503050406030204" pitchFamily="18" charset="0"/>
                <a:ea typeface="Cambria Math" panose="02040503050406030204" pitchFamily="18" charset="0"/>
              </a:rPr>
              <a:t>χ</a:t>
            </a:r>
            <a:r>
              <a:rPr lang="en-US" i="1" dirty="0">
                <a:latin typeface="Cambria Math" panose="02040503050406030204" pitchFamily="18" charset="0"/>
                <a:ea typeface="Cambria Math" panose="02040503050406030204" pitchFamily="18" charset="0"/>
              </a:rPr>
              <a:t> </a:t>
            </a:r>
            <a:r>
              <a:rPr lang="en-US" baseline="30000" dirty="0"/>
              <a:t>2</a:t>
            </a:r>
            <a:r>
              <a:rPr lang="en-US" dirty="0"/>
              <a:t> expression is a great deal larger than (</a:t>
            </a:r>
            <a:r>
              <a:rPr lang="en-US" i="1" dirty="0"/>
              <a:t>n</a:t>
            </a:r>
            <a:r>
              <a:rPr lang="en-US" dirty="0"/>
              <a:t> − 1), then </a:t>
            </a:r>
            <a:r>
              <a:rPr lang="en-US" i="1" dirty="0"/>
              <a:t>s</a:t>
            </a:r>
            <a:r>
              <a:rPr lang="en-US" baseline="30000" dirty="0"/>
              <a:t>2</a:t>
            </a:r>
            <a:r>
              <a:rPr lang="en-US" dirty="0"/>
              <a:t> is a great deal larger than      . Such an event would cast doubt on the validity of the null hypothesis.</a:t>
            </a:r>
          </a:p>
        </p:txBody>
      </p:sp>
      <p:graphicFrame>
        <p:nvGraphicFramePr>
          <p:cNvPr id="71682" name="Object 2"/>
          <p:cNvGraphicFramePr>
            <a:graphicFrameLocks noChangeAspect="1"/>
          </p:cNvGraphicFramePr>
          <p:nvPr>
            <p:extLst>
              <p:ext uri="{D42A27DB-BD31-4B8C-83A1-F6EECF244321}">
                <p14:modId xmlns:p14="http://schemas.microsoft.com/office/powerpoint/2010/main" val="2166563159"/>
              </p:ext>
            </p:extLst>
          </p:nvPr>
        </p:nvGraphicFramePr>
        <p:xfrm>
          <a:off x="7391400" y="2790825"/>
          <a:ext cx="355600" cy="711200"/>
        </p:xfrm>
        <a:graphic>
          <a:graphicData uri="http://schemas.openxmlformats.org/presentationml/2006/ole">
            <mc:AlternateContent xmlns:mc="http://schemas.openxmlformats.org/markup-compatibility/2006">
              <mc:Choice xmlns:v="urn:schemas-microsoft-com:vml" Requires="v">
                <p:oleObj spid="_x0000_s71714" name="Equation" r:id="rId3" imgW="355320" imgH="711000" progId="Equation.DSMT4">
                  <p:embed/>
                </p:oleObj>
              </mc:Choice>
              <mc:Fallback>
                <p:oleObj name="Equation" r:id="rId3" imgW="355320" imgH="711000" progId="Equation.DSMT4">
                  <p:embed/>
                  <p:pic>
                    <p:nvPicPr>
                      <p:cNvPr id="0" name="Picture 2"/>
                      <p:cNvPicPr>
                        <a:picLocks noChangeAspect="1" noChangeArrowheads="1"/>
                      </p:cNvPicPr>
                      <p:nvPr/>
                    </p:nvPicPr>
                    <p:blipFill>
                      <a:blip r:embed="rId4"/>
                      <a:srcRect/>
                      <a:stretch>
                        <a:fillRect/>
                      </a:stretch>
                    </p:blipFill>
                    <p:spPr bwMode="auto">
                      <a:xfrm>
                        <a:off x="7391400" y="2790825"/>
                        <a:ext cx="3556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3" name="Object 3"/>
          <p:cNvGraphicFramePr>
            <a:graphicFrameLocks noChangeAspect="1"/>
          </p:cNvGraphicFramePr>
          <p:nvPr>
            <p:extLst>
              <p:ext uri="{D42A27DB-BD31-4B8C-83A1-F6EECF244321}">
                <p14:modId xmlns:p14="http://schemas.microsoft.com/office/powerpoint/2010/main" val="296500007"/>
              </p:ext>
            </p:extLst>
          </p:nvPr>
        </p:nvGraphicFramePr>
        <p:xfrm>
          <a:off x="6792913" y="1287463"/>
          <a:ext cx="1447800" cy="469900"/>
        </p:xfrm>
        <a:graphic>
          <a:graphicData uri="http://schemas.openxmlformats.org/presentationml/2006/ole">
            <mc:AlternateContent xmlns:mc="http://schemas.openxmlformats.org/markup-compatibility/2006">
              <mc:Choice xmlns:v="urn:schemas-microsoft-com:vml" Requires="v">
                <p:oleObj spid="_x0000_s71715" name="Equation" r:id="rId5" imgW="1447560" imgH="469800" progId="Equation.DSMT4">
                  <p:embed/>
                </p:oleObj>
              </mc:Choice>
              <mc:Fallback>
                <p:oleObj name="Equation" r:id="rId5" imgW="1447560" imgH="469800" progId="Equation.DSMT4">
                  <p:embed/>
                  <p:pic>
                    <p:nvPicPr>
                      <p:cNvPr id="0" name="Picture 3"/>
                      <p:cNvPicPr>
                        <a:picLocks noChangeAspect="1" noChangeArrowheads="1"/>
                      </p:cNvPicPr>
                      <p:nvPr/>
                    </p:nvPicPr>
                    <p:blipFill>
                      <a:blip r:embed="rId6"/>
                      <a:srcRect/>
                      <a:stretch>
                        <a:fillRect/>
                      </a:stretch>
                    </p:blipFill>
                    <p:spPr bwMode="auto">
                      <a:xfrm>
                        <a:off x="6792913" y="1287463"/>
                        <a:ext cx="144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4" name="Object 4"/>
          <p:cNvGraphicFramePr>
            <a:graphicFrameLocks noChangeAspect="1"/>
          </p:cNvGraphicFramePr>
          <p:nvPr>
            <p:extLst>
              <p:ext uri="{D42A27DB-BD31-4B8C-83A1-F6EECF244321}">
                <p14:modId xmlns:p14="http://schemas.microsoft.com/office/powerpoint/2010/main" val="3265416643"/>
              </p:ext>
            </p:extLst>
          </p:nvPr>
        </p:nvGraphicFramePr>
        <p:xfrm>
          <a:off x="6943725" y="3384550"/>
          <a:ext cx="381000" cy="469900"/>
        </p:xfrm>
        <a:graphic>
          <a:graphicData uri="http://schemas.openxmlformats.org/presentationml/2006/ole">
            <mc:AlternateContent xmlns:mc="http://schemas.openxmlformats.org/markup-compatibility/2006">
              <mc:Choice xmlns:v="urn:schemas-microsoft-com:vml" Requires="v">
                <p:oleObj spid="_x0000_s71716" name="Equation" r:id="rId7" imgW="380880" imgH="469800" progId="Equation.DSMT4">
                  <p:embed/>
                </p:oleObj>
              </mc:Choice>
              <mc:Fallback>
                <p:oleObj name="Equation" r:id="rId7" imgW="380880" imgH="469800" progId="Equation.DSMT4">
                  <p:embed/>
                  <p:pic>
                    <p:nvPicPr>
                      <p:cNvPr id="0" name="Picture 4"/>
                      <p:cNvPicPr>
                        <a:picLocks noChangeAspect="1" noChangeArrowheads="1"/>
                      </p:cNvPicPr>
                      <p:nvPr/>
                    </p:nvPicPr>
                    <p:blipFill>
                      <a:blip r:embed="rId8"/>
                      <a:srcRect/>
                      <a:stretch>
                        <a:fillRect/>
                      </a:stretch>
                    </p:blipFill>
                    <p:spPr bwMode="auto">
                      <a:xfrm>
                        <a:off x="6943725" y="3384550"/>
                        <a:ext cx="381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685" name="Object 5"/>
          <p:cNvGraphicFramePr>
            <a:graphicFrameLocks noChangeAspect="1"/>
          </p:cNvGraphicFramePr>
          <p:nvPr>
            <p:extLst>
              <p:ext uri="{D42A27DB-BD31-4B8C-83A1-F6EECF244321}">
                <p14:modId xmlns:p14="http://schemas.microsoft.com/office/powerpoint/2010/main" val="4096141257"/>
              </p:ext>
            </p:extLst>
          </p:nvPr>
        </p:nvGraphicFramePr>
        <p:xfrm>
          <a:off x="5340350" y="4979988"/>
          <a:ext cx="381000" cy="469900"/>
        </p:xfrm>
        <a:graphic>
          <a:graphicData uri="http://schemas.openxmlformats.org/presentationml/2006/ole">
            <mc:AlternateContent xmlns:mc="http://schemas.openxmlformats.org/markup-compatibility/2006">
              <mc:Choice xmlns:v="urn:schemas-microsoft-com:vml" Requires="v">
                <p:oleObj spid="_x0000_s71717" name="Equation" r:id="rId9" imgW="380880" imgH="469800" progId="Equation.DSMT4">
                  <p:embed/>
                </p:oleObj>
              </mc:Choice>
              <mc:Fallback>
                <p:oleObj name="Equation" r:id="rId9" imgW="380880" imgH="469800" progId="Equation.DSMT4">
                  <p:embed/>
                  <p:pic>
                    <p:nvPicPr>
                      <p:cNvPr id="0" name="Picture 5"/>
                      <p:cNvPicPr>
                        <a:picLocks noChangeAspect="1" noChangeArrowheads="1"/>
                      </p:cNvPicPr>
                      <p:nvPr/>
                    </p:nvPicPr>
                    <p:blipFill>
                      <a:blip r:embed="rId10"/>
                      <a:srcRect/>
                      <a:stretch>
                        <a:fillRect/>
                      </a:stretch>
                    </p:blipFill>
                    <p:spPr bwMode="auto">
                      <a:xfrm>
                        <a:off x="5340350" y="4979988"/>
                        <a:ext cx="381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lstStyle/>
          <a:p>
            <a:r>
              <a:rPr lang="en-US" dirty="0"/>
              <a:t>Suppose the population is verified to be normally distributed. Also suppose a random sample of 30 tablets are evaluated, and the sample standard deviation is found to be 0.14 milligrams. The </a:t>
            </a:r>
            <a:r>
              <a:rPr lang="el-GR" i="1" dirty="0">
                <a:latin typeface="Cambria Math" panose="02040503050406030204" pitchFamily="18" charset="0"/>
                <a:ea typeface="Cambria Math" panose="02040503050406030204" pitchFamily="18" charset="0"/>
              </a:rPr>
              <a:t>χ</a:t>
            </a:r>
            <a:r>
              <a:rPr lang="en-US" i="1" dirty="0">
                <a:latin typeface="Cambria Math" panose="02040503050406030204" pitchFamily="18" charset="0"/>
                <a:ea typeface="Cambria Math" panose="02040503050406030204" pitchFamily="18" charset="0"/>
              </a:rPr>
              <a:t> </a:t>
            </a:r>
            <a:r>
              <a:rPr lang="en-US" baseline="30000" dirty="0"/>
              <a:t>2</a:t>
            </a:r>
            <a:r>
              <a:rPr lang="en-US" dirty="0"/>
              <a:t> test statistic is</a:t>
            </a:r>
          </a:p>
          <a:p>
            <a:endParaRPr lang="en-US" dirty="0"/>
          </a:p>
          <a:p>
            <a:endParaRPr lang="en-US" dirty="0"/>
          </a:p>
          <a:p>
            <a:endParaRPr lang="en-US" dirty="0"/>
          </a:p>
        </p:txBody>
      </p:sp>
      <p:graphicFrame>
        <p:nvGraphicFramePr>
          <p:cNvPr id="73731" name="Object 3"/>
          <p:cNvGraphicFramePr>
            <a:graphicFrameLocks noChangeAspect="1"/>
          </p:cNvGraphicFramePr>
          <p:nvPr>
            <p:extLst>
              <p:ext uri="{D42A27DB-BD31-4B8C-83A1-F6EECF244321}">
                <p14:modId xmlns:p14="http://schemas.microsoft.com/office/powerpoint/2010/main" val="3480651000"/>
              </p:ext>
            </p:extLst>
          </p:nvPr>
        </p:nvGraphicFramePr>
        <p:xfrm>
          <a:off x="1492250" y="4083050"/>
          <a:ext cx="406400" cy="444500"/>
        </p:xfrm>
        <a:graphic>
          <a:graphicData uri="http://schemas.openxmlformats.org/presentationml/2006/ole">
            <mc:AlternateContent xmlns:mc="http://schemas.openxmlformats.org/markup-compatibility/2006">
              <mc:Choice xmlns:v="urn:schemas-microsoft-com:vml" Requires="v">
                <p:oleObj spid="_x0000_s73763" name="Equation" r:id="rId3" imgW="406080" imgH="444240" progId="Equation.DSMT4">
                  <p:embed/>
                </p:oleObj>
              </mc:Choice>
              <mc:Fallback>
                <p:oleObj name="Equation" r:id="rId3" imgW="406080" imgH="444240" progId="Equation.DSMT4">
                  <p:embed/>
                  <p:pic>
                    <p:nvPicPr>
                      <p:cNvPr id="0" name="Picture 3"/>
                      <p:cNvPicPr>
                        <a:picLocks noChangeAspect="1" noChangeArrowheads="1"/>
                      </p:cNvPicPr>
                      <p:nvPr/>
                    </p:nvPicPr>
                    <p:blipFill>
                      <a:blip r:embed="rId4"/>
                      <a:srcRect/>
                      <a:stretch>
                        <a:fillRect/>
                      </a:stretch>
                    </p:blipFill>
                    <p:spPr bwMode="auto">
                      <a:xfrm>
                        <a:off x="1492250" y="4083050"/>
                        <a:ext cx="406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732" name="Object 4"/>
          <p:cNvGraphicFramePr>
            <a:graphicFrameLocks noChangeAspect="1"/>
          </p:cNvGraphicFramePr>
          <p:nvPr>
            <p:extLst>
              <p:ext uri="{D42A27DB-BD31-4B8C-83A1-F6EECF244321}">
                <p14:modId xmlns:p14="http://schemas.microsoft.com/office/powerpoint/2010/main" val="3176063438"/>
              </p:ext>
            </p:extLst>
          </p:nvPr>
        </p:nvGraphicFramePr>
        <p:xfrm>
          <a:off x="1930167" y="3822933"/>
          <a:ext cx="1574800" cy="990600"/>
        </p:xfrm>
        <a:graphic>
          <a:graphicData uri="http://schemas.openxmlformats.org/presentationml/2006/ole">
            <mc:AlternateContent xmlns:mc="http://schemas.openxmlformats.org/markup-compatibility/2006">
              <mc:Choice xmlns:v="urn:schemas-microsoft-com:vml" Requires="v">
                <p:oleObj spid="_x0000_s73764" name="Equation" r:id="rId5" imgW="1574640" imgH="990360" progId="Equation.DSMT4">
                  <p:embed/>
                </p:oleObj>
              </mc:Choice>
              <mc:Fallback>
                <p:oleObj name="Equation" r:id="rId5" imgW="1574640" imgH="990360" progId="Equation.DSMT4">
                  <p:embed/>
                  <p:pic>
                    <p:nvPicPr>
                      <p:cNvPr id="0" name="Picture 4"/>
                      <p:cNvPicPr>
                        <a:picLocks noChangeAspect="1" noChangeArrowheads="1"/>
                      </p:cNvPicPr>
                      <p:nvPr/>
                    </p:nvPicPr>
                    <p:blipFill>
                      <a:blip r:embed="rId6"/>
                      <a:srcRect/>
                      <a:stretch>
                        <a:fillRect/>
                      </a:stretch>
                    </p:blipFill>
                    <p:spPr bwMode="auto">
                      <a:xfrm>
                        <a:off x="1930167" y="3822933"/>
                        <a:ext cx="1574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733" name="Object 5"/>
          <p:cNvGraphicFramePr>
            <a:graphicFrameLocks noChangeAspect="1"/>
          </p:cNvGraphicFramePr>
          <p:nvPr/>
        </p:nvGraphicFramePr>
        <p:xfrm>
          <a:off x="3521978" y="3771900"/>
          <a:ext cx="2463800" cy="1104900"/>
        </p:xfrm>
        <a:graphic>
          <a:graphicData uri="http://schemas.openxmlformats.org/presentationml/2006/ole">
            <mc:AlternateContent xmlns:mc="http://schemas.openxmlformats.org/markup-compatibility/2006">
              <mc:Choice xmlns:v="urn:schemas-microsoft-com:vml" Requires="v">
                <p:oleObj spid="_x0000_s73765" name="Equation" r:id="rId7" imgW="2463480" imgH="1104840" progId="Equation.DSMT4">
                  <p:embed/>
                </p:oleObj>
              </mc:Choice>
              <mc:Fallback>
                <p:oleObj name="Equation" r:id="rId7" imgW="2463480" imgH="11048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21978" y="3771900"/>
                        <a:ext cx="24638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734" name="Object 6"/>
          <p:cNvGraphicFramePr>
            <a:graphicFrameLocks noChangeAspect="1"/>
          </p:cNvGraphicFramePr>
          <p:nvPr/>
        </p:nvGraphicFramePr>
        <p:xfrm>
          <a:off x="6011411" y="4169678"/>
          <a:ext cx="1181100" cy="292100"/>
        </p:xfrm>
        <a:graphic>
          <a:graphicData uri="http://schemas.openxmlformats.org/presentationml/2006/ole">
            <mc:AlternateContent xmlns:mc="http://schemas.openxmlformats.org/markup-compatibility/2006">
              <mc:Choice xmlns:v="urn:schemas-microsoft-com:vml" Requires="v">
                <p:oleObj spid="_x0000_s73766" name="Equation" r:id="rId9" imgW="1180800" imgH="291960" progId="Equation.DSMT4">
                  <p:embed/>
                </p:oleObj>
              </mc:Choice>
              <mc:Fallback>
                <p:oleObj name="Equation" r:id="rId9" imgW="118080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11411" y="4169678"/>
                        <a:ext cx="118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7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7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7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7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lstStyle/>
          <a:p>
            <a:r>
              <a:rPr lang="en-US" b="1" dirty="0"/>
              <a:t>Step 4: </a:t>
            </a:r>
            <a:r>
              <a:rPr lang="en-US" dirty="0"/>
              <a:t>Determine the critical value(s) or </a:t>
            </a:r>
            <a:r>
              <a:rPr lang="en-US" i="1" dirty="0"/>
              <a:t>P</a:t>
            </a:r>
            <a:r>
              <a:rPr lang="en-US" dirty="0"/>
              <a:t>-value. </a:t>
            </a:r>
          </a:p>
          <a:p>
            <a:r>
              <a:rPr lang="en-US" dirty="0"/>
              <a:t>The role of the critical value in this test is no different from the other hypothesis tests we have discussed. It defines a range of values for the test statistic, called the rejection region, that will be too rare to have occurred from ordinary sampling variability. From a probabilistic standpoint, the significance level of the test defines the size of the rejection region. If the value of the test statistic falls in this region, the null hypothesis will be rejected.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lstStyle/>
          <a:p>
            <a:r>
              <a:rPr lang="en-US" dirty="0"/>
              <a:t>Determining the critical value requires knowledge of the sample size. Suppose the pharmaceutical company plans to draw a sample of 30 tablets. Since the level of the test is 0.01 and there are </a:t>
            </a:r>
            <a:r>
              <a:rPr lang="en-US" i="1" dirty="0" err="1"/>
              <a:t>df</a:t>
            </a:r>
            <a:r>
              <a:rPr lang="en-US" dirty="0"/>
              <a:t> = 30 − 1 = 29 degrees of freedom, the critical value from Table G is 49.588. The test statistic will exceed this value due to ordinary variation only 1% of the time.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graphicFrame>
        <p:nvGraphicFramePr>
          <p:cNvPr id="5" name="Table 4"/>
          <p:cNvGraphicFramePr>
            <a:graphicFrameLocks noGrp="1"/>
          </p:cNvGraphicFramePr>
          <p:nvPr/>
        </p:nvGraphicFramePr>
        <p:xfrm>
          <a:off x="1524000" y="1529080"/>
          <a:ext cx="6096000" cy="296672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370840">
                <a:tc>
                  <a:txBody>
                    <a:bodyPr/>
                    <a:lstStyle/>
                    <a:p>
                      <a:pPr algn="ctr"/>
                      <a:r>
                        <a:rPr lang="en-US" i="1" dirty="0" err="1"/>
                        <a:t>df</a:t>
                      </a:r>
                      <a:endParaRPr lang="en-US" i="1" dirty="0"/>
                    </a:p>
                  </a:txBody>
                  <a:tcPr/>
                </a:tc>
                <a:tc>
                  <a:txBody>
                    <a:bodyPr/>
                    <a:lstStyle/>
                    <a:p>
                      <a:pPr algn="ctr"/>
                      <a:r>
                        <a:rPr lang="en-US" dirty="0"/>
                        <a:t>…</a:t>
                      </a:r>
                    </a:p>
                  </a:txBody>
                  <a:tcPr/>
                </a:tc>
                <a:tc>
                  <a:txBody>
                    <a:bodyPr/>
                    <a:lstStyle/>
                    <a:p>
                      <a:pPr algn="ctr"/>
                      <a:endParaRPr lang="en-US" dirty="0"/>
                    </a:p>
                  </a:txBody>
                  <a:tcPr/>
                </a:tc>
                <a:tc>
                  <a:txBody>
                    <a:bodyPr/>
                    <a:lstStyle/>
                    <a:p>
                      <a:pPr algn="ctr"/>
                      <a:endParaRPr lang="en-US" dirty="0"/>
                    </a:p>
                  </a:txBody>
                  <a:tcPr>
                    <a:solidFill>
                      <a:schemeClr val="accent1"/>
                    </a:solidFill>
                  </a:tcPr>
                </a:tc>
                <a:tc>
                  <a:txBody>
                    <a:bodyPr/>
                    <a:lstStyle/>
                    <a:p>
                      <a:pPr algn="ctr"/>
                      <a:endParaRPr lang="en-US" dirty="0"/>
                    </a:p>
                  </a:txBody>
                  <a:tcPr/>
                </a:tc>
                <a:extLst>
                  <a:ext uri="{0D108BD9-81ED-4DB2-BD59-A6C34878D82A}">
                    <a16:rowId xmlns:a16="http://schemas.microsoft.com/office/drawing/2014/main" val="10000"/>
                  </a:ext>
                </a:extLst>
              </a:tr>
              <a:tr h="370840">
                <a:tc>
                  <a:txBody>
                    <a:bodyPr/>
                    <a:lstStyle/>
                    <a:p>
                      <a:pPr algn="ctr"/>
                      <a:r>
                        <a:rPr lang="en-US" dirty="0">
                          <a:solidFill>
                            <a:srgbClr val="000000"/>
                          </a:solidFill>
                        </a:rPr>
                        <a:t>1</a:t>
                      </a:r>
                    </a:p>
                  </a:txBody>
                  <a:tcPr/>
                </a:tc>
                <a:tc>
                  <a:txBody>
                    <a:bodyPr/>
                    <a:lstStyle/>
                    <a:p>
                      <a:pPr algn="ctr"/>
                      <a:endParaRPr lang="en-US" dirty="0">
                        <a:solidFill>
                          <a:srgbClr val="000000"/>
                        </a:solidFill>
                      </a:endParaRPr>
                    </a:p>
                  </a:txBody>
                  <a:tcPr/>
                </a:tc>
                <a:tc>
                  <a:txBody>
                    <a:bodyPr/>
                    <a:lstStyle/>
                    <a:p>
                      <a:pPr algn="ctr"/>
                      <a:r>
                        <a:rPr lang="en-US" dirty="0">
                          <a:solidFill>
                            <a:srgbClr val="000000"/>
                          </a:solidFill>
                        </a:rPr>
                        <a:t>5.024</a:t>
                      </a:r>
                    </a:p>
                  </a:txBody>
                  <a:tcPr/>
                </a:tc>
                <a:tc>
                  <a:txBody>
                    <a:bodyPr/>
                    <a:lstStyle/>
                    <a:p>
                      <a:pPr algn="ctr"/>
                      <a:r>
                        <a:rPr lang="en-US" dirty="0">
                          <a:solidFill>
                            <a:srgbClr val="000000"/>
                          </a:solidFill>
                        </a:rPr>
                        <a:t>6.635</a:t>
                      </a:r>
                    </a:p>
                  </a:txBody>
                  <a:tcPr>
                    <a:solidFill>
                      <a:schemeClr val="bg1">
                        <a:lumMod val="50000"/>
                      </a:schemeClr>
                    </a:solidFill>
                  </a:tcPr>
                </a:tc>
                <a:tc>
                  <a:txBody>
                    <a:bodyPr/>
                    <a:lstStyle/>
                    <a:p>
                      <a:pPr algn="ctr"/>
                      <a:r>
                        <a:rPr lang="en-US" dirty="0">
                          <a:solidFill>
                            <a:srgbClr val="000000"/>
                          </a:solidFill>
                        </a:rPr>
                        <a:t>7.879</a:t>
                      </a:r>
                    </a:p>
                  </a:txBody>
                  <a:tcPr/>
                </a:tc>
                <a:extLst>
                  <a:ext uri="{0D108BD9-81ED-4DB2-BD59-A6C34878D82A}">
                    <a16:rowId xmlns:a16="http://schemas.microsoft.com/office/drawing/2014/main" val="10001"/>
                  </a:ext>
                </a:extLst>
              </a:tr>
              <a:tr h="370840">
                <a:tc>
                  <a:txBody>
                    <a:bodyPr/>
                    <a:lstStyle/>
                    <a:p>
                      <a:pPr algn="ctr"/>
                      <a:r>
                        <a:rPr lang="en-US" dirty="0">
                          <a:solidFill>
                            <a:srgbClr val="000000"/>
                          </a:solidFill>
                        </a:rPr>
                        <a:t>2</a:t>
                      </a:r>
                    </a:p>
                  </a:txBody>
                  <a:tcPr/>
                </a:tc>
                <a:tc>
                  <a:txBody>
                    <a:bodyPr/>
                    <a:lstStyle/>
                    <a:p>
                      <a:pPr algn="ctr"/>
                      <a:endParaRPr lang="en-US" dirty="0">
                        <a:solidFill>
                          <a:srgbClr val="000000"/>
                        </a:solidFill>
                      </a:endParaRPr>
                    </a:p>
                  </a:txBody>
                  <a:tcPr/>
                </a:tc>
                <a:tc>
                  <a:txBody>
                    <a:bodyPr/>
                    <a:lstStyle/>
                    <a:p>
                      <a:pPr algn="ctr"/>
                      <a:r>
                        <a:rPr lang="en-US" dirty="0">
                          <a:solidFill>
                            <a:srgbClr val="000000"/>
                          </a:solidFill>
                        </a:rPr>
                        <a:t>7.378</a:t>
                      </a:r>
                    </a:p>
                  </a:txBody>
                  <a:tcPr/>
                </a:tc>
                <a:tc>
                  <a:txBody>
                    <a:bodyPr/>
                    <a:lstStyle/>
                    <a:p>
                      <a:pPr algn="ctr"/>
                      <a:r>
                        <a:rPr lang="en-US" dirty="0">
                          <a:solidFill>
                            <a:srgbClr val="000000"/>
                          </a:solidFill>
                        </a:rPr>
                        <a:t>9.210</a:t>
                      </a:r>
                    </a:p>
                  </a:txBody>
                  <a:tcPr>
                    <a:solidFill>
                      <a:schemeClr val="bg1">
                        <a:lumMod val="50000"/>
                      </a:schemeClr>
                    </a:solidFill>
                  </a:tcPr>
                </a:tc>
                <a:tc>
                  <a:txBody>
                    <a:bodyPr/>
                    <a:lstStyle/>
                    <a:p>
                      <a:pPr algn="ctr"/>
                      <a:r>
                        <a:rPr lang="en-US" dirty="0">
                          <a:solidFill>
                            <a:srgbClr val="000000"/>
                          </a:solidFill>
                        </a:rPr>
                        <a:t>10.597</a:t>
                      </a:r>
                    </a:p>
                  </a:txBody>
                  <a:tcPr/>
                </a:tc>
                <a:extLst>
                  <a:ext uri="{0D108BD9-81ED-4DB2-BD59-A6C34878D82A}">
                    <a16:rowId xmlns:a16="http://schemas.microsoft.com/office/drawing/2014/main" val="10002"/>
                  </a:ext>
                </a:extLst>
              </a:tr>
              <a:tr h="370840">
                <a:tc>
                  <a:txBody>
                    <a:bodyPr/>
                    <a:lstStyle/>
                    <a:p>
                      <a:pPr algn="ctr"/>
                      <a:r>
                        <a:rPr lang="en-US" dirty="0">
                          <a:solidFill>
                            <a:srgbClr val="000000"/>
                          </a:solidFill>
                        </a:rPr>
                        <a:t>3</a:t>
                      </a:r>
                    </a:p>
                  </a:txBody>
                  <a:tcPr/>
                </a:tc>
                <a:tc>
                  <a:txBody>
                    <a:bodyPr/>
                    <a:lstStyle/>
                    <a:p>
                      <a:pPr algn="ctr"/>
                      <a:endParaRPr lang="en-US" dirty="0">
                        <a:solidFill>
                          <a:srgbClr val="000000"/>
                        </a:solidFill>
                      </a:endParaRPr>
                    </a:p>
                  </a:txBody>
                  <a:tcPr/>
                </a:tc>
                <a:tc>
                  <a:txBody>
                    <a:bodyPr/>
                    <a:lstStyle/>
                    <a:p>
                      <a:pPr algn="ctr"/>
                      <a:r>
                        <a:rPr lang="en-US" dirty="0">
                          <a:solidFill>
                            <a:srgbClr val="000000"/>
                          </a:solidFill>
                        </a:rPr>
                        <a:t>9.348</a:t>
                      </a:r>
                    </a:p>
                  </a:txBody>
                  <a:tcPr/>
                </a:tc>
                <a:tc>
                  <a:txBody>
                    <a:bodyPr/>
                    <a:lstStyle/>
                    <a:p>
                      <a:pPr algn="ctr"/>
                      <a:r>
                        <a:rPr lang="en-US" dirty="0">
                          <a:solidFill>
                            <a:srgbClr val="000000"/>
                          </a:solidFill>
                        </a:rPr>
                        <a:t>11.345</a:t>
                      </a:r>
                    </a:p>
                  </a:txBody>
                  <a:tcPr>
                    <a:solidFill>
                      <a:schemeClr val="bg1">
                        <a:lumMod val="50000"/>
                      </a:schemeClr>
                    </a:solidFill>
                  </a:tcPr>
                </a:tc>
                <a:tc>
                  <a:txBody>
                    <a:bodyPr/>
                    <a:lstStyle/>
                    <a:p>
                      <a:pPr algn="ctr"/>
                      <a:r>
                        <a:rPr lang="en-US" dirty="0">
                          <a:solidFill>
                            <a:srgbClr val="000000"/>
                          </a:solidFill>
                        </a:rPr>
                        <a:t>12.838</a:t>
                      </a:r>
                    </a:p>
                  </a:txBody>
                  <a:tcPr/>
                </a:tc>
                <a:extLst>
                  <a:ext uri="{0D108BD9-81ED-4DB2-BD59-A6C34878D82A}">
                    <a16:rowId xmlns:a16="http://schemas.microsoft.com/office/drawing/2014/main" val="10003"/>
                  </a:ext>
                </a:extLst>
              </a:tr>
              <a:tr h="370840">
                <a:tc>
                  <a:txBody>
                    <a:bodyPr/>
                    <a:lstStyle/>
                    <a:p>
                      <a:pPr algn="ctr"/>
                      <a:endParaRPr lang="en-US" dirty="0">
                        <a:solidFill>
                          <a:srgbClr val="000000"/>
                        </a:solidFill>
                      </a:endParaRPr>
                    </a:p>
                  </a:txBody>
                  <a:tcPr/>
                </a:tc>
                <a:tc>
                  <a:txBody>
                    <a:bodyPr/>
                    <a:lstStyle/>
                    <a:p>
                      <a:pPr algn="ctr"/>
                      <a:endParaRPr lang="en-US">
                        <a:solidFill>
                          <a:srgbClr val="000000"/>
                        </a:solidFill>
                      </a:endParaRPr>
                    </a:p>
                  </a:txBody>
                  <a:tcPr/>
                </a:tc>
                <a:tc>
                  <a:txBody>
                    <a:bodyPr/>
                    <a:lstStyle/>
                    <a:p>
                      <a:pPr algn="ctr"/>
                      <a:endParaRPr lang="en-US" dirty="0">
                        <a:solidFill>
                          <a:srgbClr val="000000"/>
                        </a:solidFill>
                      </a:endParaRPr>
                    </a:p>
                  </a:txBody>
                  <a:tcPr/>
                </a:tc>
                <a:tc>
                  <a:txBody>
                    <a:bodyPr/>
                    <a:lstStyle/>
                    <a:p>
                      <a:pPr algn="ctr"/>
                      <a:endParaRPr lang="en-US" dirty="0">
                        <a:solidFill>
                          <a:srgbClr val="000000"/>
                        </a:solidFill>
                      </a:endParaRPr>
                    </a:p>
                  </a:txBody>
                  <a:tcPr>
                    <a:solidFill>
                      <a:schemeClr val="bg1">
                        <a:lumMod val="50000"/>
                      </a:schemeClr>
                    </a:solidFill>
                  </a:tcPr>
                </a:tc>
                <a:tc>
                  <a:txBody>
                    <a:bodyPr/>
                    <a:lstStyle/>
                    <a:p>
                      <a:pPr algn="ctr"/>
                      <a:endParaRPr lang="en-US" dirty="0">
                        <a:solidFill>
                          <a:srgbClr val="000000"/>
                        </a:solidFill>
                      </a:endParaRPr>
                    </a:p>
                  </a:txBody>
                  <a:tcPr/>
                </a:tc>
                <a:extLst>
                  <a:ext uri="{0D108BD9-81ED-4DB2-BD59-A6C34878D82A}">
                    <a16:rowId xmlns:a16="http://schemas.microsoft.com/office/drawing/2014/main" val="10004"/>
                  </a:ext>
                </a:extLst>
              </a:tr>
              <a:tr h="370840">
                <a:tc>
                  <a:txBody>
                    <a:bodyPr/>
                    <a:lstStyle/>
                    <a:p>
                      <a:pPr algn="ctr"/>
                      <a:r>
                        <a:rPr lang="en-US" dirty="0">
                          <a:solidFill>
                            <a:srgbClr val="000000"/>
                          </a:solidFill>
                        </a:rPr>
                        <a:t>29</a:t>
                      </a:r>
                    </a:p>
                  </a:txBody>
                  <a:tcPr>
                    <a:solidFill>
                      <a:schemeClr val="bg1">
                        <a:lumMod val="50000"/>
                      </a:schemeClr>
                    </a:solidFill>
                  </a:tcPr>
                </a:tc>
                <a:tc>
                  <a:txBody>
                    <a:bodyPr/>
                    <a:lstStyle/>
                    <a:p>
                      <a:pPr algn="ctr"/>
                      <a:endParaRPr lang="en-US" dirty="0">
                        <a:solidFill>
                          <a:srgbClr val="000000"/>
                        </a:solidFill>
                      </a:endParaRPr>
                    </a:p>
                  </a:txBody>
                  <a:tcPr>
                    <a:solidFill>
                      <a:schemeClr val="bg1">
                        <a:lumMod val="50000"/>
                      </a:schemeClr>
                    </a:solidFill>
                  </a:tcPr>
                </a:tc>
                <a:tc>
                  <a:txBody>
                    <a:bodyPr/>
                    <a:lstStyle/>
                    <a:p>
                      <a:pPr algn="ctr"/>
                      <a:r>
                        <a:rPr lang="en-US" dirty="0">
                          <a:solidFill>
                            <a:srgbClr val="000000"/>
                          </a:solidFill>
                        </a:rPr>
                        <a:t>45.722</a:t>
                      </a:r>
                    </a:p>
                  </a:txBody>
                  <a:tcPr>
                    <a:solidFill>
                      <a:schemeClr val="bg1">
                        <a:lumMod val="50000"/>
                      </a:schemeClr>
                    </a:solidFill>
                  </a:tcPr>
                </a:tc>
                <a:tc>
                  <a:txBody>
                    <a:bodyPr/>
                    <a:lstStyle/>
                    <a:p>
                      <a:pPr algn="ctr"/>
                      <a:r>
                        <a:rPr lang="en-US" b="0" dirty="0">
                          <a:solidFill>
                            <a:schemeClr val="accent6">
                              <a:lumMod val="10000"/>
                            </a:schemeClr>
                          </a:solidFill>
                        </a:rPr>
                        <a:t>49.588</a:t>
                      </a:r>
                    </a:p>
                  </a:txBody>
                  <a:tcPr>
                    <a:solidFill>
                      <a:schemeClr val="accent3"/>
                    </a:solidFill>
                  </a:tcPr>
                </a:tc>
                <a:tc>
                  <a:txBody>
                    <a:bodyPr/>
                    <a:lstStyle/>
                    <a:p>
                      <a:pPr algn="ctr"/>
                      <a:r>
                        <a:rPr lang="en-US" dirty="0">
                          <a:solidFill>
                            <a:srgbClr val="000000"/>
                          </a:solidFill>
                        </a:rPr>
                        <a:t>52.336</a:t>
                      </a:r>
                    </a:p>
                  </a:txBody>
                  <a:tcPr>
                    <a:solidFill>
                      <a:schemeClr val="bg1">
                        <a:lumMod val="50000"/>
                      </a:schemeClr>
                    </a:solidFill>
                  </a:tcPr>
                </a:tc>
                <a:extLst>
                  <a:ext uri="{0D108BD9-81ED-4DB2-BD59-A6C34878D82A}">
                    <a16:rowId xmlns:a16="http://schemas.microsoft.com/office/drawing/2014/main" val="10005"/>
                  </a:ext>
                </a:extLst>
              </a:tr>
              <a:tr h="370840">
                <a:tc>
                  <a:txBody>
                    <a:bodyPr/>
                    <a:lstStyle/>
                    <a:p>
                      <a:pPr algn="ctr"/>
                      <a:r>
                        <a:rPr lang="en-US" dirty="0">
                          <a:solidFill>
                            <a:srgbClr val="000000"/>
                          </a:solidFill>
                        </a:rPr>
                        <a:t>30</a:t>
                      </a:r>
                    </a:p>
                  </a:txBody>
                  <a:tcPr/>
                </a:tc>
                <a:tc>
                  <a:txBody>
                    <a:bodyPr/>
                    <a:lstStyle/>
                    <a:p>
                      <a:pPr algn="ctr"/>
                      <a:endParaRPr lang="en-US">
                        <a:solidFill>
                          <a:srgbClr val="000000"/>
                        </a:solidFill>
                      </a:endParaRPr>
                    </a:p>
                  </a:txBody>
                  <a:tcPr/>
                </a:tc>
                <a:tc>
                  <a:txBody>
                    <a:bodyPr/>
                    <a:lstStyle/>
                    <a:p>
                      <a:pPr algn="ctr"/>
                      <a:r>
                        <a:rPr lang="en-US" dirty="0">
                          <a:solidFill>
                            <a:srgbClr val="000000"/>
                          </a:solidFill>
                        </a:rPr>
                        <a:t>46.979</a:t>
                      </a:r>
                    </a:p>
                  </a:txBody>
                  <a:tcPr/>
                </a:tc>
                <a:tc>
                  <a:txBody>
                    <a:bodyPr/>
                    <a:lstStyle/>
                    <a:p>
                      <a:pPr algn="ctr"/>
                      <a:r>
                        <a:rPr lang="en-US" dirty="0">
                          <a:solidFill>
                            <a:srgbClr val="000000"/>
                          </a:solidFill>
                        </a:rPr>
                        <a:t>50.892</a:t>
                      </a:r>
                    </a:p>
                  </a:txBody>
                  <a:tcPr>
                    <a:solidFill>
                      <a:schemeClr val="bg1">
                        <a:lumMod val="50000"/>
                      </a:schemeClr>
                    </a:solidFill>
                  </a:tcPr>
                </a:tc>
                <a:tc>
                  <a:txBody>
                    <a:bodyPr/>
                    <a:lstStyle/>
                    <a:p>
                      <a:pPr algn="ctr"/>
                      <a:r>
                        <a:rPr lang="en-US" dirty="0">
                          <a:solidFill>
                            <a:srgbClr val="000000"/>
                          </a:solidFill>
                        </a:rPr>
                        <a:t>53.672</a:t>
                      </a:r>
                    </a:p>
                  </a:txBody>
                  <a:tcPr/>
                </a:tc>
                <a:extLst>
                  <a:ext uri="{0D108BD9-81ED-4DB2-BD59-A6C34878D82A}">
                    <a16:rowId xmlns:a16="http://schemas.microsoft.com/office/drawing/2014/main" val="10006"/>
                  </a:ext>
                </a:extLst>
              </a:tr>
              <a:tr h="370840">
                <a:tc>
                  <a:txBody>
                    <a:bodyPr/>
                    <a:lstStyle/>
                    <a:p>
                      <a:pPr algn="ctr"/>
                      <a:endParaRPr lang="en-US" dirty="0">
                        <a:solidFill>
                          <a:srgbClr val="000000"/>
                        </a:solidFill>
                      </a:endParaRPr>
                    </a:p>
                  </a:txBody>
                  <a:tcPr/>
                </a:tc>
                <a:tc>
                  <a:txBody>
                    <a:bodyPr/>
                    <a:lstStyle/>
                    <a:p>
                      <a:pPr algn="ctr"/>
                      <a:endParaRPr lang="en-US">
                        <a:solidFill>
                          <a:srgbClr val="000000"/>
                        </a:solidFill>
                      </a:endParaRPr>
                    </a:p>
                  </a:txBody>
                  <a:tcPr/>
                </a:tc>
                <a:tc>
                  <a:txBody>
                    <a:bodyPr/>
                    <a:lstStyle/>
                    <a:p>
                      <a:pPr algn="ctr"/>
                      <a:endParaRPr lang="en-US" dirty="0">
                        <a:solidFill>
                          <a:srgbClr val="000000"/>
                        </a:solidFill>
                      </a:endParaRPr>
                    </a:p>
                  </a:txBody>
                  <a:tcPr/>
                </a:tc>
                <a:tc>
                  <a:txBody>
                    <a:bodyPr/>
                    <a:lstStyle/>
                    <a:p>
                      <a:pPr algn="ctr"/>
                      <a:endParaRPr lang="en-US" dirty="0">
                        <a:solidFill>
                          <a:srgbClr val="000000"/>
                        </a:solidFill>
                      </a:endParaRPr>
                    </a:p>
                  </a:txBody>
                  <a:tcPr>
                    <a:solidFill>
                      <a:schemeClr val="bg1">
                        <a:lumMod val="50000"/>
                      </a:schemeClr>
                    </a:solidFill>
                  </a:tcPr>
                </a:tc>
                <a:tc>
                  <a:txBody>
                    <a:bodyPr/>
                    <a:lstStyle/>
                    <a:p>
                      <a:pPr algn="ctr"/>
                      <a:endParaRPr lang="en-US" dirty="0">
                        <a:solidFill>
                          <a:srgbClr val="000000"/>
                        </a:solidFill>
                      </a:endParaRPr>
                    </a:p>
                  </a:txBody>
                  <a:tcPr/>
                </a:tc>
                <a:extLst>
                  <a:ext uri="{0D108BD9-81ED-4DB2-BD59-A6C34878D82A}">
                    <a16:rowId xmlns:a16="http://schemas.microsoft.com/office/drawing/2014/main" val="10007"/>
                  </a:ext>
                </a:extLst>
              </a:tr>
            </a:tbl>
          </a:graphicData>
        </a:graphic>
      </p:graphicFrame>
      <p:graphicFrame>
        <p:nvGraphicFramePr>
          <p:cNvPr id="74756" name="Object 4"/>
          <p:cNvGraphicFramePr>
            <a:graphicFrameLocks noChangeAspect="1"/>
          </p:cNvGraphicFramePr>
          <p:nvPr/>
        </p:nvGraphicFramePr>
        <p:xfrm>
          <a:off x="2108200" y="3048000"/>
          <a:ext cx="101600" cy="304800"/>
        </p:xfrm>
        <a:graphic>
          <a:graphicData uri="http://schemas.openxmlformats.org/presentationml/2006/ole">
            <mc:AlternateContent xmlns:mc="http://schemas.openxmlformats.org/markup-compatibility/2006">
              <mc:Choice xmlns:v="urn:schemas-microsoft-com:vml" Requires="v">
                <p:oleObj spid="_x0000_s74797" name="Equation" r:id="rId3" imgW="101520" imgH="507960" progId="Equation.DSMT4">
                  <p:embed/>
                </p:oleObj>
              </mc:Choice>
              <mc:Fallback>
                <p:oleObj name="Equation" r:id="rId3" imgW="101520" imgH="507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08200" y="3048000"/>
                        <a:ext cx="10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58" name="Object 6"/>
          <p:cNvGraphicFramePr>
            <a:graphicFrameLocks noChangeAspect="1"/>
          </p:cNvGraphicFramePr>
          <p:nvPr/>
        </p:nvGraphicFramePr>
        <p:xfrm>
          <a:off x="2108433" y="4166724"/>
          <a:ext cx="101600" cy="304800"/>
        </p:xfrm>
        <a:graphic>
          <a:graphicData uri="http://schemas.openxmlformats.org/presentationml/2006/ole">
            <mc:AlternateContent xmlns:mc="http://schemas.openxmlformats.org/markup-compatibility/2006">
              <mc:Choice xmlns:v="urn:schemas-microsoft-com:vml" Requires="v">
                <p:oleObj spid="_x0000_s74798" name="Equation" r:id="rId5" imgW="101520" imgH="507960" progId="Equation.DSMT4">
                  <p:embed/>
                </p:oleObj>
              </mc:Choice>
              <mc:Fallback>
                <p:oleObj name="Equation" r:id="rId5" imgW="101520" imgH="50796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08433" y="4166724"/>
                        <a:ext cx="10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59" name="Object 7"/>
          <p:cNvGraphicFramePr>
            <a:graphicFrameLocks noChangeAspect="1"/>
          </p:cNvGraphicFramePr>
          <p:nvPr>
            <p:extLst>
              <p:ext uri="{D42A27DB-BD31-4B8C-83A1-F6EECF244321}">
                <p14:modId xmlns:p14="http://schemas.microsoft.com/office/powerpoint/2010/main" val="2484089872"/>
              </p:ext>
            </p:extLst>
          </p:nvPr>
        </p:nvGraphicFramePr>
        <p:xfrm>
          <a:off x="4273550" y="1527175"/>
          <a:ext cx="546100" cy="355600"/>
        </p:xfrm>
        <a:graphic>
          <a:graphicData uri="http://schemas.openxmlformats.org/presentationml/2006/ole">
            <mc:AlternateContent xmlns:mc="http://schemas.openxmlformats.org/markup-compatibility/2006">
              <mc:Choice xmlns:v="urn:schemas-microsoft-com:vml" Requires="v">
                <p:oleObj spid="_x0000_s74799" name="Equation" r:id="rId7" imgW="545760" imgH="355320" progId="Equation.DSMT4">
                  <p:embed/>
                </p:oleObj>
              </mc:Choice>
              <mc:Fallback>
                <p:oleObj name="Equation" r:id="rId7" imgW="545760" imgH="355320" progId="Equation.DSMT4">
                  <p:embed/>
                  <p:pic>
                    <p:nvPicPr>
                      <p:cNvPr id="0" name="Picture 7"/>
                      <p:cNvPicPr>
                        <a:picLocks noChangeAspect="1" noChangeArrowheads="1"/>
                      </p:cNvPicPr>
                      <p:nvPr/>
                    </p:nvPicPr>
                    <p:blipFill>
                      <a:blip r:embed="rId8"/>
                      <a:srcRect/>
                      <a:stretch>
                        <a:fillRect/>
                      </a:stretch>
                    </p:blipFill>
                    <p:spPr bwMode="auto">
                      <a:xfrm>
                        <a:off x="4273550" y="1527175"/>
                        <a:ext cx="546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60" name="Object 8"/>
          <p:cNvGraphicFramePr>
            <a:graphicFrameLocks noChangeAspect="1"/>
          </p:cNvGraphicFramePr>
          <p:nvPr>
            <p:extLst>
              <p:ext uri="{D42A27DB-BD31-4B8C-83A1-F6EECF244321}">
                <p14:modId xmlns:p14="http://schemas.microsoft.com/office/powerpoint/2010/main" val="1194630604"/>
              </p:ext>
            </p:extLst>
          </p:nvPr>
        </p:nvGraphicFramePr>
        <p:xfrm>
          <a:off x="5543550" y="1520825"/>
          <a:ext cx="558800" cy="355600"/>
        </p:xfrm>
        <a:graphic>
          <a:graphicData uri="http://schemas.openxmlformats.org/presentationml/2006/ole">
            <mc:AlternateContent xmlns:mc="http://schemas.openxmlformats.org/markup-compatibility/2006">
              <mc:Choice xmlns:v="urn:schemas-microsoft-com:vml" Requires="v">
                <p:oleObj spid="_x0000_s74800" name="Equation" r:id="rId9" imgW="558720" imgH="355320" progId="Equation.DSMT4">
                  <p:embed/>
                </p:oleObj>
              </mc:Choice>
              <mc:Fallback>
                <p:oleObj name="Equation" r:id="rId9" imgW="558720" imgH="355320" progId="Equation.DSMT4">
                  <p:embed/>
                  <p:pic>
                    <p:nvPicPr>
                      <p:cNvPr id="0" name="Picture 8"/>
                      <p:cNvPicPr>
                        <a:picLocks noChangeAspect="1" noChangeArrowheads="1"/>
                      </p:cNvPicPr>
                      <p:nvPr/>
                    </p:nvPicPr>
                    <p:blipFill>
                      <a:blip r:embed="rId10"/>
                      <a:srcRect/>
                      <a:stretch>
                        <a:fillRect/>
                      </a:stretch>
                    </p:blipFill>
                    <p:spPr bwMode="auto">
                      <a:xfrm>
                        <a:off x="5543550" y="1520825"/>
                        <a:ext cx="55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61" name="Object 9"/>
          <p:cNvGraphicFramePr>
            <a:graphicFrameLocks noChangeAspect="1"/>
          </p:cNvGraphicFramePr>
          <p:nvPr>
            <p:extLst>
              <p:ext uri="{D42A27DB-BD31-4B8C-83A1-F6EECF244321}">
                <p14:modId xmlns:p14="http://schemas.microsoft.com/office/powerpoint/2010/main" val="1755014537"/>
              </p:ext>
            </p:extLst>
          </p:nvPr>
        </p:nvGraphicFramePr>
        <p:xfrm>
          <a:off x="6769100" y="1511300"/>
          <a:ext cx="546100" cy="355600"/>
        </p:xfrm>
        <a:graphic>
          <a:graphicData uri="http://schemas.openxmlformats.org/presentationml/2006/ole">
            <mc:AlternateContent xmlns:mc="http://schemas.openxmlformats.org/markup-compatibility/2006">
              <mc:Choice xmlns:v="urn:schemas-microsoft-com:vml" Requires="v">
                <p:oleObj spid="_x0000_s74801" name="Equation" r:id="rId11" imgW="545760" imgH="355320" progId="Equation.DSMT4">
                  <p:embed/>
                </p:oleObj>
              </mc:Choice>
              <mc:Fallback>
                <p:oleObj name="Equation" r:id="rId11" imgW="545760" imgH="355320" progId="Equation.DSMT4">
                  <p:embed/>
                  <p:pic>
                    <p:nvPicPr>
                      <p:cNvPr id="0" name="Picture 9"/>
                      <p:cNvPicPr>
                        <a:picLocks noChangeAspect="1" noChangeArrowheads="1"/>
                      </p:cNvPicPr>
                      <p:nvPr/>
                    </p:nvPicPr>
                    <p:blipFill>
                      <a:blip r:embed="rId12"/>
                      <a:srcRect/>
                      <a:stretch>
                        <a:fillRect/>
                      </a:stretch>
                    </p:blipFill>
                    <p:spPr bwMode="auto">
                      <a:xfrm>
                        <a:off x="6769100" y="1511300"/>
                        <a:ext cx="546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pic>
        <p:nvPicPr>
          <p:cNvPr id="75778" name="Picture 2"/>
          <p:cNvPicPr>
            <a:picLocks noChangeAspect="1" noChangeArrowheads="1"/>
          </p:cNvPicPr>
          <p:nvPr/>
        </p:nvPicPr>
        <p:blipFill>
          <a:blip r:embed="rId2" cstate="print"/>
          <a:srcRect/>
          <a:stretch>
            <a:fillRect/>
          </a:stretch>
        </p:blipFill>
        <p:spPr bwMode="auto">
          <a:xfrm>
            <a:off x="1711630" y="1346433"/>
            <a:ext cx="5720741" cy="3739896"/>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4" name="Content Placeholder 3"/>
          <p:cNvSpPr>
            <a:spLocks noGrp="1"/>
          </p:cNvSpPr>
          <p:nvPr>
            <p:ph idx="1"/>
          </p:nvPr>
        </p:nvSpPr>
        <p:spPr>
          <a:xfrm>
            <a:off x="533400" y="1295400"/>
            <a:ext cx="8229600" cy="1902059"/>
          </a:xfrm>
          <a:ln w="28575">
            <a:solidFill>
              <a:srgbClr val="FF0000"/>
            </a:solidFill>
          </a:ln>
        </p:spPr>
        <p:txBody>
          <a:bodyPr wrap="square">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For large degrees of freedom, the chi-square distribution looks very similar to a normal. Notice, however, that the right tail is a bit thicker than the left.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lstStyle/>
          <a:p>
            <a:r>
              <a:rPr lang="en-US" dirty="0"/>
              <a:t>It is preferable to use technology to find a </a:t>
            </a:r>
            <a:r>
              <a:rPr lang="en-US" i="1" dirty="0"/>
              <a:t>P</a:t>
            </a:r>
            <a:r>
              <a:rPr lang="en-US" dirty="0"/>
              <a:t>-value because it is exact and easy. But if you don't have technology handy, we can use the critical values o f the </a:t>
            </a:r>
            <a:r>
              <a:rPr lang="el-GR" i="1" dirty="0">
                <a:latin typeface="Cambria Math" panose="02040503050406030204" pitchFamily="18" charset="0"/>
                <a:ea typeface="Cambria Math" panose="02040503050406030204" pitchFamily="18" charset="0"/>
              </a:rPr>
              <a:t>χ</a:t>
            </a:r>
            <a:r>
              <a:rPr lang="en-US" i="1" dirty="0">
                <a:latin typeface="Cambria Math" panose="02040503050406030204" pitchFamily="18" charset="0"/>
                <a:ea typeface="Cambria Math" panose="02040503050406030204" pitchFamily="18" charset="0"/>
              </a:rPr>
              <a:t> </a:t>
            </a:r>
            <a:r>
              <a:rPr lang="en-US" baseline="30000" dirty="0"/>
              <a:t>2</a:t>
            </a:r>
            <a:r>
              <a:rPr lang="en-US" dirty="0"/>
              <a:t> table to find the approximate </a:t>
            </a:r>
            <a:r>
              <a:rPr lang="en-US" i="1" dirty="0"/>
              <a:t>P</a:t>
            </a:r>
            <a:r>
              <a:rPr lang="en-US" dirty="0"/>
              <a:t>-value for the test statistic. As shown in the excerpt of Table G, the critical value corresponding to a tail area of 0.005 for 29 degrees of freedom is 52.336. Our calculated test statistic is greater than this value, so the area in the tail to the right of our test statistic is less than 0.005.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lstStyle/>
          <a:p>
            <a:r>
              <a:rPr lang="en-US" dirty="0"/>
              <a:t>The exact </a:t>
            </a:r>
            <a:r>
              <a:rPr lang="en-US" i="1" dirty="0"/>
              <a:t>P</a:t>
            </a:r>
            <a:r>
              <a:rPr lang="en-US" dirty="0"/>
              <a:t>-value can be found using technology; for our example it is calculated as </a:t>
            </a:r>
            <a:r>
              <a:rPr lang="en-US" i="1" dirty="0"/>
              <a:t>P</a:t>
            </a:r>
            <a:r>
              <a:rPr lang="en-US" dirty="0"/>
              <a:t>(</a:t>
            </a:r>
            <a:r>
              <a:rPr lang="el-GR" i="1" dirty="0">
                <a:latin typeface="Cambria Math" panose="02040503050406030204" pitchFamily="18" charset="0"/>
                <a:ea typeface="Cambria Math" panose="02040503050406030204" pitchFamily="18" charset="0"/>
              </a:rPr>
              <a:t>χ</a:t>
            </a:r>
            <a:r>
              <a:rPr lang="en-US" i="1" dirty="0">
                <a:latin typeface="Cambria Math" panose="02040503050406030204" pitchFamily="18" charset="0"/>
                <a:ea typeface="Cambria Math" panose="02040503050406030204" pitchFamily="18" charset="0"/>
              </a:rPr>
              <a:t> </a:t>
            </a:r>
            <a:r>
              <a:rPr lang="en-US" baseline="30000" dirty="0"/>
              <a:t>2</a:t>
            </a:r>
            <a:r>
              <a:rPr lang="en-US" dirty="0"/>
              <a:t> ≥ 56.84), which is approximately </a:t>
            </a:r>
            <a:r>
              <a:rPr lang="en-US" dirty="0">
                <a:solidFill>
                  <a:srgbClr val="FF0000"/>
                </a:solidFill>
              </a:rPr>
              <a:t>0.0015</a:t>
            </a:r>
            <a:r>
              <a:rPr lang="en-US" dirty="0"/>
              <a:t> for degrees of freedom equal to 29. </a:t>
            </a:r>
          </a:p>
          <a:p>
            <a:r>
              <a:rPr lang="en-US" b="1" dirty="0"/>
              <a:t>Step 5:</a:t>
            </a:r>
            <a:r>
              <a:rPr lang="en-US" dirty="0"/>
              <a:t> Make the decision to reject or fail to reject </a:t>
            </a:r>
            <a:r>
              <a:rPr lang="en-US" i="1" dirty="0"/>
              <a:t>H</a:t>
            </a:r>
            <a:r>
              <a:rPr lang="en-US" baseline="-25000" dirty="0"/>
              <a:t>0</a:t>
            </a:r>
            <a:r>
              <a:rPr lang="en-US" dirty="0"/>
              <a:t>.</a:t>
            </a:r>
            <a:r>
              <a:rPr lang="en-US" b="1" dirty="0"/>
              <a:t> </a:t>
            </a:r>
            <a:r>
              <a:rPr lang="en-US" dirty="0"/>
              <a:t>Since the test statistic, </a:t>
            </a:r>
            <a:r>
              <a:rPr lang="el-GR" i="1" dirty="0">
                <a:latin typeface="Cambria Math" panose="02040503050406030204" pitchFamily="18" charset="0"/>
                <a:ea typeface="Cambria Math" panose="02040503050406030204" pitchFamily="18" charset="0"/>
              </a:rPr>
              <a:t>χ </a:t>
            </a:r>
            <a:r>
              <a:rPr lang="en-US" baseline="30000" dirty="0"/>
              <a:t>2</a:t>
            </a:r>
            <a:r>
              <a:rPr lang="en-US" dirty="0"/>
              <a:t> = 56.84, exceeds the critical value, 49.588, we will conclude that the test statistic is too rare to have been caused by ordinary sampling variation. The null hypothesis is rejected in favor of the alternative hypothesis.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lstStyle/>
          <a:p>
            <a:endParaRPr lang="en-US" dirty="0"/>
          </a:p>
          <a:p>
            <a:endParaRPr lang="en-US" dirty="0"/>
          </a:p>
          <a:p>
            <a:endParaRPr lang="en-US" dirty="0"/>
          </a:p>
          <a:p>
            <a:r>
              <a:rPr lang="en-US" dirty="0"/>
              <a:t>Since the </a:t>
            </a:r>
            <a:r>
              <a:rPr lang="en-US" i="1" dirty="0"/>
              <a:t>P</a:t>
            </a:r>
            <a:r>
              <a:rPr lang="en-US" dirty="0"/>
              <a:t>-value of 0.0015 is less than </a:t>
            </a:r>
            <a:r>
              <a:rPr lang="el-GR" i="1" dirty="0">
                <a:latin typeface="Cambria Math" panose="02040503050406030204" pitchFamily="18" charset="0"/>
                <a:ea typeface="Cambria Math" panose="02040503050406030204" pitchFamily="18" charset="0"/>
              </a:rPr>
              <a:t>α</a:t>
            </a:r>
            <a:r>
              <a:rPr lang="en-US" dirty="0"/>
              <a:t> = 0.01, we reach the same conclusion; reject the null hypothesis.</a:t>
            </a:r>
          </a:p>
          <a:p>
            <a:r>
              <a:rPr lang="en-US" b="1" dirty="0"/>
              <a:t>Step 6: </a:t>
            </a:r>
            <a:r>
              <a:rPr lang="en-US" dirty="0"/>
              <a:t>State the conclusion in terms of the original question. </a:t>
            </a:r>
          </a:p>
          <a:p>
            <a:r>
              <a:rPr lang="en-US" dirty="0"/>
              <a:t>There is overwhelming evidence that the process variation exceeds the desired level. </a:t>
            </a:r>
          </a:p>
        </p:txBody>
      </p:sp>
      <p:pic>
        <p:nvPicPr>
          <p:cNvPr id="76802" name="Picture 2"/>
          <p:cNvPicPr>
            <a:picLocks noChangeAspect="1" noChangeArrowheads="1"/>
          </p:cNvPicPr>
          <p:nvPr/>
        </p:nvPicPr>
        <p:blipFill>
          <a:blip r:embed="rId2" cstate="print"/>
          <a:srcRect/>
          <a:stretch>
            <a:fillRect/>
          </a:stretch>
        </p:blipFill>
        <p:spPr bwMode="auto">
          <a:xfrm>
            <a:off x="822820" y="1219200"/>
            <a:ext cx="6797180" cy="1600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12A02-C679-4216-87AA-6DE7D3142A86}"/>
              </a:ext>
            </a:extLst>
          </p:cNvPr>
          <p:cNvSpPr>
            <a:spLocks noGrp="1"/>
          </p:cNvSpPr>
          <p:nvPr>
            <p:ph type="title"/>
          </p:nvPr>
        </p:nvSpPr>
        <p:spPr/>
        <p:txBody>
          <a:bodyPr/>
          <a:lstStyle/>
          <a:p>
            <a:r>
              <a:rPr lang="en-US" dirty="0"/>
              <a:t>Hypotheses for a Test about the Variance</a:t>
            </a:r>
          </a:p>
        </p:txBody>
      </p:sp>
      <p:sp>
        <p:nvSpPr>
          <p:cNvPr id="3" name="Content Placeholder 2">
            <a:extLst>
              <a:ext uri="{FF2B5EF4-FFF2-40B4-BE49-F238E27FC236}">
                <a16:creationId xmlns:a16="http://schemas.microsoft.com/office/drawing/2014/main" id="{FF80DCCE-FBF3-4E1D-8924-815EEEA8188C}"/>
              </a:ext>
            </a:extLst>
          </p:cNvPr>
          <p:cNvSpPr>
            <a:spLocks noGrp="1"/>
          </p:cNvSpPr>
          <p:nvPr>
            <p:ph idx="1"/>
          </p:nvPr>
        </p:nvSpPr>
        <p:spPr/>
        <p:txBody>
          <a:bodyPr/>
          <a:lstStyle/>
          <a:p>
            <a:r>
              <a:rPr lang="en-US" dirty="0"/>
              <a:t>In this section we want to adapt the hypothesis testing procedure to test a hypothesis concerning a population variance. Table 11.5.1 contains the correct formulation of the hypotheses for a test of the variance.</a:t>
            </a:r>
          </a:p>
        </p:txBody>
      </p:sp>
      <p:pic>
        <p:nvPicPr>
          <p:cNvPr id="5" name="Picture 4">
            <a:extLst>
              <a:ext uri="{FF2B5EF4-FFF2-40B4-BE49-F238E27FC236}">
                <a16:creationId xmlns:a16="http://schemas.microsoft.com/office/drawing/2014/main" id="{DB07CE00-CF30-4235-A2D5-4669963351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3276600"/>
            <a:ext cx="8229600" cy="1872101"/>
          </a:xfrm>
          <a:prstGeom prst="rect">
            <a:avLst/>
          </a:prstGeom>
        </p:spPr>
      </p:pic>
    </p:spTree>
    <p:extLst>
      <p:ext uri="{BB962C8B-B14F-4D97-AF65-F5344CB8AC3E}">
        <p14:creationId xmlns:p14="http://schemas.microsoft.com/office/powerpoint/2010/main" val="4023397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a:t>
            </a:r>
          </a:p>
        </p:txBody>
      </p:sp>
      <p:sp>
        <p:nvSpPr>
          <p:cNvPr id="3" name="Content Placeholder 2"/>
          <p:cNvSpPr>
            <a:spLocks noGrp="1"/>
          </p:cNvSpPr>
          <p:nvPr>
            <p:ph idx="1"/>
          </p:nvPr>
        </p:nvSpPr>
        <p:spPr>
          <a:xfrm>
            <a:off x="457200" y="1280160"/>
            <a:ext cx="8229600" cy="4587240"/>
          </a:xfrm>
        </p:spPr>
        <p:txBody>
          <a:bodyPr/>
          <a:lstStyle/>
          <a:p>
            <a:r>
              <a:rPr lang="en-US" dirty="0"/>
              <a:t>A pharmaceutical company believes that its manufacturing process is in control when the standard deviation of the dosage in each tablet is </a:t>
            </a:r>
            <a:br>
              <a:rPr lang="en-US" dirty="0"/>
            </a:br>
            <a:r>
              <a:rPr lang="en-US" dirty="0">
                <a:solidFill>
                  <a:srgbClr val="0000FF"/>
                </a:solidFill>
              </a:rPr>
              <a:t>0.10</a:t>
            </a:r>
            <a:r>
              <a:rPr lang="en-US" dirty="0"/>
              <a:t> milligrams. The quality assurance manager is willing to shut down the manufacturing process if there is overwhelming evidence that the process has excessive variation. Use </a:t>
            </a:r>
            <a:r>
              <a:rPr lang="el-GR" i="1" dirty="0">
                <a:solidFill>
                  <a:srgbClr val="0000FF"/>
                </a:solidFill>
                <a:latin typeface="Cambria Math" panose="02040503050406030204" pitchFamily="18" charset="0"/>
                <a:ea typeface="Cambria Math" panose="02040503050406030204" pitchFamily="18" charset="0"/>
              </a:rPr>
              <a:t>α</a:t>
            </a:r>
            <a:r>
              <a:rPr lang="en-US" dirty="0">
                <a:solidFill>
                  <a:srgbClr val="0000FF"/>
                </a:solidFill>
              </a:rPr>
              <a:t> = 0.01 </a:t>
            </a:r>
            <a:r>
              <a:rPr lang="en-US" dirty="0"/>
              <a:t>to perform the test. </a:t>
            </a:r>
          </a:p>
          <a:p>
            <a:r>
              <a:rPr lang="en-US" b="1" dirty="0"/>
              <a:t>Solution </a:t>
            </a:r>
          </a:p>
          <a:p>
            <a:r>
              <a:rPr lang="en-US" b="1" dirty="0"/>
              <a:t>Step 1:</a:t>
            </a:r>
            <a:r>
              <a:rPr lang="en-US" dirty="0"/>
              <a:t> Determine the null and alternative hypotheses. State the hypotheses in plain English.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noAutofit/>
          </a:bodyPr>
          <a:lstStyle/>
          <a:p>
            <a:r>
              <a:rPr lang="en-US" b="1" dirty="0"/>
              <a:t>Null Hypothesis: </a:t>
            </a:r>
            <a:r>
              <a:rPr lang="en-US" dirty="0"/>
              <a:t>The manufacturing process does not have excessive variation. </a:t>
            </a:r>
          </a:p>
          <a:p>
            <a:r>
              <a:rPr lang="en-US" b="1" dirty="0"/>
              <a:t>Alternative Hypothesis: </a:t>
            </a:r>
            <a:r>
              <a:rPr lang="en-US" dirty="0"/>
              <a:t>The manufacturing process does have excessive variation. </a:t>
            </a:r>
          </a:p>
          <a:p>
            <a:r>
              <a:rPr lang="en-US" dirty="0"/>
              <a:t>Since the issue in this example is variation, the hypothesis can be stated in terms of the standard deviation or the variance. </a:t>
            </a:r>
          </a:p>
          <a:p>
            <a:r>
              <a:rPr lang="en-US" dirty="0"/>
              <a:t>Most hypothesis tests concerning a variance will be one-sided since small variation is desirable, while too much variation is undesirable.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lstStyle/>
          <a:p>
            <a:r>
              <a:rPr lang="en-US" dirty="0"/>
              <a:t>Because we are interested in determining if there is evidence that the process has excessive variation, the test will be a right-tailed test. </a:t>
            </a:r>
          </a:p>
          <a:p>
            <a:r>
              <a:rPr lang="en-US" dirty="0"/>
              <a:t>The hypotheses in symbolic form are</a:t>
            </a:r>
          </a:p>
          <a:p>
            <a:r>
              <a:rPr lang="en-US" i="1" dirty="0"/>
              <a:t>H</a:t>
            </a:r>
            <a:r>
              <a:rPr lang="en-US" baseline="-25000" dirty="0"/>
              <a:t>0</a:t>
            </a:r>
            <a:r>
              <a:rPr lang="en-US" dirty="0"/>
              <a:t>: </a:t>
            </a:r>
            <a:r>
              <a:rPr lang="el-GR" i="1" dirty="0">
                <a:latin typeface="Cambria Math" panose="02040503050406030204" pitchFamily="18" charset="0"/>
                <a:ea typeface="Cambria Math" panose="02040503050406030204" pitchFamily="18" charset="0"/>
              </a:rPr>
              <a:t>σ</a:t>
            </a:r>
            <a:r>
              <a:rPr lang="en-US" i="1" dirty="0">
                <a:latin typeface="Cambria Math" panose="02040503050406030204" pitchFamily="18" charset="0"/>
                <a:ea typeface="Cambria Math" panose="02040503050406030204" pitchFamily="18" charset="0"/>
              </a:rPr>
              <a:t> </a:t>
            </a:r>
            <a:r>
              <a:rPr lang="en-US" baseline="30000" dirty="0"/>
              <a:t>2</a:t>
            </a:r>
            <a:r>
              <a:rPr lang="en-US" dirty="0"/>
              <a:t> = (0.10)</a:t>
            </a:r>
            <a:r>
              <a:rPr lang="en-US" baseline="30000" dirty="0"/>
              <a:t>2</a:t>
            </a:r>
            <a:r>
              <a:rPr lang="en-US" dirty="0"/>
              <a:t> = 0.01 mg</a:t>
            </a:r>
            <a:r>
              <a:rPr lang="en-US" baseline="30000" dirty="0"/>
              <a:t>2</a:t>
            </a:r>
            <a:r>
              <a:rPr lang="en-US" dirty="0"/>
              <a:t> 	</a:t>
            </a:r>
            <a:br>
              <a:rPr lang="en-US" dirty="0"/>
            </a:br>
            <a:r>
              <a:rPr lang="en-US" dirty="0"/>
              <a:t>The variation of the process meets the standard. </a:t>
            </a:r>
          </a:p>
          <a:p>
            <a:r>
              <a:rPr lang="en-US" i="1" dirty="0"/>
              <a:t>H</a:t>
            </a:r>
            <a:r>
              <a:rPr lang="en-US" i="1" baseline="-25000" dirty="0"/>
              <a:t>a</a:t>
            </a:r>
            <a:r>
              <a:rPr lang="en-US" dirty="0"/>
              <a:t>: </a:t>
            </a:r>
            <a:r>
              <a:rPr lang="el-GR" i="1" dirty="0">
                <a:latin typeface="Cambria Math" panose="02040503050406030204" pitchFamily="18" charset="0"/>
                <a:ea typeface="Cambria Math" panose="02040503050406030204" pitchFamily="18" charset="0"/>
              </a:rPr>
              <a:t>σ</a:t>
            </a:r>
            <a:r>
              <a:rPr lang="en-US" i="1" dirty="0">
                <a:latin typeface="Cambria Math" panose="02040503050406030204" pitchFamily="18" charset="0"/>
                <a:ea typeface="Cambria Math" panose="02040503050406030204" pitchFamily="18" charset="0"/>
              </a:rPr>
              <a:t> </a:t>
            </a:r>
            <a:r>
              <a:rPr lang="en-US" baseline="30000" dirty="0"/>
              <a:t>2</a:t>
            </a:r>
            <a:r>
              <a:rPr lang="en-US" dirty="0"/>
              <a:t> &gt; 0.01 mg</a:t>
            </a:r>
            <a:r>
              <a:rPr lang="en-US" baseline="30000" dirty="0"/>
              <a:t>2</a:t>
            </a:r>
            <a:r>
              <a:rPr lang="en-US" dirty="0"/>
              <a:t> 			</a:t>
            </a:r>
            <a:br>
              <a:rPr lang="en-US" dirty="0"/>
            </a:br>
            <a:r>
              <a:rPr lang="en-US" dirty="0"/>
              <a:t>The variation of the process is excessive.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lstStyle/>
          <a:p>
            <a:r>
              <a:rPr lang="en-US" b="1" dirty="0"/>
              <a:t>Step 2: </a:t>
            </a:r>
            <a:r>
              <a:rPr lang="en-US" dirty="0"/>
              <a:t>Specify the significance level </a:t>
            </a:r>
            <a:r>
              <a:rPr lang="el-GR" i="1" dirty="0">
                <a:latin typeface="Cambria Math" panose="02040503050406030204" pitchFamily="18" charset="0"/>
                <a:ea typeface="Cambria Math" panose="02040503050406030204" pitchFamily="18" charset="0"/>
              </a:rPr>
              <a:t>α</a:t>
            </a:r>
            <a:r>
              <a:rPr lang="en-US" dirty="0"/>
              <a:t>. </a:t>
            </a:r>
          </a:p>
          <a:p>
            <a:r>
              <a:rPr lang="en-US" dirty="0"/>
              <a:t>The level of the test is specified in the problem to be      </a:t>
            </a:r>
            <a:r>
              <a:rPr lang="el-GR" i="1" dirty="0">
                <a:latin typeface="Cambria Math" panose="02040503050406030204" pitchFamily="18" charset="0"/>
                <a:ea typeface="Cambria Math" panose="02040503050406030204" pitchFamily="18" charset="0"/>
              </a:rPr>
              <a:t>α</a:t>
            </a:r>
            <a:r>
              <a:rPr lang="en-US" dirty="0"/>
              <a:t> = 0.01.</a:t>
            </a:r>
          </a:p>
          <a:p>
            <a:r>
              <a:rPr lang="en-US" b="1" dirty="0"/>
              <a:t>Step 3:</a:t>
            </a:r>
            <a:r>
              <a:rPr lang="en-US" dirty="0"/>
              <a:t> Validate the assumptions of the hypothesis test, identify the appropriate test statistic, and compute its value.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a Hypothesis about a Population Variance </a:t>
            </a:r>
          </a:p>
        </p:txBody>
      </p:sp>
      <p:sp>
        <p:nvSpPr>
          <p:cNvPr id="4" name="Content Placeholder 2"/>
          <p:cNvSpPr>
            <a:spLocks noGrp="1"/>
          </p:cNvSpPr>
          <p:nvPr>
            <p:ph idx="1"/>
          </p:nvPr>
        </p:nvSpPr>
        <p:spPr>
          <a:xfrm>
            <a:off x="457200" y="1236714"/>
            <a:ext cx="8229600" cy="4702826"/>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r>
              <a:rPr lang="en-US" b="1" dirty="0">
                <a:solidFill>
                  <a:srgbClr val="000000"/>
                </a:solidFill>
              </a:rPr>
              <a:t>Assumptions: </a:t>
            </a:r>
          </a:p>
          <a:p>
            <a:pPr marL="514350" indent="-514350">
              <a:buFont typeface="+mj-lt"/>
              <a:buAutoNum type="arabicPeriod"/>
            </a:pPr>
            <a:r>
              <a:rPr lang="en-US" dirty="0">
                <a:solidFill>
                  <a:srgbClr val="000000"/>
                </a:solidFill>
              </a:rPr>
              <a:t>The data is obtained via a random sample of size </a:t>
            </a:r>
            <a:r>
              <a:rPr lang="en-US" i="1" dirty="0">
                <a:solidFill>
                  <a:srgbClr val="000000"/>
                </a:solidFill>
              </a:rPr>
              <a:t>n</a:t>
            </a:r>
            <a:r>
              <a:rPr lang="en-US" dirty="0">
                <a:solidFill>
                  <a:srgbClr val="000000"/>
                </a:solidFill>
              </a:rPr>
              <a:t>. </a:t>
            </a:r>
          </a:p>
          <a:p>
            <a:pPr marL="514350" indent="-514350">
              <a:buFont typeface="+mj-lt"/>
              <a:buAutoNum type="arabicPeriod"/>
            </a:pPr>
            <a:r>
              <a:rPr lang="en-US" dirty="0">
                <a:solidFill>
                  <a:srgbClr val="000000"/>
                </a:solidFill>
              </a:rPr>
              <a:t>The population is normally distributed with mean </a:t>
            </a:r>
            <a:r>
              <a:rPr lang="el-GR" i="1" dirty="0">
                <a:solidFill>
                  <a:srgbClr val="000000"/>
                </a:solidFill>
                <a:latin typeface="Cambria Math" panose="02040503050406030204" pitchFamily="18" charset="0"/>
                <a:ea typeface="Cambria Math" panose="02040503050406030204" pitchFamily="18" charset="0"/>
              </a:rPr>
              <a:t>μ</a:t>
            </a:r>
            <a:r>
              <a:rPr lang="en-US" dirty="0">
                <a:solidFill>
                  <a:srgbClr val="000000"/>
                </a:solidFill>
              </a:rPr>
              <a:t> and standard deviation </a:t>
            </a:r>
            <a:r>
              <a:rPr lang="el-GR" i="1" dirty="0">
                <a:solidFill>
                  <a:srgbClr val="000000"/>
                </a:solidFill>
                <a:latin typeface="Cambria Math" panose="02040503050406030204" pitchFamily="18" charset="0"/>
                <a:ea typeface="Cambria Math" panose="02040503050406030204" pitchFamily="18" charset="0"/>
              </a:rPr>
              <a:t>σ</a:t>
            </a:r>
            <a:r>
              <a:rPr lang="en-US" dirty="0">
                <a:solidFill>
                  <a:srgbClr val="000000"/>
                </a:solidFill>
              </a:rPr>
              <a:t>. </a:t>
            </a:r>
          </a:p>
          <a:p>
            <a:pPr marL="3175" indent="-3175"/>
            <a:r>
              <a:rPr lang="en-US" b="1" dirty="0">
                <a:solidFill>
                  <a:srgbClr val="000000"/>
                </a:solidFill>
              </a:rPr>
              <a:t>Test Statistic:</a:t>
            </a:r>
            <a:r>
              <a:rPr lang="en-US" dirty="0">
                <a:solidFill>
                  <a:srgbClr val="000000"/>
                </a:solidFill>
              </a:rPr>
              <a:t> The test statistic for a hypothesis about a population variance is given by </a:t>
            </a:r>
          </a:p>
          <a:p>
            <a:pPr marL="3175" indent="-3175">
              <a:lnSpc>
                <a:spcPct val="150000"/>
              </a:lnSpc>
            </a:pPr>
            <a:r>
              <a:rPr lang="en-US" dirty="0">
                <a:solidFill>
                  <a:srgbClr val="000000"/>
                </a:solidFill>
              </a:rPr>
              <a:t>				   with degrees of freedom = </a:t>
            </a:r>
            <a:r>
              <a:rPr lang="en-US" i="1" dirty="0">
                <a:solidFill>
                  <a:srgbClr val="000000"/>
                </a:solidFill>
              </a:rPr>
              <a:t>n</a:t>
            </a:r>
            <a:r>
              <a:rPr lang="en-US" dirty="0">
                <a:solidFill>
                  <a:srgbClr val="000000"/>
                </a:solidFill>
              </a:rPr>
              <a:t> </a:t>
            </a:r>
            <a:r>
              <a:rPr lang="en-US" dirty="0">
                <a:solidFill>
                  <a:srgbClr val="000000"/>
                </a:solidFill>
                <a:latin typeface="Symbol" pitchFamily="98" charset="2"/>
              </a:rPr>
              <a:t>-</a:t>
            </a:r>
            <a:r>
              <a:rPr lang="en-US" dirty="0">
                <a:solidFill>
                  <a:srgbClr val="000000"/>
                </a:solidFill>
              </a:rPr>
              <a:t> 1</a:t>
            </a:r>
          </a:p>
          <a:p>
            <a:pPr marL="3175" indent="-3175"/>
            <a:endParaRPr lang="en-US" dirty="0">
              <a:solidFill>
                <a:srgbClr val="000000"/>
              </a:solidFill>
            </a:endParaRPr>
          </a:p>
        </p:txBody>
      </p:sp>
      <p:graphicFrame>
        <p:nvGraphicFramePr>
          <p:cNvPr id="69635" name="Object 3"/>
          <p:cNvGraphicFramePr>
            <a:graphicFrameLocks noChangeAspect="1"/>
          </p:cNvGraphicFramePr>
          <p:nvPr>
            <p:extLst>
              <p:ext uri="{D42A27DB-BD31-4B8C-83A1-F6EECF244321}">
                <p14:modId xmlns:p14="http://schemas.microsoft.com/office/powerpoint/2010/main" val="2547387652"/>
              </p:ext>
            </p:extLst>
          </p:nvPr>
        </p:nvGraphicFramePr>
        <p:xfrm>
          <a:off x="1257300" y="4673600"/>
          <a:ext cx="2044700" cy="990600"/>
        </p:xfrm>
        <a:graphic>
          <a:graphicData uri="http://schemas.openxmlformats.org/presentationml/2006/ole">
            <mc:AlternateContent xmlns:mc="http://schemas.openxmlformats.org/markup-compatibility/2006">
              <mc:Choice xmlns:v="urn:schemas-microsoft-com:vml" Requires="v">
                <p:oleObj spid="_x0000_s69643" name="Equation" r:id="rId3" imgW="2044440" imgH="990360" progId="Equation.DSMT4">
                  <p:embed/>
                </p:oleObj>
              </mc:Choice>
              <mc:Fallback>
                <p:oleObj name="Equation" r:id="rId3" imgW="2044440" imgH="990360" progId="Equation.DSMT4">
                  <p:embed/>
                  <p:pic>
                    <p:nvPicPr>
                      <p:cNvPr id="0" name="Picture 3"/>
                      <p:cNvPicPr>
                        <a:picLocks noChangeAspect="1" noChangeArrowheads="1"/>
                      </p:cNvPicPr>
                      <p:nvPr/>
                    </p:nvPicPr>
                    <p:blipFill>
                      <a:blip r:embed="rId4"/>
                      <a:srcRect/>
                      <a:stretch>
                        <a:fillRect/>
                      </a:stretch>
                    </p:blipFill>
                    <p:spPr bwMode="auto">
                      <a:xfrm>
                        <a:off x="1257300" y="4673600"/>
                        <a:ext cx="2044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a Hypothesis about a Population Variance </a:t>
            </a:r>
          </a:p>
        </p:txBody>
      </p:sp>
      <p:sp>
        <p:nvSpPr>
          <p:cNvPr id="4" name="Content Placeholder 2"/>
          <p:cNvSpPr>
            <a:spLocks noGrp="1"/>
          </p:cNvSpPr>
          <p:nvPr>
            <p:ph idx="1"/>
          </p:nvPr>
        </p:nvSpPr>
        <p:spPr>
          <a:xfrm>
            <a:off x="457200" y="1236714"/>
            <a:ext cx="8229600" cy="4056495"/>
          </a:xfrm>
          <a:solidFill>
            <a:srgbClr val="FFFFCC"/>
          </a:solidFill>
          <a:ln w="28575">
            <a:solidFill>
              <a:srgbClr val="000000"/>
            </a:solidFill>
          </a:ln>
        </p:spPr>
        <p:txBody>
          <a:bodyPr>
            <a:spAutoFit/>
          </a:bodyPr>
          <a:lstStyle/>
          <a:p>
            <a:pPr algn="ctr"/>
            <a:r>
              <a:rPr lang="en-US" b="1" dirty="0">
                <a:solidFill>
                  <a:srgbClr val="000000"/>
                </a:solidFill>
              </a:rPr>
              <a:t>Procedure (cont.)</a:t>
            </a:r>
            <a:endParaRPr lang="en-US" dirty="0">
              <a:solidFill>
                <a:srgbClr val="000000"/>
              </a:solidFill>
            </a:endParaRPr>
          </a:p>
          <a:p>
            <a:r>
              <a:rPr lang="en-US" dirty="0">
                <a:solidFill>
                  <a:srgbClr val="000000"/>
                </a:solidFill>
              </a:rPr>
              <a:t>where, </a:t>
            </a:r>
          </a:p>
          <a:p>
            <a:r>
              <a:rPr lang="en-US" i="1" dirty="0">
                <a:solidFill>
                  <a:srgbClr val="000000"/>
                </a:solidFill>
              </a:rPr>
              <a:t>n</a:t>
            </a:r>
            <a:r>
              <a:rPr lang="en-US" dirty="0">
                <a:solidFill>
                  <a:srgbClr val="000000"/>
                </a:solidFill>
              </a:rPr>
              <a:t> = the sample size </a:t>
            </a:r>
          </a:p>
          <a:p>
            <a:r>
              <a:rPr lang="el-GR" i="1" dirty="0">
                <a:solidFill>
                  <a:srgbClr val="000000"/>
                </a:solidFill>
                <a:latin typeface="Cambria Math" panose="02040503050406030204" pitchFamily="18" charset="0"/>
                <a:ea typeface="Cambria Math" panose="02040503050406030204" pitchFamily="18" charset="0"/>
              </a:rPr>
              <a:t>σ</a:t>
            </a:r>
            <a:r>
              <a:rPr lang="en-US" baseline="-25000" dirty="0">
                <a:solidFill>
                  <a:srgbClr val="000000"/>
                </a:solidFill>
              </a:rPr>
              <a:t>0</a:t>
            </a:r>
            <a:r>
              <a:rPr lang="en-US" dirty="0">
                <a:solidFill>
                  <a:srgbClr val="000000"/>
                </a:solidFill>
              </a:rPr>
              <a:t> = the claimed value of the population standard deviation </a:t>
            </a:r>
          </a:p>
          <a:p>
            <a:r>
              <a:rPr lang="en-US" dirty="0">
                <a:solidFill>
                  <a:srgbClr val="000000"/>
                </a:solidFill>
              </a:rPr>
              <a:t>     = the claimed value of the population variance </a:t>
            </a:r>
          </a:p>
          <a:p>
            <a:r>
              <a:rPr lang="en-US" i="1" dirty="0">
                <a:solidFill>
                  <a:srgbClr val="000000"/>
                </a:solidFill>
              </a:rPr>
              <a:t>s</a:t>
            </a:r>
            <a:r>
              <a:rPr lang="en-US" dirty="0">
                <a:solidFill>
                  <a:srgbClr val="000000"/>
                </a:solidFill>
              </a:rPr>
              <a:t> = the sample standard deviation, and </a:t>
            </a:r>
          </a:p>
          <a:p>
            <a:r>
              <a:rPr lang="en-US" i="1" dirty="0">
                <a:solidFill>
                  <a:srgbClr val="000000"/>
                </a:solidFill>
              </a:rPr>
              <a:t>s</a:t>
            </a:r>
            <a:r>
              <a:rPr lang="en-US" baseline="30000" dirty="0">
                <a:solidFill>
                  <a:srgbClr val="000000"/>
                </a:solidFill>
              </a:rPr>
              <a:t>2</a:t>
            </a:r>
            <a:r>
              <a:rPr lang="en-US" dirty="0">
                <a:solidFill>
                  <a:srgbClr val="000000"/>
                </a:solidFill>
              </a:rPr>
              <a:t> = the sample variance. </a:t>
            </a:r>
          </a:p>
        </p:txBody>
      </p:sp>
      <p:graphicFrame>
        <p:nvGraphicFramePr>
          <p:cNvPr id="70659" name="Object 3"/>
          <p:cNvGraphicFramePr>
            <a:graphicFrameLocks noChangeAspect="1"/>
          </p:cNvGraphicFramePr>
          <p:nvPr>
            <p:extLst>
              <p:ext uri="{D42A27DB-BD31-4B8C-83A1-F6EECF244321}">
                <p14:modId xmlns:p14="http://schemas.microsoft.com/office/powerpoint/2010/main" val="317394692"/>
              </p:ext>
            </p:extLst>
          </p:nvPr>
        </p:nvGraphicFramePr>
        <p:xfrm>
          <a:off x="527050" y="3725863"/>
          <a:ext cx="381000" cy="469900"/>
        </p:xfrm>
        <a:graphic>
          <a:graphicData uri="http://schemas.openxmlformats.org/presentationml/2006/ole">
            <mc:AlternateContent xmlns:mc="http://schemas.openxmlformats.org/markup-compatibility/2006">
              <mc:Choice xmlns:v="urn:schemas-microsoft-com:vml" Requires="v">
                <p:oleObj spid="_x0000_s70667" name="Equation" r:id="rId3" imgW="380880" imgH="469800" progId="Equation.DSMT4">
                  <p:embed/>
                </p:oleObj>
              </mc:Choice>
              <mc:Fallback>
                <p:oleObj name="Equation" r:id="rId3" imgW="380880" imgH="469800" progId="Equation.DSMT4">
                  <p:embed/>
                  <p:pic>
                    <p:nvPicPr>
                      <p:cNvPr id="0" name="Picture 3"/>
                      <p:cNvPicPr>
                        <a:picLocks noChangeAspect="1" noChangeArrowheads="1"/>
                      </p:cNvPicPr>
                      <p:nvPr/>
                    </p:nvPicPr>
                    <p:blipFill>
                      <a:blip r:embed="rId4"/>
                      <a:srcRect/>
                      <a:stretch>
                        <a:fillRect/>
                      </a:stretch>
                    </p:blipFill>
                    <p:spPr bwMode="auto">
                      <a:xfrm>
                        <a:off x="527050" y="3725863"/>
                        <a:ext cx="381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lstStyle/>
          <a:p>
            <a:r>
              <a:rPr lang="en-US" dirty="0"/>
              <a:t>Note that the test statistic is named </a:t>
            </a:r>
            <a:r>
              <a:rPr lang="el-GR" i="1" dirty="0">
                <a:latin typeface="Cambria Math" panose="02040503050406030204" pitchFamily="18" charset="0"/>
                <a:ea typeface="Cambria Math" panose="02040503050406030204" pitchFamily="18" charset="0"/>
              </a:rPr>
              <a:t>χ</a:t>
            </a:r>
            <a:r>
              <a:rPr lang="en-US" i="1" dirty="0">
                <a:latin typeface="Cambria Math" panose="02040503050406030204" pitchFamily="18" charset="0"/>
                <a:ea typeface="Cambria Math" panose="02040503050406030204" pitchFamily="18" charset="0"/>
              </a:rPr>
              <a:t> </a:t>
            </a:r>
            <a:r>
              <a:rPr lang="en-US" baseline="30000" dirty="0"/>
              <a:t>2</a:t>
            </a:r>
            <a:r>
              <a:rPr lang="en-US" dirty="0"/>
              <a:t> (chi-square), because that is the type of distribution the statistic has under repeated sampling (repeatedly calculating this statistic using different random samples from the same population). </a:t>
            </a:r>
          </a:p>
          <a:p>
            <a:r>
              <a:rPr lang="en-US" dirty="0"/>
              <a:t>Let’s look at the pieces of this new test statistic. The term      refers to the hypothesized value of the variance. </a:t>
            </a:r>
          </a:p>
        </p:txBody>
      </p:sp>
      <p:graphicFrame>
        <p:nvGraphicFramePr>
          <p:cNvPr id="72706" name="Object 2"/>
          <p:cNvGraphicFramePr>
            <a:graphicFrameLocks noChangeAspect="1"/>
          </p:cNvGraphicFramePr>
          <p:nvPr>
            <p:extLst>
              <p:ext uri="{D42A27DB-BD31-4B8C-83A1-F6EECF244321}">
                <p14:modId xmlns:p14="http://schemas.microsoft.com/office/powerpoint/2010/main" val="3239278856"/>
              </p:ext>
            </p:extLst>
          </p:nvPr>
        </p:nvGraphicFramePr>
        <p:xfrm>
          <a:off x="1301750" y="3962400"/>
          <a:ext cx="381000" cy="469900"/>
        </p:xfrm>
        <a:graphic>
          <a:graphicData uri="http://schemas.openxmlformats.org/presentationml/2006/ole">
            <mc:AlternateContent xmlns:mc="http://schemas.openxmlformats.org/markup-compatibility/2006">
              <mc:Choice xmlns:v="urn:schemas-microsoft-com:vml" Requires="v">
                <p:oleObj spid="_x0000_s72714" name="Equation" r:id="rId3" imgW="380880" imgH="469800" progId="Equation.DSMT4">
                  <p:embed/>
                </p:oleObj>
              </mc:Choice>
              <mc:Fallback>
                <p:oleObj name="Equation" r:id="rId3" imgW="380880" imgH="469800" progId="Equation.DSMT4">
                  <p:embed/>
                  <p:pic>
                    <p:nvPicPr>
                      <p:cNvPr id="0" name="Picture 2"/>
                      <p:cNvPicPr>
                        <a:picLocks noChangeAspect="1" noChangeArrowheads="1"/>
                      </p:cNvPicPr>
                      <p:nvPr/>
                    </p:nvPicPr>
                    <p:blipFill>
                      <a:blip r:embed="rId4"/>
                      <a:srcRect/>
                      <a:stretch>
                        <a:fillRect/>
                      </a:stretch>
                    </p:blipFill>
                    <p:spPr bwMode="auto">
                      <a:xfrm>
                        <a:off x="1301750" y="3962400"/>
                        <a:ext cx="381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1729</TotalTime>
  <Words>964</Words>
  <Application>Microsoft Office PowerPoint</Application>
  <PresentationFormat>On-screen Show (4:3)</PresentationFormat>
  <Paragraphs>92</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6" baseType="lpstr">
      <vt:lpstr>Cambria Math</vt:lpstr>
      <vt:lpstr>Symbol</vt:lpstr>
      <vt:lpstr>Arial</vt:lpstr>
      <vt:lpstr>Calibri</vt:lpstr>
      <vt:lpstr>Office Theme</vt:lpstr>
      <vt:lpstr>MathType 6.0 Equation</vt:lpstr>
      <vt:lpstr>Equation</vt:lpstr>
      <vt:lpstr>Section 11.5</vt:lpstr>
      <vt:lpstr>Hypotheses for a Test about the Variance</vt:lpstr>
      <vt:lpstr>Example 11.5.1</vt:lpstr>
      <vt:lpstr>Example 11.5.1 (cont.)</vt:lpstr>
      <vt:lpstr>Example 11.5.1 (cont.)</vt:lpstr>
      <vt:lpstr>Example 11.5.1 (cont.)</vt:lpstr>
      <vt:lpstr>Testing a Hypothesis about a Population Variance </vt:lpstr>
      <vt:lpstr>Testing a Hypothesis about a Population Variance </vt:lpstr>
      <vt:lpstr>Example 11.5.1 (cont.)</vt:lpstr>
      <vt:lpstr>Example 11.5.1 (cont.)</vt:lpstr>
      <vt:lpstr>Example 11.5.1 (cont.)</vt:lpstr>
      <vt:lpstr>Example 11.5.1 (cont.)</vt:lpstr>
      <vt:lpstr>Example 11.5.1 (cont.)</vt:lpstr>
      <vt:lpstr>Example 11.5.1 (cont.)</vt:lpstr>
      <vt:lpstr>Example 11.5.1 (cont.)</vt:lpstr>
      <vt:lpstr>Example 11.5.1 (cont.)</vt:lpstr>
      <vt:lpstr>Example 11.5.1 (cont.)</vt:lpstr>
      <vt:lpstr>Example 11.5.1 (cont.)</vt:lpstr>
      <vt:lpstr>Example 11.5.1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274</cp:revision>
  <dcterms:created xsi:type="dcterms:W3CDTF">2013-04-26T14:43:13Z</dcterms:created>
  <dcterms:modified xsi:type="dcterms:W3CDTF">2018-09-14T10:00:25Z</dcterms:modified>
</cp:coreProperties>
</file>