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7"/>
  </p:notesMasterIdLst>
  <p:handoutMasterIdLst>
    <p:handoutMasterId r:id="rId8"/>
  </p:handoutMasterIdLst>
  <p:sldIdLst>
    <p:sldId id="256" r:id="rId2"/>
    <p:sldId id="300" r:id="rId3"/>
    <p:sldId id="301" r:id="rId4"/>
    <p:sldId id="302" r:id="rId5"/>
    <p:sldId id="303" r:id="rId6"/>
  </p:sldIdLst>
  <p:sldSz cx="9144000" cy="6858000" type="screen4x3"/>
  <p:notesSz cx="6858000" cy="9144000"/>
  <p:embeddedFontLst>
    <p:embeddedFont>
      <p:font typeface="Calibri" panose="020F0502020204030204" pitchFamily="34" charset="0"/>
      <p:regular r:id="rId9"/>
      <p:bold r:id="rId10"/>
      <p:italic r:id="rId11"/>
      <p:boldItalic r:id="rId12"/>
    </p:embeddedFont>
    <p:embeddedFont>
      <p:font typeface="Cambria Math" panose="02040503050406030204" pitchFamily="18" charset="0"/>
      <p:regular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1F497D"/>
    <a:srgbClr val="000000"/>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font" Target="fonts/font5.fntdata"/><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4.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9/14/2018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Practical Significance vs. Statistical Significance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a:t>
            </a:r>
          </a:p>
        </p:txBody>
      </p:sp>
      <p:sp>
        <p:nvSpPr>
          <p:cNvPr id="3" name="Content Placeholder 2"/>
          <p:cNvSpPr>
            <a:spLocks noGrp="1"/>
          </p:cNvSpPr>
          <p:nvPr>
            <p:ph idx="1"/>
          </p:nvPr>
        </p:nvSpPr>
        <p:spPr>
          <a:xfrm>
            <a:off x="457200" y="1280160"/>
            <a:ext cx="8229600" cy="4587240"/>
          </a:xfrm>
        </p:spPr>
        <p:txBody>
          <a:bodyPr/>
          <a:lstStyle/>
          <a:p>
            <a:r>
              <a:rPr lang="en-US" dirty="0"/>
              <a:t>Suppose a dog food manufacturer wants to know if the proper amount of dog food is being placed in the </a:t>
            </a:r>
            <a:r>
              <a:rPr lang="en-US" dirty="0">
                <a:solidFill>
                  <a:srgbClr val="0000FF"/>
                </a:solidFill>
              </a:rPr>
              <a:t>25</a:t>
            </a:r>
            <a:r>
              <a:rPr lang="en-US" dirty="0"/>
              <a:t> pound bags. The hypothesis would be: </a:t>
            </a:r>
          </a:p>
          <a:p>
            <a:endParaRPr lang="en-US" dirty="0"/>
          </a:p>
          <a:p>
            <a:endParaRPr lang="en-US" dirty="0"/>
          </a:p>
          <a:p>
            <a:r>
              <a:rPr lang="en-US" dirty="0"/>
              <a:t>A sample of</a:t>
            </a:r>
            <a:r>
              <a:rPr lang="en-US" dirty="0">
                <a:solidFill>
                  <a:srgbClr val="0000FF"/>
                </a:solidFill>
              </a:rPr>
              <a:t> 2000 </a:t>
            </a:r>
            <a:r>
              <a:rPr lang="en-US" dirty="0"/>
              <a:t>bags was selected with the following results: </a:t>
            </a:r>
          </a:p>
        </p:txBody>
      </p:sp>
      <p:graphicFrame>
        <p:nvGraphicFramePr>
          <p:cNvPr id="83969" name="Object 1"/>
          <p:cNvGraphicFramePr>
            <a:graphicFrameLocks noChangeAspect="1"/>
          </p:cNvGraphicFramePr>
          <p:nvPr>
            <p:extLst>
              <p:ext uri="{D42A27DB-BD31-4B8C-83A1-F6EECF244321}">
                <p14:modId xmlns:p14="http://schemas.microsoft.com/office/powerpoint/2010/main" val="2993722628"/>
              </p:ext>
            </p:extLst>
          </p:nvPr>
        </p:nvGraphicFramePr>
        <p:xfrm>
          <a:off x="3429000" y="2667000"/>
          <a:ext cx="1816100" cy="965200"/>
        </p:xfrm>
        <a:graphic>
          <a:graphicData uri="http://schemas.openxmlformats.org/presentationml/2006/ole">
            <mc:AlternateContent xmlns:mc="http://schemas.openxmlformats.org/markup-compatibility/2006">
              <mc:Choice xmlns:v="urn:schemas-microsoft-com:vml" Requires="v">
                <p:oleObj spid="_x0000_s83973" name="Equation" r:id="rId3" imgW="1815840" imgH="965160" progId="Equation.DSMT4">
                  <p:embed/>
                </p:oleObj>
              </mc:Choice>
              <mc:Fallback>
                <p:oleObj name="Equation" r:id="rId3" imgW="1815840" imgH="965160" progId="Equation.DSMT4">
                  <p:embed/>
                  <p:pic>
                    <p:nvPicPr>
                      <p:cNvPr id="0" name="Picture 1"/>
                      <p:cNvPicPr>
                        <a:picLocks noChangeAspect="1" noChangeArrowheads="1"/>
                      </p:cNvPicPr>
                      <p:nvPr/>
                    </p:nvPicPr>
                    <p:blipFill>
                      <a:blip r:embed="rId4"/>
                      <a:srcRect/>
                      <a:stretch>
                        <a:fillRect/>
                      </a:stretch>
                    </p:blipFill>
                    <p:spPr bwMode="auto">
                      <a:xfrm>
                        <a:off x="3429000" y="2667000"/>
                        <a:ext cx="18161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970" name="Object 2"/>
          <p:cNvGraphicFramePr>
            <a:graphicFrameLocks noChangeAspect="1"/>
          </p:cNvGraphicFramePr>
          <p:nvPr>
            <p:extLst>
              <p:ext uri="{D42A27DB-BD31-4B8C-83A1-F6EECF244321}">
                <p14:modId xmlns:p14="http://schemas.microsoft.com/office/powerpoint/2010/main" val="2260644032"/>
              </p:ext>
            </p:extLst>
          </p:nvPr>
        </p:nvGraphicFramePr>
        <p:xfrm>
          <a:off x="1758950" y="4724400"/>
          <a:ext cx="5892800" cy="393700"/>
        </p:xfrm>
        <a:graphic>
          <a:graphicData uri="http://schemas.openxmlformats.org/presentationml/2006/ole">
            <mc:AlternateContent xmlns:mc="http://schemas.openxmlformats.org/markup-compatibility/2006">
              <mc:Choice xmlns:v="urn:schemas-microsoft-com:vml" Requires="v">
                <p:oleObj spid="_x0000_s83974" name="Equation" r:id="rId5" imgW="5892480" imgH="393480" progId="Equation.DSMT4">
                  <p:embed/>
                </p:oleObj>
              </mc:Choice>
              <mc:Fallback>
                <p:oleObj name="Equation" r:id="rId5" imgW="5892480" imgH="393480" progId="Equation.DSMT4">
                  <p:embed/>
                  <p:pic>
                    <p:nvPicPr>
                      <p:cNvPr id="0" name="Picture 2"/>
                      <p:cNvPicPr>
                        <a:picLocks noChangeAspect="1" noChangeArrowheads="1"/>
                      </p:cNvPicPr>
                      <p:nvPr/>
                    </p:nvPicPr>
                    <p:blipFill>
                      <a:blip r:embed="rId6"/>
                      <a:srcRect/>
                      <a:stretch>
                        <a:fillRect/>
                      </a:stretch>
                    </p:blipFill>
                    <p:spPr bwMode="auto">
                      <a:xfrm>
                        <a:off x="1758950" y="4724400"/>
                        <a:ext cx="5892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39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noAutofit/>
          </a:bodyPr>
          <a:lstStyle/>
          <a:p>
            <a:pPr>
              <a:spcBef>
                <a:spcPts val="0"/>
              </a:spcBef>
            </a:pPr>
            <a:r>
              <a:rPr lang="en-US" b="1" dirty="0"/>
              <a:t>Solution</a:t>
            </a:r>
          </a:p>
          <a:p>
            <a:pPr>
              <a:spcBef>
                <a:spcPts val="0"/>
              </a:spcBef>
            </a:pPr>
            <a:r>
              <a:rPr lang="en-US" sz="2600" dirty="0"/>
              <a:t>The resulting test statistic is </a:t>
            </a:r>
          </a:p>
          <a:p>
            <a:pPr>
              <a:spcBef>
                <a:spcPts val="0"/>
              </a:spcBef>
            </a:pPr>
            <a:endParaRPr lang="en-US" sz="2600" dirty="0"/>
          </a:p>
          <a:p>
            <a:pPr>
              <a:spcBef>
                <a:spcPts val="0"/>
              </a:spcBef>
            </a:pPr>
            <a:endParaRPr lang="en-US" sz="2600" dirty="0"/>
          </a:p>
          <a:p>
            <a:pPr>
              <a:spcBef>
                <a:spcPts val="0"/>
              </a:spcBef>
            </a:pPr>
            <a:endParaRPr lang="en-US" sz="2600" dirty="0"/>
          </a:p>
          <a:p>
            <a:pPr>
              <a:spcBef>
                <a:spcPts val="0"/>
              </a:spcBef>
            </a:pPr>
            <a:r>
              <a:rPr lang="en-US" sz="2600" dirty="0"/>
              <a:t>How often would ordinary sampling variation produce a test statistic with a value of 4.47 or larger? The </a:t>
            </a:r>
            <a:br>
              <a:rPr lang="en-US" sz="2600" dirty="0"/>
            </a:br>
            <a:r>
              <a:rPr lang="en-US" sz="2600" i="1" dirty="0"/>
              <a:t>P</a:t>
            </a:r>
            <a:r>
              <a:rPr lang="en-US" sz="2600" dirty="0"/>
              <a:t>-value of the test statistic is approximately 0.0000082 (eight in a million), and suggests that the test statistic is extremely rare, if the null hypothesis is true and all assumptions are met. </a:t>
            </a:r>
          </a:p>
        </p:txBody>
      </p:sp>
      <p:graphicFrame>
        <p:nvGraphicFramePr>
          <p:cNvPr id="88067" name="Object 3"/>
          <p:cNvGraphicFramePr>
            <a:graphicFrameLocks noChangeAspect="1"/>
          </p:cNvGraphicFramePr>
          <p:nvPr>
            <p:extLst>
              <p:ext uri="{D42A27DB-BD31-4B8C-83A1-F6EECF244321}">
                <p14:modId xmlns:p14="http://schemas.microsoft.com/office/powerpoint/2010/main" val="3701715301"/>
              </p:ext>
            </p:extLst>
          </p:nvPr>
        </p:nvGraphicFramePr>
        <p:xfrm>
          <a:off x="2403351" y="2368015"/>
          <a:ext cx="137866" cy="233312"/>
        </p:xfrm>
        <a:graphic>
          <a:graphicData uri="http://schemas.openxmlformats.org/presentationml/2006/ole">
            <mc:AlternateContent xmlns:mc="http://schemas.openxmlformats.org/markup-compatibility/2006">
              <mc:Choice xmlns:v="urn:schemas-microsoft-com:vml" Requires="v">
                <p:oleObj spid="_x0000_s88075" name="Equation" r:id="rId3" imgW="164880" imgH="279360" progId="Equation.DSMT4">
                  <p:embed/>
                </p:oleObj>
              </mc:Choice>
              <mc:Fallback>
                <p:oleObj name="Equation" r:id="rId3" imgW="164880" imgH="279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3351" y="2368015"/>
                        <a:ext cx="137866" cy="233312"/>
                      </a:xfrm>
                      <a:prstGeom prst="rect">
                        <a:avLst/>
                      </a:prstGeom>
                      <a:noFill/>
                      <a:ln>
                        <a:noFill/>
                      </a:ln>
                      <a:effectLst/>
                    </p:spPr>
                  </p:pic>
                </p:oleObj>
              </mc:Fallback>
            </mc:AlternateContent>
          </a:graphicData>
        </a:graphic>
      </p:graphicFrame>
      <p:graphicFrame>
        <p:nvGraphicFramePr>
          <p:cNvPr id="88068" name="Object 4"/>
          <p:cNvGraphicFramePr>
            <a:graphicFrameLocks noChangeAspect="1"/>
          </p:cNvGraphicFramePr>
          <p:nvPr>
            <p:extLst>
              <p:ext uri="{D42A27DB-BD31-4B8C-83A1-F6EECF244321}">
                <p14:modId xmlns:p14="http://schemas.microsoft.com/office/powerpoint/2010/main" val="739246993"/>
              </p:ext>
            </p:extLst>
          </p:nvPr>
        </p:nvGraphicFramePr>
        <p:xfrm>
          <a:off x="2616200" y="2097088"/>
          <a:ext cx="1027113" cy="1103312"/>
        </p:xfrm>
        <a:graphic>
          <a:graphicData uri="http://schemas.openxmlformats.org/presentationml/2006/ole">
            <mc:AlternateContent xmlns:mc="http://schemas.openxmlformats.org/markup-compatibility/2006">
              <mc:Choice xmlns:v="urn:schemas-microsoft-com:vml" Requires="v">
                <p:oleObj spid="_x0000_s88076" name="Equation" r:id="rId5" imgW="1231560" imgH="1320480" progId="Equation.DSMT4">
                  <p:embed/>
                </p:oleObj>
              </mc:Choice>
              <mc:Fallback>
                <p:oleObj name="Equation" r:id="rId5" imgW="1231560" imgH="1320480" progId="Equation.DSMT4">
                  <p:embed/>
                  <p:pic>
                    <p:nvPicPr>
                      <p:cNvPr id="0" name="Picture 4"/>
                      <p:cNvPicPr>
                        <a:picLocks noChangeAspect="1" noChangeArrowheads="1"/>
                      </p:cNvPicPr>
                      <p:nvPr/>
                    </p:nvPicPr>
                    <p:blipFill>
                      <a:blip r:embed="rId6"/>
                      <a:srcRect/>
                      <a:stretch>
                        <a:fillRect/>
                      </a:stretch>
                    </p:blipFill>
                    <p:spPr bwMode="auto">
                      <a:xfrm>
                        <a:off x="2616200" y="2097088"/>
                        <a:ext cx="1027113" cy="1103312"/>
                      </a:xfrm>
                      <a:prstGeom prst="rect">
                        <a:avLst/>
                      </a:prstGeom>
                      <a:noFill/>
                      <a:ln>
                        <a:noFill/>
                      </a:ln>
                      <a:effectLst/>
                    </p:spPr>
                  </p:pic>
                </p:oleObj>
              </mc:Fallback>
            </mc:AlternateContent>
          </a:graphicData>
        </a:graphic>
      </p:graphicFrame>
      <p:graphicFrame>
        <p:nvGraphicFramePr>
          <p:cNvPr id="88069" name="Object 5"/>
          <p:cNvGraphicFramePr>
            <a:graphicFrameLocks noChangeAspect="1"/>
          </p:cNvGraphicFramePr>
          <p:nvPr>
            <p:extLst>
              <p:ext uri="{D42A27DB-BD31-4B8C-83A1-F6EECF244321}">
                <p14:modId xmlns:p14="http://schemas.microsoft.com/office/powerpoint/2010/main" val="1808259431"/>
              </p:ext>
            </p:extLst>
          </p:nvPr>
        </p:nvGraphicFramePr>
        <p:xfrm>
          <a:off x="3914777" y="2097470"/>
          <a:ext cx="1877102" cy="1102930"/>
        </p:xfrm>
        <a:graphic>
          <a:graphicData uri="http://schemas.openxmlformats.org/presentationml/2006/ole">
            <mc:AlternateContent xmlns:mc="http://schemas.openxmlformats.org/markup-compatibility/2006">
              <mc:Choice xmlns:v="urn:schemas-microsoft-com:vml" Requires="v">
                <p:oleObj spid="_x0000_s88077" name="Equation" r:id="rId7" imgW="2247840" imgH="1320480" progId="Equation.DSMT4">
                  <p:embed/>
                </p:oleObj>
              </mc:Choice>
              <mc:Fallback>
                <p:oleObj name="Equation" r:id="rId7" imgW="2247840" imgH="1320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14777" y="2097470"/>
                        <a:ext cx="1877102" cy="1102930"/>
                      </a:xfrm>
                      <a:prstGeom prst="rect">
                        <a:avLst/>
                      </a:prstGeom>
                      <a:noFill/>
                      <a:ln>
                        <a:noFill/>
                      </a:ln>
                      <a:effectLst/>
                    </p:spPr>
                  </p:pic>
                </p:oleObj>
              </mc:Fallback>
            </mc:AlternateContent>
          </a:graphicData>
        </a:graphic>
      </p:graphicFrame>
      <p:graphicFrame>
        <p:nvGraphicFramePr>
          <p:cNvPr id="88070" name="Object 6"/>
          <p:cNvGraphicFramePr>
            <a:graphicFrameLocks noChangeAspect="1"/>
          </p:cNvGraphicFramePr>
          <p:nvPr>
            <p:extLst>
              <p:ext uri="{D42A27DB-BD31-4B8C-83A1-F6EECF244321}">
                <p14:modId xmlns:p14="http://schemas.microsoft.com/office/powerpoint/2010/main" val="885987937"/>
              </p:ext>
            </p:extLst>
          </p:nvPr>
        </p:nvGraphicFramePr>
        <p:xfrm>
          <a:off x="6122633" y="2368015"/>
          <a:ext cx="837802" cy="233312"/>
        </p:xfrm>
        <a:graphic>
          <a:graphicData uri="http://schemas.openxmlformats.org/presentationml/2006/ole">
            <mc:AlternateContent xmlns:mc="http://schemas.openxmlformats.org/markup-compatibility/2006">
              <mc:Choice xmlns:v="urn:schemas-microsoft-com:vml" Requires="v">
                <p:oleObj spid="_x0000_s88078" name="Equation" r:id="rId9" imgW="1002960" imgH="279360" progId="Equation.DSMT4">
                  <p:embed/>
                </p:oleObj>
              </mc:Choice>
              <mc:Fallback>
                <p:oleObj name="Equation" r:id="rId9" imgW="100296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122633" y="2368015"/>
                        <a:ext cx="837802" cy="233312"/>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80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80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80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80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noAutofit/>
          </a:bodyPr>
          <a:lstStyle/>
          <a:p>
            <a:r>
              <a:rPr lang="en-US" dirty="0"/>
              <a:t>Considering that a test statistic this large would result from ordinary sampling variation in only about four in a million samples, we should reject the null hypothesis (</a:t>
            </a:r>
            <a:r>
              <a:rPr lang="en-US" i="1" dirty="0"/>
              <a:t>H</a:t>
            </a:r>
            <a:r>
              <a:rPr lang="en-US" baseline="-25000" dirty="0"/>
              <a:t>0</a:t>
            </a:r>
            <a:r>
              <a:rPr lang="en-US" dirty="0"/>
              <a:t>: </a:t>
            </a:r>
            <a:r>
              <a:rPr lang="el-GR" i="1" dirty="0">
                <a:latin typeface="Cambria Math" panose="02040503050406030204" pitchFamily="18" charset="0"/>
                <a:ea typeface="Cambria Math" panose="02040503050406030204" pitchFamily="18" charset="0"/>
              </a:rPr>
              <a:t>μ</a:t>
            </a:r>
            <a:r>
              <a:rPr lang="en-US" dirty="0"/>
              <a:t> = 25) in favor of the alternative. Yet, is the difference between 25 and 25.01 pounds important? It would be hard to imagine that the bag filling equipment would be expected to fill the bags with less than 0.01 pound precision.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11.5.1 (cont.)</a:t>
            </a:r>
          </a:p>
        </p:txBody>
      </p:sp>
      <p:sp>
        <p:nvSpPr>
          <p:cNvPr id="3" name="Content Placeholder 2"/>
          <p:cNvSpPr>
            <a:spLocks noGrp="1"/>
          </p:cNvSpPr>
          <p:nvPr>
            <p:ph idx="1"/>
          </p:nvPr>
        </p:nvSpPr>
        <p:spPr/>
        <p:txBody>
          <a:bodyPr/>
          <a:lstStyle/>
          <a:p>
            <a:r>
              <a:rPr lang="en-US" dirty="0"/>
              <a:t>Certainly one dog food nugget weighs considerably more than 0.01 pound. Despite the “statistical significance” of the result, the practical significance is negligible.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1676</TotalTime>
  <Words>197</Words>
  <Application>Microsoft Office PowerPoint</Application>
  <PresentationFormat>On-screen Show (4:3)</PresentationFormat>
  <Paragraphs>18</Paragraphs>
  <Slides>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5</vt:i4>
      </vt:variant>
    </vt:vector>
  </HeadingPairs>
  <TitlesOfParts>
    <vt:vector size="11" baseType="lpstr">
      <vt:lpstr>Cambria Math</vt:lpstr>
      <vt:lpstr>Arial</vt:lpstr>
      <vt:lpstr>Calibri</vt:lpstr>
      <vt:lpstr>Office Theme</vt:lpstr>
      <vt:lpstr>MathType 6.0 Equation</vt:lpstr>
      <vt:lpstr>Equation</vt:lpstr>
      <vt:lpstr>Section 11.6</vt:lpstr>
      <vt:lpstr>Example 11.5.1</vt:lpstr>
      <vt:lpstr>Example 11.5.1 (cont.)</vt:lpstr>
      <vt:lpstr>Example 11.5.1 (cont.)</vt:lpstr>
      <vt:lpstr>Example 11.5.1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260</cp:revision>
  <dcterms:created xsi:type="dcterms:W3CDTF">2013-04-26T14:43:13Z</dcterms:created>
  <dcterms:modified xsi:type="dcterms:W3CDTF">2018-09-14T10:01:39Z</dcterms:modified>
</cp:coreProperties>
</file>