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2"/>
  </p:notesMasterIdLst>
  <p:handoutMasterIdLst>
    <p:handoutMasterId r:id="rId113"/>
  </p:handoutMasterIdLst>
  <p:sldIdLst>
    <p:sldId id="256" r:id="rId2"/>
    <p:sldId id="445" r:id="rId3"/>
    <p:sldId id="446" r:id="rId4"/>
    <p:sldId id="309" r:id="rId5"/>
    <p:sldId id="310" r:id="rId6"/>
    <p:sldId id="339" r:id="rId7"/>
    <p:sldId id="340" r:id="rId8"/>
    <p:sldId id="341" r:id="rId9"/>
    <p:sldId id="443" r:id="rId10"/>
    <p:sldId id="342" r:id="rId11"/>
    <p:sldId id="343" r:id="rId12"/>
    <p:sldId id="344" r:id="rId13"/>
    <p:sldId id="345" r:id="rId14"/>
    <p:sldId id="346" r:id="rId15"/>
    <p:sldId id="347" r:id="rId16"/>
    <p:sldId id="348" r:id="rId17"/>
    <p:sldId id="444" r:id="rId18"/>
    <p:sldId id="349" r:id="rId19"/>
    <p:sldId id="350" r:id="rId20"/>
    <p:sldId id="351" r:id="rId21"/>
    <p:sldId id="352" r:id="rId22"/>
    <p:sldId id="353" r:id="rId23"/>
    <p:sldId id="354" r:id="rId24"/>
    <p:sldId id="355" r:id="rId25"/>
    <p:sldId id="388" r:id="rId26"/>
    <p:sldId id="356" r:id="rId27"/>
    <p:sldId id="357" r:id="rId28"/>
    <p:sldId id="358" r:id="rId29"/>
    <p:sldId id="359" r:id="rId30"/>
    <p:sldId id="360" r:id="rId31"/>
    <p:sldId id="361" r:id="rId32"/>
    <p:sldId id="362" r:id="rId33"/>
    <p:sldId id="363" r:id="rId34"/>
    <p:sldId id="364" r:id="rId35"/>
    <p:sldId id="365" r:id="rId36"/>
    <p:sldId id="366" r:id="rId37"/>
    <p:sldId id="389" r:id="rId38"/>
    <p:sldId id="447" r:id="rId39"/>
    <p:sldId id="367"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390" r:id="rId61"/>
    <p:sldId id="392" r:id="rId62"/>
    <p:sldId id="448" r:id="rId63"/>
    <p:sldId id="393" r:id="rId64"/>
    <p:sldId id="394" r:id="rId65"/>
    <p:sldId id="395" r:id="rId66"/>
    <p:sldId id="396" r:id="rId67"/>
    <p:sldId id="397" r:id="rId68"/>
    <p:sldId id="398" r:id="rId69"/>
    <p:sldId id="400" r:id="rId70"/>
    <p:sldId id="401" r:id="rId71"/>
    <p:sldId id="399" r:id="rId72"/>
    <p:sldId id="402" r:id="rId73"/>
    <p:sldId id="403" r:id="rId74"/>
    <p:sldId id="404" r:id="rId75"/>
    <p:sldId id="405" r:id="rId76"/>
    <p:sldId id="406" r:id="rId77"/>
    <p:sldId id="407" r:id="rId78"/>
    <p:sldId id="408" r:id="rId79"/>
    <p:sldId id="409" r:id="rId80"/>
    <p:sldId id="410" r:id="rId81"/>
    <p:sldId id="411" r:id="rId82"/>
    <p:sldId id="413" r:id="rId83"/>
    <p:sldId id="414" r:id="rId84"/>
    <p:sldId id="416" r:id="rId85"/>
    <p:sldId id="417" r:id="rId86"/>
    <p:sldId id="415" r:id="rId87"/>
    <p:sldId id="418" r:id="rId88"/>
    <p:sldId id="419" r:id="rId89"/>
    <p:sldId id="420" r:id="rId90"/>
    <p:sldId id="421" r:id="rId91"/>
    <p:sldId id="422" r:id="rId92"/>
    <p:sldId id="424" r:id="rId93"/>
    <p:sldId id="425" r:id="rId94"/>
    <p:sldId id="426" r:id="rId95"/>
    <p:sldId id="427" r:id="rId96"/>
    <p:sldId id="428" r:id="rId97"/>
    <p:sldId id="429" r:id="rId98"/>
    <p:sldId id="430" r:id="rId99"/>
    <p:sldId id="431" r:id="rId100"/>
    <p:sldId id="432" r:id="rId101"/>
    <p:sldId id="433" r:id="rId102"/>
    <p:sldId id="434" r:id="rId103"/>
    <p:sldId id="435" r:id="rId104"/>
    <p:sldId id="436" r:id="rId105"/>
    <p:sldId id="437" r:id="rId106"/>
    <p:sldId id="438" r:id="rId107"/>
    <p:sldId id="439" r:id="rId108"/>
    <p:sldId id="440" r:id="rId109"/>
    <p:sldId id="441" r:id="rId110"/>
    <p:sldId id="442" r:id="rId111"/>
  </p:sldIdLst>
  <p:sldSz cx="9144000" cy="6858000" type="screen4x3"/>
  <p:notesSz cx="6858000" cy="9144000"/>
  <p:embeddedFontLst>
    <p:embeddedFont>
      <p:font typeface="Calibri" panose="020F0502020204030204" pitchFamily="34" charset="0"/>
      <p:regular r:id="rId114"/>
      <p:bold r:id="rId115"/>
      <p:italic r:id="rId116"/>
      <p:boldItalic r:id="rId117"/>
    </p:embeddedFont>
    <p:embeddedFont>
      <p:font typeface="Cambria Math" panose="02040503050406030204" pitchFamily="18" charset="0"/>
      <p:regular r:id="rId118"/>
    </p:embeddedFont>
    <p:embeddedFont>
      <p:font typeface="Roboto Condensed" panose="02000000000000000000" pitchFamily="2" charset="0"/>
      <p:regular r:id="rId119"/>
      <p:bold r:id="rId120"/>
      <p:italic r:id="rId121"/>
      <p:boldItalic r:id="rId122"/>
    </p:embeddedFont>
    <p:embeddedFont>
      <p:font typeface="STIX" pitchFamily="50" charset="0"/>
      <p:regular r:id="rId123"/>
      <p:bold r:id="rId124"/>
      <p:italic r:id="rId125"/>
      <p:boldItalic r:id="rId1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7"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14" d="100"/>
          <a:sy n="114" d="100"/>
        </p:scale>
        <p:origin x="1848" y="102"/>
      </p:cViewPr>
      <p:guideLst>
        <p:guide orient="horz" pos="168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0.fntdata"/><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118"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1.fntdata"/><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11/12/2020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11/12/2020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01.wmf"/><Relationship Id="rId5" Type="http://schemas.openxmlformats.org/officeDocument/2006/relationships/oleObject" Target="../embeddings/oleObject84.bin"/><Relationship Id="rId4" Type="http://schemas.openxmlformats.org/officeDocument/2006/relationships/image" Target="../media/image100.wmf"/></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02.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03.wmf"/></Relationships>
</file>

<file path=ppt/slides/_rels/slide10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0.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6.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8.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34.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3.wmf"/><Relationship Id="rId5" Type="http://schemas.openxmlformats.org/officeDocument/2006/relationships/oleObject" Target="../embeddings/oleObject37.bin"/><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 Id="rId14" Type="http://schemas.openxmlformats.org/officeDocument/2006/relationships/image" Target="../media/image10.wmf"/></Relationships>
</file>

<file path=ppt/slides/_rels/slide4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7.wmf"/><Relationship Id="rId5" Type="http://schemas.openxmlformats.org/officeDocument/2006/relationships/oleObject" Target="../embeddings/oleObject4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3.bin"/></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2.wmf"/></Relationships>
</file>

<file path=ppt/slides/_rels/slide4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wmf"/><Relationship Id="rId5" Type="http://schemas.openxmlformats.org/officeDocument/2006/relationships/oleObject" Target="../embeddings/oleObject46.bin"/><Relationship Id="rId4" Type="http://schemas.openxmlformats.org/officeDocument/2006/relationships/image" Target="../media/image53.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49.bin"/><Relationship Id="rId4" Type="http://schemas.openxmlformats.org/officeDocument/2006/relationships/image" Target="../media/image56.wmf"/></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8.wmf"/></Relationships>
</file>

<file path=ppt/slides/_rels/slide5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0.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54.bin"/></Relationships>
</file>

<file path=ppt/slides/_rels/slide54.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57.bin"/><Relationship Id="rId4" Type="http://schemas.openxmlformats.org/officeDocument/2006/relationships/image" Target="../media/image64.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68.wmf"/><Relationship Id="rId5" Type="http://schemas.openxmlformats.org/officeDocument/2006/relationships/oleObject" Target="../embeddings/oleObject60.bin"/><Relationship Id="rId4" Type="http://schemas.openxmlformats.org/officeDocument/2006/relationships/image" Target="../media/image67.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6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1.wmf"/><Relationship Id="rId5" Type="http://schemas.openxmlformats.org/officeDocument/2006/relationships/oleObject" Target="../embeddings/oleObject63.bin"/><Relationship Id="rId4" Type="http://schemas.openxmlformats.org/officeDocument/2006/relationships/image" Target="../media/image7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3.wmf"/><Relationship Id="rId5" Type="http://schemas.openxmlformats.org/officeDocument/2006/relationships/oleObject" Target="../embeddings/oleObject65.bin"/><Relationship Id="rId4" Type="http://schemas.openxmlformats.org/officeDocument/2006/relationships/image" Target="../media/image72.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74.wmf"/></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78.wmf"/></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79.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81.wmf"/><Relationship Id="rId5" Type="http://schemas.openxmlformats.org/officeDocument/2006/relationships/oleObject" Target="../embeddings/oleObject70.bin"/><Relationship Id="rId4" Type="http://schemas.openxmlformats.org/officeDocument/2006/relationships/image" Target="../media/image8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3.bin"/><Relationship Id="rId4" Type="http://schemas.openxmlformats.org/officeDocument/2006/relationships/image" Target="../media/image14.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85.wmf"/><Relationship Id="rId5" Type="http://schemas.openxmlformats.org/officeDocument/2006/relationships/oleObject" Target="../embeddings/oleObject72.bin"/><Relationship Id="rId4" Type="http://schemas.openxmlformats.org/officeDocument/2006/relationships/image" Target="../media/image84.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image" Target="../media/image86.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90.wmf"/><Relationship Id="rId5" Type="http://schemas.openxmlformats.org/officeDocument/2006/relationships/oleObject" Target="../embeddings/oleObject75.bin"/><Relationship Id="rId4" Type="http://schemas.openxmlformats.org/officeDocument/2006/relationships/image" Target="../media/image89.wmf"/></Relationships>
</file>

<file path=ppt/slides/_rels/slide94.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92.wmf"/><Relationship Id="rId5" Type="http://schemas.openxmlformats.org/officeDocument/2006/relationships/oleObject" Target="../embeddings/oleObject77.bin"/><Relationship Id="rId4" Type="http://schemas.openxmlformats.org/officeDocument/2006/relationships/image" Target="../media/image91.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95.wmf"/><Relationship Id="rId5" Type="http://schemas.openxmlformats.org/officeDocument/2006/relationships/oleObject" Target="../embeddings/oleObject80.bin"/><Relationship Id="rId4" Type="http://schemas.openxmlformats.org/officeDocument/2006/relationships/image" Target="../media/image94.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96.wmf"/></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image" Target="../media/image9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Independent Samples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a:t>
            </a:r>
          </a:p>
        </p:txBody>
      </p:sp>
      <p:sp>
        <p:nvSpPr>
          <p:cNvPr id="3" name="Content Placeholder 2"/>
          <p:cNvSpPr>
            <a:spLocks noGrp="1"/>
          </p:cNvSpPr>
          <p:nvPr>
            <p:ph idx="1"/>
          </p:nvPr>
        </p:nvSpPr>
        <p:spPr>
          <a:xfrm>
            <a:off x="457200" y="957044"/>
            <a:ext cx="6477000" cy="3048000"/>
          </a:xfrm>
        </p:spPr>
        <p:txBody>
          <a:bodyPr>
            <a:noAutofit/>
          </a:bodyPr>
          <a:lstStyle/>
          <a:p>
            <a:pPr>
              <a:spcBef>
                <a:spcPts val="0"/>
              </a:spcBef>
            </a:pPr>
            <a:r>
              <a:rPr lang="en-US" dirty="0"/>
              <a:t>A telecommunications analyst is interested in knowing if there is a significant difference in the average service outage times between cable television subscribers and satellite television subscribers. She randomly selects</a:t>
            </a:r>
            <a:r>
              <a:rPr lang="en-US" dirty="0">
                <a:solidFill>
                  <a:srgbClr val="0000FF"/>
                </a:solidFill>
              </a:rPr>
              <a:t> 50 </a:t>
            </a:r>
            <a:r>
              <a:rPr lang="en-US" dirty="0"/>
              <a:t>cable subscribers and </a:t>
            </a:r>
            <a:r>
              <a:rPr lang="en-US" dirty="0">
                <a:solidFill>
                  <a:srgbClr val="0000FF"/>
                </a:solidFill>
              </a:rPr>
              <a:t>50</a:t>
            </a:r>
            <a:r>
              <a:rPr lang="en-US" dirty="0"/>
              <a:t> satellite subscribers for the study. </a:t>
            </a:r>
          </a:p>
        </p:txBody>
      </p:sp>
      <p:pic>
        <p:nvPicPr>
          <p:cNvPr id="122881" name="Picture 1"/>
          <p:cNvPicPr>
            <a:picLocks noChangeAspect="1" noChangeArrowheads="1"/>
          </p:cNvPicPr>
          <p:nvPr/>
        </p:nvPicPr>
        <p:blipFill>
          <a:blip r:embed="rId2" cstate="print"/>
          <a:srcRect/>
          <a:stretch>
            <a:fillRect/>
          </a:stretch>
        </p:blipFill>
        <p:spPr bwMode="auto">
          <a:xfrm>
            <a:off x="6774346" y="1126222"/>
            <a:ext cx="2073243" cy="2743200"/>
          </a:xfrm>
          <a:prstGeom prst="rect">
            <a:avLst/>
          </a:prstGeom>
          <a:noFill/>
          <a:ln w="9525">
            <a:noFill/>
            <a:miter lim="800000"/>
            <a:headEnd/>
            <a:tailEnd/>
          </a:ln>
        </p:spPr>
      </p:pic>
      <p:sp>
        <p:nvSpPr>
          <p:cNvPr id="5" name="Rectangle 4"/>
          <p:cNvSpPr/>
          <p:nvPr/>
        </p:nvSpPr>
        <p:spPr>
          <a:xfrm>
            <a:off x="457200" y="3886200"/>
            <a:ext cx="8458200" cy="2246769"/>
          </a:xfrm>
          <a:prstGeom prst="rect">
            <a:avLst/>
          </a:prstGeom>
        </p:spPr>
        <p:txBody>
          <a:bodyPr wrap="square">
            <a:spAutoFit/>
          </a:bodyPr>
          <a:lstStyle/>
          <a:p>
            <a:r>
              <a:rPr lang="en-US" sz="2800" dirty="0"/>
              <a:t>She gives each subscriber a survey and asks them to record the length of time of each service outage for a month. She summarizes the results of the survey and calculates the mean outage for each television service. The results of the study are shown in the following table.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 </a:t>
            </a:r>
          </a:p>
        </p:txBody>
      </p:sp>
      <p:sp>
        <p:nvSpPr>
          <p:cNvPr id="4" name="Content Placeholder 2"/>
          <p:cNvSpPr>
            <a:spLocks noGrp="1"/>
          </p:cNvSpPr>
          <p:nvPr>
            <p:ph idx="1"/>
          </p:nvPr>
        </p:nvSpPr>
        <p:spPr>
          <a:xfrm>
            <a:off x="457200" y="1236714"/>
            <a:ext cx="8229600" cy="1471172"/>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dirty="0">
                <a:solidFill>
                  <a:srgbClr val="000000"/>
                </a:solidFill>
              </a:rPr>
              <a:t>The calculation for degrees of freedom should be rounded down to the nearest integer.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a:t>
            </a:r>
          </a:p>
        </p:txBody>
      </p:sp>
      <p:sp>
        <p:nvSpPr>
          <p:cNvPr id="3" name="Content Placeholder 2"/>
          <p:cNvSpPr>
            <a:spLocks noGrp="1"/>
          </p:cNvSpPr>
          <p:nvPr>
            <p:ph idx="1"/>
          </p:nvPr>
        </p:nvSpPr>
        <p:spPr>
          <a:xfrm>
            <a:off x="457200" y="1280160"/>
            <a:ext cx="5715000" cy="2682240"/>
          </a:xfrm>
        </p:spPr>
        <p:txBody>
          <a:bodyPr>
            <a:normAutofit/>
          </a:bodyPr>
          <a:lstStyle/>
          <a:p>
            <a:pPr>
              <a:spcBef>
                <a:spcPts val="0"/>
              </a:spcBef>
            </a:pPr>
            <a:r>
              <a:rPr lang="en-US" dirty="0"/>
              <a:t>A biologist is interested in comparing the size of blue crabs in two river basins: (1) Cooper and (2) </a:t>
            </a:r>
            <a:r>
              <a:rPr lang="en-US" dirty="0" err="1"/>
              <a:t>Stono</a:t>
            </a:r>
            <a:r>
              <a:rPr lang="en-US" dirty="0"/>
              <a:t> River. Based on the health of the rivers, she believes the crabs in the </a:t>
            </a:r>
            <a:r>
              <a:rPr lang="en-US" dirty="0" err="1"/>
              <a:t>Stono</a:t>
            </a:r>
            <a:r>
              <a:rPr lang="en-US" dirty="0"/>
              <a:t> will have a higher average weight. </a:t>
            </a:r>
          </a:p>
        </p:txBody>
      </p:sp>
      <p:pic>
        <p:nvPicPr>
          <p:cNvPr id="184322" name="Picture 2"/>
          <p:cNvPicPr>
            <a:picLocks noChangeAspect="1" noChangeArrowheads="1"/>
          </p:cNvPicPr>
          <p:nvPr/>
        </p:nvPicPr>
        <p:blipFill>
          <a:blip r:embed="rId2" cstate="print"/>
          <a:srcRect/>
          <a:stretch>
            <a:fillRect/>
          </a:stretch>
        </p:blipFill>
        <p:spPr bwMode="auto">
          <a:xfrm>
            <a:off x="6113585" y="1524000"/>
            <a:ext cx="2954215" cy="2133600"/>
          </a:xfrm>
          <a:prstGeom prst="rect">
            <a:avLst/>
          </a:prstGeom>
          <a:noFill/>
          <a:ln w="9525">
            <a:noFill/>
            <a:miter lim="800000"/>
            <a:headEnd/>
            <a:tailEnd/>
          </a:ln>
        </p:spPr>
      </p:pic>
      <p:sp>
        <p:nvSpPr>
          <p:cNvPr id="5" name="Rectangle 4"/>
          <p:cNvSpPr/>
          <p:nvPr/>
        </p:nvSpPr>
        <p:spPr>
          <a:xfrm>
            <a:off x="457200" y="3835866"/>
            <a:ext cx="8458200" cy="2246769"/>
          </a:xfrm>
          <a:prstGeom prst="rect">
            <a:avLst/>
          </a:prstGeom>
        </p:spPr>
        <p:txBody>
          <a:bodyPr wrap="square">
            <a:spAutoFit/>
          </a:bodyPr>
          <a:lstStyle/>
          <a:p>
            <a:r>
              <a:rPr lang="en-US" sz="2800" dirty="0"/>
              <a:t>She samples </a:t>
            </a:r>
            <a:r>
              <a:rPr lang="en-US" sz="2800" dirty="0">
                <a:solidFill>
                  <a:srgbClr val="0000FF"/>
                </a:solidFill>
              </a:rPr>
              <a:t>32</a:t>
            </a:r>
            <a:r>
              <a:rPr lang="en-US" sz="2800" dirty="0"/>
              <a:t> crabs from the </a:t>
            </a:r>
            <a:r>
              <a:rPr lang="en-US" sz="2800" dirty="0" err="1"/>
              <a:t>Stono</a:t>
            </a:r>
            <a:r>
              <a:rPr lang="en-US" sz="2800" dirty="0"/>
              <a:t> River, and this sample has a mean weight of </a:t>
            </a:r>
            <a:r>
              <a:rPr lang="en-US" sz="2800" dirty="0">
                <a:solidFill>
                  <a:srgbClr val="0000FF"/>
                </a:solidFill>
              </a:rPr>
              <a:t>800</a:t>
            </a:r>
            <a:r>
              <a:rPr lang="en-US" sz="2800" dirty="0"/>
              <a:t> g with a standard deviation of</a:t>
            </a:r>
            <a:r>
              <a:rPr lang="en-US" sz="2800" dirty="0">
                <a:solidFill>
                  <a:srgbClr val="0000FF"/>
                </a:solidFill>
              </a:rPr>
              <a:t> 225 </a:t>
            </a:r>
            <a:r>
              <a:rPr lang="en-US" sz="2800" dirty="0"/>
              <a:t>g. She takes a random sample of </a:t>
            </a:r>
            <a:r>
              <a:rPr lang="en-US" sz="2800" dirty="0">
                <a:solidFill>
                  <a:srgbClr val="0000FF"/>
                </a:solidFill>
              </a:rPr>
              <a:t>35</a:t>
            </a:r>
            <a:r>
              <a:rPr lang="en-US" sz="2800" dirty="0"/>
              <a:t> crabs from the Cooper River and finds the crabs have a mean weight of </a:t>
            </a:r>
            <a:r>
              <a:rPr lang="en-US" sz="2800" dirty="0">
                <a:solidFill>
                  <a:srgbClr val="0000FF"/>
                </a:solidFill>
              </a:rPr>
              <a:t>700</a:t>
            </a:r>
            <a:r>
              <a:rPr lang="en-US" sz="2800" dirty="0"/>
              <a:t> g with a standard deviation of </a:t>
            </a:r>
            <a:r>
              <a:rPr lang="en-US" sz="2800" dirty="0">
                <a:solidFill>
                  <a:srgbClr val="0000FF"/>
                </a:solidFill>
              </a:rPr>
              <a:t>175 </a:t>
            </a:r>
            <a:r>
              <a:rPr lang="en-US" sz="2800" dirty="0"/>
              <a:t>g.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Is there persuasive evidence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in support of the biologist’s belief? </a:t>
            </a:r>
          </a:p>
        </p:txBody>
      </p:sp>
      <p:pic>
        <p:nvPicPr>
          <p:cNvPr id="185346" name="Picture 2"/>
          <p:cNvPicPr>
            <a:picLocks noChangeAspect="1" noChangeArrowheads="1"/>
          </p:cNvPicPr>
          <p:nvPr/>
        </p:nvPicPr>
        <p:blipFill>
          <a:blip r:embed="rId2" cstate="print"/>
          <a:srcRect/>
          <a:stretch>
            <a:fillRect/>
          </a:stretch>
        </p:blipFill>
        <p:spPr bwMode="auto">
          <a:xfrm>
            <a:off x="1700202" y="1371600"/>
            <a:ext cx="5743596" cy="32735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r>
              <a:rPr lang="en-US" b="1" dirty="0"/>
              <a:t>Solution</a:t>
            </a:r>
          </a:p>
          <a:p>
            <a:r>
              <a:rPr lang="en-US" b="1" dirty="0"/>
              <a:t>Step 1: </a:t>
            </a:r>
            <a:r>
              <a:rPr lang="en-US" dirty="0"/>
              <a:t>Determine the null and alternative hypotheses. </a:t>
            </a:r>
          </a:p>
          <a:p>
            <a:r>
              <a:rPr lang="en-US" dirty="0"/>
              <a:t>This is a one-sided test, since the biologist wants to know if the average crab weights are higher in the </a:t>
            </a:r>
            <a:r>
              <a:rPr lang="en-US" dirty="0" err="1"/>
              <a:t>Stono</a:t>
            </a:r>
            <a:r>
              <a:rPr lang="en-US" dirty="0"/>
              <a:t> River than the Cooper. The biologist is interesting in comparing two population means, so we formulate the null and alternative hypotheses to look at the difference between the two population means.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significance level is specified to be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a:t>
            </a:r>
            <a:r>
              <a:rPr lang="en-US" dirty="0"/>
              <a:t>. </a:t>
            </a:r>
          </a:p>
          <a:p>
            <a:r>
              <a:rPr lang="en-US" b="1" dirty="0"/>
              <a:t>Step 3: </a:t>
            </a:r>
            <a:r>
              <a:rPr lang="en-US" dirty="0"/>
              <a:t>Validate the assumptions of the hypothesis test, identify the appropriate test statistic and compute its value. </a:t>
            </a:r>
          </a:p>
        </p:txBody>
      </p:sp>
      <p:graphicFrame>
        <p:nvGraphicFramePr>
          <p:cNvPr id="186370" name="Object 2"/>
          <p:cNvGraphicFramePr>
            <a:graphicFrameLocks noChangeAspect="1"/>
          </p:cNvGraphicFramePr>
          <p:nvPr>
            <p:extLst>
              <p:ext uri="{D42A27DB-BD31-4B8C-83A1-F6EECF244321}">
                <p14:modId xmlns:p14="http://schemas.microsoft.com/office/powerpoint/2010/main" val="1024214923"/>
              </p:ext>
            </p:extLst>
          </p:nvPr>
        </p:nvGraphicFramePr>
        <p:xfrm>
          <a:off x="565150" y="2287588"/>
          <a:ext cx="2044700" cy="431800"/>
        </p:xfrm>
        <a:graphic>
          <a:graphicData uri="http://schemas.openxmlformats.org/presentationml/2006/ole">
            <mc:AlternateContent xmlns:mc="http://schemas.openxmlformats.org/markup-compatibility/2006">
              <mc:Choice xmlns:v="urn:schemas-microsoft-com:vml" Requires="v">
                <p:oleObj spid="_x0000_s186448" name="Equation" r:id="rId3" imgW="2044440" imgH="431640" progId="Equation.DSMT4">
                  <p:embed/>
                </p:oleObj>
              </mc:Choice>
              <mc:Fallback>
                <p:oleObj name="Equation" r:id="rId3" imgW="2044440" imgH="431640" progId="Equation.DSMT4">
                  <p:embed/>
                  <p:pic>
                    <p:nvPicPr>
                      <p:cNvPr id="0" name="Picture 2"/>
                      <p:cNvPicPr>
                        <a:picLocks noChangeAspect="1" noChangeArrowheads="1"/>
                      </p:cNvPicPr>
                      <p:nvPr/>
                    </p:nvPicPr>
                    <p:blipFill>
                      <a:blip r:embed="rId4"/>
                      <a:srcRect/>
                      <a:stretch>
                        <a:fillRect/>
                      </a:stretch>
                    </p:blipFill>
                    <p:spPr bwMode="auto">
                      <a:xfrm>
                        <a:off x="565150" y="2287588"/>
                        <a:ext cx="2044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895601" y="1329655"/>
            <a:ext cx="5791200" cy="954107"/>
          </a:xfrm>
          <a:prstGeom prst="rect">
            <a:avLst/>
          </a:prstGeom>
        </p:spPr>
        <p:txBody>
          <a:bodyPr wrap="square">
            <a:spAutoFit/>
          </a:bodyPr>
          <a:lstStyle/>
          <a:p>
            <a:r>
              <a:rPr lang="en-US" sz="2800" dirty="0"/>
              <a:t>There is no difference in average crab weight. </a:t>
            </a:r>
          </a:p>
        </p:txBody>
      </p:sp>
      <p:sp>
        <p:nvSpPr>
          <p:cNvPr id="6" name="Rectangle 5"/>
          <p:cNvSpPr/>
          <p:nvPr/>
        </p:nvSpPr>
        <p:spPr>
          <a:xfrm>
            <a:off x="2895600" y="2161707"/>
            <a:ext cx="5715000" cy="954107"/>
          </a:xfrm>
          <a:prstGeom prst="rect">
            <a:avLst/>
          </a:prstGeom>
        </p:spPr>
        <p:txBody>
          <a:bodyPr wrap="square">
            <a:spAutoFit/>
          </a:bodyPr>
          <a:lstStyle/>
          <a:p>
            <a:r>
              <a:rPr lang="en-US" sz="2800" dirty="0"/>
              <a:t>The average crab weights in the </a:t>
            </a:r>
            <a:r>
              <a:rPr lang="en-US" sz="2800" dirty="0" err="1"/>
              <a:t>Stono</a:t>
            </a:r>
            <a:r>
              <a:rPr lang="en-US" sz="2800" dirty="0"/>
              <a:t> River are higher. </a:t>
            </a:r>
          </a:p>
        </p:txBody>
      </p:sp>
      <p:graphicFrame>
        <p:nvGraphicFramePr>
          <p:cNvPr id="186371" name="Object 3"/>
          <p:cNvGraphicFramePr>
            <a:graphicFrameLocks noChangeAspect="1"/>
          </p:cNvGraphicFramePr>
          <p:nvPr>
            <p:extLst>
              <p:ext uri="{D42A27DB-BD31-4B8C-83A1-F6EECF244321}">
                <p14:modId xmlns:p14="http://schemas.microsoft.com/office/powerpoint/2010/main" val="2448035999"/>
              </p:ext>
            </p:extLst>
          </p:nvPr>
        </p:nvGraphicFramePr>
        <p:xfrm>
          <a:off x="552450" y="1447800"/>
          <a:ext cx="2070100" cy="431800"/>
        </p:xfrm>
        <a:graphic>
          <a:graphicData uri="http://schemas.openxmlformats.org/presentationml/2006/ole">
            <mc:AlternateContent xmlns:mc="http://schemas.openxmlformats.org/markup-compatibility/2006">
              <mc:Choice xmlns:v="urn:schemas-microsoft-com:vml" Requires="v">
                <p:oleObj spid="_x0000_s186449" name="Equation" r:id="rId5" imgW="2070000" imgH="431640" progId="Equation.DSMT4">
                  <p:embed/>
                </p:oleObj>
              </mc:Choice>
              <mc:Fallback>
                <p:oleObj name="Equation" r:id="rId5" imgW="2070000" imgH="431640" progId="Equation.DSMT4">
                  <p:embed/>
                  <p:pic>
                    <p:nvPicPr>
                      <p:cNvPr id="0" name="Picture 3"/>
                      <p:cNvPicPr>
                        <a:picLocks noChangeAspect="1" noChangeArrowheads="1"/>
                      </p:cNvPicPr>
                      <p:nvPr/>
                    </p:nvPicPr>
                    <p:blipFill>
                      <a:blip r:embed="rId6"/>
                      <a:srcRect/>
                      <a:stretch>
                        <a:fillRect/>
                      </a:stretch>
                    </p:blipFill>
                    <p:spPr bwMode="auto">
                      <a:xfrm>
                        <a:off x="552450" y="1447800"/>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a:xfrm>
            <a:off x="457200" y="1280160"/>
            <a:ext cx="8229600" cy="5044440"/>
          </a:xfrm>
        </p:spPr>
        <p:txBody>
          <a:bodyPr>
            <a:normAutofit/>
          </a:bodyPr>
          <a:lstStyle/>
          <a:p>
            <a:r>
              <a:rPr lang="en-US" dirty="0"/>
              <a:t>Looking at the box plots, the data for each sample appears to be roughly symmetric and the variances do not appear to be equal (the spreads of the two boxes are different). Also, the samples are from independent random samples. </a:t>
            </a:r>
          </a:p>
          <a:p>
            <a:pPr marL="461963" indent="-461963"/>
            <a:r>
              <a:rPr lang="en-US" dirty="0"/>
              <a:t>	Independent random samples </a:t>
            </a:r>
          </a:p>
          <a:p>
            <a:pPr marL="461963" indent="-461963"/>
            <a:r>
              <a:rPr lang="en-US" dirty="0"/>
              <a:t>	The samples sizes are large (</a:t>
            </a:r>
            <a:r>
              <a:rPr lang="en-US" i="1" dirty="0"/>
              <a:t>n</a:t>
            </a:r>
            <a:r>
              <a:rPr lang="en-US" baseline="-25000" dirty="0"/>
              <a:t>1</a:t>
            </a:r>
            <a:r>
              <a:rPr lang="en-US" dirty="0"/>
              <a:t> &gt; 30 and </a:t>
            </a:r>
            <a:r>
              <a:rPr lang="en-US" i="1" dirty="0"/>
              <a:t>n</a:t>
            </a:r>
            <a:r>
              <a:rPr lang="en-US" baseline="-25000" dirty="0"/>
              <a:t>2</a:t>
            </a:r>
            <a:r>
              <a:rPr lang="en-US" dirty="0"/>
              <a:t> &gt; 30). </a:t>
            </a:r>
          </a:p>
          <a:p>
            <a:pPr marL="461963" indent="-461963"/>
            <a:r>
              <a:rPr lang="en-US" dirty="0"/>
              <a:t>					     or 	</a:t>
            </a:r>
          </a:p>
          <a:p>
            <a:pPr marL="461963" indent="-461963"/>
            <a:r>
              <a:rPr lang="en-US" dirty="0"/>
              <a:t>	The population standard deviations are assumed unequal. </a:t>
            </a:r>
          </a:p>
          <a:p>
            <a:endParaRPr lang="en-US" dirty="0"/>
          </a:p>
        </p:txBody>
      </p:sp>
      <p:sp>
        <p:nvSpPr>
          <p:cNvPr id="4" name="Rectangle 3"/>
          <p:cNvSpPr/>
          <p:nvPr/>
        </p:nvSpPr>
        <p:spPr>
          <a:xfrm>
            <a:off x="5093149" y="4514072"/>
            <a:ext cx="4040145" cy="523220"/>
          </a:xfrm>
          <a:prstGeom prst="rect">
            <a:avLst/>
          </a:prstGeom>
        </p:spPr>
        <p:txBody>
          <a:bodyPr wrap="none">
            <a:spAutoFit/>
          </a:bodyPr>
          <a:lstStyle/>
          <a:p>
            <a:r>
              <a:rPr lang="en-US" sz="2800" i="1" dirty="0"/>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a:t>
            </a:r>
          </a:p>
        </p:txBody>
      </p:sp>
      <p:sp>
        <p:nvSpPr>
          <p:cNvPr id="5" name="Rectangle 4"/>
          <p:cNvSpPr/>
          <p:nvPr/>
        </p:nvSpPr>
        <p:spPr>
          <a:xfrm>
            <a:off x="456017" y="4515356"/>
            <a:ext cx="3663439" cy="584775"/>
          </a:xfrm>
          <a:prstGeom prst="rect">
            <a:avLst/>
          </a:prstGeom>
        </p:spPr>
        <p:txBody>
          <a:bodyPr wrap="none">
            <a:spAutoFit/>
          </a:bodyPr>
          <a:lstStyle/>
          <a:p>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i="1"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known </a:t>
            </a:r>
          </a:p>
        </p:txBody>
      </p:sp>
      <p:pic>
        <p:nvPicPr>
          <p:cNvPr id="6" name="Picture 2"/>
          <p:cNvPicPr>
            <a:picLocks noChangeAspect="1" noChangeArrowheads="1"/>
          </p:cNvPicPr>
          <p:nvPr/>
        </p:nvPicPr>
        <p:blipFill>
          <a:blip r:embed="rId2" cstate="print"/>
          <a:srcRect/>
          <a:stretch>
            <a:fillRect/>
          </a:stretch>
        </p:blipFill>
        <p:spPr bwMode="auto">
          <a:xfrm>
            <a:off x="473075" y="3625232"/>
            <a:ext cx="365125"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457200" y="4103336"/>
            <a:ext cx="365125" cy="3810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5121275" y="4648200"/>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492631" y="5137768"/>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r>
              <a:rPr lang="en-US" dirty="0"/>
              <a:t>Since the assumptions are validated we can proceed with the hypothesis test. We use the </a:t>
            </a:r>
            <a:r>
              <a:rPr lang="en-US" i="1" dirty="0"/>
              <a:t>t</a:t>
            </a:r>
            <a:r>
              <a:rPr lang="en-US" dirty="0"/>
              <a:t>-test statistic given by</a:t>
            </a:r>
          </a:p>
          <a:p>
            <a:endParaRPr lang="en-US" dirty="0"/>
          </a:p>
          <a:p>
            <a:endParaRPr lang="en-US" dirty="0"/>
          </a:p>
          <a:p>
            <a:endParaRPr lang="en-US" dirty="0"/>
          </a:p>
          <a:p>
            <a:r>
              <a:rPr lang="en-US" dirty="0"/>
              <a:t>Based on the sample statistics, the computed value of the test statistic is </a:t>
            </a:r>
          </a:p>
        </p:txBody>
      </p:sp>
      <p:graphicFrame>
        <p:nvGraphicFramePr>
          <p:cNvPr id="187394" name="Object 2"/>
          <p:cNvGraphicFramePr>
            <a:graphicFrameLocks noChangeAspect="1"/>
          </p:cNvGraphicFramePr>
          <p:nvPr/>
        </p:nvGraphicFramePr>
        <p:xfrm>
          <a:off x="2590800" y="2514600"/>
          <a:ext cx="3378200" cy="1574800"/>
        </p:xfrm>
        <a:graphic>
          <a:graphicData uri="http://schemas.openxmlformats.org/presentationml/2006/ole">
            <mc:AlternateContent xmlns:mc="http://schemas.openxmlformats.org/markup-compatibility/2006">
              <mc:Choice xmlns:v="urn:schemas-microsoft-com:vml" Requires="v">
                <p:oleObj spid="_x0000_s187432" name="Equation" r:id="rId3" imgW="3377880" imgH="1574640" progId="Equation.DSMT4">
                  <p:embed/>
                </p:oleObj>
              </mc:Choice>
              <mc:Fallback>
                <p:oleObj name="Equation" r:id="rId3" imgW="3377880" imgH="1574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3378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a:xfrm>
            <a:off x="457200" y="1280160"/>
            <a:ext cx="8229600" cy="5044440"/>
          </a:xfrm>
        </p:spPr>
        <p:txBody>
          <a:bodyPr>
            <a:normAutofit/>
          </a:bodyPr>
          <a:lstStyle/>
          <a:p>
            <a:endParaRPr lang="en-US" dirty="0"/>
          </a:p>
          <a:p>
            <a:endParaRPr lang="en-US" dirty="0"/>
          </a:p>
          <a:p>
            <a:endParaRPr lang="en-US" dirty="0"/>
          </a:p>
          <a:p>
            <a:r>
              <a:rPr lang="en-US" dirty="0"/>
              <a:t>Using Option 1 for the degrees of freedom, our test statistic has </a:t>
            </a:r>
            <a:r>
              <a:rPr lang="en-US" i="1" dirty="0"/>
              <a:t>n</a:t>
            </a:r>
            <a:r>
              <a:rPr lang="en-US" baseline="-25000" dirty="0"/>
              <a:t>1</a:t>
            </a:r>
            <a:r>
              <a:rPr lang="en-US" dirty="0"/>
              <a:t> − 1 = </a:t>
            </a:r>
            <a:r>
              <a:rPr lang="en-US" dirty="0">
                <a:solidFill>
                  <a:srgbClr val="0000FF"/>
                </a:solidFill>
              </a:rPr>
              <a:t>32</a:t>
            </a:r>
            <a:r>
              <a:rPr lang="en-US" dirty="0"/>
              <a:t> − </a:t>
            </a:r>
            <a:r>
              <a:rPr lang="en-US" dirty="0">
                <a:solidFill>
                  <a:srgbClr val="0000FF"/>
                </a:solidFill>
              </a:rPr>
              <a:t>1</a:t>
            </a:r>
            <a:r>
              <a:rPr lang="en-US" dirty="0"/>
              <a:t> = </a:t>
            </a:r>
            <a:r>
              <a:rPr lang="en-US" dirty="0">
                <a:solidFill>
                  <a:srgbClr val="FF0000"/>
                </a:solidFill>
              </a:rPr>
              <a:t>31</a:t>
            </a:r>
            <a:r>
              <a:rPr lang="en-US" dirty="0"/>
              <a:t> degrees of freedom. </a:t>
            </a:r>
          </a:p>
          <a:p>
            <a:r>
              <a:rPr lang="en-US" b="1" dirty="0"/>
              <a:t>Step 4: </a:t>
            </a:r>
            <a:r>
              <a:rPr lang="en-US" dirty="0"/>
              <a:t>Determine the critical value(s) or </a:t>
            </a:r>
            <a:r>
              <a:rPr lang="en-US" i="1" dirty="0"/>
              <a:t>P-</a:t>
            </a:r>
            <a:r>
              <a:rPr lang="en-US" dirty="0"/>
              <a:t>value</a:t>
            </a:r>
            <a:r>
              <a:rPr lang="en-US" i="1" dirty="0"/>
              <a:t>. </a:t>
            </a:r>
          </a:p>
          <a:p>
            <a:r>
              <a:rPr lang="en-US" dirty="0"/>
              <a:t>The rejection region corresponding to the alternative hypothesis, </a:t>
            </a:r>
            <a:r>
              <a:rPr lang="en-US" i="1" dirty="0">
                <a:solidFill>
                  <a:srgbClr val="0000FF"/>
                </a:solidFill>
              </a:rPr>
              <a:t>H</a:t>
            </a:r>
            <a:r>
              <a:rPr lang="en-US" i="1" baseline="-25000" dirty="0">
                <a:solidFill>
                  <a:srgbClr val="0000FF"/>
                </a:solidFill>
              </a:rPr>
              <a:t>a</a:t>
            </a:r>
            <a:r>
              <a:rPr lang="en-US"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&gt; 0</a:t>
            </a:r>
            <a:r>
              <a:rPr lang="en-US" dirty="0"/>
              <a:t>, with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0.01 </a:t>
            </a:r>
            <a:r>
              <a:rPr lang="en-US" dirty="0"/>
              <a:t>for a </a:t>
            </a:r>
            <a:r>
              <a:rPr lang="en-US" i="1" dirty="0"/>
              <a:t>t</a:t>
            </a:r>
            <a:r>
              <a:rPr lang="en-US" dirty="0"/>
              <a:t>-test statistic with</a:t>
            </a:r>
            <a:r>
              <a:rPr lang="en-US" dirty="0">
                <a:solidFill>
                  <a:srgbClr val="0000FF"/>
                </a:solidFill>
              </a:rPr>
              <a:t> 31 </a:t>
            </a:r>
            <a:r>
              <a:rPr lang="en-US" dirty="0"/>
              <a:t>degrees of freedom is given in the figure on the next slide. </a:t>
            </a:r>
          </a:p>
        </p:txBody>
      </p:sp>
      <p:graphicFrame>
        <p:nvGraphicFramePr>
          <p:cNvPr id="188418" name="Object 2"/>
          <p:cNvGraphicFramePr>
            <a:graphicFrameLocks noChangeAspect="1"/>
          </p:cNvGraphicFramePr>
          <p:nvPr>
            <p:extLst>
              <p:ext uri="{D42A27DB-BD31-4B8C-83A1-F6EECF244321}">
                <p14:modId xmlns:p14="http://schemas.microsoft.com/office/powerpoint/2010/main" val="381927446"/>
              </p:ext>
            </p:extLst>
          </p:nvPr>
        </p:nvGraphicFramePr>
        <p:xfrm>
          <a:off x="2444750" y="1371600"/>
          <a:ext cx="3911600" cy="1422400"/>
        </p:xfrm>
        <a:graphic>
          <a:graphicData uri="http://schemas.openxmlformats.org/presentationml/2006/ole">
            <mc:AlternateContent xmlns:mc="http://schemas.openxmlformats.org/markup-compatibility/2006">
              <mc:Choice xmlns:v="urn:schemas-microsoft-com:vml" Requires="v">
                <p:oleObj spid="_x0000_s188456" name="Equation" r:id="rId3" imgW="3911400" imgH="1422360" progId="Equation.DSMT4">
                  <p:embed/>
                </p:oleObj>
              </mc:Choice>
              <mc:Fallback>
                <p:oleObj name="Equation" r:id="rId3" imgW="3911400" imgH="1422360" progId="Equation.DSMT4">
                  <p:embed/>
                  <p:pic>
                    <p:nvPicPr>
                      <p:cNvPr id="0" name="Picture 2"/>
                      <p:cNvPicPr>
                        <a:picLocks noChangeAspect="1" noChangeArrowheads="1"/>
                      </p:cNvPicPr>
                      <p:nvPr/>
                    </p:nvPicPr>
                    <p:blipFill>
                      <a:blip r:embed="rId4"/>
                      <a:srcRect/>
                      <a:stretch>
                        <a:fillRect/>
                      </a:stretch>
                    </p:blipFill>
                    <p:spPr bwMode="auto">
                      <a:xfrm>
                        <a:off x="2444750" y="1371600"/>
                        <a:ext cx="39116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We will reject the null hypothesis if the computed value of the test statistic is larger than </a:t>
            </a:r>
            <a:r>
              <a:rPr lang="en-US" dirty="0">
                <a:solidFill>
                  <a:srgbClr val="0000FF"/>
                </a:solidFill>
              </a:rPr>
              <a:t>2.453</a:t>
            </a:r>
            <a:r>
              <a:rPr lang="en-US" dirty="0"/>
              <a:t>. </a:t>
            </a:r>
          </a:p>
        </p:txBody>
      </p:sp>
      <p:pic>
        <p:nvPicPr>
          <p:cNvPr id="189442" name="Picture 2"/>
          <p:cNvPicPr>
            <a:picLocks noChangeAspect="1" noChangeArrowheads="1"/>
          </p:cNvPicPr>
          <p:nvPr/>
        </p:nvPicPr>
        <p:blipFill>
          <a:blip r:embed="rId2" cstate="print"/>
          <a:srcRect/>
          <a:stretch>
            <a:fillRect/>
          </a:stretch>
        </p:blipFill>
        <p:spPr bwMode="auto">
          <a:xfrm>
            <a:off x="2138116" y="1295400"/>
            <a:ext cx="4867768"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a:xfrm>
            <a:off x="457200" y="1280160"/>
            <a:ext cx="8229600" cy="4663440"/>
          </a:xfrm>
        </p:spPr>
        <p:txBody>
          <a:bodyPr>
            <a:normAutofit/>
          </a:bodyPr>
          <a:lstStyle/>
          <a:p>
            <a:r>
              <a:rPr lang="en-US" dirty="0"/>
              <a:t>We find the </a:t>
            </a:r>
            <a:r>
              <a:rPr lang="en-US" i="1" dirty="0"/>
              <a:t>P</a:t>
            </a:r>
            <a:r>
              <a:rPr lang="en-US" dirty="0"/>
              <a:t>-value to be </a:t>
            </a:r>
            <a:r>
              <a:rPr lang="en-US" i="1" dirty="0">
                <a:solidFill>
                  <a:srgbClr val="0000FF"/>
                </a:solidFill>
              </a:rPr>
              <a:t>P</a:t>
            </a:r>
            <a:r>
              <a:rPr lang="en-US" dirty="0">
                <a:solidFill>
                  <a:srgbClr val="0000FF"/>
                </a:solidFill>
              </a:rPr>
              <a:t>(</a:t>
            </a:r>
            <a:r>
              <a:rPr lang="en-US" i="1" dirty="0">
                <a:solidFill>
                  <a:srgbClr val="0000FF"/>
                </a:solidFill>
              </a:rPr>
              <a:t>t</a:t>
            </a:r>
            <a:r>
              <a:rPr lang="en-US" dirty="0">
                <a:solidFill>
                  <a:srgbClr val="0000FF"/>
                </a:solidFill>
              </a:rPr>
              <a:t> &gt; 2.0174) </a:t>
            </a:r>
            <a:r>
              <a:rPr lang="en-US" dirty="0"/>
              <a:t>≈ </a:t>
            </a:r>
            <a:r>
              <a:rPr lang="en-US" dirty="0">
                <a:solidFill>
                  <a:srgbClr val="FF0000"/>
                </a:solidFill>
              </a:rPr>
              <a:t>0.0262</a:t>
            </a:r>
            <a:r>
              <a:rPr lang="en-US" dirty="0"/>
              <a:t> for </a:t>
            </a:r>
            <a:br>
              <a:rPr lang="en-US" dirty="0"/>
            </a:br>
            <a:r>
              <a:rPr lang="en-US" dirty="0">
                <a:solidFill>
                  <a:srgbClr val="0000FF"/>
                </a:solidFill>
              </a:rPr>
              <a:t>31 </a:t>
            </a:r>
            <a:r>
              <a:rPr lang="en-US" dirty="0"/>
              <a:t>degrees of freedom. </a:t>
            </a:r>
          </a:p>
          <a:p>
            <a:r>
              <a:rPr lang="en-US" b="1" dirty="0"/>
              <a:t>Step 5: </a:t>
            </a:r>
            <a:r>
              <a:rPr lang="en-US" dirty="0"/>
              <a:t>Make the decision to reject or fail to reject </a:t>
            </a:r>
            <a:r>
              <a:rPr lang="en-US" i="1" dirty="0"/>
              <a:t>H</a:t>
            </a:r>
            <a:r>
              <a:rPr lang="en-US" baseline="-25000" dirty="0"/>
              <a:t>0</a:t>
            </a:r>
            <a:r>
              <a:rPr lang="en-US" dirty="0"/>
              <a:t>. </a:t>
            </a:r>
          </a:p>
          <a:p>
            <a:r>
              <a:rPr lang="en-US" dirty="0">
                <a:solidFill>
                  <a:srgbClr val="FF0000"/>
                </a:solidFill>
              </a:rPr>
              <a:t>The value of the test statistic does not fall in the rejection region. Also, the </a:t>
            </a:r>
            <a:r>
              <a:rPr lang="en-US" i="1" dirty="0">
                <a:solidFill>
                  <a:srgbClr val="FF0000"/>
                </a:solidFill>
              </a:rPr>
              <a:t>P</a:t>
            </a:r>
            <a:r>
              <a:rPr lang="en-US" dirty="0">
                <a:solidFill>
                  <a:srgbClr val="FF0000"/>
                </a:solidFill>
              </a:rPr>
              <a:t>-value is greater than 0.01, so we fail to reject the null hypothesis.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a:xfrm>
            <a:off x="457200" y="1280160"/>
            <a:ext cx="8229600" cy="4815840"/>
          </a:xfrm>
        </p:spPr>
        <p:txBody>
          <a:bodyPr>
            <a:normAutofit/>
          </a:bodyPr>
          <a:lstStyle/>
          <a:p>
            <a:endParaRPr lang="en-US" dirty="0"/>
          </a:p>
          <a:p>
            <a:endParaRPr lang="en-US" dirty="0"/>
          </a:p>
          <a:p>
            <a:endParaRPr lang="en-US" dirty="0"/>
          </a:p>
          <a:p>
            <a:pPr marL="514350" indent="-514350">
              <a:buFont typeface="+mj-lt"/>
              <a:buAutoNum type="alphaLcPeriod"/>
            </a:pPr>
            <a:r>
              <a:rPr lang="en-US" dirty="0"/>
              <a:t>Calculate a </a:t>
            </a:r>
            <a:r>
              <a:rPr lang="en-US" dirty="0">
                <a:solidFill>
                  <a:srgbClr val="0000FF"/>
                </a:solidFill>
              </a:rPr>
              <a:t>95</a:t>
            </a:r>
            <a:r>
              <a:rPr lang="en-US" dirty="0"/>
              <a:t>% confidence interval for the mean difference in average service outage time between cable and satellite subscribers. </a:t>
            </a:r>
          </a:p>
          <a:p>
            <a:pPr marL="514350" indent="-514350">
              <a:buFont typeface="+mj-lt"/>
              <a:buAutoNum type="alphaLcPeriod"/>
            </a:pPr>
            <a:r>
              <a:rPr lang="en-US" dirty="0"/>
              <a:t>Is there persuasive evidence for the analyst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there is a difference in mean service outage time between cable and satellite subscribers? </a:t>
            </a:r>
          </a:p>
        </p:txBody>
      </p:sp>
      <p:graphicFrame>
        <p:nvGraphicFramePr>
          <p:cNvPr id="4" name="object 4"/>
          <p:cNvGraphicFramePr>
            <a:graphicFrameLocks noGrp="1"/>
          </p:cNvGraphicFramePr>
          <p:nvPr>
            <p:extLst>
              <p:ext uri="{D42A27DB-BD31-4B8C-83A1-F6EECF244321}">
                <p14:modId xmlns:p14="http://schemas.microsoft.com/office/powerpoint/2010/main" val="2164043774"/>
              </p:ext>
            </p:extLst>
          </p:nvPr>
        </p:nvGraphicFramePr>
        <p:xfrm>
          <a:off x="1219200" y="1371600"/>
          <a:ext cx="6248401" cy="1403350"/>
        </p:xfrm>
        <a:graphic>
          <a:graphicData uri="http://schemas.openxmlformats.org/drawingml/2006/table">
            <a:tbl>
              <a:tblPr firstRow="1" bandRow="1">
                <a:tableStyleId>{5C22544A-7EE6-4342-B048-85BDC9FD1C3A}</a:tableStyleId>
              </a:tblPr>
              <a:tblGrid>
                <a:gridCol w="2006976">
                  <a:extLst>
                    <a:ext uri="{9D8B030D-6E8A-4147-A177-3AD203B41FA5}">
                      <a16:colId xmlns:a16="http://schemas.microsoft.com/office/drawing/2014/main" val="20000"/>
                    </a:ext>
                  </a:extLst>
                </a:gridCol>
                <a:gridCol w="1559780">
                  <a:extLst>
                    <a:ext uri="{9D8B030D-6E8A-4147-A177-3AD203B41FA5}">
                      <a16:colId xmlns:a16="http://schemas.microsoft.com/office/drawing/2014/main" val="20001"/>
                    </a:ext>
                  </a:extLst>
                </a:gridCol>
                <a:gridCol w="1652624">
                  <a:extLst>
                    <a:ext uri="{9D8B030D-6E8A-4147-A177-3AD203B41FA5}">
                      <a16:colId xmlns:a16="http://schemas.microsoft.com/office/drawing/2014/main" val="20002"/>
                    </a:ext>
                  </a:extLst>
                </a:gridCol>
                <a:gridCol w="1029021">
                  <a:extLst>
                    <a:ext uri="{9D8B030D-6E8A-4147-A177-3AD203B41FA5}">
                      <a16:colId xmlns:a16="http://schemas.microsoft.com/office/drawing/2014/main" val="20003"/>
                    </a:ext>
                  </a:extLst>
                </a:gridCol>
              </a:tblGrid>
              <a:tr h="38100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Service Outage Time (in minutes) </a:t>
                      </a:r>
                    </a:p>
                  </a:txBody>
                  <a:tcPr marL="0" marR="0" marT="0" marB="0"/>
                </a:tc>
                <a:tc hMerge="1">
                  <a:txBody>
                    <a:bodyPr/>
                    <a:lstStyle/>
                    <a:p>
                      <a:pPr marL="309880">
                        <a:lnSpc>
                          <a:spcPct val="100000"/>
                        </a:lnSpc>
                        <a:spcBef>
                          <a:spcPts val="434"/>
                        </a:spcBef>
                      </a:pPr>
                      <a:endParaRPr sz="1000">
                        <a:latin typeface="Roboto Condensed"/>
                        <a:cs typeface="Roboto Condensed"/>
                      </a:endParaRPr>
                    </a:p>
                  </a:txBody>
                  <a:tcPr marL="0" marR="0" marT="55244" marB="0"/>
                </a:tc>
                <a:tc hMerge="1">
                  <a:txBody>
                    <a:bodyPr/>
                    <a:lstStyle/>
                    <a:p>
                      <a:pPr marL="46990" algn="ctr">
                        <a:lnSpc>
                          <a:spcPct val="100000"/>
                        </a:lnSpc>
                        <a:spcBef>
                          <a:spcPts val="340"/>
                        </a:spcBef>
                      </a:pPr>
                      <a:endParaRPr sz="1100">
                        <a:latin typeface="STIX"/>
                        <a:cs typeface="STIX"/>
                      </a:endParaRPr>
                    </a:p>
                  </a:txBody>
                  <a:tcPr marL="0" marR="0" marT="43180" marB="0"/>
                </a:tc>
                <a:tc hMerge="1">
                  <a:txBody>
                    <a:bodyPr/>
                    <a:lstStyle/>
                    <a:p>
                      <a:pPr marR="60325" algn="r">
                        <a:lnSpc>
                          <a:spcPct val="100000"/>
                        </a:lnSpc>
                        <a:spcBef>
                          <a:spcPts val="434"/>
                        </a:spcBef>
                      </a:pPr>
                      <a:endParaRPr sz="1000" dirty="0">
                        <a:latin typeface="STIX"/>
                        <a:cs typeface="STIX"/>
                      </a:endParaRPr>
                    </a:p>
                  </a:txBody>
                  <a:tcPr marL="0" marR="0" marT="55244" marB="0"/>
                </a:tc>
                <a:extLst>
                  <a:ext uri="{0D108BD9-81ED-4DB2-BD59-A6C34878D82A}">
                    <a16:rowId xmlns:a16="http://schemas.microsoft.com/office/drawing/2014/main" val="10000"/>
                  </a:ext>
                </a:extLst>
              </a:tr>
              <a:tr h="381000">
                <a:tc>
                  <a:txBody>
                    <a:bodyPr/>
                    <a:lstStyle/>
                    <a:p>
                      <a:pPr algn="ctr">
                        <a:lnSpc>
                          <a:spcPct val="100000"/>
                        </a:lnSpc>
                      </a:pPr>
                      <a:endParaRPr sz="2000" i="1" dirty="0">
                        <a:solidFill>
                          <a:srgbClr val="000000"/>
                        </a:solidFill>
                        <a:latin typeface="Times New Roman"/>
                        <a:cs typeface="Times New Roman"/>
                      </a:endParaRPr>
                    </a:p>
                  </a:txBody>
                  <a:tcPr marL="0" marR="0" marT="0" marB="0"/>
                </a:tc>
                <a:tc>
                  <a:txBody>
                    <a:bodyPr/>
                    <a:lstStyle/>
                    <a:p>
                      <a:pPr marL="309880" algn="ctr">
                        <a:lnSpc>
                          <a:spcPct val="100000"/>
                        </a:lnSpc>
                        <a:spcBef>
                          <a:spcPts val="434"/>
                        </a:spcBef>
                      </a:pPr>
                      <a:r>
                        <a:rPr sz="2000" i="1" dirty="0">
                          <a:solidFill>
                            <a:srgbClr val="000000"/>
                          </a:solidFill>
                        </a:rPr>
                        <a:t>n</a:t>
                      </a:r>
                      <a:endParaRPr sz="2000" i="1" dirty="0">
                        <a:solidFill>
                          <a:srgbClr val="000000"/>
                        </a:solidFill>
                        <a:latin typeface="Roboto Condensed"/>
                        <a:cs typeface="Roboto Condensed"/>
                      </a:endParaRPr>
                    </a:p>
                  </a:txBody>
                  <a:tcPr marL="0" marR="0" marT="55244" marB="0"/>
                </a:tc>
                <a:tc>
                  <a:txBody>
                    <a:bodyPr/>
                    <a:lstStyle/>
                    <a:p>
                      <a:pPr marL="46990" algn="ctr">
                        <a:lnSpc>
                          <a:spcPct val="100000"/>
                        </a:lnSpc>
                        <a:spcBef>
                          <a:spcPts val="340"/>
                        </a:spcBef>
                      </a:pPr>
                      <a:endParaRPr sz="2000" i="1" dirty="0">
                        <a:solidFill>
                          <a:srgbClr val="000000"/>
                        </a:solidFill>
                        <a:latin typeface="STIX"/>
                        <a:cs typeface="STIX"/>
                      </a:endParaRPr>
                    </a:p>
                  </a:txBody>
                  <a:tcPr marL="0" marR="0" marT="43180" marB="0"/>
                </a:tc>
                <a:tc>
                  <a:txBody>
                    <a:bodyPr/>
                    <a:lstStyle/>
                    <a:p>
                      <a:pPr marR="60325" algn="ctr">
                        <a:lnSpc>
                          <a:spcPct val="100000"/>
                        </a:lnSpc>
                        <a:spcBef>
                          <a:spcPts val="434"/>
                        </a:spcBef>
                      </a:pPr>
                      <a:r>
                        <a:rPr lang="el-GR" sz="2000" i="1" dirty="0">
                          <a:solidFill>
                            <a:srgbClr val="000000"/>
                          </a:solidFill>
                          <a:latin typeface="Cambria Math" panose="02040503050406030204" pitchFamily="18" charset="0"/>
                          <a:ea typeface="Cambria Math" panose="02040503050406030204" pitchFamily="18" charset="0"/>
                          <a:sym typeface="Symbol"/>
                        </a:rPr>
                        <a:t>σ</a:t>
                      </a:r>
                      <a:endParaRPr sz="2000" i="1" dirty="0">
                        <a:solidFill>
                          <a:srgbClr val="000000"/>
                        </a:solidFill>
                        <a:latin typeface="Symbol" pitchFamily="98" charset="2"/>
                        <a:cs typeface="STIX"/>
                      </a:endParaRPr>
                    </a:p>
                  </a:txBody>
                  <a:tcPr marL="0" marR="0" marT="55244" marB="0"/>
                </a:tc>
                <a:extLst>
                  <a:ext uri="{0D108BD9-81ED-4DB2-BD59-A6C34878D82A}">
                    <a16:rowId xmlns:a16="http://schemas.microsoft.com/office/drawing/2014/main" val="10001"/>
                  </a:ext>
                </a:extLst>
              </a:tr>
              <a:tr h="304800">
                <a:tc>
                  <a:txBody>
                    <a:bodyPr/>
                    <a:lstStyle/>
                    <a:p>
                      <a:pPr marL="175260" algn="ctr">
                        <a:lnSpc>
                          <a:spcPct val="100000"/>
                        </a:lnSpc>
                        <a:spcBef>
                          <a:spcPts val="125"/>
                        </a:spcBef>
                      </a:pPr>
                      <a:r>
                        <a:rPr sz="2000" dirty="0">
                          <a:solidFill>
                            <a:srgbClr val="000000"/>
                          </a:solidFill>
                        </a:rPr>
                        <a:t>Cable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8.8</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L="109220" algn="ctr">
                        <a:lnSpc>
                          <a:spcPct val="100000"/>
                        </a:lnSpc>
                        <a:spcBef>
                          <a:spcPts val="125"/>
                        </a:spcBef>
                      </a:pPr>
                      <a:r>
                        <a:rPr sz="2000" dirty="0">
                          <a:solidFill>
                            <a:srgbClr val="000000"/>
                          </a:solidFill>
                        </a:rPr>
                        <a:t>Satellite</a:t>
                      </a:r>
                      <a:endParaRPr sz="2000" dirty="0">
                        <a:solidFill>
                          <a:srgbClr val="000000"/>
                        </a:solidFill>
                        <a:latin typeface="STIX"/>
                        <a:cs typeface="STIX"/>
                      </a:endParaRPr>
                    </a:p>
                  </a:txBody>
                  <a:tcPr marL="0" marR="0" marT="15875" marB="0"/>
                </a:tc>
                <a:tc>
                  <a:txBody>
                    <a:bodyPr/>
                    <a:lstStyle/>
                    <a:p>
                      <a:pPr marL="270510" algn="ctr">
                        <a:lnSpc>
                          <a:spcPct val="100000"/>
                        </a:lnSpc>
                        <a:spcBef>
                          <a:spcPts val="125"/>
                        </a:spcBef>
                      </a:pPr>
                      <a:r>
                        <a:rPr sz="2000" dirty="0">
                          <a:solidFill>
                            <a:srgbClr val="000000"/>
                          </a:solidFill>
                        </a:rPr>
                        <a:t>50</a:t>
                      </a:r>
                      <a:endParaRPr sz="2000" dirty="0">
                        <a:solidFill>
                          <a:srgbClr val="000000"/>
                        </a:solidFill>
                        <a:latin typeface="STIX"/>
                        <a:cs typeface="STIX"/>
                      </a:endParaRPr>
                    </a:p>
                  </a:txBody>
                  <a:tcPr marL="0" marR="0" marT="15875" marB="0"/>
                </a:tc>
                <a:tc>
                  <a:txBody>
                    <a:bodyPr/>
                    <a:lstStyle/>
                    <a:p>
                      <a:pPr marL="41275" algn="ctr">
                        <a:lnSpc>
                          <a:spcPct val="100000"/>
                        </a:lnSpc>
                        <a:spcBef>
                          <a:spcPts val="125"/>
                        </a:spcBef>
                      </a:pPr>
                      <a:r>
                        <a:rPr sz="2000" dirty="0">
                          <a:solidFill>
                            <a:srgbClr val="000000"/>
                          </a:solidFill>
                        </a:rPr>
                        <a:t>9.5</a:t>
                      </a:r>
                      <a:endParaRPr sz="2000" dirty="0">
                        <a:solidFill>
                          <a:srgbClr val="000000"/>
                        </a:solidFill>
                        <a:latin typeface="STIX"/>
                        <a:cs typeface="STIX"/>
                      </a:endParaRPr>
                    </a:p>
                  </a:txBody>
                  <a:tcPr marL="0" marR="0" marT="15875" marB="0"/>
                </a:tc>
                <a:tc>
                  <a:txBody>
                    <a:bodyPr/>
                    <a:lstStyle/>
                    <a:p>
                      <a:pPr marR="62865" algn="ctr">
                        <a:lnSpc>
                          <a:spcPct val="100000"/>
                        </a:lnSpc>
                        <a:spcBef>
                          <a:spcPts val="125"/>
                        </a:spcBef>
                      </a:pPr>
                      <a:r>
                        <a:rPr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bl>
          </a:graphicData>
        </a:graphic>
      </p:graphicFrame>
      <p:graphicFrame>
        <p:nvGraphicFramePr>
          <p:cNvPr id="112642" name="Object 2"/>
          <p:cNvGraphicFramePr>
            <a:graphicFrameLocks noChangeAspect="1"/>
          </p:cNvGraphicFramePr>
          <p:nvPr/>
        </p:nvGraphicFramePr>
        <p:xfrm>
          <a:off x="5528345" y="1879134"/>
          <a:ext cx="190500" cy="228600"/>
        </p:xfrm>
        <a:graphic>
          <a:graphicData uri="http://schemas.openxmlformats.org/presentationml/2006/ole">
            <mc:AlternateContent xmlns:mc="http://schemas.openxmlformats.org/markup-compatibility/2006">
              <mc:Choice xmlns:v="urn:schemas-microsoft-com:vml" Requires="v">
                <p:oleObj spid="_x0000_s112680" name="Equation" r:id="rId3" imgW="190440" imgH="228600" progId="Equation.DSMT4">
                  <p:embed/>
                </p:oleObj>
              </mc:Choice>
              <mc:Fallback>
                <p:oleObj name="Equation" r:id="rId3" imgW="19044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8345" y="1879134"/>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12.1.6 (cont.)</a:t>
            </a:r>
          </a:p>
        </p:txBody>
      </p:sp>
      <p:sp>
        <p:nvSpPr>
          <p:cNvPr id="3" name="Content Placeholder 2"/>
          <p:cNvSpPr>
            <a:spLocks noGrp="1"/>
          </p:cNvSpPr>
          <p:nvPr>
            <p:ph idx="1"/>
          </p:nvPr>
        </p:nvSpPr>
        <p:spPr/>
        <p:txBody>
          <a:bodyPr/>
          <a:lstStyle/>
          <a:p>
            <a:r>
              <a:rPr lang="en-US" b="1" dirty="0"/>
              <a:t>Step 6: </a:t>
            </a:r>
            <a:r>
              <a:rPr lang="en-US" dirty="0"/>
              <a:t>State the conclusion in terms of the original problem. </a:t>
            </a:r>
          </a:p>
          <a:p>
            <a:r>
              <a:rPr lang="en-US" dirty="0">
                <a:solidFill>
                  <a:srgbClr val="FF0000"/>
                </a:solidFill>
              </a:rPr>
              <a:t>There is insufficient evidence for the biologist to conclude that the average weight of blue crabs is higher in the </a:t>
            </a:r>
            <a:r>
              <a:rPr lang="en-US" dirty="0" err="1">
                <a:solidFill>
                  <a:srgbClr val="FF0000"/>
                </a:solidFill>
              </a:rPr>
              <a:t>Stono</a:t>
            </a:r>
            <a:r>
              <a:rPr lang="en-US" dirty="0">
                <a:solidFill>
                  <a:srgbClr val="FF0000"/>
                </a:solidFill>
              </a:rPr>
              <a:t> River than in the Cooper River at the 0.01 significance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b="1" dirty="0"/>
              <a:t>Solution </a:t>
            </a:r>
          </a:p>
          <a:p>
            <a:pPr marL="514350" indent="-514350">
              <a:buFont typeface="+mj-lt"/>
              <a:buAutoNum type="alphaLcPeriod"/>
            </a:pPr>
            <a:r>
              <a:rPr lang="en-US" dirty="0"/>
              <a:t>From the information given in the problem, we know the following. </a:t>
            </a:r>
          </a:p>
          <a:p>
            <a:endParaRPr lang="en-US" dirty="0"/>
          </a:p>
          <a:p>
            <a:r>
              <a:rPr lang="en-US" dirty="0"/>
              <a:t>Since both sample sizes are greater than 30, we can invoke the Central Limit Theorem and assume that the sample means are approximately normally distributed. </a:t>
            </a:r>
          </a:p>
        </p:txBody>
      </p:sp>
      <p:graphicFrame>
        <p:nvGraphicFramePr>
          <p:cNvPr id="113666" name="Object 2"/>
          <p:cNvGraphicFramePr>
            <a:graphicFrameLocks noChangeAspect="1"/>
          </p:cNvGraphicFramePr>
          <p:nvPr>
            <p:extLst>
              <p:ext uri="{D42A27DB-BD31-4B8C-83A1-F6EECF244321}">
                <p14:modId xmlns:p14="http://schemas.microsoft.com/office/powerpoint/2010/main" val="3672724114"/>
              </p:ext>
            </p:extLst>
          </p:nvPr>
        </p:nvGraphicFramePr>
        <p:xfrm>
          <a:off x="863600" y="2819400"/>
          <a:ext cx="7493000" cy="431800"/>
        </p:xfrm>
        <a:graphic>
          <a:graphicData uri="http://schemas.openxmlformats.org/presentationml/2006/ole">
            <mc:AlternateContent xmlns:mc="http://schemas.openxmlformats.org/markup-compatibility/2006">
              <mc:Choice xmlns:v="urn:schemas-microsoft-com:vml" Requires="v">
                <p:oleObj spid="_x0000_s113704" name="Equation" r:id="rId3" imgW="7492680" imgH="431640" progId="Equation.DSMT4">
                  <p:embed/>
                </p:oleObj>
              </mc:Choice>
              <mc:Fallback>
                <p:oleObj name="Equation" r:id="rId3" imgW="7492680" imgH="431640" progId="Equation.DSMT4">
                  <p:embed/>
                  <p:pic>
                    <p:nvPicPr>
                      <p:cNvPr id="0" name="Picture 2"/>
                      <p:cNvPicPr>
                        <a:picLocks noChangeAspect="1" noChangeArrowheads="1"/>
                      </p:cNvPicPr>
                      <p:nvPr/>
                    </p:nvPicPr>
                    <p:blipFill>
                      <a:blip r:embed="rId4"/>
                      <a:srcRect/>
                      <a:stretch>
                        <a:fillRect/>
                      </a:stretch>
                    </p:blipFill>
                    <p:spPr bwMode="auto">
                      <a:xfrm>
                        <a:off x="863600" y="2819400"/>
                        <a:ext cx="749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pPr marL="461963" indent="-461963"/>
            <a:r>
              <a:rPr lang="en-US" dirty="0"/>
              <a:t>	Independent random samples </a:t>
            </a:r>
          </a:p>
          <a:p>
            <a:pPr marL="461963" indent="-461963"/>
            <a:r>
              <a:rPr lang="en-US" dirty="0"/>
              <a:t>	The samples sizes are large (</a:t>
            </a:r>
            <a:r>
              <a:rPr lang="en-US" i="1" dirty="0"/>
              <a:t>n</a:t>
            </a:r>
            <a:r>
              <a:rPr lang="en-US" baseline="-25000" dirty="0"/>
              <a:t>1</a:t>
            </a:r>
            <a:r>
              <a:rPr lang="en-US" dirty="0"/>
              <a:t> &gt; 30 and </a:t>
            </a:r>
            <a:r>
              <a:rPr lang="en-US" i="1" dirty="0"/>
              <a:t>n</a:t>
            </a:r>
            <a:r>
              <a:rPr lang="en-US" baseline="-25000" dirty="0"/>
              <a:t>2</a:t>
            </a:r>
            <a:r>
              <a:rPr lang="en-US" dirty="0"/>
              <a:t> &gt; 30). </a:t>
            </a:r>
          </a:p>
          <a:p>
            <a:pPr marL="461963" indent="-461963"/>
            <a:r>
              <a:rPr lang="en-US" i="1" dirty="0"/>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 	</a:t>
            </a:r>
          </a:p>
          <a:p>
            <a:r>
              <a:rPr lang="en-US" dirty="0"/>
              <a:t>Since we want a </a:t>
            </a:r>
            <a:r>
              <a:rPr lang="en-US" dirty="0">
                <a:solidFill>
                  <a:srgbClr val="0000FF"/>
                </a:solidFill>
              </a:rPr>
              <a:t>95</a:t>
            </a:r>
            <a:r>
              <a:rPr lang="en-US" dirty="0"/>
              <a:t>% confidence interval, we need to find the value of       Remember that       represents the </a:t>
            </a:r>
            <a:r>
              <a:rPr lang="en-US" i="1" dirty="0"/>
              <a:t>z</a:t>
            </a:r>
            <a:r>
              <a:rPr lang="en-US" dirty="0"/>
              <a:t>-value required to obtain an area of (1 – </a:t>
            </a:r>
            <a:r>
              <a:rPr lang="el-GR" i="1" dirty="0">
                <a:latin typeface="Cambria Math" panose="02040503050406030204" pitchFamily="18" charset="0"/>
                <a:ea typeface="Cambria Math" panose="02040503050406030204" pitchFamily="18" charset="0"/>
              </a:rPr>
              <a:t>α</a:t>
            </a:r>
            <a:r>
              <a:rPr lang="en-US" dirty="0"/>
              <a:t>) centered under the standard normal curve. For a </a:t>
            </a:r>
            <a:r>
              <a:rPr lang="en-US" dirty="0">
                <a:solidFill>
                  <a:srgbClr val="0000FF"/>
                </a:solidFill>
              </a:rPr>
              <a:t>95</a:t>
            </a:r>
            <a:r>
              <a:rPr lang="en-US" dirty="0"/>
              <a:t>% confidence interval,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and therefore, </a:t>
            </a:r>
          </a:p>
          <a:p>
            <a:endParaRPr lang="en-US" dirty="0"/>
          </a:p>
        </p:txBody>
      </p:sp>
      <p:graphicFrame>
        <p:nvGraphicFramePr>
          <p:cNvPr id="114690" name="Object 2"/>
          <p:cNvGraphicFramePr>
            <a:graphicFrameLocks noChangeAspect="1"/>
          </p:cNvGraphicFramePr>
          <p:nvPr>
            <p:extLst>
              <p:ext uri="{D42A27DB-BD31-4B8C-83A1-F6EECF244321}">
                <p14:modId xmlns:p14="http://schemas.microsoft.com/office/powerpoint/2010/main" val="584296111"/>
              </p:ext>
            </p:extLst>
          </p:nvPr>
        </p:nvGraphicFramePr>
        <p:xfrm>
          <a:off x="2945276" y="3309938"/>
          <a:ext cx="495300" cy="495300"/>
        </p:xfrm>
        <a:graphic>
          <a:graphicData uri="http://schemas.openxmlformats.org/presentationml/2006/ole">
            <mc:AlternateContent xmlns:mc="http://schemas.openxmlformats.org/markup-compatibility/2006">
              <mc:Choice xmlns:v="urn:schemas-microsoft-com:vml" Requires="v">
                <p:oleObj spid="_x0000_s114816" name="Equation" r:id="rId3" imgW="495000" imgH="495000" progId="Equation.DSMT4">
                  <p:embed/>
                </p:oleObj>
              </mc:Choice>
              <mc:Fallback>
                <p:oleObj name="Equation" r:id="rId3" imgW="495000" imgH="495000" progId="Equation.DSMT4">
                  <p:embed/>
                  <p:pic>
                    <p:nvPicPr>
                      <p:cNvPr id="0" name="Picture 2"/>
                      <p:cNvPicPr>
                        <a:picLocks noChangeAspect="1" noChangeArrowheads="1"/>
                      </p:cNvPicPr>
                      <p:nvPr/>
                    </p:nvPicPr>
                    <p:blipFill>
                      <a:blip r:embed="rId4"/>
                      <a:srcRect/>
                      <a:stretch>
                        <a:fillRect/>
                      </a:stretch>
                    </p:blipFill>
                    <p:spPr bwMode="auto">
                      <a:xfrm>
                        <a:off x="2945276" y="3309938"/>
                        <a:ext cx="495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extLst>
              <p:ext uri="{D42A27DB-BD31-4B8C-83A1-F6EECF244321}">
                <p14:modId xmlns:p14="http://schemas.microsoft.com/office/powerpoint/2010/main" val="4140546593"/>
              </p:ext>
            </p:extLst>
          </p:nvPr>
        </p:nvGraphicFramePr>
        <p:xfrm>
          <a:off x="5821144" y="3310156"/>
          <a:ext cx="393700" cy="495300"/>
        </p:xfrm>
        <a:graphic>
          <a:graphicData uri="http://schemas.openxmlformats.org/presentationml/2006/ole">
            <mc:AlternateContent xmlns:mc="http://schemas.openxmlformats.org/markup-compatibility/2006">
              <mc:Choice xmlns:v="urn:schemas-microsoft-com:vml" Requires="v">
                <p:oleObj spid="_x0000_s114817" name="Equation" r:id="rId5" imgW="393480" imgH="495000" progId="Equation.DSMT4">
                  <p:embed/>
                </p:oleObj>
              </mc:Choice>
              <mc:Fallback>
                <p:oleObj name="Equation" r:id="rId5" imgW="393480" imgH="495000" progId="Equation.DSMT4">
                  <p:embed/>
                  <p:pic>
                    <p:nvPicPr>
                      <p:cNvPr id="0" name="Picture 3"/>
                      <p:cNvPicPr>
                        <a:picLocks noChangeAspect="1" noChangeArrowheads="1"/>
                      </p:cNvPicPr>
                      <p:nvPr/>
                    </p:nvPicPr>
                    <p:blipFill>
                      <a:blip r:embed="rId6"/>
                      <a:srcRect/>
                      <a:stretch>
                        <a:fillRect/>
                      </a:stretch>
                    </p:blipFill>
                    <p:spPr bwMode="auto">
                      <a:xfrm>
                        <a:off x="5821144" y="3310156"/>
                        <a:ext cx="39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extLst>
              <p:ext uri="{D42A27DB-BD31-4B8C-83A1-F6EECF244321}">
                <p14:modId xmlns:p14="http://schemas.microsoft.com/office/powerpoint/2010/main" val="3457976303"/>
              </p:ext>
            </p:extLst>
          </p:nvPr>
        </p:nvGraphicFramePr>
        <p:xfrm>
          <a:off x="5181600" y="4605556"/>
          <a:ext cx="2425700" cy="495300"/>
        </p:xfrm>
        <a:graphic>
          <a:graphicData uri="http://schemas.openxmlformats.org/presentationml/2006/ole">
            <mc:AlternateContent xmlns:mc="http://schemas.openxmlformats.org/markup-compatibility/2006">
              <mc:Choice xmlns:v="urn:schemas-microsoft-com:vml" Requires="v">
                <p:oleObj spid="_x0000_s114818" name="Equation" r:id="rId7" imgW="2425680" imgH="495000" progId="Equation.DSMT4">
                  <p:embed/>
                </p:oleObj>
              </mc:Choice>
              <mc:Fallback>
                <p:oleObj name="Equation" r:id="rId7" imgW="2425680" imgH="495000" progId="Equation.DSMT4">
                  <p:embed/>
                  <p:pic>
                    <p:nvPicPr>
                      <p:cNvPr id="0" name="Picture 4"/>
                      <p:cNvPicPr>
                        <a:picLocks noChangeAspect="1" noChangeArrowheads="1"/>
                      </p:cNvPicPr>
                      <p:nvPr/>
                    </p:nvPicPr>
                    <p:blipFill>
                      <a:blip r:embed="rId8"/>
                      <a:srcRect/>
                      <a:stretch>
                        <a:fillRect/>
                      </a:stretch>
                    </p:blipFill>
                    <p:spPr bwMode="auto">
                      <a:xfrm>
                        <a:off x="5181600" y="4605556"/>
                        <a:ext cx="2425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823215" y="2280345"/>
            <a:ext cx="4012893" cy="584775"/>
          </a:xfrm>
          <a:prstGeom prst="rect">
            <a:avLst/>
          </a:prstGeom>
        </p:spPr>
        <p:txBody>
          <a:bodyPr wrap="none">
            <a:spAutoFit/>
          </a:bodyPr>
          <a:lstStyle/>
          <a:p>
            <a:r>
              <a:rPr lang="en-US" sz="2800" i="1" dirty="0">
                <a:solidFill>
                  <a:srgbClr val="000000"/>
                </a:solidFill>
              </a:rPr>
              <a:t> </a:t>
            </a:r>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i="1"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a:t>
            </a:r>
          </a:p>
        </p:txBody>
      </p:sp>
      <p:pic>
        <p:nvPicPr>
          <p:cNvPr id="8" name="Picture 2"/>
          <p:cNvPicPr>
            <a:picLocks noChangeAspect="1" noChangeArrowheads="1"/>
          </p:cNvPicPr>
          <p:nvPr/>
        </p:nvPicPr>
        <p:blipFill>
          <a:blip r:embed="rId9" cstate="print"/>
          <a:srcRect/>
          <a:stretch>
            <a:fillRect/>
          </a:stretch>
        </p:blipFill>
        <p:spPr bwMode="auto">
          <a:xfrm>
            <a:off x="549275" y="1335860"/>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549275" y="1872632"/>
            <a:ext cx="365125" cy="381000"/>
          </a:xfrm>
          <a:prstGeom prst="rect">
            <a:avLst/>
          </a:prstGeom>
          <a:noFill/>
          <a:ln w="9525">
            <a:noFill/>
            <a:miter lim="800000"/>
            <a:headEnd/>
            <a:tailEnd/>
          </a:ln>
        </p:spPr>
      </p:pic>
      <p:pic>
        <p:nvPicPr>
          <p:cNvPr id="10" name="Picture 2"/>
          <p:cNvPicPr>
            <a:picLocks noChangeAspect="1" noChangeArrowheads="1"/>
          </p:cNvPicPr>
          <p:nvPr/>
        </p:nvPicPr>
        <p:blipFill>
          <a:blip r:embed="rId9" cstate="print"/>
          <a:srcRect/>
          <a:stretch>
            <a:fillRect/>
          </a:stretch>
        </p:blipFill>
        <p:spPr bwMode="auto">
          <a:xfrm>
            <a:off x="549275" y="2414124"/>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69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A </a:t>
            </a:r>
            <a:r>
              <a:rPr lang="en-US" dirty="0">
                <a:solidFill>
                  <a:srgbClr val="0000FF"/>
                </a:solidFill>
              </a:rPr>
              <a:t>95</a:t>
            </a:r>
            <a:r>
              <a:rPr lang="en-US" dirty="0"/>
              <a:t>% confidence interval for the difference in the average service outage time between cable and satellite providers is given by </a:t>
            </a:r>
          </a:p>
          <a:p>
            <a:endParaRPr lang="en-US" dirty="0"/>
          </a:p>
          <a:p>
            <a:endParaRPr lang="en-US" dirty="0"/>
          </a:p>
          <a:p>
            <a:r>
              <a:rPr lang="en-US" dirty="0"/>
              <a:t>This gives, </a:t>
            </a:r>
          </a:p>
          <a:p>
            <a:endParaRPr lang="en-US" dirty="0"/>
          </a:p>
        </p:txBody>
      </p:sp>
      <p:graphicFrame>
        <p:nvGraphicFramePr>
          <p:cNvPr id="115714" name="Object 2"/>
          <p:cNvGraphicFramePr>
            <a:graphicFrameLocks noChangeAspect="1"/>
          </p:cNvGraphicFramePr>
          <p:nvPr>
            <p:extLst>
              <p:ext uri="{D42A27DB-BD31-4B8C-83A1-F6EECF244321}">
                <p14:modId xmlns:p14="http://schemas.microsoft.com/office/powerpoint/2010/main" val="3542015846"/>
              </p:ext>
            </p:extLst>
          </p:nvPr>
        </p:nvGraphicFramePr>
        <p:xfrm>
          <a:off x="2825750" y="2590800"/>
          <a:ext cx="3263900" cy="1079500"/>
        </p:xfrm>
        <a:graphic>
          <a:graphicData uri="http://schemas.openxmlformats.org/presentationml/2006/ole">
            <mc:AlternateContent xmlns:mc="http://schemas.openxmlformats.org/markup-compatibility/2006">
              <mc:Choice xmlns:v="urn:schemas-microsoft-com:vml" Requires="v">
                <p:oleObj spid="_x0000_s115866" name="Equation" r:id="rId3" imgW="3263760" imgH="1079280" progId="Equation.DSMT4">
                  <p:embed/>
                </p:oleObj>
              </mc:Choice>
              <mc:Fallback>
                <p:oleObj name="Equation" r:id="rId3" imgW="3263760" imgH="1079280" progId="Equation.DSMT4">
                  <p:embed/>
                  <p:pic>
                    <p:nvPicPr>
                      <p:cNvPr id="0" name="Picture 2"/>
                      <p:cNvPicPr>
                        <a:picLocks noChangeAspect="1" noChangeArrowheads="1"/>
                      </p:cNvPicPr>
                      <p:nvPr/>
                    </p:nvPicPr>
                    <p:blipFill>
                      <a:blip r:embed="rId4"/>
                      <a:srcRect/>
                      <a:stretch>
                        <a:fillRect/>
                      </a:stretch>
                    </p:blipFill>
                    <p:spPr bwMode="auto">
                      <a:xfrm>
                        <a:off x="2825750" y="2590800"/>
                        <a:ext cx="3263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extLst>
              <p:ext uri="{D42A27DB-BD31-4B8C-83A1-F6EECF244321}">
                <p14:modId xmlns:p14="http://schemas.microsoft.com/office/powerpoint/2010/main" val="2977261623"/>
              </p:ext>
            </p:extLst>
          </p:nvPr>
        </p:nvGraphicFramePr>
        <p:xfrm>
          <a:off x="2603500" y="3733800"/>
          <a:ext cx="3771900" cy="990600"/>
        </p:xfrm>
        <a:graphic>
          <a:graphicData uri="http://schemas.openxmlformats.org/presentationml/2006/ole">
            <mc:AlternateContent xmlns:mc="http://schemas.openxmlformats.org/markup-compatibility/2006">
              <mc:Choice xmlns:v="urn:schemas-microsoft-com:vml" Requires="v">
                <p:oleObj spid="_x0000_s115867" name="Equation" r:id="rId5" imgW="3771720" imgH="990360" progId="Equation.DSMT4">
                  <p:embed/>
                </p:oleObj>
              </mc:Choice>
              <mc:Fallback>
                <p:oleObj name="Equation" r:id="rId5" imgW="3771720" imgH="990360" progId="Equation.DSMT4">
                  <p:embed/>
                  <p:pic>
                    <p:nvPicPr>
                      <p:cNvPr id="0" name="Picture 3"/>
                      <p:cNvPicPr>
                        <a:picLocks noChangeAspect="1" noChangeArrowheads="1"/>
                      </p:cNvPicPr>
                      <p:nvPr/>
                    </p:nvPicPr>
                    <p:blipFill>
                      <a:blip r:embed="rId6"/>
                      <a:srcRect/>
                      <a:stretch>
                        <a:fillRect/>
                      </a:stretch>
                    </p:blipFill>
                    <p:spPr bwMode="auto">
                      <a:xfrm>
                        <a:off x="2603500" y="3733800"/>
                        <a:ext cx="3771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3352800" y="4800600"/>
          <a:ext cx="2286000" cy="939800"/>
        </p:xfrm>
        <a:graphic>
          <a:graphicData uri="http://schemas.openxmlformats.org/presentationml/2006/ole">
            <mc:AlternateContent xmlns:mc="http://schemas.openxmlformats.org/markup-compatibility/2006">
              <mc:Choice xmlns:v="urn:schemas-microsoft-com:vml" Requires="v">
                <p:oleObj spid="_x0000_s115868" name="Equation" r:id="rId7" imgW="2286000" imgH="939600" progId="Equation.DSMT4">
                  <p:embed/>
                </p:oleObj>
              </mc:Choice>
              <mc:Fallback>
                <p:oleObj name="Equation" r:id="rId7" imgW="2286000" imgH="939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800600"/>
                        <a:ext cx="2286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extLst>
              <p:ext uri="{D42A27DB-BD31-4B8C-83A1-F6EECF244321}">
                <p14:modId xmlns:p14="http://schemas.microsoft.com/office/powerpoint/2010/main" val="1806585593"/>
              </p:ext>
            </p:extLst>
          </p:nvPr>
        </p:nvGraphicFramePr>
        <p:xfrm>
          <a:off x="3359150" y="5715000"/>
          <a:ext cx="1676400" cy="381000"/>
        </p:xfrm>
        <a:graphic>
          <a:graphicData uri="http://schemas.openxmlformats.org/presentationml/2006/ole">
            <mc:AlternateContent xmlns:mc="http://schemas.openxmlformats.org/markup-compatibility/2006">
              <mc:Choice xmlns:v="urn:schemas-microsoft-com:vml" Requires="v">
                <p:oleObj spid="_x0000_s115869" name="Equation" r:id="rId9" imgW="1676160" imgH="380880" progId="Equation.DSMT4">
                  <p:embed/>
                </p:oleObj>
              </mc:Choice>
              <mc:Fallback>
                <p:oleObj name="Equation" r:id="rId9" imgW="1676160" imgH="380880" progId="Equation.DSMT4">
                  <p:embed/>
                  <p:pic>
                    <p:nvPicPr>
                      <p:cNvPr id="0" name="Picture 5"/>
                      <p:cNvPicPr>
                        <a:picLocks noChangeAspect="1" noChangeArrowheads="1"/>
                      </p:cNvPicPr>
                      <p:nvPr/>
                    </p:nvPicPr>
                    <p:blipFill>
                      <a:blip r:embed="rId10"/>
                      <a:srcRect/>
                      <a:stretch>
                        <a:fillRect/>
                      </a:stretch>
                    </p:blipFill>
                    <p:spPr bwMode="auto">
                      <a:xfrm>
                        <a:off x="3359150" y="5715000"/>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Thus, we are </a:t>
            </a:r>
            <a:r>
              <a:rPr lang="en-US" dirty="0">
                <a:solidFill>
                  <a:srgbClr val="0000FF"/>
                </a:solidFill>
              </a:rPr>
              <a:t>95</a:t>
            </a:r>
            <a:r>
              <a:rPr lang="en-US" dirty="0"/>
              <a:t>% confident that the true mean difference in service outage time between cable and satellite subscribers is between </a:t>
            </a:r>
            <a:r>
              <a:rPr lang="en-US" dirty="0">
                <a:solidFill>
                  <a:srgbClr val="FF0000"/>
                </a:solidFill>
              </a:rPr>
              <a:t>−1.7 and 0.3 minutes</a:t>
            </a:r>
            <a:r>
              <a:rPr lang="en-US" dirty="0"/>
              <a:t>. Since the confidence interval includes zero, this indicates that the difference in the average service outage time between cable and satellite subscribers is </a:t>
            </a:r>
            <a:r>
              <a:rPr lang="en-US" dirty="0">
                <a:solidFill>
                  <a:srgbClr val="FF0000"/>
                </a:solidFill>
              </a:rPr>
              <a:t>not statistically significant </a:t>
            </a:r>
            <a:r>
              <a:rPr lang="en-US" dirty="0"/>
              <a:t>at the </a:t>
            </a:r>
            <a:r>
              <a:rPr lang="en-US" dirty="0">
                <a:solidFill>
                  <a:srgbClr val="0000FF"/>
                </a:solidFill>
              </a:rPr>
              <a:t>0.05 </a:t>
            </a:r>
            <a:r>
              <a:rPr lang="en-US" dirty="0"/>
              <a:t>level.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noAutofit/>
          </a:bodyPr>
          <a:lstStyle/>
          <a:p>
            <a:pPr marL="514350" indent="-514350">
              <a:spcBef>
                <a:spcPts val="0"/>
              </a:spcBef>
              <a:buFont typeface="+mj-lt"/>
              <a:buAutoNum type="alphaLcPeriod" startAt="2"/>
            </a:pPr>
            <a:r>
              <a:rPr lang="en-US" dirty="0"/>
              <a:t>The steps for the hypothesis test are as follows. </a:t>
            </a:r>
          </a:p>
          <a:p>
            <a:pPr>
              <a:spcBef>
                <a:spcPts val="0"/>
              </a:spcBef>
            </a:pPr>
            <a:r>
              <a:rPr lang="en-US" b="1" dirty="0"/>
              <a:t>Step 1:</a:t>
            </a:r>
            <a:r>
              <a:rPr lang="en-US" dirty="0"/>
              <a:t> Determine the null and alternative hypotheses.</a:t>
            </a:r>
          </a:p>
          <a:p>
            <a:pPr>
              <a:spcBef>
                <a:spcPts val="0"/>
              </a:spcBef>
            </a:pPr>
            <a:r>
              <a:rPr lang="en-US" b="1" dirty="0"/>
              <a:t>Null Hypothesis: </a:t>
            </a:r>
            <a:r>
              <a:rPr lang="en-US" dirty="0"/>
              <a:t>There is no difference in average service outage time between cable and satellite subscribers. </a:t>
            </a:r>
          </a:p>
          <a:p>
            <a:pPr>
              <a:spcBef>
                <a:spcPts val="0"/>
              </a:spcBef>
            </a:pPr>
            <a:r>
              <a:rPr lang="en-US" b="1" dirty="0"/>
              <a:t>Alternative Hypothesis: </a:t>
            </a:r>
            <a:r>
              <a:rPr lang="en-US" dirty="0"/>
              <a:t>There is a difference in average service outage time between cable and satellite subscribers.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noAutofit/>
          </a:bodyPr>
          <a:lstStyle/>
          <a:p>
            <a:pPr>
              <a:spcBef>
                <a:spcPts val="0"/>
              </a:spcBef>
            </a:pPr>
            <a:r>
              <a:rPr lang="en-US" dirty="0"/>
              <a:t>Since the analyst is interested in comparing the average service outage time between cable and satellite subscribers, the appropriate statistical measures are the following. </a:t>
            </a:r>
          </a:p>
          <a:p>
            <a:pPr>
              <a:spcBef>
                <a:spcPts val="0"/>
              </a:spcBef>
              <a:tabLst>
                <a:tab pos="461963" algn="l"/>
              </a:tabLst>
            </a:pPr>
            <a:r>
              <a:rPr lang="en-US" i="1"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the true mean service outage time for cable 	subscribers </a:t>
            </a:r>
          </a:p>
          <a:p>
            <a:pPr>
              <a:spcBef>
                <a:spcPts val="0"/>
              </a:spcBef>
              <a:tabLst>
                <a:tab pos="461963" algn="l"/>
              </a:tabLst>
            </a:pPr>
            <a:r>
              <a:rPr lang="en-US" i="1"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the true mean service outage time for satellite 	subscribers </a:t>
            </a:r>
          </a:p>
          <a:p>
            <a:pPr>
              <a:spcBef>
                <a:spcPts val="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pPr>
              <a:spcBef>
                <a:spcPts val="0"/>
              </a:spcBef>
            </a:pPr>
            <a:r>
              <a:rPr lang="en-US" dirty="0"/>
              <a:t>The analyst is interested in whether or not there is a difference in the average service outage time between cable and satellite subscribers. Thus, the alternative hypothesis is two-sided and the test is two-tailed.</a:t>
            </a:r>
          </a:p>
          <a:p>
            <a:pPr>
              <a:spcBef>
                <a:spcPts val="0"/>
              </a:spcBef>
            </a:pPr>
            <a:r>
              <a:rPr lang="en-US" dirty="0"/>
              <a:t>Since the analyst is interested in comparing the two population means, a natural way to make this comparison is to look at the difference between the two population means. Hence the null and alternative hypotheses are formulated as follows. </a:t>
            </a:r>
          </a:p>
          <a:p>
            <a:pPr>
              <a:spcBef>
                <a:spcPts val="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a:xfrm>
            <a:off x="457200" y="1280160"/>
            <a:ext cx="8229600" cy="4815840"/>
          </a:xfrm>
        </p:spPr>
        <p:txBody>
          <a:bodyPr/>
          <a:lstStyle/>
          <a:p>
            <a:endParaRPr lang="en-US" dirty="0"/>
          </a:p>
          <a:p>
            <a:endParaRPr lang="en-US" dirty="0"/>
          </a:p>
          <a:p>
            <a:endParaRPr lang="en-US" dirty="0"/>
          </a:p>
          <a:p>
            <a:endParaRPr lang="en-US" sz="1500" dirty="0"/>
          </a:p>
          <a:p>
            <a:r>
              <a:rPr lang="en-US" dirty="0"/>
              <a:t>In this situation, the hypothesized difference in average service outage time is 0. However, it is possible to be interested in nonzero differences. For example, if the analyst had been interested in testing if the difference in average service outage time was one minute, the hypothesized difference would have been one.</a:t>
            </a:r>
          </a:p>
          <a:p>
            <a:endParaRPr lang="en-US" dirty="0"/>
          </a:p>
          <a:p>
            <a:endParaRPr lang="en-US" dirty="0"/>
          </a:p>
          <a:p>
            <a:endParaRPr lang="en-US" dirty="0"/>
          </a:p>
        </p:txBody>
      </p:sp>
      <p:graphicFrame>
        <p:nvGraphicFramePr>
          <p:cNvPr id="116738" name="Object 2"/>
          <p:cNvGraphicFramePr>
            <a:graphicFrameLocks noChangeAspect="1"/>
          </p:cNvGraphicFramePr>
          <p:nvPr>
            <p:extLst>
              <p:ext uri="{D42A27DB-BD31-4B8C-83A1-F6EECF244321}">
                <p14:modId xmlns:p14="http://schemas.microsoft.com/office/powerpoint/2010/main" val="583069995"/>
              </p:ext>
            </p:extLst>
          </p:nvPr>
        </p:nvGraphicFramePr>
        <p:xfrm>
          <a:off x="628650" y="1371600"/>
          <a:ext cx="2070100" cy="431800"/>
        </p:xfrm>
        <a:graphic>
          <a:graphicData uri="http://schemas.openxmlformats.org/presentationml/2006/ole">
            <mc:AlternateContent xmlns:mc="http://schemas.openxmlformats.org/markup-compatibility/2006">
              <mc:Choice xmlns:v="urn:schemas-microsoft-com:vml" Requires="v">
                <p:oleObj spid="_x0000_s116814" name="Equation" r:id="rId3" imgW="2070000" imgH="431640" progId="Equation.DSMT4">
                  <p:embed/>
                </p:oleObj>
              </mc:Choice>
              <mc:Fallback>
                <p:oleObj name="Equation" r:id="rId3" imgW="2070000" imgH="431640" progId="Equation.DSMT4">
                  <p:embed/>
                  <p:pic>
                    <p:nvPicPr>
                      <p:cNvPr id="0" name="Picture 2"/>
                      <p:cNvPicPr>
                        <a:picLocks noChangeAspect="1" noChangeArrowheads="1"/>
                      </p:cNvPicPr>
                      <p:nvPr/>
                    </p:nvPicPr>
                    <p:blipFill>
                      <a:blip r:embed="rId4"/>
                      <a:srcRect/>
                      <a:stretch>
                        <a:fillRect/>
                      </a:stretch>
                    </p:blipFill>
                    <p:spPr bwMode="auto">
                      <a:xfrm>
                        <a:off x="628650" y="1371600"/>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895600" y="1295400"/>
            <a:ext cx="5943600" cy="954107"/>
          </a:xfrm>
          <a:prstGeom prst="rect">
            <a:avLst/>
          </a:prstGeom>
        </p:spPr>
        <p:txBody>
          <a:bodyPr wrap="square">
            <a:spAutoFit/>
          </a:bodyPr>
          <a:lstStyle/>
          <a:p>
            <a:r>
              <a:rPr lang="en-US" sz="2800" dirty="0"/>
              <a:t>There is no difference in average service outage time. </a:t>
            </a:r>
          </a:p>
        </p:txBody>
      </p:sp>
      <p:sp>
        <p:nvSpPr>
          <p:cNvPr id="7" name="Rectangle 6"/>
          <p:cNvSpPr/>
          <p:nvPr/>
        </p:nvSpPr>
        <p:spPr>
          <a:xfrm>
            <a:off x="2879416" y="2170093"/>
            <a:ext cx="5562600" cy="954107"/>
          </a:xfrm>
          <a:prstGeom prst="rect">
            <a:avLst/>
          </a:prstGeom>
        </p:spPr>
        <p:txBody>
          <a:bodyPr wrap="square">
            <a:spAutoFit/>
          </a:bodyPr>
          <a:lstStyle/>
          <a:p>
            <a:r>
              <a:rPr lang="en-US" sz="2800" dirty="0"/>
              <a:t>There is a difference in average service outage time. </a:t>
            </a:r>
          </a:p>
        </p:txBody>
      </p:sp>
      <p:graphicFrame>
        <p:nvGraphicFramePr>
          <p:cNvPr id="116739" name="Object 3"/>
          <p:cNvGraphicFramePr>
            <a:graphicFrameLocks noChangeAspect="1"/>
          </p:cNvGraphicFramePr>
          <p:nvPr>
            <p:extLst>
              <p:ext uri="{D42A27DB-BD31-4B8C-83A1-F6EECF244321}">
                <p14:modId xmlns:p14="http://schemas.microsoft.com/office/powerpoint/2010/main" val="1858078311"/>
              </p:ext>
            </p:extLst>
          </p:nvPr>
        </p:nvGraphicFramePr>
        <p:xfrm>
          <a:off x="585788" y="2254250"/>
          <a:ext cx="2070100" cy="431800"/>
        </p:xfrm>
        <a:graphic>
          <a:graphicData uri="http://schemas.openxmlformats.org/presentationml/2006/ole">
            <mc:AlternateContent xmlns:mc="http://schemas.openxmlformats.org/markup-compatibility/2006">
              <mc:Choice xmlns:v="urn:schemas-microsoft-com:vml" Requires="v">
                <p:oleObj spid="_x0000_s116815" name="Equation" r:id="rId5" imgW="2070000" imgH="431640" progId="Equation.DSMT4">
                  <p:embed/>
                </p:oleObj>
              </mc:Choice>
              <mc:Fallback>
                <p:oleObj name="Equation" r:id="rId5" imgW="2070000" imgH="431640" progId="Equation.DSMT4">
                  <p:embed/>
                  <p:pic>
                    <p:nvPicPr>
                      <p:cNvPr id="0" name="Picture 3"/>
                      <p:cNvPicPr>
                        <a:picLocks noChangeAspect="1" noChangeArrowheads="1"/>
                      </p:cNvPicPr>
                      <p:nvPr/>
                    </p:nvPicPr>
                    <p:blipFill>
                      <a:blip r:embed="rId6"/>
                      <a:srcRect/>
                      <a:stretch>
                        <a:fillRect/>
                      </a:stretch>
                    </p:blipFill>
                    <p:spPr bwMode="auto">
                      <a:xfrm>
                        <a:off x="585788" y="2254250"/>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FD02-FB21-4AB6-BCB1-D429096C70F6}"/>
              </a:ext>
            </a:extLst>
          </p:cNvPr>
          <p:cNvSpPr>
            <a:spLocks noGrp="1"/>
          </p:cNvSpPr>
          <p:nvPr>
            <p:ph type="title"/>
          </p:nvPr>
        </p:nvSpPr>
        <p:spPr/>
        <p:txBody>
          <a:bodyPr/>
          <a:lstStyle/>
          <a:p>
            <a:r>
              <a:rPr lang="en-US" dirty="0"/>
              <a:t>Independent Experimental Design or Completely Randomized Design</a:t>
            </a:r>
          </a:p>
        </p:txBody>
      </p:sp>
      <p:sp>
        <p:nvSpPr>
          <p:cNvPr id="3" name="Content Placeholder 2">
            <a:extLst>
              <a:ext uri="{FF2B5EF4-FFF2-40B4-BE49-F238E27FC236}">
                <a16:creationId xmlns:a16="http://schemas.microsoft.com/office/drawing/2014/main" id="{1F12750A-0CC4-49EB-A116-E271B2D647F6}"/>
              </a:ext>
            </a:extLst>
          </p:cNvPr>
          <p:cNvSpPr>
            <a:spLocks noGrp="1"/>
          </p:cNvSpPr>
          <p:nvPr>
            <p:ph idx="1"/>
          </p:nvPr>
        </p:nvSpPr>
        <p:spPr/>
        <p:txBody>
          <a:bodyPr/>
          <a:lstStyle/>
          <a:p>
            <a:r>
              <a:rPr lang="en-US" dirty="0"/>
              <a:t>When observations are randomly selected from two independent populations or experimental units are randomly assigned to two different treatments where the variation between experimental units is small, the sampling design is called an </a:t>
            </a:r>
            <a:r>
              <a:rPr lang="en-US" b="1" dirty="0">
                <a:solidFill>
                  <a:srgbClr val="C00000"/>
                </a:solidFill>
              </a:rPr>
              <a:t>independent experimental design</a:t>
            </a:r>
            <a:r>
              <a:rPr lang="en-US" b="1" dirty="0">
                <a:solidFill>
                  <a:srgbClr val="FF0000"/>
                </a:solidFill>
              </a:rPr>
              <a:t> </a:t>
            </a:r>
            <a:r>
              <a:rPr lang="en-US" dirty="0"/>
              <a:t>or a </a:t>
            </a:r>
            <a:r>
              <a:rPr lang="en-US" b="1" dirty="0">
                <a:solidFill>
                  <a:srgbClr val="C00000"/>
                </a:solidFill>
              </a:rPr>
              <a:t>completely randomized design</a:t>
            </a:r>
            <a:r>
              <a:rPr lang="en-US" dirty="0"/>
              <a:t>.</a:t>
            </a:r>
          </a:p>
        </p:txBody>
      </p:sp>
    </p:spTree>
    <p:extLst>
      <p:ext uri="{BB962C8B-B14F-4D97-AF65-F5344CB8AC3E}">
        <p14:creationId xmlns:p14="http://schemas.microsoft.com/office/powerpoint/2010/main" val="29164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is specified in the problem as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b="1" dirty="0"/>
              <a:t>Step 3: </a:t>
            </a:r>
            <a:r>
              <a:rPr lang="en-US" dirty="0"/>
              <a:t>Validate the assumptions of the hypothesis test, identify the appropriate test statistic and compute its value.</a:t>
            </a:r>
          </a:p>
          <a:p>
            <a:r>
              <a:rPr lang="en-US" dirty="0"/>
              <a:t>The assumptions for the test were validated in part </a:t>
            </a:r>
            <a:r>
              <a:rPr lang="en-US" b="1" dirty="0"/>
              <a:t>a.</a:t>
            </a:r>
            <a:r>
              <a:rPr lang="en-US" dirty="0"/>
              <a:t> </a:t>
            </a:r>
          </a:p>
          <a:p>
            <a:r>
              <a:rPr lang="en-US" dirty="0"/>
              <a:t>The difference in sample means,              is an unbiased point estimate of the difference in population means,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The sampling distribution for the point estimate, 	         provides essential information for determining the test statistic. </a:t>
            </a:r>
          </a:p>
        </p:txBody>
      </p:sp>
      <p:graphicFrame>
        <p:nvGraphicFramePr>
          <p:cNvPr id="117762" name="Object 2"/>
          <p:cNvGraphicFramePr>
            <a:graphicFrameLocks noChangeAspect="1"/>
          </p:cNvGraphicFramePr>
          <p:nvPr/>
        </p:nvGraphicFramePr>
        <p:xfrm>
          <a:off x="5257800" y="3233956"/>
          <a:ext cx="1041400" cy="431800"/>
        </p:xfrm>
        <a:graphic>
          <a:graphicData uri="http://schemas.openxmlformats.org/presentationml/2006/ole">
            <mc:AlternateContent xmlns:mc="http://schemas.openxmlformats.org/markup-compatibility/2006">
              <mc:Choice xmlns:v="urn:schemas-microsoft-com:vml" Requires="v">
                <p:oleObj spid="_x0000_s117838" name="Equation" r:id="rId3" imgW="1041120" imgH="431640" progId="Equation.DSMT4">
                  <p:embed/>
                </p:oleObj>
              </mc:Choice>
              <mc:Fallback>
                <p:oleObj name="Equation" r:id="rId3" imgW="104112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233956"/>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nvGraphicFramePr>
        <p:xfrm>
          <a:off x="1956033" y="4520967"/>
          <a:ext cx="1041400" cy="431800"/>
        </p:xfrm>
        <a:graphic>
          <a:graphicData uri="http://schemas.openxmlformats.org/presentationml/2006/ole">
            <mc:AlternateContent xmlns:mc="http://schemas.openxmlformats.org/markup-compatibility/2006">
              <mc:Choice xmlns:v="urn:schemas-microsoft-com:vml" Requires="v">
                <p:oleObj spid="_x0000_s117839" name="Equation" r:id="rId5" imgW="1041120" imgH="431640" progId="Equation.DSMT4">
                  <p:embed/>
                </p:oleObj>
              </mc:Choice>
              <mc:Fallback>
                <p:oleObj name="Equation" r:id="rId5" imgW="1041120" imgH="431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033" y="4520967"/>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77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If</a:t>
            </a:r>
            <a:r>
              <a:rPr lang="en-US" i="1" dirty="0"/>
              <a:t> n</a:t>
            </a:r>
            <a:r>
              <a:rPr lang="en-US" baseline="-25000" dirty="0"/>
              <a:t>1</a:t>
            </a:r>
            <a:r>
              <a:rPr lang="en-US" dirty="0"/>
              <a:t> &gt; 30 and </a:t>
            </a:r>
            <a:r>
              <a:rPr lang="en-US" i="1" dirty="0"/>
              <a:t>n</a:t>
            </a:r>
            <a:r>
              <a:rPr lang="en-US" baseline="-25000" dirty="0"/>
              <a:t>2</a:t>
            </a:r>
            <a:r>
              <a:rPr lang="en-US" dirty="0"/>
              <a:t> &gt; 30 and an independent experimental design is used, the sampling distribution of 		      has an approximately normal distribution with mean, 		      and standard deviation, </a:t>
            </a:r>
          </a:p>
          <a:p>
            <a:endParaRPr lang="en-US" dirty="0"/>
          </a:p>
          <a:p>
            <a:endParaRPr lang="en-US" dirty="0"/>
          </a:p>
          <a:p>
            <a:r>
              <a:rPr lang="en-US" dirty="0"/>
              <a:t>Thus, the test statistic is a standard normal random variable which is calculated by using the familiar </a:t>
            </a:r>
            <a:br>
              <a:rPr lang="en-US" dirty="0"/>
            </a:br>
            <a:r>
              <a:rPr lang="en-US" i="1" dirty="0"/>
              <a:t>z</a:t>
            </a:r>
            <a:r>
              <a:rPr lang="en-US" dirty="0"/>
              <a:t>-transformation.</a:t>
            </a:r>
          </a:p>
        </p:txBody>
      </p:sp>
      <p:graphicFrame>
        <p:nvGraphicFramePr>
          <p:cNvPr id="118787" name="Object 3"/>
          <p:cNvGraphicFramePr>
            <a:graphicFrameLocks noChangeAspect="1"/>
          </p:cNvGraphicFramePr>
          <p:nvPr>
            <p:extLst>
              <p:ext uri="{D42A27DB-BD31-4B8C-83A1-F6EECF244321}">
                <p14:modId xmlns:p14="http://schemas.microsoft.com/office/powerpoint/2010/main" val="400239160"/>
              </p:ext>
            </p:extLst>
          </p:nvPr>
        </p:nvGraphicFramePr>
        <p:xfrm>
          <a:off x="565150" y="2616200"/>
          <a:ext cx="2184400" cy="482600"/>
        </p:xfrm>
        <a:graphic>
          <a:graphicData uri="http://schemas.openxmlformats.org/presentationml/2006/ole">
            <mc:AlternateContent xmlns:mc="http://schemas.openxmlformats.org/markup-compatibility/2006">
              <mc:Choice xmlns:v="urn:schemas-microsoft-com:vml" Requires="v">
                <p:oleObj spid="_x0000_s118901" name="Equation" r:id="rId3" imgW="2184120" imgH="482400" progId="Equation.DSMT4">
                  <p:embed/>
                </p:oleObj>
              </mc:Choice>
              <mc:Fallback>
                <p:oleObj name="Equation" r:id="rId3" imgW="2184120" imgH="482400" progId="Equation.DSMT4">
                  <p:embed/>
                  <p:pic>
                    <p:nvPicPr>
                      <p:cNvPr id="0" name="Picture 3"/>
                      <p:cNvPicPr>
                        <a:picLocks noChangeAspect="1" noChangeArrowheads="1"/>
                      </p:cNvPicPr>
                      <p:nvPr/>
                    </p:nvPicPr>
                    <p:blipFill>
                      <a:blip r:embed="rId4"/>
                      <a:srcRect/>
                      <a:stretch>
                        <a:fillRect/>
                      </a:stretch>
                    </p:blipFill>
                    <p:spPr bwMode="auto">
                      <a:xfrm>
                        <a:off x="565150" y="2616200"/>
                        <a:ext cx="218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extLst>
              <p:ext uri="{D42A27DB-BD31-4B8C-83A1-F6EECF244321}">
                <p14:modId xmlns:p14="http://schemas.microsoft.com/office/powerpoint/2010/main" val="3442610363"/>
              </p:ext>
            </p:extLst>
          </p:nvPr>
        </p:nvGraphicFramePr>
        <p:xfrm>
          <a:off x="2800350" y="3082925"/>
          <a:ext cx="2654300" cy="1079500"/>
        </p:xfrm>
        <a:graphic>
          <a:graphicData uri="http://schemas.openxmlformats.org/presentationml/2006/ole">
            <mc:AlternateContent xmlns:mc="http://schemas.openxmlformats.org/markup-compatibility/2006">
              <mc:Choice xmlns:v="urn:schemas-microsoft-com:vml" Requires="v">
                <p:oleObj spid="_x0000_s118902" name="Equation" r:id="rId5" imgW="2654280" imgH="1079280" progId="Equation.DSMT4">
                  <p:embed/>
                </p:oleObj>
              </mc:Choice>
              <mc:Fallback>
                <p:oleObj name="Equation" r:id="rId5" imgW="2654280" imgH="1079280" progId="Equation.DSMT4">
                  <p:embed/>
                  <p:pic>
                    <p:nvPicPr>
                      <p:cNvPr id="0" name="Picture 4"/>
                      <p:cNvPicPr>
                        <a:picLocks noChangeAspect="1" noChangeArrowheads="1"/>
                      </p:cNvPicPr>
                      <p:nvPr/>
                    </p:nvPicPr>
                    <p:blipFill>
                      <a:blip r:embed="rId6"/>
                      <a:srcRect/>
                      <a:stretch>
                        <a:fillRect/>
                      </a:stretch>
                    </p:blipFill>
                    <p:spPr bwMode="auto">
                      <a:xfrm>
                        <a:off x="2800350" y="3082925"/>
                        <a:ext cx="2654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nvGraphicFramePr>
        <p:xfrm>
          <a:off x="6806967" y="1777767"/>
          <a:ext cx="1041400" cy="431800"/>
        </p:xfrm>
        <a:graphic>
          <a:graphicData uri="http://schemas.openxmlformats.org/presentationml/2006/ole">
            <mc:AlternateContent xmlns:mc="http://schemas.openxmlformats.org/markup-compatibility/2006">
              <mc:Choice xmlns:v="urn:schemas-microsoft-com:vml" Requires="v">
                <p:oleObj spid="_x0000_s118903" name="Equation" r:id="rId7" imgW="1041120" imgH="431640" progId="Equation.DSMT4">
                  <p:embed/>
                </p:oleObj>
              </mc:Choice>
              <mc:Fallback>
                <p:oleObj name="Equation" r:id="rId7" imgW="1041120" imgH="4316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6967" y="1777767"/>
                        <a:ext cx="1041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The test statistic is given by</a:t>
            </a:r>
          </a:p>
          <a:p>
            <a:endParaRPr lang="en-US" dirty="0"/>
          </a:p>
          <a:p>
            <a:endParaRPr lang="en-US" dirty="0"/>
          </a:p>
          <a:p>
            <a:endParaRPr lang="en-US" dirty="0"/>
          </a:p>
          <a:p>
            <a:endParaRPr lang="en-US" dirty="0"/>
          </a:p>
          <a:p>
            <a:r>
              <a:rPr lang="en-US" dirty="0"/>
              <a:t>If the null hypothesis is true, </a:t>
            </a:r>
            <a:r>
              <a:rPr lang="en-US" i="1" dirty="0"/>
              <a:t>z</a:t>
            </a:r>
            <a:r>
              <a:rPr lang="en-US" dirty="0"/>
              <a:t> has an approximately normal distribution. If the observed value of 	 is significantly larger or smaller than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the hypothesized value of the difference,</a:t>
            </a:r>
          </a:p>
        </p:txBody>
      </p:sp>
      <p:graphicFrame>
        <p:nvGraphicFramePr>
          <p:cNvPr id="119810" name="Object 2"/>
          <p:cNvGraphicFramePr>
            <a:graphicFrameLocks noChangeAspect="1"/>
          </p:cNvGraphicFramePr>
          <p:nvPr>
            <p:extLst>
              <p:ext uri="{D42A27DB-BD31-4B8C-83A1-F6EECF244321}">
                <p14:modId xmlns:p14="http://schemas.microsoft.com/office/powerpoint/2010/main" val="1915842775"/>
              </p:ext>
            </p:extLst>
          </p:nvPr>
        </p:nvGraphicFramePr>
        <p:xfrm>
          <a:off x="768350" y="2320925"/>
          <a:ext cx="2819400" cy="1066800"/>
        </p:xfrm>
        <a:graphic>
          <a:graphicData uri="http://schemas.openxmlformats.org/presentationml/2006/ole">
            <mc:AlternateContent xmlns:mc="http://schemas.openxmlformats.org/markup-compatibility/2006">
              <mc:Choice xmlns:v="urn:schemas-microsoft-com:vml" Requires="v">
                <p:oleObj spid="_x0000_s119924" name="Equation" r:id="rId3" imgW="2819160" imgH="1066680" progId="Equation.DSMT4">
                  <p:embed/>
                </p:oleObj>
              </mc:Choice>
              <mc:Fallback>
                <p:oleObj name="Equation" r:id="rId3" imgW="2819160" imgH="1066680" progId="Equation.DSMT4">
                  <p:embed/>
                  <p:pic>
                    <p:nvPicPr>
                      <p:cNvPr id="0" name="Picture 2"/>
                      <p:cNvPicPr>
                        <a:picLocks noChangeAspect="1" noChangeArrowheads="1"/>
                      </p:cNvPicPr>
                      <p:nvPr/>
                    </p:nvPicPr>
                    <p:blipFill>
                      <a:blip r:embed="rId4"/>
                      <a:srcRect/>
                      <a:stretch>
                        <a:fillRect/>
                      </a:stretch>
                    </p:blipFill>
                    <p:spPr bwMode="auto">
                      <a:xfrm>
                        <a:off x="768350" y="2320925"/>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extLst>
              <p:ext uri="{D42A27DB-BD31-4B8C-83A1-F6EECF244321}">
                <p14:modId xmlns:p14="http://schemas.microsoft.com/office/powerpoint/2010/main" val="2438003900"/>
              </p:ext>
            </p:extLst>
          </p:nvPr>
        </p:nvGraphicFramePr>
        <p:xfrm>
          <a:off x="3746500" y="1482725"/>
          <a:ext cx="3162300" cy="2413000"/>
        </p:xfrm>
        <a:graphic>
          <a:graphicData uri="http://schemas.openxmlformats.org/presentationml/2006/ole">
            <mc:AlternateContent xmlns:mc="http://schemas.openxmlformats.org/markup-compatibility/2006">
              <mc:Choice xmlns:v="urn:schemas-microsoft-com:vml" Requires="v">
                <p:oleObj spid="_x0000_s119925" name="Equation" r:id="rId5" imgW="3162240" imgH="2412720" progId="Equation.DSMT4">
                  <p:embed/>
                </p:oleObj>
              </mc:Choice>
              <mc:Fallback>
                <p:oleObj name="Equation" r:id="rId5" imgW="3162240" imgH="2412720" progId="Equation.DSMT4">
                  <p:embed/>
                  <p:pic>
                    <p:nvPicPr>
                      <p:cNvPr id="0" name="Picture 3"/>
                      <p:cNvPicPr>
                        <a:picLocks noChangeAspect="1" noChangeArrowheads="1"/>
                      </p:cNvPicPr>
                      <p:nvPr/>
                    </p:nvPicPr>
                    <p:blipFill>
                      <a:blip r:embed="rId6"/>
                      <a:srcRect/>
                      <a:stretch>
                        <a:fillRect/>
                      </a:stretch>
                    </p:blipFill>
                    <p:spPr bwMode="auto">
                      <a:xfrm>
                        <a:off x="3746500" y="1482725"/>
                        <a:ext cx="31623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6992923" y="4335463"/>
          <a:ext cx="927100" cy="431800"/>
        </p:xfrm>
        <a:graphic>
          <a:graphicData uri="http://schemas.openxmlformats.org/presentationml/2006/ole">
            <mc:AlternateContent xmlns:mc="http://schemas.openxmlformats.org/markup-compatibility/2006">
              <mc:Choice xmlns:v="urn:schemas-microsoft-com:vml" Requires="v">
                <p:oleObj spid="_x0000_s119926" name="Equation" r:id="rId7" imgW="927000" imgH="431640" progId="Equation.DSMT4">
                  <p:embed/>
                </p:oleObj>
              </mc:Choice>
              <mc:Fallback>
                <p:oleObj name="Equation" r:id="rId7" imgW="92700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2923" y="4335463"/>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this will produce a large or small value of the test statistic, causing us to doubt whether or not the null hypothesis is in fact true. How large is </a:t>
            </a:r>
            <a:r>
              <a:rPr lang="en-US" i="1" dirty="0"/>
              <a:t>large</a:t>
            </a:r>
            <a:r>
              <a:rPr lang="en-US" dirty="0"/>
              <a:t>? This is answered by the critical value of the test statistic specified in </a:t>
            </a:r>
            <a:r>
              <a:rPr lang="en-US" b="1" dirty="0"/>
              <a:t>Step 4.</a:t>
            </a:r>
          </a:p>
          <a:p>
            <a:r>
              <a:rPr lang="en-US" dirty="0"/>
              <a:t>Based on the data in the table, the computed value of the test statistic is given by </a:t>
            </a:r>
          </a:p>
        </p:txBody>
      </p:sp>
      <p:graphicFrame>
        <p:nvGraphicFramePr>
          <p:cNvPr id="120834" name="Object 2"/>
          <p:cNvGraphicFramePr>
            <a:graphicFrameLocks noChangeAspect="1"/>
          </p:cNvGraphicFramePr>
          <p:nvPr>
            <p:extLst>
              <p:ext uri="{D42A27DB-BD31-4B8C-83A1-F6EECF244321}">
                <p14:modId xmlns:p14="http://schemas.microsoft.com/office/powerpoint/2010/main" val="549525284"/>
              </p:ext>
            </p:extLst>
          </p:nvPr>
        </p:nvGraphicFramePr>
        <p:xfrm>
          <a:off x="2679700" y="4492625"/>
          <a:ext cx="2489200" cy="1460500"/>
        </p:xfrm>
        <a:graphic>
          <a:graphicData uri="http://schemas.openxmlformats.org/presentationml/2006/ole">
            <mc:AlternateContent xmlns:mc="http://schemas.openxmlformats.org/markup-compatibility/2006">
              <mc:Choice xmlns:v="urn:schemas-microsoft-com:vml" Requires="v">
                <p:oleObj spid="_x0000_s120916" name="Equation" r:id="rId3" imgW="2489040" imgH="1460160" progId="Equation.DSMT4">
                  <p:embed/>
                </p:oleObj>
              </mc:Choice>
              <mc:Fallback>
                <p:oleObj name="Equation" r:id="rId3" imgW="2489040" imgH="1460160" progId="Equation.DSMT4">
                  <p:embed/>
                  <p:pic>
                    <p:nvPicPr>
                      <p:cNvPr id="0" name="Picture 2"/>
                      <p:cNvPicPr>
                        <a:picLocks noChangeAspect="1" noChangeArrowheads="1"/>
                      </p:cNvPicPr>
                      <p:nvPr/>
                    </p:nvPicPr>
                    <p:blipFill>
                      <a:blip r:embed="rId4"/>
                      <a:srcRect/>
                      <a:stretch>
                        <a:fillRect/>
                      </a:stretch>
                    </p:blipFill>
                    <p:spPr bwMode="auto">
                      <a:xfrm>
                        <a:off x="2679700" y="4492625"/>
                        <a:ext cx="24892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5" name="Object 3"/>
          <p:cNvGraphicFramePr>
            <a:graphicFrameLocks noChangeAspect="1"/>
          </p:cNvGraphicFramePr>
          <p:nvPr>
            <p:extLst>
              <p:ext uri="{D42A27DB-BD31-4B8C-83A1-F6EECF244321}">
                <p14:modId xmlns:p14="http://schemas.microsoft.com/office/powerpoint/2010/main" val="2832966473"/>
              </p:ext>
            </p:extLst>
          </p:nvPr>
        </p:nvGraphicFramePr>
        <p:xfrm>
          <a:off x="5245100" y="4805208"/>
          <a:ext cx="1384300" cy="292100"/>
        </p:xfrm>
        <a:graphic>
          <a:graphicData uri="http://schemas.openxmlformats.org/presentationml/2006/ole">
            <mc:AlternateContent xmlns:mc="http://schemas.openxmlformats.org/markup-compatibility/2006">
              <mc:Choice xmlns:v="urn:schemas-microsoft-com:vml" Requires="v">
                <p:oleObj spid="_x0000_s120917" name="Equation" r:id="rId5" imgW="1384200" imgH="291960" progId="Equation.DSMT4">
                  <p:embed/>
                </p:oleObj>
              </mc:Choice>
              <mc:Fallback>
                <p:oleObj name="Equation" r:id="rId5" imgW="1384200" imgH="291960" progId="Equation.DSMT4">
                  <p:embed/>
                  <p:pic>
                    <p:nvPicPr>
                      <p:cNvPr id="0" name="Picture 3"/>
                      <p:cNvPicPr>
                        <a:picLocks noChangeAspect="1" noChangeArrowheads="1"/>
                      </p:cNvPicPr>
                      <p:nvPr/>
                    </p:nvPicPr>
                    <p:blipFill>
                      <a:blip r:embed="rId6"/>
                      <a:srcRect/>
                      <a:stretch>
                        <a:fillRect/>
                      </a:stretch>
                    </p:blipFill>
                    <p:spPr bwMode="auto">
                      <a:xfrm>
                        <a:off x="5245100" y="4805208"/>
                        <a:ext cx="1384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4" name="Content Placeholder 3"/>
          <p:cNvSpPr>
            <a:spLocks noGrp="1"/>
          </p:cNvSpPr>
          <p:nvPr>
            <p:ph idx="1"/>
          </p:nvPr>
        </p:nvSpPr>
        <p:spPr>
          <a:xfrm>
            <a:off x="457200" y="1280160"/>
            <a:ext cx="8229600" cy="2505301"/>
          </a:xfrm>
          <a:ln w="28575">
            <a:solidFill>
              <a:srgbClr val="FF0000"/>
            </a:solidFill>
          </a:ln>
        </p:spPr>
        <p:txBody>
          <a:bodyPr wrap="square">
            <a:spAutoFit/>
          </a:bodyPr>
          <a:lstStyle/>
          <a:p>
            <a:pPr marL="1588" indent="-1588" algn="ctr"/>
            <a:r>
              <a:rPr lang="en-US" dirty="0">
                <a:solidFill>
                  <a:srgbClr val="000000"/>
                </a:solidFill>
                <a:latin typeface="Calibri" pitchFamily="34" charset="0"/>
              </a:rPr>
              <a:t>	</a:t>
            </a:r>
            <a:r>
              <a:rPr lang="en-US" b="1" dirty="0">
                <a:solidFill>
                  <a:srgbClr val="000000"/>
                </a:solidFill>
                <a:latin typeface="Calibri" pitchFamily="34" charset="0"/>
              </a:rPr>
              <a:t>Note</a:t>
            </a:r>
          </a:p>
          <a:p>
            <a:r>
              <a:rPr lang="en-US" dirty="0">
                <a:solidFill>
                  <a:srgbClr val="000000"/>
                </a:solidFill>
              </a:rPr>
              <a:t>Recall that this is similar to our initial discussion of </a:t>
            </a:r>
            <a:r>
              <a:rPr lang="en-US" i="1" dirty="0">
                <a:solidFill>
                  <a:srgbClr val="000000"/>
                </a:solidFill>
              </a:rPr>
              <a:t>z</a:t>
            </a:r>
            <a:r>
              <a:rPr lang="en-US" dirty="0">
                <a:solidFill>
                  <a:srgbClr val="000000"/>
                </a:solidFill>
              </a:rPr>
              <a:t>-scores in Chapter 4: </a:t>
            </a:r>
          </a:p>
          <a:p>
            <a:endParaRPr lang="en-US" dirty="0">
              <a:solidFill>
                <a:srgbClr val="000000"/>
              </a:solidFill>
            </a:endParaRPr>
          </a:p>
          <a:p>
            <a:r>
              <a:rPr lang="en-US" dirty="0">
                <a:solidFill>
                  <a:srgbClr val="000000"/>
                </a:solidFill>
              </a:rPr>
              <a:t> </a:t>
            </a:r>
          </a:p>
        </p:txBody>
      </p:sp>
      <p:graphicFrame>
        <p:nvGraphicFramePr>
          <p:cNvPr id="161794" name="Object 2"/>
          <p:cNvGraphicFramePr>
            <a:graphicFrameLocks noChangeAspect="1"/>
          </p:cNvGraphicFramePr>
          <p:nvPr>
            <p:extLst>
              <p:ext uri="{D42A27DB-BD31-4B8C-83A1-F6EECF244321}">
                <p14:modId xmlns:p14="http://schemas.microsoft.com/office/powerpoint/2010/main" val="2165101348"/>
              </p:ext>
            </p:extLst>
          </p:nvPr>
        </p:nvGraphicFramePr>
        <p:xfrm>
          <a:off x="3816350" y="2673350"/>
          <a:ext cx="1435100" cy="838200"/>
        </p:xfrm>
        <a:graphic>
          <a:graphicData uri="http://schemas.openxmlformats.org/presentationml/2006/ole">
            <mc:AlternateContent xmlns:mc="http://schemas.openxmlformats.org/markup-compatibility/2006">
              <mc:Choice xmlns:v="urn:schemas-microsoft-com:vml" Requires="v">
                <p:oleObj spid="_x0000_s161832" name="Equation" r:id="rId3" imgW="1434960" imgH="838080" progId="Equation.DSMT4">
                  <p:embed/>
                </p:oleObj>
              </mc:Choice>
              <mc:Fallback>
                <p:oleObj name="Equation" r:id="rId3" imgW="1434960" imgH="838080" progId="Equation.DSMT4">
                  <p:embed/>
                  <p:pic>
                    <p:nvPicPr>
                      <p:cNvPr id="0" name="Picture 2"/>
                      <p:cNvPicPr>
                        <a:picLocks noChangeAspect="1" noChangeArrowheads="1"/>
                      </p:cNvPicPr>
                      <p:nvPr/>
                    </p:nvPicPr>
                    <p:blipFill>
                      <a:blip r:embed="rId4"/>
                      <a:srcRect/>
                      <a:stretch>
                        <a:fillRect/>
                      </a:stretch>
                    </p:blipFill>
                    <p:spPr bwMode="auto">
                      <a:xfrm>
                        <a:off x="3816350" y="2673350"/>
                        <a:ext cx="143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normAutofit/>
          </a:bodyPr>
          <a:lstStyle/>
          <a:p>
            <a:r>
              <a:rPr lang="en-US" b="1" dirty="0"/>
              <a:t>Step 4: </a:t>
            </a:r>
            <a:r>
              <a:rPr lang="en-US" dirty="0"/>
              <a:t>Determine the critical value(s) or </a:t>
            </a:r>
            <a:r>
              <a:rPr lang="en-US" i="1" dirty="0"/>
              <a:t>P</a:t>
            </a:r>
            <a:r>
              <a:rPr lang="en-US" dirty="0"/>
              <a:t>-value.</a:t>
            </a:r>
          </a:p>
          <a:p>
            <a:r>
              <a:rPr lang="en-US" dirty="0"/>
              <a:t>The role of the critical value(s) in this test is exactly the same as for all of the hypothesis tests discussed earlier. It defines a range of values for the test statistic, the rejection region, that will be so rare that it is unlikely that the test statistic occurred from ordinary sampling variability, assuming the null is true. The level of the test defines the size of the rejection region. Should the computed value of the test statistic fall within the rejection region, the null hypothesis will be rejected.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If the null hypothesis is true, the test statistic has an approximately normal distribution. Thus the critical value is determined in the same way as for the other tests of hypothesis in which the test statistic had an approximately normal distribution. The rejection region for a two-tailed test with level of significance, </a:t>
            </a:r>
            <a:r>
              <a:rPr lang="el-GR" i="1" dirty="0">
                <a:latin typeface="Cambria Math" panose="02040503050406030204" pitchFamily="18" charset="0"/>
                <a:ea typeface="Cambria Math" panose="02040503050406030204" pitchFamily="18" charset="0"/>
              </a:rPr>
              <a:t>α</a:t>
            </a:r>
            <a:r>
              <a:rPr lang="en-US" dirty="0"/>
              <a:t> =</a:t>
            </a:r>
            <a:r>
              <a:rPr lang="en-US" dirty="0">
                <a:solidFill>
                  <a:srgbClr val="0000FF"/>
                </a:solidFill>
              </a:rPr>
              <a:t> 0.05</a:t>
            </a:r>
            <a:r>
              <a:rPr lang="en-US" dirty="0"/>
              <a:t>, is displayed in the figure below.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a:xfrm>
            <a:off x="457200" y="1280160"/>
            <a:ext cx="8229600" cy="4663440"/>
          </a:xfrm>
        </p:spPr>
        <p:txBody>
          <a:bodyPr/>
          <a:lstStyle/>
          <a:p>
            <a:endParaRPr lang="en-US" dirty="0"/>
          </a:p>
          <a:p>
            <a:endParaRPr lang="en-US" dirty="0"/>
          </a:p>
          <a:p>
            <a:endParaRPr lang="en-US" dirty="0"/>
          </a:p>
          <a:p>
            <a:endParaRPr lang="en-US" dirty="0"/>
          </a:p>
          <a:p>
            <a:endParaRPr lang="en-US" dirty="0"/>
          </a:p>
          <a:p>
            <a:endParaRPr lang="en-US" dirty="0"/>
          </a:p>
          <a:p>
            <a:r>
              <a:rPr lang="en-US" dirty="0"/>
              <a:t>The null hypothesis will be rejected if the computed value of the test statistic is greater than or equal to </a:t>
            </a:r>
            <a:r>
              <a:rPr lang="en-US" dirty="0">
                <a:solidFill>
                  <a:srgbClr val="0000FF"/>
                </a:solidFill>
              </a:rPr>
              <a:t>1.96</a:t>
            </a:r>
            <a:r>
              <a:rPr lang="en-US" dirty="0"/>
              <a:t> or less than or equal to </a:t>
            </a:r>
            <a:r>
              <a:rPr lang="en-US" dirty="0">
                <a:solidFill>
                  <a:srgbClr val="0000FF"/>
                </a:solidFill>
              </a:rPr>
              <a:t>−1.96</a:t>
            </a:r>
            <a:r>
              <a:rPr lang="en-US" dirty="0"/>
              <a:t>. </a:t>
            </a:r>
          </a:p>
        </p:txBody>
      </p:sp>
      <p:pic>
        <p:nvPicPr>
          <p:cNvPr id="121858" name="Picture 2"/>
          <p:cNvPicPr>
            <a:picLocks noChangeAspect="1" noChangeArrowheads="1"/>
          </p:cNvPicPr>
          <p:nvPr/>
        </p:nvPicPr>
        <p:blipFill>
          <a:blip r:embed="rId2" cstate="print"/>
          <a:srcRect/>
          <a:stretch>
            <a:fillRect/>
          </a:stretch>
        </p:blipFill>
        <p:spPr bwMode="auto">
          <a:xfrm>
            <a:off x="2107770" y="1202422"/>
            <a:ext cx="4928461"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In other words, we will reject the null hypothesis if the observed difference in the average service outage time is at least </a:t>
            </a:r>
            <a:r>
              <a:rPr lang="en-US" dirty="0">
                <a:solidFill>
                  <a:srgbClr val="0000FF"/>
                </a:solidFill>
              </a:rPr>
              <a:t>1.96</a:t>
            </a:r>
            <a:r>
              <a:rPr lang="en-US" dirty="0"/>
              <a:t> standard deviations above or below the hypothesized value of 0 (no difference in service outage time between cable and satellite). </a:t>
            </a:r>
          </a:p>
          <a:p>
            <a:r>
              <a:rPr lang="en-US" dirty="0"/>
              <a:t>The </a:t>
            </a:r>
            <a:r>
              <a:rPr lang="en-US" i="1" dirty="0"/>
              <a:t>P</a:t>
            </a:r>
            <a:r>
              <a:rPr lang="en-US" dirty="0"/>
              <a:t>-value for the test statistic of </a:t>
            </a:r>
            <a:r>
              <a:rPr lang="en-US" dirty="0">
                <a:solidFill>
                  <a:srgbClr val="0000FF"/>
                </a:solidFill>
              </a:rPr>
              <a:t>−1.373 </a:t>
            </a:r>
            <a:r>
              <a:rPr lang="en-US" dirty="0"/>
              <a:t>can be obtained from the normal table, or more easily using technology, and is approximately </a:t>
            </a:r>
            <a:r>
              <a:rPr lang="en-US" dirty="0">
                <a:solidFill>
                  <a:srgbClr val="FF0000"/>
                </a:solidFill>
              </a:rPr>
              <a:t>0.1698</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24D2-1391-4A39-BE01-B991A9BC9443}"/>
              </a:ext>
            </a:extLst>
          </p:cNvPr>
          <p:cNvSpPr>
            <a:spLocks noGrp="1"/>
          </p:cNvSpPr>
          <p:nvPr>
            <p:ph type="title"/>
          </p:nvPr>
        </p:nvSpPr>
        <p:spPr>
          <a:xfrm>
            <a:off x="457200" y="152400"/>
            <a:ext cx="8229600" cy="914400"/>
          </a:xfrm>
        </p:spPr>
        <p:txBody>
          <a:bodyPr/>
          <a:lstStyle/>
          <a:p>
            <a:r>
              <a:rPr lang="en-US" dirty="0"/>
              <a:t>Inferences about the Means of Two Independent Populations,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and </a:t>
            </a:r>
            <a:r>
              <a:rPr lang="el-GR" i="1" dirty="0">
                <a:latin typeface="Cambria Math" panose="02040503050406030204" pitchFamily="18" charset="0"/>
                <a:ea typeface="Cambria Math" panose="02040503050406030204" pitchFamily="18" charset="0"/>
              </a:rPr>
              <a:t>σ</a:t>
            </a:r>
            <a:r>
              <a:rPr lang="en-US" baseline="-25000" dirty="0">
                <a:latin typeface="Cambria Math" panose="02040503050406030204" pitchFamily="18" charset="0"/>
                <a:ea typeface="Cambria Math" panose="02040503050406030204" pitchFamily="18" charset="0"/>
              </a:rPr>
              <a:t>2 </a:t>
            </a:r>
            <a:r>
              <a:rPr lang="en-US" dirty="0">
                <a:latin typeface="Cambria Math" panose="02040503050406030204" pitchFamily="18" charset="0"/>
                <a:ea typeface="Cambria Math" panose="02040503050406030204" pitchFamily="18" charset="0"/>
              </a:rPr>
              <a:t>Known</a:t>
            </a:r>
            <a:endParaRPr lang="en-US" dirty="0"/>
          </a:p>
        </p:txBody>
      </p:sp>
      <p:pic>
        <p:nvPicPr>
          <p:cNvPr id="5" name="Content Placeholder 4">
            <a:extLst>
              <a:ext uri="{FF2B5EF4-FFF2-40B4-BE49-F238E27FC236}">
                <a16:creationId xmlns:a16="http://schemas.microsoft.com/office/drawing/2014/main" id="{94D8E5B9-2A2F-4F83-A5B6-5A1CE675CC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205" y="1524000"/>
            <a:ext cx="7811590" cy="2314898"/>
          </a:xfrm>
        </p:spPr>
      </p:pic>
      <p:sp>
        <p:nvSpPr>
          <p:cNvPr id="6" name="TextBox 5">
            <a:extLst>
              <a:ext uri="{FF2B5EF4-FFF2-40B4-BE49-F238E27FC236}">
                <a16:creationId xmlns:a16="http://schemas.microsoft.com/office/drawing/2014/main" id="{B0DDA535-2CC3-42CC-9569-A8B020A219DE}"/>
              </a:ext>
            </a:extLst>
          </p:cNvPr>
          <p:cNvSpPr txBox="1"/>
          <p:nvPr/>
        </p:nvSpPr>
        <p:spPr>
          <a:xfrm>
            <a:off x="666205" y="4380370"/>
            <a:ext cx="8153400" cy="954107"/>
          </a:xfrm>
          <a:prstGeom prst="rect">
            <a:avLst/>
          </a:prstGeom>
          <a:noFill/>
        </p:spPr>
        <p:txBody>
          <a:bodyPr wrap="square" rtlCol="0">
            <a:spAutoFit/>
          </a:bodyPr>
          <a:lstStyle/>
          <a:p>
            <a:r>
              <a:rPr lang="en-US" sz="2800" dirty="0"/>
              <a:t>We will use the sample means     and      to compare the means of two populations. </a:t>
            </a:r>
          </a:p>
        </p:txBody>
      </p:sp>
      <p:graphicFrame>
        <p:nvGraphicFramePr>
          <p:cNvPr id="7" name="Object 2">
            <a:extLst>
              <a:ext uri="{FF2B5EF4-FFF2-40B4-BE49-F238E27FC236}">
                <a16:creationId xmlns:a16="http://schemas.microsoft.com/office/drawing/2014/main" id="{33E2E4BA-EA7E-4CE6-B04F-2D8C203EDC4F}"/>
              </a:ext>
            </a:extLst>
          </p:cNvPr>
          <p:cNvGraphicFramePr>
            <a:graphicFrameLocks noChangeAspect="1"/>
          </p:cNvGraphicFramePr>
          <p:nvPr>
            <p:extLst>
              <p:ext uri="{D42A27DB-BD31-4B8C-83A1-F6EECF244321}">
                <p14:modId xmlns:p14="http://schemas.microsoft.com/office/powerpoint/2010/main" val="2376387282"/>
              </p:ext>
            </p:extLst>
          </p:nvPr>
        </p:nvGraphicFramePr>
        <p:xfrm>
          <a:off x="5181600" y="4425623"/>
          <a:ext cx="304800" cy="431800"/>
        </p:xfrm>
        <a:graphic>
          <a:graphicData uri="http://schemas.openxmlformats.org/presentationml/2006/ole">
            <mc:AlternateContent xmlns:mc="http://schemas.openxmlformats.org/markup-compatibility/2006">
              <mc:Choice xmlns:v="urn:schemas-microsoft-com:vml" Requires="v">
                <p:oleObj spid="_x0000_s189516" name="Equation" r:id="rId4" imgW="304560" imgH="431640" progId="Equation.DSMT4">
                  <p:embed/>
                </p:oleObj>
              </mc:Choice>
              <mc:Fallback>
                <p:oleObj name="Equation" r:id="rId4" imgW="304560" imgH="431640" progId="Equation.DSMT4">
                  <p:embed/>
                  <p:pic>
                    <p:nvPicPr>
                      <p:cNvPr id="103426" name="Object 2"/>
                      <p:cNvPicPr>
                        <a:picLocks noChangeAspect="1" noChangeArrowheads="1"/>
                      </p:cNvPicPr>
                      <p:nvPr/>
                    </p:nvPicPr>
                    <p:blipFill>
                      <a:blip r:embed="rId5"/>
                      <a:srcRect/>
                      <a:stretch>
                        <a:fillRect/>
                      </a:stretch>
                    </p:blipFill>
                    <p:spPr bwMode="auto">
                      <a:xfrm>
                        <a:off x="5181600" y="4425623"/>
                        <a:ext cx="304800" cy="431800"/>
                      </a:xfrm>
                      <a:prstGeom prst="rect">
                        <a:avLst/>
                      </a:prstGeom>
                      <a:noFill/>
                      <a:ln>
                        <a:noFill/>
                      </a:ln>
                      <a:effectLst/>
                    </p:spPr>
                  </p:pic>
                </p:oleObj>
              </mc:Fallback>
            </mc:AlternateContent>
          </a:graphicData>
        </a:graphic>
      </p:graphicFrame>
      <p:graphicFrame>
        <p:nvGraphicFramePr>
          <p:cNvPr id="8" name="Object 2">
            <a:extLst>
              <a:ext uri="{FF2B5EF4-FFF2-40B4-BE49-F238E27FC236}">
                <a16:creationId xmlns:a16="http://schemas.microsoft.com/office/drawing/2014/main" id="{9CB77DDD-3C9D-4110-8394-E8518BE1A9D6}"/>
              </a:ext>
            </a:extLst>
          </p:cNvPr>
          <p:cNvGraphicFramePr>
            <a:graphicFrameLocks noChangeAspect="1"/>
          </p:cNvGraphicFramePr>
          <p:nvPr>
            <p:extLst>
              <p:ext uri="{D42A27DB-BD31-4B8C-83A1-F6EECF244321}">
                <p14:modId xmlns:p14="http://schemas.microsoft.com/office/powerpoint/2010/main" val="731084388"/>
              </p:ext>
            </p:extLst>
          </p:nvPr>
        </p:nvGraphicFramePr>
        <p:xfrm>
          <a:off x="6172200" y="4425623"/>
          <a:ext cx="304800" cy="431800"/>
        </p:xfrm>
        <a:graphic>
          <a:graphicData uri="http://schemas.openxmlformats.org/presentationml/2006/ole">
            <mc:AlternateContent xmlns:mc="http://schemas.openxmlformats.org/markup-compatibility/2006">
              <mc:Choice xmlns:v="urn:schemas-microsoft-com:vml" Requires="v">
                <p:oleObj spid="_x0000_s189517" name="Equation" r:id="rId6" imgW="304560" imgH="431640" progId="Equation.DSMT4">
                  <p:embed/>
                </p:oleObj>
              </mc:Choice>
              <mc:Fallback>
                <p:oleObj name="Equation" r:id="rId6" imgW="304560" imgH="431640" progId="Equation.DSMT4">
                  <p:embed/>
                  <p:pic>
                    <p:nvPicPr>
                      <p:cNvPr id="103426" name="Object 2"/>
                      <p:cNvPicPr>
                        <a:picLocks noChangeAspect="1" noChangeArrowheads="1"/>
                      </p:cNvPicPr>
                      <p:nvPr/>
                    </p:nvPicPr>
                    <p:blipFill>
                      <a:blip r:embed="rId7"/>
                      <a:srcRect/>
                      <a:stretch>
                        <a:fillRect/>
                      </a:stretch>
                    </p:blipFill>
                    <p:spPr bwMode="auto">
                      <a:xfrm>
                        <a:off x="6172200" y="4425623"/>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770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endParaRPr lang="en-US" b="1" dirty="0"/>
          </a:p>
          <a:p>
            <a:endParaRPr lang="en-US" b="1" dirty="0"/>
          </a:p>
          <a:p>
            <a:endParaRPr lang="en-US" b="1" dirty="0"/>
          </a:p>
          <a:p>
            <a:endParaRPr lang="en-US" b="1" dirty="0"/>
          </a:p>
          <a:p>
            <a:endParaRPr lang="en-US" b="1" dirty="0"/>
          </a:p>
          <a:p>
            <a:r>
              <a:rPr lang="en-US" b="1" dirty="0">
                <a:solidFill>
                  <a:schemeClr val="tx1"/>
                </a:solidFill>
              </a:rPr>
              <a:t>Step 5: </a:t>
            </a:r>
            <a:r>
              <a:rPr lang="en-US" dirty="0">
                <a:solidFill>
                  <a:schemeClr val="tx1"/>
                </a:solidFill>
              </a:rPr>
              <a:t>Make the decision to reject or fail to reject </a:t>
            </a:r>
            <a:r>
              <a:rPr lang="en-US" i="1" dirty="0">
                <a:solidFill>
                  <a:schemeClr val="tx1"/>
                </a:solidFill>
              </a:rPr>
              <a:t>H</a:t>
            </a:r>
            <a:r>
              <a:rPr lang="en-US" baseline="-25000" dirty="0">
                <a:solidFill>
                  <a:schemeClr val="tx1"/>
                </a:solidFill>
              </a:rPr>
              <a:t>0</a:t>
            </a:r>
            <a:r>
              <a:rPr lang="en-US" i="1" dirty="0">
                <a:solidFill>
                  <a:schemeClr val="tx1"/>
                </a:solidFill>
              </a:rPr>
              <a:t>. </a:t>
            </a:r>
            <a:endParaRPr lang="en-US" dirty="0">
              <a:solidFill>
                <a:schemeClr val="tx1"/>
              </a:solidFill>
            </a:endParaRPr>
          </a:p>
        </p:txBody>
      </p:sp>
      <p:sp>
        <p:nvSpPr>
          <p:cNvPr id="4" name="Content Placeholder 3"/>
          <p:cNvSpPr txBox="1">
            <a:spLocks/>
          </p:cNvSpPr>
          <p:nvPr/>
        </p:nvSpPr>
        <p:spPr>
          <a:xfrm>
            <a:off x="457200" y="1280160"/>
            <a:ext cx="8229600" cy="2332946"/>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Remember that you can use either </a:t>
            </a:r>
            <a:r>
              <a:rPr lang="en-US" sz="2800" i="1" dirty="0">
                <a:solidFill>
                  <a:srgbClr val="000000"/>
                </a:solidFill>
              </a:rPr>
              <a:t>P</a:t>
            </a:r>
            <a:r>
              <a:rPr lang="en-US" sz="2800" dirty="0">
                <a:solidFill>
                  <a:srgbClr val="000000"/>
                </a:solidFill>
              </a:rPr>
              <a:t>-values or rejection regions to make a decision in a hypothesis test. The examples will show you both methods but you need only use one of them.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pic>
        <p:nvPicPr>
          <p:cNvPr id="122882" name="Picture 2"/>
          <p:cNvPicPr>
            <a:picLocks noChangeAspect="1" noChangeArrowheads="1"/>
          </p:cNvPicPr>
          <p:nvPr/>
        </p:nvPicPr>
        <p:blipFill>
          <a:blip r:embed="rId2" cstate="print"/>
          <a:srcRect/>
          <a:stretch>
            <a:fillRect/>
          </a:stretch>
        </p:blipFill>
        <p:spPr bwMode="auto">
          <a:xfrm>
            <a:off x="1152144" y="4351789"/>
            <a:ext cx="6839712" cy="16301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dirty="0"/>
              <a:t>As shown on the previous slide, the calculated value of the test statistic does not fall in the rejection region because </a:t>
            </a:r>
            <a:r>
              <a:rPr lang="en-US" dirty="0">
                <a:solidFill>
                  <a:srgbClr val="0000FF"/>
                </a:solidFill>
              </a:rPr>
              <a:t>−1.373 </a:t>
            </a:r>
            <a:r>
              <a:rPr lang="en-US" dirty="0"/>
              <a:t>falls between the critical values </a:t>
            </a:r>
            <a:r>
              <a:rPr lang="en-US" dirty="0">
                <a:solidFill>
                  <a:srgbClr val="0000FF"/>
                </a:solidFill>
              </a:rPr>
              <a:t>−1.96 </a:t>
            </a:r>
            <a:r>
              <a:rPr lang="en-US" dirty="0"/>
              <a:t>and </a:t>
            </a:r>
            <a:r>
              <a:rPr lang="en-US" dirty="0">
                <a:solidFill>
                  <a:srgbClr val="0000FF"/>
                </a:solidFill>
              </a:rPr>
              <a:t>1.96</a:t>
            </a:r>
            <a:r>
              <a:rPr lang="en-US" dirty="0"/>
              <a:t>. There is insufficient evidence to conclude that the difference between the observed value and the hypothesized value is due to anything other than ordinary sampling variation. Thus, we fail to reject the null hypothesis at </a:t>
            </a:r>
            <a:r>
              <a:rPr lang="el-GR" i="1" dirty="0">
                <a:latin typeface="Cambria Math" panose="02040503050406030204" pitchFamily="18" charset="0"/>
                <a:ea typeface="Cambria Math" panose="02040503050406030204" pitchFamily="18" charset="0"/>
              </a:rPr>
              <a:t>α</a:t>
            </a:r>
            <a:r>
              <a:rPr lang="en-US" dirty="0"/>
              <a:t> = 0.05. </a:t>
            </a:r>
          </a:p>
          <a:p>
            <a:r>
              <a:rPr lang="en-US" dirty="0">
                <a:solidFill>
                  <a:srgbClr val="FF0000"/>
                </a:solidFill>
              </a:rPr>
              <a:t>Since the </a:t>
            </a:r>
            <a:r>
              <a:rPr lang="en-US" i="1" dirty="0">
                <a:solidFill>
                  <a:srgbClr val="FF0000"/>
                </a:solidFill>
              </a:rPr>
              <a:t>P</a:t>
            </a:r>
            <a:r>
              <a:rPr lang="en-US" dirty="0">
                <a:solidFill>
                  <a:srgbClr val="FF0000"/>
                </a:solidFill>
              </a:rPr>
              <a:t>-value of 0.1698 is greater than </a:t>
            </a:r>
            <a:r>
              <a:rPr lang="el-GR" i="1" dirty="0">
                <a:solidFill>
                  <a:srgbClr val="FF0000"/>
                </a:solidFill>
                <a:latin typeface="Cambria Math" panose="02040503050406030204" pitchFamily="18" charset="0"/>
                <a:ea typeface="Cambria Math" panose="02040503050406030204" pitchFamily="18" charset="0"/>
              </a:rPr>
              <a:t>α</a:t>
            </a:r>
            <a:r>
              <a:rPr lang="en-US" dirty="0">
                <a:solidFill>
                  <a:srgbClr val="FF0000"/>
                </a:solidFill>
              </a:rPr>
              <a:t> = 0.05, we fail to reject the null hypothesis.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12.1.1 (cont.)</a:t>
            </a:r>
          </a:p>
        </p:txBody>
      </p:sp>
      <p:sp>
        <p:nvSpPr>
          <p:cNvPr id="3" name="Content Placeholder 2"/>
          <p:cNvSpPr>
            <a:spLocks noGrp="1"/>
          </p:cNvSpPr>
          <p:nvPr>
            <p:ph idx="1"/>
          </p:nvPr>
        </p:nvSpPr>
        <p:spPr/>
        <p:txBody>
          <a:bodyPr/>
          <a:lstStyle/>
          <a:p>
            <a:r>
              <a:rPr lang="en-US" b="1" dirty="0"/>
              <a:t>Step 6: </a:t>
            </a:r>
            <a:r>
              <a:rPr lang="en-US" dirty="0"/>
              <a:t>State the conclusion in terms of the original problem.</a:t>
            </a:r>
          </a:p>
          <a:p>
            <a:r>
              <a:rPr lang="en-US" dirty="0"/>
              <a:t>There is not sufficient evidence at the 0.05 level to conclude that the average service outage time is significantly different between cable and satellite television subscribers. </a:t>
            </a:r>
          </a:p>
          <a:p>
            <a:r>
              <a:rPr lang="en-US" dirty="0"/>
              <a:t>The following is another example of performing a hypothesis test about two population means, but with a one-sided alternative hypothesis.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a:t>
            </a:r>
          </a:p>
        </p:txBody>
      </p:sp>
      <p:sp>
        <p:nvSpPr>
          <p:cNvPr id="3" name="Content Placeholder 2"/>
          <p:cNvSpPr>
            <a:spLocks noGrp="1"/>
          </p:cNvSpPr>
          <p:nvPr>
            <p:ph idx="1"/>
          </p:nvPr>
        </p:nvSpPr>
        <p:spPr>
          <a:xfrm>
            <a:off x="457200" y="1280160"/>
            <a:ext cx="6248400" cy="4663440"/>
          </a:xfrm>
        </p:spPr>
        <p:txBody>
          <a:bodyPr>
            <a:normAutofit lnSpcReduction="10000"/>
          </a:bodyPr>
          <a:lstStyle/>
          <a:p>
            <a:r>
              <a:rPr lang="en-US" dirty="0"/>
              <a:t>An elementary school teacher is interested in knowing if fifth-grade girls take longer to read a passage from a book than fifth-grade boys. She randomly selects 40 fifth-grade boys and 40 fifth-grade girls for the study. She gives each student several pages of the same book to read. The time it takes each group to complete the reading is recorded in minutes. The results of the study are shown in the following table. </a:t>
            </a:r>
          </a:p>
        </p:txBody>
      </p:sp>
      <p:pic>
        <p:nvPicPr>
          <p:cNvPr id="129025" name="Picture 1"/>
          <p:cNvPicPr>
            <a:picLocks noChangeAspect="1" noChangeArrowheads="1"/>
          </p:cNvPicPr>
          <p:nvPr/>
        </p:nvPicPr>
        <p:blipFill>
          <a:blip r:embed="rId2" cstate="print"/>
          <a:srcRect/>
          <a:stretch>
            <a:fillRect/>
          </a:stretch>
        </p:blipFill>
        <p:spPr bwMode="auto">
          <a:xfrm>
            <a:off x="6629400" y="1295400"/>
            <a:ext cx="2219325" cy="17240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a:xfrm>
            <a:off x="457200" y="1219200"/>
            <a:ext cx="8229600" cy="4953000"/>
          </a:xfrm>
        </p:spPr>
        <p:txBody>
          <a:bodyPr/>
          <a:lstStyle/>
          <a:p>
            <a:endParaRPr lang="en-US" dirty="0"/>
          </a:p>
          <a:p>
            <a:endParaRPr lang="en-US" dirty="0"/>
          </a:p>
          <a:p>
            <a:endParaRPr lang="en-US" dirty="0"/>
          </a:p>
          <a:p>
            <a:r>
              <a:rPr lang="en-US" dirty="0"/>
              <a:t>Is there persuasive evidence for the teacher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fifth-grade girls have longer reading times than fifth-grade boys? </a:t>
            </a:r>
          </a:p>
          <a:p>
            <a:r>
              <a:rPr lang="en-US" b="1" dirty="0"/>
              <a:t>Solution</a:t>
            </a:r>
          </a:p>
          <a:p>
            <a:r>
              <a:rPr lang="en-US" b="1" dirty="0"/>
              <a:t>Step 1: </a:t>
            </a:r>
            <a:r>
              <a:rPr lang="en-US" dirty="0"/>
              <a:t>Determine the null and alternative hypotheses. </a:t>
            </a:r>
          </a:p>
          <a:p>
            <a:r>
              <a:rPr lang="en-US" dirty="0"/>
              <a:t>State the hypotheses in plain English. </a:t>
            </a:r>
          </a:p>
        </p:txBody>
      </p:sp>
      <p:graphicFrame>
        <p:nvGraphicFramePr>
          <p:cNvPr id="4" name="Table 3"/>
          <p:cNvGraphicFramePr>
            <a:graphicFrameLocks noGrp="1"/>
          </p:cNvGraphicFramePr>
          <p:nvPr/>
        </p:nvGraphicFramePr>
        <p:xfrm>
          <a:off x="1524000" y="1234440"/>
          <a:ext cx="6096000" cy="1584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Reading Times (in minutes) </a:t>
                      </a: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2000" b="1" dirty="0">
                        <a:solidFill>
                          <a:srgbClr val="000000"/>
                        </a:solidFill>
                      </a:endParaRPr>
                    </a:p>
                  </a:txBody>
                  <a:tcPr/>
                </a:tc>
                <a:tc>
                  <a:txBody>
                    <a:bodyPr/>
                    <a:lstStyle/>
                    <a:p>
                      <a:pPr algn="ctr"/>
                      <a:r>
                        <a:rPr lang="en-US" sz="2000" b="1" i="1" dirty="0">
                          <a:solidFill>
                            <a:srgbClr val="000000"/>
                          </a:solidFill>
                        </a:rPr>
                        <a:t>n</a:t>
                      </a:r>
                    </a:p>
                  </a:txBody>
                  <a:tcPr/>
                </a:tc>
                <a:tc>
                  <a:txBody>
                    <a:bodyPr/>
                    <a:lstStyle/>
                    <a:p>
                      <a:pPr algn="ctr"/>
                      <a:endParaRPr lang="en-US" sz="2000" b="1" dirty="0">
                        <a:solidFill>
                          <a:srgbClr val="000000"/>
                        </a:solidFill>
                      </a:endParaRPr>
                    </a:p>
                  </a:txBody>
                  <a:tcPr/>
                </a:tc>
                <a:tc>
                  <a:txBody>
                    <a:bodyPr/>
                    <a:lstStyle/>
                    <a:p>
                      <a:pPr algn="ctr"/>
                      <a:endParaRPr lang="en-US" sz="2000" b="1" dirty="0">
                        <a:solidFill>
                          <a:srgbClr val="000000"/>
                        </a:solidFill>
                      </a:endParaRPr>
                    </a:p>
                  </a:txBody>
                  <a:tcPr/>
                </a:tc>
                <a:extLst>
                  <a:ext uri="{0D108BD9-81ED-4DB2-BD59-A6C34878D82A}">
                    <a16:rowId xmlns:a16="http://schemas.microsoft.com/office/drawing/2014/main" val="10001"/>
                  </a:ext>
                </a:extLst>
              </a:tr>
              <a:tr h="370840">
                <a:tc>
                  <a:txBody>
                    <a:bodyPr/>
                    <a:lstStyle/>
                    <a:p>
                      <a:pPr algn="ctr"/>
                      <a:r>
                        <a:rPr lang="en-US" sz="2000" b="1" dirty="0">
                          <a:solidFill>
                            <a:srgbClr val="000000"/>
                          </a:solidFill>
                        </a:rPr>
                        <a:t>Girls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11</a:t>
                      </a:r>
                    </a:p>
                  </a:txBody>
                  <a:tcPr/>
                </a:tc>
                <a:tc>
                  <a:txBody>
                    <a:bodyPr/>
                    <a:lstStyle/>
                    <a:p>
                      <a:pPr algn="ctr"/>
                      <a:r>
                        <a:rPr lang="en-US" sz="2000" dirty="0">
                          <a:solidFill>
                            <a:srgbClr val="000000"/>
                          </a:solidFill>
                        </a:rPr>
                        <a:t>2</a:t>
                      </a:r>
                    </a:p>
                  </a:txBody>
                  <a:tcPr/>
                </a:tc>
                <a:extLst>
                  <a:ext uri="{0D108BD9-81ED-4DB2-BD59-A6C34878D82A}">
                    <a16:rowId xmlns:a16="http://schemas.microsoft.com/office/drawing/2014/main" val="10002"/>
                  </a:ext>
                </a:extLst>
              </a:tr>
              <a:tr h="370840">
                <a:tc>
                  <a:txBody>
                    <a:bodyPr/>
                    <a:lstStyle/>
                    <a:p>
                      <a:pPr algn="ctr"/>
                      <a:r>
                        <a:rPr lang="en-US" sz="2000" b="1" dirty="0">
                          <a:solidFill>
                            <a:srgbClr val="000000"/>
                          </a:solidFill>
                        </a:rPr>
                        <a:t>Boys</a:t>
                      </a:r>
                    </a:p>
                  </a:txBody>
                  <a:tcPr/>
                </a:tc>
                <a:tc>
                  <a:txBody>
                    <a:bodyPr/>
                    <a:lstStyle/>
                    <a:p>
                      <a:pPr algn="ctr"/>
                      <a:r>
                        <a:rPr lang="en-US" sz="2000" dirty="0">
                          <a:solidFill>
                            <a:srgbClr val="000000"/>
                          </a:solidFill>
                        </a:rPr>
                        <a:t>40</a:t>
                      </a:r>
                    </a:p>
                  </a:txBody>
                  <a:tcPr/>
                </a:tc>
                <a:tc>
                  <a:txBody>
                    <a:bodyPr/>
                    <a:lstStyle/>
                    <a:p>
                      <a:pPr algn="ctr"/>
                      <a:r>
                        <a:rPr lang="en-US" sz="2000" dirty="0">
                          <a:solidFill>
                            <a:srgbClr val="000000"/>
                          </a:solidFill>
                        </a:rPr>
                        <a:t>10</a:t>
                      </a:r>
                    </a:p>
                  </a:txBody>
                  <a:tcPr/>
                </a:tc>
                <a:tc>
                  <a:txBody>
                    <a:bodyPr/>
                    <a:lstStyle/>
                    <a:p>
                      <a:pPr algn="ctr"/>
                      <a:r>
                        <a:rPr lang="en-US" sz="2000" dirty="0">
                          <a:solidFill>
                            <a:srgbClr val="000000"/>
                          </a:solidFill>
                        </a:rPr>
                        <a:t>3</a:t>
                      </a:r>
                    </a:p>
                  </a:txBody>
                  <a:tcPr/>
                </a:tc>
                <a:extLst>
                  <a:ext uri="{0D108BD9-81ED-4DB2-BD59-A6C34878D82A}">
                    <a16:rowId xmlns:a16="http://schemas.microsoft.com/office/drawing/2014/main" val="10003"/>
                  </a:ext>
                </a:extLst>
              </a:tr>
            </a:tbl>
          </a:graphicData>
        </a:graphic>
      </p:graphicFrame>
      <p:graphicFrame>
        <p:nvGraphicFramePr>
          <p:cNvPr id="123906" name="Object 2"/>
          <p:cNvGraphicFramePr>
            <a:graphicFrameLocks noChangeAspect="1"/>
          </p:cNvGraphicFramePr>
          <p:nvPr/>
        </p:nvGraphicFramePr>
        <p:xfrm>
          <a:off x="5257800" y="1742440"/>
          <a:ext cx="190500" cy="228600"/>
        </p:xfrm>
        <a:graphic>
          <a:graphicData uri="http://schemas.openxmlformats.org/presentationml/2006/ole">
            <mc:AlternateContent xmlns:mc="http://schemas.openxmlformats.org/markup-compatibility/2006">
              <mc:Choice xmlns:v="urn:schemas-microsoft-com:vml" Requires="v">
                <p:oleObj spid="_x0000_s123984" name="Equation" r:id="rId3" imgW="190440" imgH="228600" progId="Equation.DSMT4">
                  <p:embed/>
                </p:oleObj>
              </mc:Choice>
              <mc:Fallback>
                <p:oleObj name="Equation" r:id="rId3" imgW="19044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742440"/>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extLst>
              <p:ext uri="{D42A27DB-BD31-4B8C-83A1-F6EECF244321}">
                <p14:modId xmlns:p14="http://schemas.microsoft.com/office/powerpoint/2010/main" val="4169721022"/>
              </p:ext>
            </p:extLst>
          </p:nvPr>
        </p:nvGraphicFramePr>
        <p:xfrm>
          <a:off x="6743700" y="1786784"/>
          <a:ext cx="215900" cy="190500"/>
        </p:xfrm>
        <a:graphic>
          <a:graphicData uri="http://schemas.openxmlformats.org/presentationml/2006/ole">
            <mc:AlternateContent xmlns:mc="http://schemas.openxmlformats.org/markup-compatibility/2006">
              <mc:Choice xmlns:v="urn:schemas-microsoft-com:vml" Requires="v">
                <p:oleObj spid="_x0000_s123985" name="Equation" r:id="rId5" imgW="215640" imgH="190440" progId="Equation.DSMT4">
                  <p:embed/>
                </p:oleObj>
              </mc:Choice>
              <mc:Fallback>
                <p:oleObj name="Equation" r:id="rId5" imgW="215640" imgH="190440" progId="Equation.DSMT4">
                  <p:embed/>
                  <p:pic>
                    <p:nvPicPr>
                      <p:cNvPr id="0" name="Picture 3"/>
                      <p:cNvPicPr>
                        <a:picLocks noChangeAspect="1" noChangeArrowheads="1"/>
                      </p:cNvPicPr>
                      <p:nvPr/>
                    </p:nvPicPr>
                    <p:blipFill>
                      <a:blip r:embed="rId6"/>
                      <a:srcRect/>
                      <a:stretch>
                        <a:fillRect/>
                      </a:stretch>
                    </p:blipFill>
                    <p:spPr bwMode="auto">
                      <a:xfrm>
                        <a:off x="6743700" y="1786784"/>
                        <a:ext cx="2159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r>
              <a:rPr lang="en-US" b="1" dirty="0"/>
              <a:t>Null Hypothesis: </a:t>
            </a:r>
            <a:r>
              <a:rPr lang="en-US" dirty="0"/>
              <a:t>There is no difference in the average reading time of fifth-grade boys and girls. </a:t>
            </a:r>
          </a:p>
          <a:p>
            <a:r>
              <a:rPr lang="en-US" b="1" dirty="0"/>
              <a:t>Alternative Hypothesis: </a:t>
            </a:r>
            <a:r>
              <a:rPr lang="en-US" dirty="0"/>
              <a:t>The average reading time of fifth-grade girls is longer than that of fifth-grade boys. </a:t>
            </a:r>
          </a:p>
          <a:p>
            <a:r>
              <a:rPr lang="en-US" dirty="0"/>
              <a:t>Since the teacher is interested in comparing the </a:t>
            </a:r>
            <a:r>
              <a:rPr lang="en-US" i="1" dirty="0"/>
              <a:t>average</a:t>
            </a:r>
            <a:r>
              <a:rPr lang="en-US" dirty="0"/>
              <a:t> reading time of fifth grade boys and fifth grade girls, the appropriate statistical measures are: </a:t>
            </a:r>
          </a:p>
          <a:p>
            <a:pPr algn="ct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the true average reading time of fifth-grade girls</a:t>
            </a:r>
            <a:r>
              <a:rPr lang="en-US" dirty="0"/>
              <a:t>; </a:t>
            </a:r>
          </a:p>
          <a:p>
            <a:pPr algn="ct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the true average reading time of fifth-grade boys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a:xfrm>
            <a:off x="457200" y="1280160"/>
            <a:ext cx="8229600" cy="4739640"/>
          </a:xfrm>
        </p:spPr>
        <p:txBody>
          <a:bodyPr>
            <a:noAutofit/>
          </a:bodyPr>
          <a:lstStyle/>
          <a:p>
            <a:r>
              <a:rPr lang="en-US" dirty="0"/>
              <a:t>The teacher’s interest is in whether the average reading time of fifth-grade girls is longer than that of fifth-grade boys. Thus, this test is one-sided and the null and alternative hypotheses are formulated as follows.</a:t>
            </a:r>
          </a:p>
          <a:p>
            <a:endParaRPr lang="en-US" dirty="0"/>
          </a:p>
          <a:p>
            <a:endParaRPr lang="en-US" dirty="0"/>
          </a:p>
          <a:p>
            <a:endParaRPr lang="en-US" b="1" dirty="0"/>
          </a:p>
        </p:txBody>
      </p:sp>
      <p:graphicFrame>
        <p:nvGraphicFramePr>
          <p:cNvPr id="124930" name="Object 2"/>
          <p:cNvGraphicFramePr>
            <a:graphicFrameLocks noChangeAspect="1"/>
          </p:cNvGraphicFramePr>
          <p:nvPr>
            <p:extLst>
              <p:ext uri="{D42A27DB-BD31-4B8C-83A1-F6EECF244321}">
                <p14:modId xmlns:p14="http://schemas.microsoft.com/office/powerpoint/2010/main" val="2741355554"/>
              </p:ext>
            </p:extLst>
          </p:nvPr>
        </p:nvGraphicFramePr>
        <p:xfrm>
          <a:off x="628650" y="3071813"/>
          <a:ext cx="2070100" cy="431800"/>
        </p:xfrm>
        <a:graphic>
          <a:graphicData uri="http://schemas.openxmlformats.org/presentationml/2006/ole">
            <mc:AlternateContent xmlns:mc="http://schemas.openxmlformats.org/markup-compatibility/2006">
              <mc:Choice xmlns:v="urn:schemas-microsoft-com:vml" Requires="v">
                <p:oleObj spid="_x0000_s125008" name="Equation" r:id="rId3" imgW="2070000" imgH="431640" progId="Equation.DSMT4">
                  <p:embed/>
                </p:oleObj>
              </mc:Choice>
              <mc:Fallback>
                <p:oleObj name="Equation" r:id="rId3" imgW="2070000" imgH="431640" progId="Equation.DSMT4">
                  <p:embed/>
                  <p:pic>
                    <p:nvPicPr>
                      <p:cNvPr id="0" name="Picture 2"/>
                      <p:cNvPicPr>
                        <a:picLocks noChangeAspect="1" noChangeArrowheads="1"/>
                      </p:cNvPicPr>
                      <p:nvPr/>
                    </p:nvPicPr>
                    <p:blipFill>
                      <a:blip r:embed="rId4"/>
                      <a:srcRect/>
                      <a:stretch>
                        <a:fillRect/>
                      </a:stretch>
                    </p:blipFill>
                    <p:spPr bwMode="auto">
                      <a:xfrm>
                        <a:off x="628650" y="3071813"/>
                        <a:ext cx="2070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2971800" y="2958988"/>
            <a:ext cx="5638800" cy="954107"/>
          </a:xfrm>
          <a:prstGeom prst="rect">
            <a:avLst/>
          </a:prstGeom>
        </p:spPr>
        <p:txBody>
          <a:bodyPr wrap="square">
            <a:spAutoFit/>
          </a:bodyPr>
          <a:lstStyle/>
          <a:p>
            <a:r>
              <a:rPr lang="en-US" sz="2800" dirty="0"/>
              <a:t>There is no difference in average reading times. </a:t>
            </a:r>
          </a:p>
        </p:txBody>
      </p:sp>
      <p:sp>
        <p:nvSpPr>
          <p:cNvPr id="6" name="Rectangle 5"/>
          <p:cNvSpPr/>
          <p:nvPr/>
        </p:nvSpPr>
        <p:spPr>
          <a:xfrm>
            <a:off x="2971800" y="3733800"/>
            <a:ext cx="5562600" cy="954107"/>
          </a:xfrm>
          <a:prstGeom prst="rect">
            <a:avLst/>
          </a:prstGeom>
        </p:spPr>
        <p:txBody>
          <a:bodyPr wrap="square">
            <a:spAutoFit/>
          </a:bodyPr>
          <a:lstStyle/>
          <a:p>
            <a:r>
              <a:rPr lang="en-US" sz="2800" dirty="0"/>
              <a:t>The average reading time of fifth-grade girls is longer. </a:t>
            </a:r>
          </a:p>
        </p:txBody>
      </p:sp>
      <p:graphicFrame>
        <p:nvGraphicFramePr>
          <p:cNvPr id="124931" name="Object 3"/>
          <p:cNvGraphicFramePr>
            <a:graphicFrameLocks noChangeAspect="1"/>
          </p:cNvGraphicFramePr>
          <p:nvPr>
            <p:extLst>
              <p:ext uri="{D42A27DB-BD31-4B8C-83A1-F6EECF244321}">
                <p14:modId xmlns:p14="http://schemas.microsoft.com/office/powerpoint/2010/main" val="4067099385"/>
              </p:ext>
            </p:extLst>
          </p:nvPr>
        </p:nvGraphicFramePr>
        <p:xfrm>
          <a:off x="552450" y="3810000"/>
          <a:ext cx="2057400" cy="431800"/>
        </p:xfrm>
        <a:graphic>
          <a:graphicData uri="http://schemas.openxmlformats.org/presentationml/2006/ole">
            <mc:AlternateContent xmlns:mc="http://schemas.openxmlformats.org/markup-compatibility/2006">
              <mc:Choice xmlns:v="urn:schemas-microsoft-com:vml" Requires="v">
                <p:oleObj spid="_x0000_s125009" name="Equation" r:id="rId5" imgW="2057400" imgH="431640" progId="Equation.DSMT4">
                  <p:embed/>
                </p:oleObj>
              </mc:Choice>
              <mc:Fallback>
                <p:oleObj name="Equation" r:id="rId5" imgW="2057400" imgH="431640" progId="Equation.DSMT4">
                  <p:embed/>
                  <p:pic>
                    <p:nvPicPr>
                      <p:cNvPr id="0" name="Picture 3"/>
                      <p:cNvPicPr>
                        <a:picLocks noChangeAspect="1" noChangeArrowheads="1"/>
                      </p:cNvPicPr>
                      <p:nvPr/>
                    </p:nvPicPr>
                    <p:blipFill>
                      <a:blip r:embed="rId6"/>
                      <a:srcRect/>
                      <a:stretch>
                        <a:fillRect/>
                      </a:stretch>
                    </p:blipFill>
                    <p:spPr bwMode="auto">
                      <a:xfrm>
                        <a:off x="552450" y="3810000"/>
                        <a:ext cx="2057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9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4" name="Content Placeholder 3"/>
          <p:cNvSpPr txBox="1">
            <a:spLocks/>
          </p:cNvSpPr>
          <p:nvPr/>
        </p:nvSpPr>
        <p:spPr>
          <a:xfrm>
            <a:off x="457200" y="1280160"/>
            <a:ext cx="8229600" cy="1902059"/>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Testing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1</a:t>
            </a:r>
            <a:r>
              <a:rPr lang="en-US" sz="2800" dirty="0">
                <a:solidFill>
                  <a:srgbClr val="000000"/>
                </a:solidFill>
              </a:rPr>
              <a:t> −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2</a:t>
            </a:r>
            <a:r>
              <a:rPr lang="en-US" sz="2800" dirty="0">
                <a:solidFill>
                  <a:srgbClr val="000000"/>
                </a:solidFill>
              </a:rPr>
              <a:t> = 0 is the same as testing that the two means are equal. Therefore an alternate form of these hypotheses are </a:t>
            </a:r>
            <a:r>
              <a:rPr lang="en-US" sz="2800" i="1" dirty="0">
                <a:solidFill>
                  <a:srgbClr val="000000"/>
                </a:solidFill>
              </a:rPr>
              <a:t>H</a:t>
            </a:r>
            <a:r>
              <a:rPr lang="en-US" sz="2800" baseline="-25000" dirty="0">
                <a:solidFill>
                  <a:srgbClr val="000000"/>
                </a:solidFill>
              </a:rPr>
              <a:t>0</a:t>
            </a:r>
            <a:r>
              <a:rPr lang="en-US" sz="2800" dirty="0">
                <a:solidFill>
                  <a:srgbClr val="000000"/>
                </a:solidFill>
              </a:rPr>
              <a:t>: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1</a:t>
            </a:r>
            <a:r>
              <a:rPr lang="en-US" sz="2800" dirty="0">
                <a:solidFill>
                  <a:srgbClr val="000000"/>
                </a:solidFill>
              </a:rPr>
              <a:t> =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2</a:t>
            </a:r>
            <a:r>
              <a:rPr lang="en-US" sz="2800" dirty="0">
                <a:solidFill>
                  <a:srgbClr val="000000"/>
                </a:solidFill>
              </a:rPr>
              <a:t>, </a:t>
            </a:r>
            <a:r>
              <a:rPr lang="en-US" sz="2800" i="1" dirty="0">
                <a:solidFill>
                  <a:srgbClr val="000000"/>
                </a:solidFill>
              </a:rPr>
              <a:t>H</a:t>
            </a:r>
            <a:r>
              <a:rPr lang="en-US" sz="2800" i="1" baseline="-25000" dirty="0">
                <a:solidFill>
                  <a:srgbClr val="000000"/>
                </a:solidFill>
              </a:rPr>
              <a:t>a</a:t>
            </a:r>
            <a:r>
              <a:rPr lang="en-US" sz="2800" dirty="0">
                <a:solidFill>
                  <a:srgbClr val="000000"/>
                </a:solidFill>
              </a:rPr>
              <a:t>: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1</a:t>
            </a:r>
            <a:r>
              <a:rPr lang="en-US" sz="2800" dirty="0">
                <a:solidFill>
                  <a:srgbClr val="000000"/>
                </a:solidFill>
              </a:rPr>
              <a:t> </a:t>
            </a:r>
            <a:r>
              <a:rPr lang="en-US" sz="2800" dirty="0">
                <a:solidFill>
                  <a:srgbClr val="000000"/>
                </a:solidFill>
                <a:latin typeface="Times New Roman"/>
              </a:rPr>
              <a:t>&gt;</a:t>
            </a:r>
            <a:r>
              <a:rPr lang="en-US" sz="2800" dirty="0">
                <a:solidFill>
                  <a:srgbClr val="000000"/>
                </a:solidFill>
              </a:rPr>
              <a:t> </a:t>
            </a:r>
            <a:r>
              <a:rPr lang="el-GR" sz="2800" i="1" dirty="0">
                <a:solidFill>
                  <a:srgbClr val="000000"/>
                </a:solidFill>
                <a:latin typeface="Cambria Math" panose="02040503050406030204" pitchFamily="18" charset="0"/>
                <a:ea typeface="Cambria Math" panose="02040503050406030204" pitchFamily="18" charset="0"/>
              </a:rPr>
              <a:t>μ</a:t>
            </a:r>
            <a:r>
              <a:rPr lang="en-US" sz="2800" baseline="-25000" dirty="0">
                <a:solidFill>
                  <a:srgbClr val="000000"/>
                </a:solidFill>
              </a:rPr>
              <a:t>2</a:t>
            </a:r>
            <a:r>
              <a:rPr lang="en-US" sz="2800" dirty="0">
                <a:solidFill>
                  <a:srgbClr val="000000"/>
                </a:solidFill>
              </a:rPr>
              <a:t>. </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0816-ECF9-4AA6-8867-F82CFCBCCF6E}"/>
              </a:ext>
            </a:extLst>
          </p:cNvPr>
          <p:cNvSpPr>
            <a:spLocks noGrp="1"/>
          </p:cNvSpPr>
          <p:nvPr>
            <p:ph type="title"/>
          </p:nvPr>
        </p:nvSpPr>
        <p:spPr/>
        <p:txBody>
          <a:bodyPr/>
          <a:lstStyle/>
          <a:p>
            <a:r>
              <a:rPr lang="en-US" dirty="0"/>
              <a:t>Example 12.1.2 (cont.)</a:t>
            </a:r>
          </a:p>
        </p:txBody>
      </p:sp>
      <p:sp>
        <p:nvSpPr>
          <p:cNvPr id="3" name="Content Placeholder 2">
            <a:extLst>
              <a:ext uri="{FF2B5EF4-FFF2-40B4-BE49-F238E27FC236}">
                <a16:creationId xmlns:a16="http://schemas.microsoft.com/office/drawing/2014/main" id="{92E05168-2D25-4E25-8BE9-C21EFF21F9BB}"/>
              </a:ext>
            </a:extLst>
          </p:cNvPr>
          <p:cNvSpPr>
            <a:spLocks noGrp="1"/>
          </p:cNvSpPr>
          <p:nvPr>
            <p:ph idx="1"/>
          </p:nvPr>
        </p:nvSpPr>
        <p:spPr/>
        <p:txBody>
          <a:bodyPr/>
          <a:lstStyle/>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is specified in the problem as </a:t>
            </a:r>
            <a:br>
              <a:rPr lang="en-US" dirty="0"/>
            </a:b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a:t>
            </a:r>
            <a:r>
              <a:rPr lang="en-US" dirty="0"/>
              <a:t>. </a:t>
            </a:r>
          </a:p>
          <a:p>
            <a:endParaRPr lang="en-US" dirty="0"/>
          </a:p>
        </p:txBody>
      </p:sp>
    </p:spTree>
    <p:extLst>
      <p:ext uri="{BB962C8B-B14F-4D97-AF65-F5344CB8AC3E}">
        <p14:creationId xmlns:p14="http://schemas.microsoft.com/office/powerpoint/2010/main" val="1053105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normAutofit/>
          </a:bodyPr>
          <a:lstStyle/>
          <a:p>
            <a:r>
              <a:rPr lang="en-US" b="1" dirty="0"/>
              <a:t>Step 3: </a:t>
            </a:r>
            <a:r>
              <a:rPr lang="en-US" dirty="0"/>
              <a:t>Validate the assumptions of the hypothesis test, identify the appropriate test statistic and compute its value. </a:t>
            </a:r>
          </a:p>
          <a:p>
            <a:pPr marL="461963" indent="-461963"/>
            <a:r>
              <a:rPr lang="en-US" dirty="0"/>
              <a:t>	Independent random samples </a:t>
            </a:r>
          </a:p>
          <a:p>
            <a:pPr marL="461963" indent="-461963"/>
            <a:r>
              <a:rPr lang="en-US" dirty="0"/>
              <a:t>	The samples sizes are large (</a:t>
            </a:r>
            <a:r>
              <a:rPr lang="en-US" i="1" dirty="0"/>
              <a:t>n</a:t>
            </a:r>
            <a:r>
              <a:rPr lang="en-US" baseline="-25000" dirty="0"/>
              <a:t>1</a:t>
            </a:r>
            <a:r>
              <a:rPr lang="en-US" dirty="0"/>
              <a:t> &gt; 30 and </a:t>
            </a:r>
            <a:r>
              <a:rPr lang="en-US" i="1" dirty="0"/>
              <a:t>n</a:t>
            </a:r>
            <a:r>
              <a:rPr lang="en-US" baseline="-25000" dirty="0"/>
              <a:t>2</a:t>
            </a:r>
            <a:r>
              <a:rPr lang="en-US" dirty="0"/>
              <a:t> &gt; 30). </a:t>
            </a:r>
          </a:p>
          <a:p>
            <a:pPr marL="461963" indent="-461963"/>
            <a:r>
              <a:rPr lang="en-US" dirty="0"/>
              <a:t>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known 	or 	</a:t>
            </a:r>
          </a:p>
          <a:p>
            <a:r>
              <a:rPr lang="en-US" dirty="0"/>
              <a:t>The test statistic is the standard normal random variable which is calculated by using the familiar </a:t>
            </a:r>
            <a:br>
              <a:rPr lang="en-US" dirty="0"/>
            </a:br>
            <a:r>
              <a:rPr lang="en-US" i="1" dirty="0"/>
              <a:t>z</a:t>
            </a:r>
            <a:r>
              <a:rPr lang="en-US" dirty="0"/>
              <a:t>-transformation. The test statistic is as follows. </a:t>
            </a:r>
          </a:p>
        </p:txBody>
      </p:sp>
      <p:sp>
        <p:nvSpPr>
          <p:cNvPr id="4" name="Rectangle 3"/>
          <p:cNvSpPr/>
          <p:nvPr/>
        </p:nvSpPr>
        <p:spPr>
          <a:xfrm>
            <a:off x="4681921" y="3657600"/>
            <a:ext cx="3942361" cy="584775"/>
          </a:xfrm>
          <a:prstGeom prst="rect">
            <a:avLst/>
          </a:prstGeom>
        </p:spPr>
        <p:txBody>
          <a:bodyPr wrap="none">
            <a:spAutoFit/>
          </a:bodyPr>
          <a:lstStyle/>
          <a:p>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a:t>
            </a:r>
          </a:p>
        </p:txBody>
      </p:sp>
      <p:pic>
        <p:nvPicPr>
          <p:cNvPr id="5" name="Picture 2"/>
          <p:cNvPicPr>
            <a:picLocks noChangeAspect="1" noChangeArrowheads="1"/>
          </p:cNvPicPr>
          <p:nvPr/>
        </p:nvPicPr>
        <p:blipFill>
          <a:blip r:embed="rId2" cstate="print"/>
          <a:srcRect/>
          <a:stretch>
            <a:fillRect/>
          </a:stretch>
        </p:blipFill>
        <p:spPr bwMode="auto">
          <a:xfrm>
            <a:off x="549275" y="2743200"/>
            <a:ext cx="365125" cy="381000"/>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549275" y="3232768"/>
            <a:ext cx="365125"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49275" y="38100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Properties of the Sampling Distribution of  </a:t>
            </a:r>
            <a:br>
              <a:rPr lang="en-US" dirty="0"/>
            </a:br>
            <a:endParaRPr lang="en-US" dirty="0"/>
          </a:p>
        </p:txBody>
      </p:sp>
      <p:sp>
        <p:nvSpPr>
          <p:cNvPr id="4" name="Content Placeholder 2"/>
          <p:cNvSpPr>
            <a:spLocks noGrp="1"/>
          </p:cNvSpPr>
          <p:nvPr>
            <p:ph idx="1"/>
          </p:nvPr>
        </p:nvSpPr>
        <p:spPr>
          <a:xfrm>
            <a:off x="457200" y="1236714"/>
            <a:ext cx="8229600" cy="4745915"/>
          </a:xfrm>
          <a:solidFill>
            <a:srgbClr val="FFFFCC"/>
          </a:solidFill>
          <a:ln w="28575">
            <a:solidFill>
              <a:srgbClr val="000000"/>
            </a:solidFill>
          </a:ln>
        </p:spPr>
        <p:txBody>
          <a:bodyPr>
            <a:spAutoFit/>
          </a:bodyPr>
          <a:lstStyle/>
          <a:p>
            <a:pPr algn="ctr"/>
            <a:r>
              <a:rPr lang="en-US" b="1" dirty="0">
                <a:solidFill>
                  <a:srgbClr val="000000"/>
                </a:solidFill>
              </a:rPr>
              <a:t>Properties</a:t>
            </a:r>
            <a:endParaRPr lang="en-US" dirty="0">
              <a:solidFill>
                <a:srgbClr val="000000"/>
              </a:solidFill>
            </a:endParaRPr>
          </a:p>
          <a:p>
            <a:r>
              <a:rPr lang="en-US" dirty="0">
                <a:solidFill>
                  <a:srgbClr val="000000"/>
                </a:solidFill>
              </a:rPr>
              <a:t>If </a:t>
            </a:r>
            <a:r>
              <a:rPr lang="en-US" i="1" dirty="0">
                <a:solidFill>
                  <a:srgbClr val="000000"/>
                </a:solidFill>
              </a:rPr>
              <a:t>n</a:t>
            </a:r>
            <a:r>
              <a:rPr lang="en-US" baseline="-25000" dirty="0">
                <a:solidFill>
                  <a:srgbClr val="000000"/>
                </a:solidFill>
              </a:rPr>
              <a:t>1</a:t>
            </a:r>
            <a:r>
              <a:rPr lang="en-US" dirty="0">
                <a:solidFill>
                  <a:srgbClr val="000000"/>
                </a:solidFill>
              </a:rPr>
              <a:t> &gt; 30 and </a:t>
            </a:r>
            <a:r>
              <a:rPr lang="en-US" i="1" dirty="0">
                <a:solidFill>
                  <a:srgbClr val="000000"/>
                </a:solidFill>
              </a:rPr>
              <a:t>n</a:t>
            </a:r>
            <a:r>
              <a:rPr lang="en-US" baseline="-25000" dirty="0">
                <a:solidFill>
                  <a:srgbClr val="000000"/>
                </a:solidFill>
              </a:rPr>
              <a:t>2</a:t>
            </a:r>
            <a:r>
              <a:rPr lang="en-US" dirty="0">
                <a:solidFill>
                  <a:srgbClr val="000000"/>
                </a:solidFill>
              </a:rPr>
              <a:t> &gt; 30, the sampling distribution of        	 has an approximately normal distribution. As well, the sampling distribution of 	    is normally distributed if both samples come from populations that are normally distributed. </a:t>
            </a:r>
          </a:p>
          <a:p>
            <a:endParaRPr lang="en-US" dirty="0">
              <a:solidFill>
                <a:srgbClr val="000000"/>
              </a:solidFill>
            </a:endParaRPr>
          </a:p>
          <a:p>
            <a:endParaRPr lang="en-US" dirty="0">
              <a:solidFill>
                <a:srgbClr val="000000"/>
              </a:solidFill>
            </a:endParaRPr>
          </a:p>
          <a:p>
            <a:br>
              <a:rPr lang="en-US" dirty="0">
                <a:solidFill>
                  <a:srgbClr val="000000"/>
                </a:solidFill>
              </a:rPr>
            </a:br>
            <a:endParaRPr lang="en-US" dirty="0">
              <a:solidFill>
                <a:srgbClr val="000000"/>
              </a:solidFill>
            </a:endParaRPr>
          </a:p>
        </p:txBody>
      </p:sp>
      <p:graphicFrame>
        <p:nvGraphicFramePr>
          <p:cNvPr id="103425" name="Object 1"/>
          <p:cNvGraphicFramePr>
            <a:graphicFrameLocks noChangeAspect="1"/>
          </p:cNvGraphicFramePr>
          <p:nvPr/>
        </p:nvGraphicFramePr>
        <p:xfrm>
          <a:off x="3610062" y="541789"/>
          <a:ext cx="1054100" cy="482600"/>
        </p:xfrm>
        <a:graphic>
          <a:graphicData uri="http://schemas.openxmlformats.org/presentationml/2006/ole">
            <mc:AlternateContent xmlns:mc="http://schemas.openxmlformats.org/markup-compatibility/2006">
              <mc:Choice xmlns:v="urn:schemas-microsoft-com:vml" Requires="v">
                <p:oleObj spid="_x0000_s103653" name="Equation" r:id="rId3" imgW="1054080" imgH="482400" progId="Equation.DSMT4">
                  <p:embed/>
                </p:oleObj>
              </mc:Choice>
              <mc:Fallback>
                <p:oleObj name="Equation" r:id="rId3" imgW="1054080" imgH="482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062" y="541789"/>
                        <a:ext cx="105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6" name="Object 2"/>
          <p:cNvGraphicFramePr>
            <a:graphicFrameLocks noChangeAspect="1"/>
          </p:cNvGraphicFramePr>
          <p:nvPr/>
        </p:nvGraphicFramePr>
        <p:xfrm>
          <a:off x="541789" y="2243356"/>
          <a:ext cx="927100" cy="431800"/>
        </p:xfrm>
        <a:graphic>
          <a:graphicData uri="http://schemas.openxmlformats.org/presentationml/2006/ole">
            <mc:AlternateContent xmlns:mc="http://schemas.openxmlformats.org/markup-compatibility/2006">
              <mc:Choice xmlns:v="urn:schemas-microsoft-com:vml" Requires="v">
                <p:oleObj spid="_x0000_s103654" name="Equation" r:id="rId5" imgW="927000" imgH="431640" progId="Equation.DSMT4">
                  <p:embed/>
                </p:oleObj>
              </mc:Choice>
              <mc:Fallback>
                <p:oleObj name="Equation" r:id="rId5" imgW="92700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789" y="2243356"/>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5367259" y="2683778"/>
          <a:ext cx="927100" cy="431800"/>
        </p:xfrm>
        <a:graphic>
          <a:graphicData uri="http://schemas.openxmlformats.org/presentationml/2006/ole">
            <mc:AlternateContent xmlns:mc="http://schemas.openxmlformats.org/markup-compatibility/2006">
              <mc:Choice xmlns:v="urn:schemas-microsoft-com:vml" Requires="v">
                <p:oleObj spid="_x0000_s103655" name="Equation" r:id="rId7" imgW="927000" imgH="431640" progId="Equation.DSMT4">
                  <p:embed/>
                </p:oleObj>
              </mc:Choice>
              <mc:Fallback>
                <p:oleObj name="Equation" r:id="rId7" imgW="927000" imgH="43164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7259" y="2683778"/>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extLst>
              <p:ext uri="{D42A27DB-BD31-4B8C-83A1-F6EECF244321}">
                <p14:modId xmlns:p14="http://schemas.microsoft.com/office/powerpoint/2010/main" val="122080171"/>
              </p:ext>
            </p:extLst>
          </p:nvPr>
        </p:nvGraphicFramePr>
        <p:xfrm>
          <a:off x="635000" y="3886200"/>
          <a:ext cx="2070100" cy="482600"/>
        </p:xfrm>
        <a:graphic>
          <a:graphicData uri="http://schemas.openxmlformats.org/presentationml/2006/ole">
            <mc:AlternateContent xmlns:mc="http://schemas.openxmlformats.org/markup-compatibility/2006">
              <mc:Choice xmlns:v="urn:schemas-microsoft-com:vml" Requires="v">
                <p:oleObj spid="_x0000_s103656" name="Equation" r:id="rId9" imgW="2070000" imgH="482400" progId="Equation.DSMT4">
                  <p:embed/>
                </p:oleObj>
              </mc:Choice>
              <mc:Fallback>
                <p:oleObj name="Equation" r:id="rId9" imgW="2070000" imgH="482400" progId="Equation.DSMT4">
                  <p:embed/>
                  <p:pic>
                    <p:nvPicPr>
                      <p:cNvPr id="0" name="Picture 4"/>
                      <p:cNvPicPr>
                        <a:picLocks noChangeAspect="1" noChangeArrowheads="1"/>
                      </p:cNvPicPr>
                      <p:nvPr/>
                    </p:nvPicPr>
                    <p:blipFill>
                      <a:blip r:embed="rId10"/>
                      <a:srcRect/>
                      <a:stretch>
                        <a:fillRect/>
                      </a:stretch>
                    </p:blipFill>
                    <p:spPr bwMode="auto">
                      <a:xfrm>
                        <a:off x="635000" y="3886200"/>
                        <a:ext cx="2070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409640843"/>
              </p:ext>
            </p:extLst>
          </p:nvPr>
        </p:nvGraphicFramePr>
        <p:xfrm>
          <a:off x="615950" y="4419600"/>
          <a:ext cx="2578100" cy="1079500"/>
        </p:xfrm>
        <a:graphic>
          <a:graphicData uri="http://schemas.openxmlformats.org/presentationml/2006/ole">
            <mc:AlternateContent xmlns:mc="http://schemas.openxmlformats.org/markup-compatibility/2006">
              <mc:Choice xmlns:v="urn:schemas-microsoft-com:vml" Requires="v">
                <p:oleObj spid="_x0000_s103657" name="Equation" r:id="rId11" imgW="2577960" imgH="1079280" progId="Equation.DSMT4">
                  <p:embed/>
                </p:oleObj>
              </mc:Choice>
              <mc:Fallback>
                <p:oleObj name="Equation" r:id="rId11" imgW="2577960" imgH="1079280" progId="Equation.DSMT4">
                  <p:embed/>
                  <p:pic>
                    <p:nvPicPr>
                      <p:cNvPr id="0" name="Picture 5"/>
                      <p:cNvPicPr>
                        <a:picLocks noChangeAspect="1" noChangeArrowheads="1"/>
                      </p:cNvPicPr>
                      <p:nvPr/>
                    </p:nvPicPr>
                    <p:blipFill>
                      <a:blip r:embed="rId12"/>
                      <a:srcRect/>
                      <a:stretch>
                        <a:fillRect/>
                      </a:stretch>
                    </p:blipFill>
                    <p:spPr bwMode="auto">
                      <a:xfrm>
                        <a:off x="615950" y="4419600"/>
                        <a:ext cx="2578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extLst>
              <p:ext uri="{D42A27DB-BD31-4B8C-83A1-F6EECF244321}">
                <p14:modId xmlns:p14="http://schemas.microsoft.com/office/powerpoint/2010/main" val="2835319367"/>
              </p:ext>
            </p:extLst>
          </p:nvPr>
        </p:nvGraphicFramePr>
        <p:xfrm>
          <a:off x="625475" y="5519738"/>
          <a:ext cx="2959100" cy="431800"/>
        </p:xfrm>
        <a:graphic>
          <a:graphicData uri="http://schemas.openxmlformats.org/presentationml/2006/ole">
            <mc:AlternateContent xmlns:mc="http://schemas.openxmlformats.org/markup-compatibility/2006">
              <mc:Choice xmlns:v="urn:schemas-microsoft-com:vml" Requires="v">
                <p:oleObj spid="_x0000_s103658" name="Equation" r:id="rId13" imgW="2958840" imgH="431640" progId="Equation.DSMT4">
                  <p:embed/>
                </p:oleObj>
              </mc:Choice>
              <mc:Fallback>
                <p:oleObj name="Equation" r:id="rId13" imgW="2958840" imgH="431640" progId="Equation.DSMT4">
                  <p:embed/>
                  <p:pic>
                    <p:nvPicPr>
                      <p:cNvPr id="0" name="Picture 6"/>
                      <p:cNvPicPr>
                        <a:picLocks noChangeAspect="1" noChangeArrowheads="1"/>
                      </p:cNvPicPr>
                      <p:nvPr/>
                    </p:nvPicPr>
                    <p:blipFill>
                      <a:blip r:embed="rId14"/>
                      <a:srcRect/>
                      <a:stretch>
                        <a:fillRect/>
                      </a:stretch>
                    </p:blipFill>
                    <p:spPr bwMode="auto">
                      <a:xfrm>
                        <a:off x="625475" y="5519738"/>
                        <a:ext cx="2959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3305506" y="4734580"/>
            <a:ext cx="5533694" cy="523220"/>
          </a:xfrm>
          <a:prstGeom prst="rect">
            <a:avLst/>
          </a:prstGeom>
        </p:spPr>
        <p:txBody>
          <a:bodyPr wrap="none">
            <a:spAutoFit/>
          </a:bodyPr>
          <a:lstStyle/>
          <a:p>
            <a:r>
              <a:rPr lang="en-US" sz="2800" dirty="0">
                <a:solidFill>
                  <a:srgbClr val="000000"/>
                </a:solidFill>
              </a:rPr>
              <a:t>if the two samples are independent.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r>
              <a:rPr lang="en-US" dirty="0"/>
              <a:t>Based on the data in the table, the computed value of the test statistic is given by </a:t>
            </a:r>
          </a:p>
        </p:txBody>
      </p:sp>
      <p:graphicFrame>
        <p:nvGraphicFramePr>
          <p:cNvPr id="126978" name="Object 2"/>
          <p:cNvGraphicFramePr>
            <a:graphicFrameLocks noChangeAspect="1"/>
          </p:cNvGraphicFramePr>
          <p:nvPr>
            <p:extLst>
              <p:ext uri="{D42A27DB-BD31-4B8C-83A1-F6EECF244321}">
                <p14:modId xmlns:p14="http://schemas.microsoft.com/office/powerpoint/2010/main" val="3915217441"/>
              </p:ext>
            </p:extLst>
          </p:nvPr>
        </p:nvGraphicFramePr>
        <p:xfrm>
          <a:off x="768350" y="1862138"/>
          <a:ext cx="2819400" cy="1066800"/>
        </p:xfrm>
        <a:graphic>
          <a:graphicData uri="http://schemas.openxmlformats.org/presentationml/2006/ole">
            <mc:AlternateContent xmlns:mc="http://schemas.openxmlformats.org/markup-compatibility/2006">
              <mc:Choice xmlns:v="urn:schemas-microsoft-com:vml" Requires="v">
                <p:oleObj spid="_x0000_s127142" name="Equation" r:id="rId3" imgW="2819160" imgH="1066680" progId="Equation.DSMT4">
                  <p:embed/>
                </p:oleObj>
              </mc:Choice>
              <mc:Fallback>
                <p:oleObj name="Equation" r:id="rId3" imgW="2819160" imgH="1066680" progId="Equation.DSMT4">
                  <p:embed/>
                  <p:pic>
                    <p:nvPicPr>
                      <p:cNvPr id="0" name="Picture 2"/>
                      <p:cNvPicPr>
                        <a:picLocks noChangeAspect="1" noChangeArrowheads="1"/>
                      </p:cNvPicPr>
                      <p:nvPr/>
                    </p:nvPicPr>
                    <p:blipFill>
                      <a:blip r:embed="rId4"/>
                      <a:srcRect/>
                      <a:stretch>
                        <a:fillRect/>
                      </a:stretch>
                    </p:blipFill>
                    <p:spPr bwMode="auto">
                      <a:xfrm>
                        <a:off x="768350" y="1862138"/>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extLst>
              <p:ext uri="{D42A27DB-BD31-4B8C-83A1-F6EECF244321}">
                <p14:modId xmlns:p14="http://schemas.microsoft.com/office/powerpoint/2010/main" val="517084012"/>
              </p:ext>
            </p:extLst>
          </p:nvPr>
        </p:nvGraphicFramePr>
        <p:xfrm>
          <a:off x="3746500" y="1023938"/>
          <a:ext cx="3162300" cy="2413000"/>
        </p:xfrm>
        <a:graphic>
          <a:graphicData uri="http://schemas.openxmlformats.org/presentationml/2006/ole">
            <mc:AlternateContent xmlns:mc="http://schemas.openxmlformats.org/markup-compatibility/2006">
              <mc:Choice xmlns:v="urn:schemas-microsoft-com:vml" Requires="v">
                <p:oleObj spid="_x0000_s127143" name="Equation" r:id="rId5" imgW="3162240" imgH="2412720" progId="Equation.DSMT4">
                  <p:embed/>
                </p:oleObj>
              </mc:Choice>
              <mc:Fallback>
                <p:oleObj name="Equation" r:id="rId5" imgW="3162240" imgH="2412720" progId="Equation.DSMT4">
                  <p:embed/>
                  <p:pic>
                    <p:nvPicPr>
                      <p:cNvPr id="0" name="Picture 3"/>
                      <p:cNvPicPr>
                        <a:picLocks noChangeAspect="1" noChangeArrowheads="1"/>
                      </p:cNvPicPr>
                      <p:nvPr/>
                    </p:nvPicPr>
                    <p:blipFill>
                      <a:blip r:embed="rId6"/>
                      <a:srcRect/>
                      <a:stretch>
                        <a:fillRect/>
                      </a:stretch>
                    </p:blipFill>
                    <p:spPr bwMode="auto">
                      <a:xfrm>
                        <a:off x="3746500" y="1023938"/>
                        <a:ext cx="31623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0" name="Object 4"/>
          <p:cNvGraphicFramePr>
            <a:graphicFrameLocks noChangeAspect="1"/>
          </p:cNvGraphicFramePr>
          <p:nvPr>
            <p:extLst>
              <p:ext uri="{D42A27DB-BD31-4B8C-83A1-F6EECF244321}">
                <p14:modId xmlns:p14="http://schemas.microsoft.com/office/powerpoint/2010/main" val="1670987336"/>
              </p:ext>
            </p:extLst>
          </p:nvPr>
        </p:nvGraphicFramePr>
        <p:xfrm>
          <a:off x="2901950" y="4343400"/>
          <a:ext cx="2057400" cy="1422400"/>
        </p:xfrm>
        <a:graphic>
          <a:graphicData uri="http://schemas.openxmlformats.org/presentationml/2006/ole">
            <mc:AlternateContent xmlns:mc="http://schemas.openxmlformats.org/markup-compatibility/2006">
              <mc:Choice xmlns:v="urn:schemas-microsoft-com:vml" Requires="v">
                <p:oleObj spid="_x0000_s127144" name="Equation" r:id="rId7" imgW="2057400" imgH="1422360" progId="Equation.DSMT4">
                  <p:embed/>
                </p:oleObj>
              </mc:Choice>
              <mc:Fallback>
                <p:oleObj name="Equation" r:id="rId7" imgW="2057400" imgH="1422360" progId="Equation.DSMT4">
                  <p:embed/>
                  <p:pic>
                    <p:nvPicPr>
                      <p:cNvPr id="0" name="Picture 4"/>
                      <p:cNvPicPr>
                        <a:picLocks noChangeAspect="1" noChangeArrowheads="1"/>
                      </p:cNvPicPr>
                      <p:nvPr/>
                    </p:nvPicPr>
                    <p:blipFill>
                      <a:blip r:embed="rId8"/>
                      <a:srcRect/>
                      <a:stretch>
                        <a:fillRect/>
                      </a:stretch>
                    </p:blipFill>
                    <p:spPr bwMode="auto">
                      <a:xfrm>
                        <a:off x="2901950" y="4343400"/>
                        <a:ext cx="20574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81" name="Object 5"/>
          <p:cNvGraphicFramePr>
            <a:graphicFrameLocks noChangeAspect="1"/>
          </p:cNvGraphicFramePr>
          <p:nvPr>
            <p:extLst>
              <p:ext uri="{D42A27DB-BD31-4B8C-83A1-F6EECF244321}">
                <p14:modId xmlns:p14="http://schemas.microsoft.com/office/powerpoint/2010/main" val="3706830378"/>
              </p:ext>
            </p:extLst>
          </p:nvPr>
        </p:nvGraphicFramePr>
        <p:xfrm>
          <a:off x="5019984" y="4608976"/>
          <a:ext cx="1168400" cy="292100"/>
        </p:xfrm>
        <a:graphic>
          <a:graphicData uri="http://schemas.openxmlformats.org/presentationml/2006/ole">
            <mc:AlternateContent xmlns:mc="http://schemas.openxmlformats.org/markup-compatibility/2006">
              <mc:Choice xmlns:v="urn:schemas-microsoft-com:vml" Requires="v">
                <p:oleObj spid="_x0000_s127145" name="Equation" r:id="rId9" imgW="1168200" imgH="291960" progId="Equation.DSMT4">
                  <p:embed/>
                </p:oleObj>
              </mc:Choice>
              <mc:Fallback>
                <p:oleObj name="Equation" r:id="rId9" imgW="1168200" imgH="291960" progId="Equation.DSMT4">
                  <p:embed/>
                  <p:pic>
                    <p:nvPicPr>
                      <p:cNvPr id="0" name="Picture 5"/>
                      <p:cNvPicPr>
                        <a:picLocks noChangeAspect="1" noChangeArrowheads="1"/>
                      </p:cNvPicPr>
                      <p:nvPr/>
                    </p:nvPicPr>
                    <p:blipFill>
                      <a:blip r:embed="rId10"/>
                      <a:srcRect/>
                      <a:stretch>
                        <a:fillRect/>
                      </a:stretch>
                    </p:blipFill>
                    <p:spPr bwMode="auto">
                      <a:xfrm>
                        <a:off x="5019984" y="4608976"/>
                        <a:ext cx="1168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r>
              <a:rPr lang="en-US" b="1" dirty="0"/>
              <a:t>Step 4: </a:t>
            </a:r>
            <a:r>
              <a:rPr lang="en-US" dirty="0"/>
              <a:t>Determine the critical value(s) or </a:t>
            </a:r>
            <a:r>
              <a:rPr lang="en-US" i="1" dirty="0"/>
              <a:t>P</a:t>
            </a:r>
            <a:r>
              <a:rPr lang="en-US" dirty="0"/>
              <a:t>-value</a:t>
            </a:r>
            <a:r>
              <a:rPr lang="en-US" i="1" dirty="0"/>
              <a:t>. </a:t>
            </a:r>
            <a:endParaRPr lang="en-US" dirty="0"/>
          </a:p>
        </p:txBody>
      </p:sp>
      <p:pic>
        <p:nvPicPr>
          <p:cNvPr id="128002" name="Picture 2"/>
          <p:cNvPicPr>
            <a:picLocks noChangeAspect="1" noChangeArrowheads="1"/>
          </p:cNvPicPr>
          <p:nvPr/>
        </p:nvPicPr>
        <p:blipFill>
          <a:blip r:embed="rId2" cstate="print"/>
          <a:srcRect/>
          <a:stretch>
            <a:fillRect/>
          </a:stretch>
        </p:blipFill>
        <p:spPr bwMode="auto">
          <a:xfrm>
            <a:off x="1885950" y="1933575"/>
            <a:ext cx="5372100" cy="340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r>
              <a:rPr lang="en-US" dirty="0"/>
              <a:t>If the null hypothesis is true, the test statistic has an approximately normal distribution. Thus the critical value is determined in the same way as for the other tests of hypothesis in which the test statistic had an approximately normal distribution. </a:t>
            </a:r>
          </a:p>
          <a:p>
            <a:r>
              <a:rPr lang="en-US" dirty="0"/>
              <a:t>The rejection region for a one-sided test with level of significance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was displayed in the previous slide. </a:t>
            </a:r>
          </a:p>
          <a:p>
            <a:r>
              <a:rPr lang="en-US" dirty="0"/>
              <a:t>The null hypothesis will be rejected if the computed value of the test statistic is larger than </a:t>
            </a:r>
            <a:r>
              <a:rPr lang="en-US" dirty="0">
                <a:solidFill>
                  <a:srgbClr val="0000FF"/>
                </a:solidFill>
              </a:rPr>
              <a:t>1.645</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r>
              <a:rPr lang="en-US" dirty="0"/>
              <a:t>In other words, we will reject the null hypothesis if the observed difference in average reading time is at least </a:t>
            </a:r>
            <a:r>
              <a:rPr lang="en-US" dirty="0">
                <a:solidFill>
                  <a:srgbClr val="0000FF"/>
                </a:solidFill>
              </a:rPr>
              <a:t>1.645 </a:t>
            </a:r>
            <a:r>
              <a:rPr lang="en-US" dirty="0"/>
              <a:t>standard deviations above the hypothesized value of 0 (no difference in reading time). </a:t>
            </a:r>
          </a:p>
          <a:p>
            <a:r>
              <a:rPr lang="en-US" dirty="0"/>
              <a:t>The </a:t>
            </a:r>
            <a:r>
              <a:rPr lang="en-US" i="1" dirty="0"/>
              <a:t>P</a:t>
            </a:r>
            <a:r>
              <a:rPr lang="en-US" dirty="0"/>
              <a:t>-value for the test statistic of </a:t>
            </a:r>
            <a:r>
              <a:rPr lang="en-US" dirty="0">
                <a:solidFill>
                  <a:srgbClr val="0000FF"/>
                </a:solidFill>
              </a:rPr>
              <a:t>1.754</a:t>
            </a:r>
            <a:r>
              <a:rPr lang="en-US" dirty="0"/>
              <a:t> can be obtained from the normal table or using technology and is approximately </a:t>
            </a:r>
            <a:r>
              <a:rPr lang="en-US" dirty="0">
                <a:solidFill>
                  <a:srgbClr val="FF0000"/>
                </a:solidFill>
              </a:rPr>
              <a:t>0.0397</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a:xfrm>
            <a:off x="457200" y="1280160"/>
            <a:ext cx="8229600" cy="5044440"/>
          </a:xfrm>
        </p:spPr>
        <p:txBody>
          <a:bodyPr>
            <a:normAutofit lnSpcReduction="10000"/>
          </a:bodyPr>
          <a:lstStyle/>
          <a:p>
            <a:r>
              <a:rPr lang="en-US" b="1" dirty="0"/>
              <a:t>Step 5: </a:t>
            </a:r>
            <a:r>
              <a:rPr lang="en-US" dirty="0"/>
              <a:t>Make the decision to reject or fail to reject </a:t>
            </a:r>
            <a:r>
              <a:rPr lang="en-US" i="1" dirty="0"/>
              <a:t>H</a:t>
            </a:r>
            <a:r>
              <a:rPr lang="en-US" baseline="-25000" dirty="0"/>
              <a:t>0</a:t>
            </a:r>
            <a:r>
              <a:rPr lang="en-US" i="1" dirty="0"/>
              <a:t>. </a:t>
            </a:r>
          </a:p>
          <a:p>
            <a:endParaRPr lang="en-US" b="1" i="1" dirty="0"/>
          </a:p>
          <a:p>
            <a:endParaRPr lang="en-US" b="1" i="1" dirty="0"/>
          </a:p>
          <a:p>
            <a:endParaRPr lang="en-US" b="1" i="1" dirty="0"/>
          </a:p>
          <a:p>
            <a:endParaRPr lang="en-US" b="1" i="1" dirty="0"/>
          </a:p>
          <a:p>
            <a:r>
              <a:rPr lang="en-US" dirty="0"/>
              <a:t>As shown in the figure above, the calculated value of the test statistic falls in the rejection region because </a:t>
            </a:r>
            <a:r>
              <a:rPr lang="en-US" dirty="0">
                <a:solidFill>
                  <a:srgbClr val="FF0000"/>
                </a:solidFill>
              </a:rPr>
              <a:t>1.754 </a:t>
            </a:r>
            <a:r>
              <a:rPr lang="en-US" dirty="0"/>
              <a:t>is greater than </a:t>
            </a:r>
            <a:r>
              <a:rPr lang="en-US" dirty="0">
                <a:solidFill>
                  <a:srgbClr val="FF0000"/>
                </a:solidFill>
              </a:rPr>
              <a:t>1.645</a:t>
            </a:r>
            <a:r>
              <a:rPr lang="en-US" dirty="0"/>
              <a:t>. There is sufficient evidence to conclude that the difference between the observed value and the hypothesized value is due to something other than ordinary sampling variation.</a:t>
            </a:r>
          </a:p>
        </p:txBody>
      </p:sp>
      <p:pic>
        <p:nvPicPr>
          <p:cNvPr id="129026" name="Picture 2"/>
          <p:cNvPicPr>
            <a:picLocks noChangeAspect="1" noChangeArrowheads="1"/>
          </p:cNvPicPr>
          <p:nvPr/>
        </p:nvPicPr>
        <p:blipFill>
          <a:blip r:embed="rId2" cstate="print"/>
          <a:srcRect/>
          <a:stretch>
            <a:fillRect/>
          </a:stretch>
        </p:blipFill>
        <p:spPr bwMode="auto">
          <a:xfrm>
            <a:off x="695325" y="1752600"/>
            <a:ext cx="7753350"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12.1.2 (cont.)</a:t>
            </a:r>
          </a:p>
        </p:txBody>
      </p:sp>
      <p:sp>
        <p:nvSpPr>
          <p:cNvPr id="3" name="Content Placeholder 2"/>
          <p:cNvSpPr>
            <a:spLocks noGrp="1"/>
          </p:cNvSpPr>
          <p:nvPr>
            <p:ph idx="1"/>
          </p:nvPr>
        </p:nvSpPr>
        <p:spPr/>
        <p:txBody>
          <a:bodyPr/>
          <a:lstStyle/>
          <a:p>
            <a:r>
              <a:rPr lang="en-US" dirty="0">
                <a:solidFill>
                  <a:srgbClr val="FF0000"/>
                </a:solidFill>
              </a:rPr>
              <a:t>Thus, we reject the null hypothesis at </a:t>
            </a:r>
            <a:r>
              <a:rPr lang="el-GR" i="1" dirty="0">
                <a:solidFill>
                  <a:srgbClr val="FF0000"/>
                </a:solidFill>
                <a:latin typeface="Cambria Math" panose="02040503050406030204" pitchFamily="18" charset="0"/>
                <a:ea typeface="Cambria Math" panose="02040503050406030204" pitchFamily="18" charset="0"/>
              </a:rPr>
              <a:t>α</a:t>
            </a:r>
            <a:r>
              <a:rPr lang="en-US" dirty="0">
                <a:solidFill>
                  <a:srgbClr val="FF0000"/>
                </a:solidFill>
              </a:rPr>
              <a:t> = 0.05. </a:t>
            </a:r>
          </a:p>
          <a:p>
            <a:r>
              <a:rPr lang="en-US" dirty="0">
                <a:solidFill>
                  <a:srgbClr val="FF0000"/>
                </a:solidFill>
              </a:rPr>
              <a:t>Since the </a:t>
            </a:r>
            <a:r>
              <a:rPr lang="en-US" i="1" dirty="0">
                <a:solidFill>
                  <a:srgbClr val="FF0000"/>
                </a:solidFill>
              </a:rPr>
              <a:t>P</a:t>
            </a:r>
            <a:r>
              <a:rPr lang="en-US" dirty="0">
                <a:solidFill>
                  <a:srgbClr val="FF0000"/>
                </a:solidFill>
              </a:rPr>
              <a:t>-value of 0.0397 is less than </a:t>
            </a:r>
            <a:r>
              <a:rPr lang="el-GR" i="1" dirty="0">
                <a:solidFill>
                  <a:srgbClr val="FF0000"/>
                </a:solidFill>
                <a:latin typeface="Cambria Math" panose="02040503050406030204" pitchFamily="18" charset="0"/>
                <a:ea typeface="Cambria Math" panose="02040503050406030204" pitchFamily="18" charset="0"/>
              </a:rPr>
              <a:t>α</a:t>
            </a:r>
            <a:r>
              <a:rPr lang="en-US" dirty="0">
                <a:solidFill>
                  <a:srgbClr val="FF0000"/>
                </a:solidFill>
              </a:rPr>
              <a:t> = 0.05, we can also reject the null hypothesis. </a:t>
            </a:r>
          </a:p>
          <a:p>
            <a:r>
              <a:rPr lang="en-US" b="1" dirty="0"/>
              <a:t>Step 6: </a:t>
            </a:r>
            <a:r>
              <a:rPr lang="en-US" dirty="0"/>
              <a:t>State the conclusion in terms of the original problem. </a:t>
            </a:r>
          </a:p>
          <a:p>
            <a:r>
              <a:rPr lang="en-US" dirty="0">
                <a:solidFill>
                  <a:srgbClr val="FF0000"/>
                </a:solidFill>
              </a:rPr>
              <a:t>There is sufficient evidence at </a:t>
            </a:r>
            <a:r>
              <a:rPr lang="el-GR" i="1" dirty="0">
                <a:solidFill>
                  <a:srgbClr val="FF0000"/>
                </a:solidFill>
                <a:latin typeface="Cambria Math" panose="02040503050406030204" pitchFamily="18" charset="0"/>
                <a:ea typeface="Cambria Math" panose="02040503050406030204" pitchFamily="18" charset="0"/>
              </a:rPr>
              <a:t>α</a:t>
            </a:r>
            <a:r>
              <a:rPr lang="en-US" dirty="0">
                <a:solidFill>
                  <a:srgbClr val="FF0000"/>
                </a:solidFill>
              </a:rPr>
              <a:t> = 0.05 to conclude that the average reading time is significantly higher for fifth-grade girls.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Interval Estimation </a:t>
            </a:r>
          </a:p>
        </p:txBody>
      </p:sp>
      <p:sp>
        <p:nvSpPr>
          <p:cNvPr id="4" name="Content Placeholder 2"/>
          <p:cNvSpPr>
            <a:spLocks noGrp="1"/>
          </p:cNvSpPr>
          <p:nvPr>
            <p:ph idx="1"/>
          </p:nvPr>
        </p:nvSpPr>
        <p:spPr>
          <a:xfrm>
            <a:off x="457200" y="1236714"/>
            <a:ext cx="8229600" cy="4315027"/>
          </a:xfrm>
          <a:solidFill>
            <a:srgbClr val="FFFFCC"/>
          </a:solidFill>
          <a:ln w="28575">
            <a:solidFill>
              <a:srgbClr val="000000"/>
            </a:solidFill>
          </a:ln>
        </p:spPr>
        <p:txBody>
          <a:bodyPr>
            <a:spAutoFit/>
          </a:bodyPr>
          <a:lstStyle/>
          <a:p>
            <a:pPr algn="ctr"/>
            <a:r>
              <a:rPr lang="en-US" b="1" dirty="0">
                <a:solidFill>
                  <a:srgbClr val="000000"/>
                </a:solidFill>
              </a:rPr>
              <a:t>Assumptions</a:t>
            </a:r>
            <a:endParaRPr lang="en-US" dirty="0">
              <a:solidFill>
                <a:srgbClr val="000000"/>
              </a:solidFill>
            </a:endParaRPr>
          </a:p>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approximately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br>
              <a:rPr lang="en-US" dirty="0">
                <a:solidFill>
                  <a:srgbClr val="000000"/>
                </a:solidFill>
              </a:rPr>
            </a:b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buFont typeface="+mj-lt"/>
              <a:buAutoNum type="arabicPeriod"/>
            </a:pPr>
            <a:r>
              <a:rPr lang="en-US" dirty="0">
                <a:solidFill>
                  <a:srgbClr val="000000"/>
                </a:solidFill>
              </a:rPr>
              <a:t>The values of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unknown but assumed equal.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but Equal </a:t>
            </a:r>
          </a:p>
        </p:txBody>
      </p:sp>
      <p:sp>
        <p:nvSpPr>
          <p:cNvPr id="4" name="Content Placeholder 2"/>
          <p:cNvSpPr>
            <a:spLocks noGrp="1"/>
          </p:cNvSpPr>
          <p:nvPr>
            <p:ph idx="1"/>
          </p:nvPr>
        </p:nvSpPr>
        <p:spPr>
          <a:xfrm>
            <a:off x="457200" y="1236714"/>
            <a:ext cx="8229600" cy="3884140"/>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pPr marL="3175" indent="-3175"/>
            <a:r>
              <a:rPr lang="en-US" dirty="0">
                <a:solidFill>
                  <a:srgbClr val="000000"/>
                </a:solidFill>
              </a:rPr>
              <a:t>Assuming equal population standard deviations, the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interval estimate for the difference between two population means if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unknown is given by</a:t>
            </a:r>
          </a:p>
          <a:p>
            <a:pPr marL="3175" indent="-3175"/>
            <a:endParaRPr lang="en-US" dirty="0">
              <a:solidFill>
                <a:srgbClr val="000000"/>
              </a:solidFill>
            </a:endParaRPr>
          </a:p>
          <a:p>
            <a:pPr marL="3175" indent="-3175"/>
            <a:endParaRPr lang="en-US" dirty="0">
              <a:solidFill>
                <a:srgbClr val="000000"/>
              </a:solidFill>
            </a:endParaRPr>
          </a:p>
          <a:p>
            <a:pPr marL="3175" indent="-3175"/>
            <a:endParaRPr lang="en-US" dirty="0">
              <a:solidFill>
                <a:srgbClr val="000000"/>
              </a:solidFill>
            </a:endParaRPr>
          </a:p>
        </p:txBody>
      </p:sp>
      <p:graphicFrame>
        <p:nvGraphicFramePr>
          <p:cNvPr id="130050" name="Object 2"/>
          <p:cNvGraphicFramePr>
            <a:graphicFrameLocks noChangeAspect="1"/>
          </p:cNvGraphicFramePr>
          <p:nvPr>
            <p:extLst>
              <p:ext uri="{D42A27DB-BD31-4B8C-83A1-F6EECF244321}">
                <p14:modId xmlns:p14="http://schemas.microsoft.com/office/powerpoint/2010/main" val="1757367602"/>
              </p:ext>
            </p:extLst>
          </p:nvPr>
        </p:nvGraphicFramePr>
        <p:xfrm>
          <a:off x="2590800" y="3733800"/>
          <a:ext cx="3848100" cy="1130300"/>
        </p:xfrm>
        <a:graphic>
          <a:graphicData uri="http://schemas.openxmlformats.org/presentationml/2006/ole">
            <mc:AlternateContent xmlns:mc="http://schemas.openxmlformats.org/markup-compatibility/2006">
              <mc:Choice xmlns:v="urn:schemas-microsoft-com:vml" Requires="v">
                <p:oleObj spid="_x0000_s130088" name="Equation" r:id="rId3" imgW="3848040" imgH="1130040" progId="Equation.DSMT4">
                  <p:embed/>
                </p:oleObj>
              </mc:Choice>
              <mc:Fallback>
                <p:oleObj name="Equation" r:id="rId3" imgW="3848040" imgH="1130040" progId="Equation.DSMT4">
                  <p:embed/>
                  <p:pic>
                    <p:nvPicPr>
                      <p:cNvPr id="0" name="Picture 2"/>
                      <p:cNvPicPr>
                        <a:picLocks noChangeAspect="1" noChangeArrowheads="1"/>
                      </p:cNvPicPr>
                      <p:nvPr/>
                    </p:nvPicPr>
                    <p:blipFill>
                      <a:blip r:embed="rId4"/>
                      <a:srcRect/>
                      <a:stretch>
                        <a:fillRect/>
                      </a:stretch>
                    </p:blipFill>
                    <p:spPr bwMode="auto">
                      <a:xfrm>
                        <a:off x="2590800" y="3733800"/>
                        <a:ext cx="38481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n-US" dirty="0">
                <a:latin typeface="Symbol" pitchFamily="98" charset="2"/>
              </a:rPr>
              <a:t>a</a:t>
            </a:r>
            <a:r>
              <a:rPr lang="en-US" dirty="0"/>
              <a:t>)% Confidence Interval for </a:t>
            </a:r>
            <a:r>
              <a:rPr lang="en-US" i="1" dirty="0">
                <a:latin typeface="Symbol" pitchFamily="98" charset="2"/>
              </a:rPr>
              <a:t>m</a:t>
            </a:r>
            <a:r>
              <a:rPr lang="en-US" baseline="-25000" dirty="0"/>
              <a:t>1</a:t>
            </a:r>
            <a:r>
              <a:rPr lang="en-US" dirty="0"/>
              <a:t> − </a:t>
            </a:r>
            <a:r>
              <a:rPr lang="en-US" i="1" dirty="0">
                <a:latin typeface="Symbol" pitchFamily="98" charset="2"/>
              </a:rPr>
              <a:t>m</a:t>
            </a:r>
            <a:r>
              <a:rPr lang="en-US" baseline="-25000" dirty="0"/>
              <a:t>2</a:t>
            </a:r>
            <a:r>
              <a:rPr lang="en-US" dirty="0"/>
              <a:t> Assuming </a:t>
            </a:r>
            <a:r>
              <a:rPr lang="en-US" i="1" dirty="0">
                <a:latin typeface="Symbol" pitchFamily="98" charset="2"/>
              </a:rPr>
              <a:t>s</a:t>
            </a:r>
            <a:r>
              <a:rPr lang="en-US" baseline="-25000" dirty="0"/>
              <a:t>1</a:t>
            </a:r>
            <a:r>
              <a:rPr lang="en-US" dirty="0"/>
              <a:t> and </a:t>
            </a:r>
            <a:r>
              <a:rPr lang="en-US" i="1" dirty="0">
                <a:latin typeface="Symbol" pitchFamily="98" charset="2"/>
              </a:rPr>
              <a:t>s</a:t>
            </a:r>
            <a:r>
              <a:rPr lang="en-US" baseline="-25000" dirty="0"/>
              <a:t>2</a:t>
            </a:r>
            <a:r>
              <a:rPr lang="en-US" dirty="0"/>
              <a:t> are Unknown but Equal </a:t>
            </a:r>
          </a:p>
        </p:txBody>
      </p:sp>
      <p:sp>
        <p:nvSpPr>
          <p:cNvPr id="4" name="Content Placeholder 2"/>
          <p:cNvSpPr>
            <a:spLocks noGrp="1"/>
          </p:cNvSpPr>
          <p:nvPr>
            <p:ph idx="1"/>
          </p:nvPr>
        </p:nvSpPr>
        <p:spPr>
          <a:xfrm>
            <a:off x="457200" y="1236714"/>
            <a:ext cx="8229600" cy="3582519"/>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pPr marL="3175" indent="-3175"/>
            <a:endParaRPr lang="en-US" dirty="0">
              <a:solidFill>
                <a:srgbClr val="000000"/>
              </a:solidFill>
            </a:endParaRPr>
          </a:p>
          <a:p>
            <a:pPr marL="3175" indent="-3175"/>
            <a:r>
              <a:rPr lang="en-US" dirty="0">
                <a:solidFill>
                  <a:srgbClr val="000000"/>
                </a:solidFill>
              </a:rPr>
              <a:t>where 				   is the </a:t>
            </a:r>
            <a:r>
              <a:rPr lang="en-US" b="1" dirty="0">
                <a:solidFill>
                  <a:srgbClr val="C00000"/>
                </a:solidFill>
              </a:rPr>
              <a:t>pooled sample </a:t>
            </a:r>
          </a:p>
          <a:p>
            <a:pPr marL="3175" indent="-3175">
              <a:lnSpc>
                <a:spcPct val="150000"/>
              </a:lnSpc>
            </a:pPr>
            <a:r>
              <a:rPr lang="en-US" b="1" dirty="0">
                <a:solidFill>
                  <a:srgbClr val="C00000"/>
                </a:solidFill>
              </a:rPr>
              <a:t>variance</a:t>
            </a:r>
            <a:r>
              <a:rPr lang="en-US" dirty="0">
                <a:solidFill>
                  <a:srgbClr val="000000"/>
                </a:solidFill>
              </a:rPr>
              <a:t> and        is the critical value of the </a:t>
            </a:r>
            <a:br>
              <a:rPr lang="en-US" dirty="0">
                <a:solidFill>
                  <a:srgbClr val="000000"/>
                </a:solidFill>
              </a:rPr>
            </a:br>
            <a:r>
              <a:rPr lang="en-US" i="1" dirty="0">
                <a:solidFill>
                  <a:srgbClr val="000000"/>
                </a:solidFill>
              </a:rPr>
              <a:t>t</a:t>
            </a:r>
            <a:r>
              <a:rPr lang="en-US" dirty="0">
                <a:solidFill>
                  <a:srgbClr val="000000"/>
                </a:solidFill>
              </a:rPr>
              <a:t>-distribution with </a:t>
            </a:r>
            <a:r>
              <a:rPr lang="en-US" i="1" dirty="0">
                <a:solidFill>
                  <a:srgbClr val="000000"/>
                </a:solidFill>
              </a:rPr>
              <a:t>n</a:t>
            </a:r>
            <a:r>
              <a:rPr lang="en-US" baseline="-25000" dirty="0">
                <a:solidFill>
                  <a:srgbClr val="000000"/>
                </a:solidFill>
              </a:rPr>
              <a:t>1</a:t>
            </a:r>
            <a:r>
              <a:rPr lang="en-US" dirty="0">
                <a:solidFill>
                  <a:srgbClr val="000000"/>
                </a:solidFill>
              </a:rPr>
              <a:t> + </a:t>
            </a:r>
            <a:r>
              <a:rPr lang="en-US" i="1" dirty="0">
                <a:solidFill>
                  <a:srgbClr val="000000"/>
                </a:solidFill>
              </a:rPr>
              <a:t>n</a:t>
            </a:r>
            <a:r>
              <a:rPr lang="en-US" baseline="-25000" dirty="0">
                <a:solidFill>
                  <a:srgbClr val="000000"/>
                </a:solidFill>
              </a:rPr>
              <a:t>2</a:t>
            </a:r>
            <a:r>
              <a:rPr lang="en-US" dirty="0">
                <a:solidFill>
                  <a:srgbClr val="000000"/>
                </a:solidFill>
              </a:rPr>
              <a:t> </a:t>
            </a:r>
            <a:r>
              <a:rPr lang="en-US" dirty="0">
                <a:solidFill>
                  <a:srgbClr val="000000"/>
                </a:solidFill>
                <a:latin typeface="Symbol" pitchFamily="98" charset="2"/>
              </a:rPr>
              <a:t>-</a:t>
            </a:r>
            <a:r>
              <a:rPr lang="en-US" dirty="0">
                <a:solidFill>
                  <a:srgbClr val="000000"/>
                </a:solidFill>
              </a:rPr>
              <a:t> 2 degrees of freedom, capturing an area of      in the upper tail.</a:t>
            </a:r>
          </a:p>
        </p:txBody>
      </p:sp>
      <p:graphicFrame>
        <p:nvGraphicFramePr>
          <p:cNvPr id="131075" name="Object 3"/>
          <p:cNvGraphicFramePr>
            <a:graphicFrameLocks noChangeAspect="1"/>
          </p:cNvGraphicFramePr>
          <p:nvPr/>
        </p:nvGraphicFramePr>
        <p:xfrm>
          <a:off x="1584121" y="2049011"/>
          <a:ext cx="3683000" cy="990600"/>
        </p:xfrm>
        <a:graphic>
          <a:graphicData uri="http://schemas.openxmlformats.org/presentationml/2006/ole">
            <mc:AlternateContent xmlns:mc="http://schemas.openxmlformats.org/markup-compatibility/2006">
              <mc:Choice xmlns:v="urn:schemas-microsoft-com:vml" Requires="v">
                <p:oleObj spid="_x0000_s131192" name="Equation" r:id="rId3" imgW="3682800" imgH="990360" progId="Equation.DSMT4">
                  <p:embed/>
                </p:oleObj>
              </mc:Choice>
              <mc:Fallback>
                <p:oleObj name="Equation" r:id="rId3" imgW="3682800" imgH="9903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21" y="2049011"/>
                        <a:ext cx="368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6" name="Object 4"/>
          <p:cNvGraphicFramePr>
            <a:graphicFrameLocks noChangeAspect="1"/>
          </p:cNvGraphicFramePr>
          <p:nvPr>
            <p:extLst>
              <p:ext uri="{D42A27DB-BD31-4B8C-83A1-F6EECF244321}">
                <p14:modId xmlns:p14="http://schemas.microsoft.com/office/powerpoint/2010/main" val="2656845694"/>
              </p:ext>
            </p:extLst>
          </p:nvPr>
        </p:nvGraphicFramePr>
        <p:xfrm>
          <a:off x="2533650" y="3001808"/>
          <a:ext cx="355600" cy="495300"/>
        </p:xfrm>
        <a:graphic>
          <a:graphicData uri="http://schemas.openxmlformats.org/presentationml/2006/ole">
            <mc:AlternateContent xmlns:mc="http://schemas.openxmlformats.org/markup-compatibility/2006">
              <mc:Choice xmlns:v="urn:schemas-microsoft-com:vml" Requires="v">
                <p:oleObj spid="_x0000_s131193" name="Equation" r:id="rId5" imgW="355320" imgH="495000" progId="Equation.DSMT4">
                  <p:embed/>
                </p:oleObj>
              </mc:Choice>
              <mc:Fallback>
                <p:oleObj name="Equation" r:id="rId5" imgW="355320" imgH="495000" progId="Equation.DSMT4">
                  <p:embed/>
                  <p:pic>
                    <p:nvPicPr>
                      <p:cNvPr id="0" name="Picture 4"/>
                      <p:cNvPicPr>
                        <a:picLocks noChangeAspect="1" noChangeArrowheads="1"/>
                      </p:cNvPicPr>
                      <p:nvPr/>
                    </p:nvPicPr>
                    <p:blipFill>
                      <a:blip r:embed="rId6"/>
                      <a:srcRect/>
                      <a:stretch>
                        <a:fillRect/>
                      </a:stretch>
                    </p:blipFill>
                    <p:spPr bwMode="auto">
                      <a:xfrm>
                        <a:off x="2533650" y="3001808"/>
                        <a:ext cx="355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7" name="Object 5"/>
          <p:cNvGraphicFramePr>
            <a:graphicFrameLocks noChangeAspect="1"/>
          </p:cNvGraphicFramePr>
          <p:nvPr>
            <p:extLst>
              <p:ext uri="{D42A27DB-BD31-4B8C-83A1-F6EECF244321}">
                <p14:modId xmlns:p14="http://schemas.microsoft.com/office/powerpoint/2010/main" val="1929721649"/>
              </p:ext>
            </p:extLst>
          </p:nvPr>
        </p:nvGraphicFramePr>
        <p:xfrm>
          <a:off x="3529179" y="4267200"/>
          <a:ext cx="330200" cy="381000"/>
        </p:xfrm>
        <a:graphic>
          <a:graphicData uri="http://schemas.openxmlformats.org/presentationml/2006/ole">
            <mc:AlternateContent xmlns:mc="http://schemas.openxmlformats.org/markup-compatibility/2006">
              <mc:Choice xmlns:v="urn:schemas-microsoft-com:vml" Requires="v">
                <p:oleObj spid="_x0000_s131194" name="Equation" r:id="rId7" imgW="330120" imgH="380880" progId="Equation.DSMT4">
                  <p:embed/>
                </p:oleObj>
              </mc:Choice>
              <mc:Fallback>
                <p:oleObj name="Equation" r:id="rId7" imgW="330120" imgH="380880" progId="Equation.DSMT4">
                  <p:embed/>
                  <p:pic>
                    <p:nvPicPr>
                      <p:cNvPr id="0" name="Picture 5"/>
                      <p:cNvPicPr>
                        <a:picLocks noChangeAspect="1" noChangeArrowheads="1"/>
                      </p:cNvPicPr>
                      <p:nvPr/>
                    </p:nvPicPr>
                    <p:blipFill>
                      <a:blip r:embed="rId8"/>
                      <a:srcRect/>
                      <a:stretch>
                        <a:fillRect/>
                      </a:stretch>
                    </p:blipFill>
                    <p:spPr bwMode="auto">
                      <a:xfrm>
                        <a:off x="3529179" y="4267200"/>
                        <a:ext cx="330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a:t>
            </a:r>
          </a:p>
        </p:txBody>
      </p:sp>
      <p:sp>
        <p:nvSpPr>
          <p:cNvPr id="3" name="Content Placeholder 2"/>
          <p:cNvSpPr>
            <a:spLocks noGrp="1"/>
          </p:cNvSpPr>
          <p:nvPr>
            <p:ph idx="1"/>
          </p:nvPr>
        </p:nvSpPr>
        <p:spPr/>
        <p:txBody>
          <a:bodyPr/>
          <a:lstStyle/>
          <a:p>
            <a:r>
              <a:rPr lang="en-US" dirty="0"/>
              <a:t>For a consumer product, the mean dollar sales per retail outlet last year in a random sample of</a:t>
            </a:r>
            <a:r>
              <a:rPr lang="en-US" dirty="0">
                <a:solidFill>
                  <a:srgbClr val="0000FF"/>
                </a:solidFill>
              </a:rPr>
              <a:t> 15 </a:t>
            </a:r>
            <a:r>
              <a:rPr lang="en-US" dirty="0"/>
              <a:t>stores was $</a:t>
            </a:r>
            <a:r>
              <a:rPr lang="en-US" dirty="0">
                <a:solidFill>
                  <a:srgbClr val="0000FF"/>
                </a:solidFill>
              </a:rPr>
              <a:t>3425</a:t>
            </a:r>
            <a:r>
              <a:rPr lang="en-US" dirty="0"/>
              <a:t> with a standard deviation of $</a:t>
            </a:r>
            <a:r>
              <a:rPr lang="en-US" dirty="0">
                <a:solidFill>
                  <a:srgbClr val="0000FF"/>
                </a:solidFill>
              </a:rPr>
              <a:t>200</a:t>
            </a:r>
            <a:r>
              <a:rPr lang="en-US" dirty="0"/>
              <a:t>. For a second product, the mean dollar sales per outlet in a random sample of </a:t>
            </a:r>
            <a:r>
              <a:rPr lang="en-US" dirty="0">
                <a:solidFill>
                  <a:srgbClr val="0000FF"/>
                </a:solidFill>
              </a:rPr>
              <a:t>16</a:t>
            </a:r>
            <a:r>
              <a:rPr lang="en-US" dirty="0"/>
              <a:t> stores was $</a:t>
            </a:r>
            <a:r>
              <a:rPr lang="en-US" dirty="0">
                <a:solidFill>
                  <a:srgbClr val="0000FF"/>
                </a:solidFill>
              </a:rPr>
              <a:t>3250</a:t>
            </a:r>
            <a:r>
              <a:rPr lang="en-US" dirty="0"/>
              <a:t> with a standard deviation of $</a:t>
            </a:r>
            <a:r>
              <a:rPr lang="en-US" dirty="0">
                <a:solidFill>
                  <a:srgbClr val="0000FF"/>
                </a:solidFill>
              </a:rPr>
              <a:t>175</a:t>
            </a:r>
            <a:r>
              <a:rPr lang="en-US" dirty="0"/>
              <a:t>. The sales amounts per outlet are assumed to be approximately normally distributed for both products. Assume that the population variances are equal.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p:sp>
        <p:nvSpPr>
          <p:cNvPr id="4" name="Content Placeholder 2"/>
          <p:cNvSpPr>
            <a:spLocks noGrp="1"/>
          </p:cNvSpPr>
          <p:nvPr>
            <p:ph idx="1"/>
          </p:nvPr>
        </p:nvSpPr>
        <p:spPr>
          <a:xfrm>
            <a:off x="457200" y="1236714"/>
            <a:ext cx="8229600" cy="4512004"/>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sz="2400" dirty="0">
                <a:solidFill>
                  <a:srgbClr val="000000"/>
                </a:solidFill>
              </a:rPr>
              <a:t>The 100(1 −</a:t>
            </a:r>
            <a:r>
              <a:rPr lang="el-GR" sz="2400" i="1" dirty="0">
                <a:solidFill>
                  <a:srgbClr val="000000"/>
                </a:solidFill>
                <a:latin typeface="Cambria Math" panose="02040503050406030204" pitchFamily="18" charset="0"/>
                <a:ea typeface="Cambria Math" panose="02040503050406030204" pitchFamily="18" charset="0"/>
              </a:rPr>
              <a:t>α</a:t>
            </a:r>
            <a:r>
              <a:rPr lang="en-US" sz="2400" dirty="0">
                <a:solidFill>
                  <a:srgbClr val="000000"/>
                </a:solidFill>
              </a:rPr>
              <a:t>)% confidence interval estimate for the difference in the population means of two independent populations is given by </a:t>
            </a:r>
          </a:p>
          <a:p>
            <a:endParaRPr lang="en-US" sz="2400" dirty="0">
              <a:solidFill>
                <a:srgbClr val="000000"/>
              </a:solidFill>
            </a:endParaRPr>
          </a:p>
          <a:p>
            <a:endParaRPr lang="en-US" sz="2400" dirty="0">
              <a:solidFill>
                <a:srgbClr val="000000"/>
              </a:solidFill>
            </a:endParaRPr>
          </a:p>
          <a:p>
            <a:r>
              <a:rPr lang="en-US" sz="2400" dirty="0">
                <a:solidFill>
                  <a:srgbClr val="000000"/>
                </a:solidFill>
              </a:rPr>
              <a:t>where </a:t>
            </a:r>
            <a:r>
              <a:rPr lang="en-US" sz="2400" i="1" dirty="0">
                <a:solidFill>
                  <a:srgbClr val="000000"/>
                </a:solidFill>
              </a:rPr>
              <a:t>z</a:t>
            </a:r>
            <a:r>
              <a:rPr lang="el-GR" sz="2400" i="1" baseline="-25000" dirty="0">
                <a:solidFill>
                  <a:srgbClr val="000000"/>
                </a:solidFill>
                <a:latin typeface="Cambria Math" panose="02040503050406030204" pitchFamily="18" charset="0"/>
                <a:ea typeface="Cambria Math" panose="02040503050406030204" pitchFamily="18" charset="0"/>
                <a:sym typeface="Symbol"/>
              </a:rPr>
              <a:t>α</a:t>
            </a:r>
            <a:r>
              <a:rPr lang="en-US" sz="2400" baseline="-25000" dirty="0">
                <a:solidFill>
                  <a:srgbClr val="000000"/>
                </a:solidFill>
                <a:sym typeface="Symbol"/>
              </a:rPr>
              <a:t>/2</a:t>
            </a:r>
            <a:r>
              <a:rPr lang="en-US" sz="2400" dirty="0">
                <a:solidFill>
                  <a:srgbClr val="000000"/>
                </a:solidFill>
              </a:rPr>
              <a:t> is the critical value of the standard normal distribution with an area of </a:t>
            </a:r>
            <a:r>
              <a:rPr lang="el-GR" sz="2400" i="1" dirty="0">
                <a:solidFill>
                  <a:srgbClr val="000000"/>
                </a:solidFill>
                <a:latin typeface="Cambria Math" panose="02040503050406030204" pitchFamily="18" charset="0"/>
                <a:ea typeface="Cambria Math" panose="02040503050406030204" pitchFamily="18" charset="0"/>
              </a:rPr>
              <a:t>α</a:t>
            </a:r>
            <a:r>
              <a:rPr lang="en-US" sz="2400" i="1" dirty="0">
                <a:solidFill>
                  <a:srgbClr val="000000"/>
                </a:solidFill>
              </a:rPr>
              <a:t>/</a:t>
            </a:r>
            <a:r>
              <a:rPr lang="en-US" sz="2400" dirty="0">
                <a:solidFill>
                  <a:srgbClr val="000000"/>
                </a:solidFill>
              </a:rPr>
              <a:t>2 in the upper tail. </a:t>
            </a:r>
            <a:r>
              <a:rPr lang="el-GR" sz="2400" i="1" dirty="0">
                <a:solidFill>
                  <a:srgbClr val="000000"/>
                </a:solidFill>
                <a:latin typeface="Cambria Math" panose="02040503050406030204" pitchFamily="18" charset="0"/>
                <a:ea typeface="Cambria Math" panose="02040503050406030204" pitchFamily="18" charset="0"/>
              </a:rPr>
              <a:t>σ</a:t>
            </a:r>
            <a:r>
              <a:rPr lang="en-US" sz="2400" baseline="-25000" dirty="0">
                <a:solidFill>
                  <a:srgbClr val="000000"/>
                </a:solidFill>
              </a:rPr>
              <a:t>1</a:t>
            </a:r>
            <a:r>
              <a:rPr lang="en-US" sz="2400" dirty="0">
                <a:solidFill>
                  <a:srgbClr val="000000"/>
                </a:solidFill>
              </a:rPr>
              <a:t> and </a:t>
            </a:r>
            <a:r>
              <a:rPr lang="el-GR" sz="2400" i="1" dirty="0">
                <a:solidFill>
                  <a:srgbClr val="000000"/>
                </a:solidFill>
                <a:latin typeface="Cambria Math" panose="02040503050406030204" pitchFamily="18" charset="0"/>
                <a:ea typeface="Cambria Math" panose="02040503050406030204" pitchFamily="18" charset="0"/>
              </a:rPr>
              <a:t>σ</a:t>
            </a:r>
            <a:r>
              <a:rPr lang="en-US" sz="2400" baseline="-25000" dirty="0">
                <a:solidFill>
                  <a:srgbClr val="000000"/>
                </a:solidFill>
              </a:rPr>
              <a:t>2</a:t>
            </a:r>
            <a:r>
              <a:rPr lang="en-US" sz="2400" dirty="0">
                <a:solidFill>
                  <a:srgbClr val="000000"/>
                </a:solidFill>
              </a:rPr>
              <a:t> are known, and the independent samples are drawn from normally distributed populations or the samples sizes are large; i.e., </a:t>
            </a:r>
            <a:r>
              <a:rPr lang="en-US" sz="2400" i="1" dirty="0">
                <a:solidFill>
                  <a:srgbClr val="000000"/>
                </a:solidFill>
              </a:rPr>
              <a:t>n</a:t>
            </a:r>
            <a:r>
              <a:rPr lang="en-US" sz="2400" baseline="-25000" dirty="0">
                <a:solidFill>
                  <a:srgbClr val="000000"/>
                </a:solidFill>
              </a:rPr>
              <a:t>1</a:t>
            </a:r>
            <a:r>
              <a:rPr lang="en-US" sz="2400" dirty="0">
                <a:solidFill>
                  <a:srgbClr val="000000"/>
                </a:solidFill>
              </a:rPr>
              <a:t> &gt; 30 and </a:t>
            </a:r>
            <a:r>
              <a:rPr lang="en-US" sz="2400" i="1" dirty="0">
                <a:solidFill>
                  <a:srgbClr val="000000"/>
                </a:solidFill>
              </a:rPr>
              <a:t>n</a:t>
            </a:r>
            <a:r>
              <a:rPr lang="en-US" sz="2400" baseline="-25000" dirty="0">
                <a:solidFill>
                  <a:srgbClr val="000000"/>
                </a:solidFill>
              </a:rPr>
              <a:t>2</a:t>
            </a:r>
            <a:r>
              <a:rPr lang="en-US" sz="2400" dirty="0">
                <a:solidFill>
                  <a:srgbClr val="000000"/>
                </a:solidFill>
              </a:rPr>
              <a:t> &gt; 30.</a:t>
            </a:r>
          </a:p>
        </p:txBody>
      </p:sp>
      <p:graphicFrame>
        <p:nvGraphicFramePr>
          <p:cNvPr id="102401" name="Object 1"/>
          <p:cNvGraphicFramePr>
            <a:graphicFrameLocks noChangeAspect="1"/>
          </p:cNvGraphicFramePr>
          <p:nvPr>
            <p:extLst>
              <p:ext uri="{D42A27DB-BD31-4B8C-83A1-F6EECF244321}">
                <p14:modId xmlns:p14="http://schemas.microsoft.com/office/powerpoint/2010/main" val="1357871041"/>
              </p:ext>
            </p:extLst>
          </p:nvPr>
        </p:nvGraphicFramePr>
        <p:xfrm>
          <a:off x="3197225" y="2667000"/>
          <a:ext cx="2374900" cy="990600"/>
        </p:xfrm>
        <a:graphic>
          <a:graphicData uri="http://schemas.openxmlformats.org/presentationml/2006/ole">
            <mc:AlternateContent xmlns:mc="http://schemas.openxmlformats.org/markup-compatibility/2006">
              <mc:Choice xmlns:v="urn:schemas-microsoft-com:vml" Requires="v">
                <p:oleObj spid="_x0000_s102439" name="Equation" r:id="rId3" imgW="3365280" imgH="1079280" progId="Equation.DSMT4">
                  <p:embed/>
                </p:oleObj>
              </mc:Choice>
              <mc:Fallback>
                <p:oleObj name="Equation" r:id="rId3" imgW="3365280" imgH="1079280" progId="Equation.DSMT4">
                  <p:embed/>
                  <p:pic>
                    <p:nvPicPr>
                      <p:cNvPr id="0" name="Picture 1"/>
                      <p:cNvPicPr>
                        <a:picLocks noChangeAspect="1" noChangeArrowheads="1"/>
                      </p:cNvPicPr>
                      <p:nvPr/>
                    </p:nvPicPr>
                    <p:blipFill>
                      <a:blip r:embed="rId4"/>
                      <a:srcRect/>
                      <a:stretch>
                        <a:fillRect/>
                      </a:stretch>
                    </p:blipFill>
                    <p:spPr bwMode="auto">
                      <a:xfrm>
                        <a:off x="3197225" y="2667000"/>
                        <a:ext cx="2374900" cy="990600"/>
                      </a:xfrm>
                      <a:prstGeom prst="rect">
                        <a:avLst/>
                      </a:prstGeom>
                      <a:noFill/>
                      <a:ln>
                        <a:noFill/>
                      </a:ln>
                      <a:effec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difference in average dollar sales between the two products. </a:t>
            </a:r>
          </a:p>
          <a:p>
            <a:r>
              <a:rPr lang="en-US" b="1" dirty="0"/>
              <a:t>Solution </a:t>
            </a:r>
          </a:p>
          <a:p>
            <a:r>
              <a:rPr lang="en-US" dirty="0"/>
              <a:t>From the information given in the problem, we know that </a:t>
            </a:r>
          </a:p>
        </p:txBody>
      </p:sp>
      <p:graphicFrame>
        <p:nvGraphicFramePr>
          <p:cNvPr id="5" name="object 4"/>
          <p:cNvGraphicFramePr>
            <a:graphicFrameLocks noGrp="1"/>
          </p:cNvGraphicFramePr>
          <p:nvPr/>
        </p:nvGraphicFramePr>
        <p:xfrm>
          <a:off x="2438401" y="1295400"/>
          <a:ext cx="4343399" cy="1337945"/>
        </p:xfrm>
        <a:graphic>
          <a:graphicData uri="http://schemas.openxmlformats.org/drawingml/2006/table">
            <a:tbl>
              <a:tblPr firstRow="1" bandRow="1">
                <a:tableStyleId>{5C22544A-7EE6-4342-B048-85BDC9FD1C3A}</a:tableStyleId>
              </a:tblPr>
              <a:tblGrid>
                <a:gridCol w="1361165">
                  <a:extLst>
                    <a:ext uri="{9D8B030D-6E8A-4147-A177-3AD203B41FA5}">
                      <a16:colId xmlns:a16="http://schemas.microsoft.com/office/drawing/2014/main" val="20000"/>
                    </a:ext>
                  </a:extLst>
                </a:gridCol>
                <a:gridCol w="1305691">
                  <a:extLst>
                    <a:ext uri="{9D8B030D-6E8A-4147-A177-3AD203B41FA5}">
                      <a16:colId xmlns:a16="http://schemas.microsoft.com/office/drawing/2014/main" val="20001"/>
                    </a:ext>
                  </a:extLst>
                </a:gridCol>
                <a:gridCol w="909156">
                  <a:extLst>
                    <a:ext uri="{9D8B030D-6E8A-4147-A177-3AD203B41FA5}">
                      <a16:colId xmlns:a16="http://schemas.microsoft.com/office/drawing/2014/main" val="20002"/>
                    </a:ext>
                  </a:extLst>
                </a:gridCol>
                <a:gridCol w="767387">
                  <a:extLst>
                    <a:ext uri="{9D8B030D-6E8A-4147-A177-3AD203B41FA5}">
                      <a16:colId xmlns:a16="http://schemas.microsoft.com/office/drawing/2014/main" val="20003"/>
                    </a:ext>
                  </a:extLst>
                </a:gridCol>
              </a:tblGrid>
              <a:tr h="381000">
                <a:tc gridSpan="4">
                  <a:txBody>
                    <a:bodyPr/>
                    <a:lstStyle/>
                    <a:p>
                      <a:pPr algn="ctr">
                        <a:lnSpc>
                          <a:spcPct val="100000"/>
                        </a:lnSpc>
                      </a:pPr>
                      <a:r>
                        <a:rPr lang="en-US" sz="2000" dirty="0">
                          <a:latin typeface="+mj-lt"/>
                          <a:cs typeface="Times New Roman"/>
                        </a:rPr>
                        <a:t>Retail Sales (Dollars)</a:t>
                      </a:r>
                      <a:endParaRPr sz="2000" dirty="0">
                        <a:latin typeface="+mj-lt"/>
                        <a:cs typeface="Times New Roman"/>
                      </a:endParaRPr>
                    </a:p>
                  </a:txBody>
                  <a:tcPr marL="0" marR="0" marT="0" marB="0"/>
                </a:tc>
                <a:tc hMerge="1">
                  <a:txBody>
                    <a:bodyPr/>
                    <a:lstStyle/>
                    <a:p>
                      <a:pPr marL="12065" algn="ctr">
                        <a:lnSpc>
                          <a:spcPct val="100000"/>
                        </a:lnSpc>
                        <a:spcBef>
                          <a:spcPts val="550"/>
                        </a:spcBef>
                      </a:pPr>
                      <a:endParaRPr sz="1000" dirty="0">
                        <a:latin typeface="Roboto Condensed"/>
                        <a:cs typeface="Roboto Condensed"/>
                      </a:endParaRPr>
                    </a:p>
                  </a:txBody>
                  <a:tcPr marL="0" marR="0" marT="69850" marB="0"/>
                </a:tc>
                <a:tc hMerge="1">
                  <a:txBody>
                    <a:bodyPr/>
                    <a:lstStyle/>
                    <a:p>
                      <a:pPr marL="18415" algn="ctr">
                        <a:lnSpc>
                          <a:spcPct val="100000"/>
                        </a:lnSpc>
                        <a:spcBef>
                          <a:spcPts val="455"/>
                        </a:spcBef>
                      </a:pPr>
                      <a:endParaRPr sz="1100">
                        <a:latin typeface="STIX"/>
                        <a:cs typeface="STIX"/>
                      </a:endParaRPr>
                    </a:p>
                  </a:txBody>
                  <a:tcPr marL="0" marR="0" marT="57785" marB="0"/>
                </a:tc>
                <a:tc hMerge="1">
                  <a:txBody>
                    <a:bodyPr/>
                    <a:lstStyle/>
                    <a:p>
                      <a:pPr marL="99695" algn="ctr">
                        <a:lnSpc>
                          <a:spcPct val="100000"/>
                        </a:lnSpc>
                        <a:spcBef>
                          <a:spcPts val="550"/>
                        </a:spcBef>
                      </a:pPr>
                      <a:endParaRPr sz="1000" dirty="0">
                        <a:latin typeface="Roboto Condensed"/>
                        <a:cs typeface="Roboto Condensed"/>
                      </a:endParaRPr>
                    </a:p>
                  </a:txBody>
                  <a:tcPr marL="0" marR="0" marT="69850" marB="0"/>
                </a:tc>
                <a:extLst>
                  <a:ext uri="{0D108BD9-81ED-4DB2-BD59-A6C34878D82A}">
                    <a16:rowId xmlns:a16="http://schemas.microsoft.com/office/drawing/2014/main" val="10000"/>
                  </a:ext>
                </a:extLst>
              </a:tr>
              <a:tr h="311035">
                <a:tc>
                  <a:txBody>
                    <a:bodyPr/>
                    <a:lstStyle/>
                    <a:p>
                      <a:pPr algn="ctr">
                        <a:lnSpc>
                          <a:spcPct val="100000"/>
                        </a:lnSpc>
                      </a:pPr>
                      <a:endParaRPr sz="1800" b="1" dirty="0">
                        <a:solidFill>
                          <a:srgbClr val="000000"/>
                        </a:solidFill>
                        <a:latin typeface="Times New Roman"/>
                        <a:cs typeface="Times New Roman"/>
                      </a:endParaRPr>
                    </a:p>
                  </a:txBody>
                  <a:tcPr marL="0" marR="0" marT="0" marB="0"/>
                </a:tc>
                <a:tc>
                  <a:txBody>
                    <a:bodyPr/>
                    <a:lstStyle/>
                    <a:p>
                      <a:pPr marL="12065" algn="ctr">
                        <a:lnSpc>
                          <a:spcPct val="100000"/>
                        </a:lnSpc>
                        <a:spcBef>
                          <a:spcPts val="550"/>
                        </a:spcBef>
                      </a:pPr>
                      <a:r>
                        <a:rPr sz="1800" b="1" i="1" u="none" dirty="0">
                          <a:solidFill>
                            <a:srgbClr val="000000"/>
                          </a:solidFill>
                        </a:rPr>
                        <a:t>n</a:t>
                      </a:r>
                      <a:endParaRPr sz="1800" b="1" i="1" u="none" dirty="0">
                        <a:solidFill>
                          <a:srgbClr val="000000"/>
                        </a:solidFill>
                        <a:latin typeface="Roboto Condensed"/>
                        <a:cs typeface="Roboto Condensed"/>
                      </a:endParaRPr>
                    </a:p>
                  </a:txBody>
                  <a:tcPr marL="0" marR="0" marT="69850" marB="0"/>
                </a:tc>
                <a:tc>
                  <a:txBody>
                    <a:bodyPr/>
                    <a:lstStyle/>
                    <a:p>
                      <a:pPr marL="18415" algn="ctr">
                        <a:lnSpc>
                          <a:spcPct val="100000"/>
                        </a:lnSpc>
                        <a:spcBef>
                          <a:spcPts val="455"/>
                        </a:spcBef>
                      </a:pPr>
                      <a:endParaRPr sz="1800" b="1" dirty="0">
                        <a:solidFill>
                          <a:srgbClr val="000000"/>
                        </a:solidFill>
                        <a:latin typeface="STIX"/>
                        <a:cs typeface="STIX"/>
                      </a:endParaRPr>
                    </a:p>
                  </a:txBody>
                  <a:tcPr marL="0" marR="0" marT="57785" marB="0"/>
                </a:tc>
                <a:tc>
                  <a:txBody>
                    <a:bodyPr/>
                    <a:lstStyle/>
                    <a:p>
                      <a:pPr marL="99695" algn="ctr">
                        <a:lnSpc>
                          <a:spcPct val="100000"/>
                        </a:lnSpc>
                        <a:spcBef>
                          <a:spcPts val="550"/>
                        </a:spcBef>
                      </a:pPr>
                      <a:r>
                        <a:rPr sz="1800" b="1" i="1" dirty="0">
                          <a:solidFill>
                            <a:srgbClr val="000000"/>
                          </a:solidFill>
                        </a:rPr>
                        <a:t>s</a:t>
                      </a:r>
                      <a:endParaRPr sz="1800" b="1" i="1" dirty="0">
                        <a:solidFill>
                          <a:srgbClr val="000000"/>
                        </a:solidFill>
                        <a:latin typeface="Roboto Condensed"/>
                        <a:cs typeface="Roboto Condensed"/>
                      </a:endParaRPr>
                    </a:p>
                  </a:txBody>
                  <a:tcPr marL="0" marR="0" marT="69850" marB="0"/>
                </a:tc>
                <a:extLst>
                  <a:ext uri="{0D108BD9-81ED-4DB2-BD59-A6C34878D82A}">
                    <a16:rowId xmlns:a16="http://schemas.microsoft.com/office/drawing/2014/main" val="10001"/>
                  </a:ext>
                </a:extLst>
              </a:tr>
              <a:tr h="259196">
                <a:tc>
                  <a:txBody>
                    <a:bodyPr/>
                    <a:lstStyle/>
                    <a:p>
                      <a:pPr marL="95250" algn="ctr">
                        <a:lnSpc>
                          <a:spcPct val="100000"/>
                        </a:lnSpc>
                        <a:spcBef>
                          <a:spcPts val="225"/>
                        </a:spcBef>
                      </a:pPr>
                      <a:r>
                        <a:rPr sz="1800" b="1" spc="-5" dirty="0">
                          <a:solidFill>
                            <a:srgbClr val="000000"/>
                          </a:solidFill>
                        </a:rPr>
                        <a:t>Product</a:t>
                      </a:r>
                      <a:r>
                        <a:rPr sz="1800" b="1" spc="-10" dirty="0">
                          <a:solidFill>
                            <a:srgbClr val="000000"/>
                          </a:solidFill>
                        </a:rPr>
                        <a:t> </a:t>
                      </a:r>
                      <a:r>
                        <a:rPr sz="1800" b="1" dirty="0">
                          <a:solidFill>
                            <a:srgbClr val="000000"/>
                          </a:solidFill>
                        </a:rPr>
                        <a:t>1</a:t>
                      </a:r>
                      <a:endParaRPr sz="1800" b="1" dirty="0">
                        <a:solidFill>
                          <a:srgbClr val="000000"/>
                        </a:solidFill>
                        <a:latin typeface="Roboto Condensed"/>
                        <a:cs typeface="Roboto Condensed"/>
                      </a:endParaRPr>
                    </a:p>
                  </a:txBody>
                  <a:tcPr marL="0" marR="0" marT="28575" marB="0"/>
                </a:tc>
                <a:tc>
                  <a:txBody>
                    <a:bodyPr/>
                    <a:lstStyle/>
                    <a:p>
                      <a:pPr marL="12065" algn="ctr">
                        <a:lnSpc>
                          <a:spcPct val="100000"/>
                        </a:lnSpc>
                        <a:spcBef>
                          <a:spcPts val="125"/>
                        </a:spcBef>
                      </a:pPr>
                      <a:r>
                        <a:rPr sz="1800" dirty="0">
                          <a:solidFill>
                            <a:srgbClr val="000000"/>
                          </a:solidFill>
                        </a:rPr>
                        <a:t>15</a:t>
                      </a:r>
                      <a:endParaRPr sz="1800" dirty="0">
                        <a:solidFill>
                          <a:srgbClr val="000000"/>
                        </a:solidFill>
                        <a:latin typeface="STIX"/>
                        <a:cs typeface="STIX"/>
                      </a:endParaRPr>
                    </a:p>
                  </a:txBody>
                  <a:tcPr marL="0" marR="0" marT="15875" marB="0"/>
                </a:tc>
                <a:tc>
                  <a:txBody>
                    <a:bodyPr/>
                    <a:lstStyle/>
                    <a:p>
                      <a:pPr marL="12065" algn="ctr">
                        <a:lnSpc>
                          <a:spcPct val="100000"/>
                        </a:lnSpc>
                        <a:spcBef>
                          <a:spcPts val="125"/>
                        </a:spcBef>
                      </a:pPr>
                      <a:r>
                        <a:rPr sz="1800" dirty="0">
                          <a:solidFill>
                            <a:srgbClr val="000000"/>
                          </a:solidFill>
                        </a:rPr>
                        <a:t>$3425</a:t>
                      </a:r>
                      <a:endParaRPr sz="1800" dirty="0">
                        <a:solidFill>
                          <a:srgbClr val="000000"/>
                        </a:solidFill>
                        <a:latin typeface="STIX"/>
                        <a:cs typeface="STIX"/>
                      </a:endParaRPr>
                    </a:p>
                  </a:txBody>
                  <a:tcPr marL="0" marR="0" marT="15875" marB="0"/>
                </a:tc>
                <a:tc>
                  <a:txBody>
                    <a:bodyPr/>
                    <a:lstStyle/>
                    <a:p>
                      <a:pPr marL="99695" algn="ctr">
                        <a:lnSpc>
                          <a:spcPct val="100000"/>
                        </a:lnSpc>
                        <a:spcBef>
                          <a:spcPts val="125"/>
                        </a:spcBef>
                      </a:pPr>
                      <a:r>
                        <a:rPr sz="1800" dirty="0">
                          <a:solidFill>
                            <a:srgbClr val="000000"/>
                          </a:solidFill>
                        </a:rPr>
                        <a:t>200</a:t>
                      </a:r>
                      <a:endParaRPr sz="18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67969">
                <a:tc>
                  <a:txBody>
                    <a:bodyPr/>
                    <a:lstStyle/>
                    <a:p>
                      <a:pPr marL="95250" algn="ctr">
                        <a:lnSpc>
                          <a:spcPct val="100000"/>
                        </a:lnSpc>
                        <a:spcBef>
                          <a:spcPts val="280"/>
                        </a:spcBef>
                      </a:pPr>
                      <a:r>
                        <a:rPr sz="1800" b="1" spc="-5" dirty="0">
                          <a:solidFill>
                            <a:srgbClr val="000000"/>
                          </a:solidFill>
                        </a:rPr>
                        <a:t>Product</a:t>
                      </a:r>
                      <a:r>
                        <a:rPr sz="1800" b="1" spc="-10" dirty="0">
                          <a:solidFill>
                            <a:srgbClr val="000000"/>
                          </a:solidFill>
                        </a:rPr>
                        <a:t> </a:t>
                      </a:r>
                      <a:r>
                        <a:rPr sz="1800" b="1" dirty="0">
                          <a:solidFill>
                            <a:srgbClr val="000000"/>
                          </a:solidFill>
                        </a:rPr>
                        <a:t>2</a:t>
                      </a:r>
                      <a:endParaRPr sz="1800" b="1" dirty="0">
                        <a:solidFill>
                          <a:srgbClr val="000000"/>
                        </a:solidFill>
                        <a:latin typeface="Roboto Condensed"/>
                        <a:cs typeface="Roboto Condensed"/>
                      </a:endParaRPr>
                    </a:p>
                  </a:txBody>
                  <a:tcPr marL="0" marR="0" marT="35560" marB="0"/>
                </a:tc>
                <a:tc>
                  <a:txBody>
                    <a:bodyPr/>
                    <a:lstStyle/>
                    <a:p>
                      <a:pPr marL="12065" algn="ctr">
                        <a:lnSpc>
                          <a:spcPct val="100000"/>
                        </a:lnSpc>
                        <a:spcBef>
                          <a:spcPts val="180"/>
                        </a:spcBef>
                      </a:pPr>
                      <a:r>
                        <a:rPr sz="1800" dirty="0">
                          <a:solidFill>
                            <a:srgbClr val="000000"/>
                          </a:solidFill>
                        </a:rPr>
                        <a:t>16</a:t>
                      </a:r>
                      <a:endParaRPr sz="1800">
                        <a:solidFill>
                          <a:srgbClr val="000000"/>
                        </a:solidFill>
                        <a:latin typeface="STIX"/>
                        <a:cs typeface="STIX"/>
                      </a:endParaRPr>
                    </a:p>
                  </a:txBody>
                  <a:tcPr marL="0" marR="0" marT="22860" marB="0"/>
                </a:tc>
                <a:tc>
                  <a:txBody>
                    <a:bodyPr/>
                    <a:lstStyle/>
                    <a:p>
                      <a:pPr marL="12065" algn="ctr">
                        <a:lnSpc>
                          <a:spcPct val="100000"/>
                        </a:lnSpc>
                        <a:spcBef>
                          <a:spcPts val="180"/>
                        </a:spcBef>
                      </a:pPr>
                      <a:r>
                        <a:rPr sz="1800" dirty="0">
                          <a:solidFill>
                            <a:srgbClr val="000000"/>
                          </a:solidFill>
                        </a:rPr>
                        <a:t>$3250</a:t>
                      </a:r>
                      <a:endParaRPr sz="1800" dirty="0">
                        <a:solidFill>
                          <a:srgbClr val="000000"/>
                        </a:solidFill>
                        <a:latin typeface="STIX"/>
                        <a:cs typeface="STIX"/>
                      </a:endParaRPr>
                    </a:p>
                  </a:txBody>
                  <a:tcPr marL="0" marR="0" marT="22860" marB="0"/>
                </a:tc>
                <a:tc>
                  <a:txBody>
                    <a:bodyPr/>
                    <a:lstStyle/>
                    <a:p>
                      <a:pPr marL="99695" algn="ctr">
                        <a:lnSpc>
                          <a:spcPct val="100000"/>
                        </a:lnSpc>
                        <a:spcBef>
                          <a:spcPts val="180"/>
                        </a:spcBef>
                      </a:pPr>
                      <a:r>
                        <a:rPr sz="1800" dirty="0">
                          <a:solidFill>
                            <a:srgbClr val="000000"/>
                          </a:solidFill>
                        </a:rPr>
                        <a:t>175</a:t>
                      </a:r>
                      <a:endParaRPr sz="1800" dirty="0">
                        <a:solidFill>
                          <a:srgbClr val="000000"/>
                        </a:solidFill>
                        <a:latin typeface="STIX"/>
                        <a:cs typeface="STIX"/>
                      </a:endParaRPr>
                    </a:p>
                  </a:txBody>
                  <a:tcPr marL="0" marR="0" marT="22860" marB="0"/>
                </a:tc>
                <a:extLst>
                  <a:ext uri="{0D108BD9-81ED-4DB2-BD59-A6C34878D82A}">
                    <a16:rowId xmlns:a16="http://schemas.microsoft.com/office/drawing/2014/main" val="10003"/>
                  </a:ext>
                </a:extLst>
              </a:tr>
            </a:tbl>
          </a:graphicData>
        </a:graphic>
      </p:graphicFrame>
      <p:graphicFrame>
        <p:nvGraphicFramePr>
          <p:cNvPr id="132098" name="Object 2"/>
          <p:cNvGraphicFramePr>
            <a:graphicFrameLocks noChangeAspect="1"/>
          </p:cNvGraphicFramePr>
          <p:nvPr/>
        </p:nvGraphicFramePr>
        <p:xfrm>
          <a:off x="5472576" y="1751901"/>
          <a:ext cx="190500" cy="228600"/>
        </p:xfrm>
        <a:graphic>
          <a:graphicData uri="http://schemas.openxmlformats.org/presentationml/2006/ole">
            <mc:AlternateContent xmlns:mc="http://schemas.openxmlformats.org/markup-compatibility/2006">
              <mc:Choice xmlns:v="urn:schemas-microsoft-com:vml" Requires="v">
                <p:oleObj spid="_x0000_s132176" name="Equation" r:id="rId3" imgW="190440" imgH="228600" progId="Equation.DSMT4">
                  <p:embed/>
                </p:oleObj>
              </mc:Choice>
              <mc:Fallback>
                <p:oleObj name="Equation" r:id="rId3" imgW="19044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576" y="1751901"/>
                        <a:ext cx="190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099" name="Object 3"/>
          <p:cNvGraphicFramePr>
            <a:graphicFrameLocks noChangeAspect="1"/>
          </p:cNvGraphicFramePr>
          <p:nvPr>
            <p:extLst>
              <p:ext uri="{D42A27DB-BD31-4B8C-83A1-F6EECF244321}">
                <p14:modId xmlns:p14="http://schemas.microsoft.com/office/powerpoint/2010/main" val="1686097861"/>
              </p:ext>
            </p:extLst>
          </p:nvPr>
        </p:nvGraphicFramePr>
        <p:xfrm>
          <a:off x="184150" y="5410200"/>
          <a:ext cx="8890000" cy="431800"/>
        </p:xfrm>
        <a:graphic>
          <a:graphicData uri="http://schemas.openxmlformats.org/presentationml/2006/ole">
            <mc:AlternateContent xmlns:mc="http://schemas.openxmlformats.org/markup-compatibility/2006">
              <mc:Choice xmlns:v="urn:schemas-microsoft-com:vml" Requires="v">
                <p:oleObj spid="_x0000_s132177" name="Equation" r:id="rId5" imgW="8889840" imgH="431640" progId="Equation.DSMT4">
                  <p:embed/>
                </p:oleObj>
              </mc:Choice>
              <mc:Fallback>
                <p:oleObj name="Equation" r:id="rId5" imgW="8889840" imgH="431640" progId="Equation.DSMT4">
                  <p:embed/>
                  <p:pic>
                    <p:nvPicPr>
                      <p:cNvPr id="0" name="Picture 3"/>
                      <p:cNvPicPr>
                        <a:picLocks noChangeAspect="1" noChangeArrowheads="1"/>
                      </p:cNvPicPr>
                      <p:nvPr/>
                    </p:nvPicPr>
                    <p:blipFill>
                      <a:blip r:embed="rId6"/>
                      <a:srcRect/>
                      <a:stretch>
                        <a:fillRect/>
                      </a:stretch>
                    </p:blipFill>
                    <p:spPr bwMode="auto">
                      <a:xfrm>
                        <a:off x="184150" y="5410200"/>
                        <a:ext cx="8890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pPr marL="461963" indent="-461963"/>
            <a:r>
              <a:rPr lang="en-US" dirty="0"/>
              <a:t>	Independent random samples (assumed) </a:t>
            </a:r>
          </a:p>
          <a:p>
            <a:pPr marL="461963" indent="-461963"/>
            <a:r>
              <a:rPr lang="en-US" dirty="0"/>
              <a:t>	The two samples are drawn from populations that are approximately normally distributed. </a:t>
            </a:r>
          </a:p>
          <a:p>
            <a:pPr marL="2976563" lvl="5" indent="-461963">
              <a:buNone/>
            </a:pPr>
            <a:r>
              <a:rPr lang="en-US" dirty="0"/>
              <a:t>		  </a:t>
            </a:r>
            <a:r>
              <a:rPr lang="en-US" sz="2800" dirty="0"/>
              <a:t>or  </a:t>
            </a:r>
          </a:p>
          <a:p>
            <a:pPr marL="461963" indent="-461963"/>
            <a:r>
              <a:rPr lang="en-US" dirty="0"/>
              <a:t>	The population standard deviations are assumed equal. </a:t>
            </a:r>
          </a:p>
          <a:p>
            <a:r>
              <a:rPr lang="en-US" dirty="0"/>
              <a:t>Since we have assumed that the samples are drawn from normally distributed populations and that the population variances are equal,</a:t>
            </a:r>
          </a:p>
        </p:txBody>
      </p:sp>
      <p:sp>
        <p:nvSpPr>
          <p:cNvPr id="4" name="Rectangle 3"/>
          <p:cNvSpPr/>
          <p:nvPr/>
        </p:nvSpPr>
        <p:spPr>
          <a:xfrm>
            <a:off x="520519" y="2727016"/>
            <a:ext cx="3581686" cy="584775"/>
          </a:xfrm>
          <a:prstGeom prst="rect">
            <a:avLst/>
          </a:prstGeom>
        </p:spPr>
        <p:txBody>
          <a:bodyPr wrap="none">
            <a:spAutoFit/>
          </a:bodyPr>
          <a:lstStyle/>
          <a:p>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i="1"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known</a:t>
            </a:r>
          </a:p>
        </p:txBody>
      </p:sp>
      <p:sp>
        <p:nvSpPr>
          <p:cNvPr id="5" name="Rectangle 4"/>
          <p:cNvSpPr/>
          <p:nvPr/>
        </p:nvSpPr>
        <p:spPr>
          <a:xfrm>
            <a:off x="4724400" y="2718924"/>
            <a:ext cx="4114800" cy="523220"/>
          </a:xfrm>
          <a:prstGeom prst="rect">
            <a:avLst/>
          </a:prstGeom>
        </p:spPr>
        <p:txBody>
          <a:bodyPr wrap="square">
            <a:spAutoFit/>
          </a:bodyPr>
          <a:lstStyle/>
          <a:p>
            <a:pPr marL="0" lvl="5"/>
            <a:r>
              <a:rPr lang="en-US" sz="2800" i="1" dirty="0"/>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 </a:t>
            </a:r>
          </a:p>
        </p:txBody>
      </p:sp>
      <p:pic>
        <p:nvPicPr>
          <p:cNvPr id="6" name="Picture 2"/>
          <p:cNvPicPr>
            <a:picLocks noChangeAspect="1" noChangeArrowheads="1"/>
          </p:cNvPicPr>
          <p:nvPr/>
        </p:nvPicPr>
        <p:blipFill>
          <a:blip r:embed="rId2" cstate="print"/>
          <a:srcRect/>
          <a:stretch>
            <a:fillRect/>
          </a:stretch>
        </p:blipFill>
        <p:spPr bwMode="auto">
          <a:xfrm>
            <a:off x="533400" y="1371600"/>
            <a:ext cx="365125"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33400" y="1905000"/>
            <a:ext cx="365125" cy="3810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4800600" y="2828903"/>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549275" y="33528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r>
              <a:rPr lang="en-US" dirty="0"/>
              <a:t>we will use the </a:t>
            </a:r>
            <a:r>
              <a:rPr lang="en-US" i="1" dirty="0"/>
              <a:t>t</a:t>
            </a:r>
            <a:r>
              <a:rPr lang="en-US" dirty="0"/>
              <a:t>-distribution and calculate the pooled standard deviation of the two samples. Since we want a 95% confidence interval, we need to find the value of               </a:t>
            </a:r>
          </a:p>
          <a:p>
            <a:r>
              <a:rPr lang="en-US" dirty="0"/>
              <a:t>       Note that </a:t>
            </a:r>
            <a:r>
              <a:rPr lang="en-US" i="1" dirty="0"/>
              <a:t>df</a:t>
            </a:r>
            <a:r>
              <a:rPr lang="en-US" dirty="0"/>
              <a:t> = </a:t>
            </a:r>
            <a:r>
              <a:rPr lang="en-US" i="1" dirty="0"/>
              <a:t>n</a:t>
            </a:r>
            <a:r>
              <a:rPr lang="en-US" baseline="-25000" dirty="0"/>
              <a:t>1</a:t>
            </a:r>
            <a:r>
              <a:rPr lang="en-US" dirty="0"/>
              <a:t> + </a:t>
            </a:r>
            <a:r>
              <a:rPr lang="en-US" i="1" dirty="0"/>
              <a:t>n</a:t>
            </a:r>
            <a:r>
              <a:rPr lang="en-US" baseline="-25000" dirty="0"/>
              <a:t>2</a:t>
            </a:r>
            <a:r>
              <a:rPr lang="en-US" dirty="0"/>
              <a:t> – 2 = 15 + 16 – 2 =</a:t>
            </a:r>
            <a:r>
              <a:rPr lang="en-US" dirty="0">
                <a:solidFill>
                  <a:srgbClr val="FF0000"/>
                </a:solidFill>
              </a:rPr>
              <a:t> 29</a:t>
            </a:r>
            <a:r>
              <a:rPr lang="en-US" dirty="0"/>
              <a:t>. Thus, </a:t>
            </a:r>
            <a:br>
              <a:rPr lang="en-US" dirty="0"/>
            </a:br>
            <a:r>
              <a:rPr lang="en-US" i="1" dirty="0"/>
              <a:t>t</a:t>
            </a:r>
            <a:r>
              <a:rPr lang="en-US" baseline="-25000" dirty="0"/>
              <a:t>0.025</a:t>
            </a:r>
            <a:r>
              <a:rPr lang="en-US" dirty="0"/>
              <a:t> = </a:t>
            </a:r>
            <a:r>
              <a:rPr lang="en-US" dirty="0">
                <a:solidFill>
                  <a:srgbClr val="FF0000"/>
                </a:solidFill>
              </a:rPr>
              <a:t>2.045</a:t>
            </a:r>
            <a:r>
              <a:rPr lang="en-US" dirty="0"/>
              <a:t> is the critical value for a </a:t>
            </a:r>
            <a:r>
              <a:rPr lang="en-US" i="1" dirty="0"/>
              <a:t>t</a:t>
            </a:r>
            <a:r>
              <a:rPr lang="en-US" dirty="0"/>
              <a:t>-distribution with </a:t>
            </a:r>
            <a:r>
              <a:rPr lang="en-US" dirty="0">
                <a:solidFill>
                  <a:srgbClr val="FF0000"/>
                </a:solidFill>
              </a:rPr>
              <a:t>29</a:t>
            </a:r>
            <a:r>
              <a:rPr lang="en-US" dirty="0"/>
              <a:t> degrees of freedom. </a:t>
            </a:r>
          </a:p>
          <a:p>
            <a:r>
              <a:rPr lang="en-US" dirty="0"/>
              <a:t>A </a:t>
            </a:r>
            <a:r>
              <a:rPr lang="en-US" dirty="0">
                <a:solidFill>
                  <a:srgbClr val="0000FF"/>
                </a:solidFill>
              </a:rPr>
              <a:t>95</a:t>
            </a:r>
            <a:r>
              <a:rPr lang="en-US" dirty="0"/>
              <a:t>% confidence interval for the difference in average dollar sales between the two products is given by </a:t>
            </a:r>
          </a:p>
          <a:p>
            <a:r>
              <a:rPr lang="en-US" dirty="0"/>
              <a:t>					</a:t>
            </a:r>
          </a:p>
        </p:txBody>
      </p:sp>
      <p:graphicFrame>
        <p:nvGraphicFramePr>
          <p:cNvPr id="133122" name="Object 2"/>
          <p:cNvGraphicFramePr>
            <a:graphicFrameLocks noChangeAspect="1"/>
          </p:cNvGraphicFramePr>
          <p:nvPr>
            <p:extLst>
              <p:ext uri="{D42A27DB-BD31-4B8C-83A1-F6EECF244321}">
                <p14:modId xmlns:p14="http://schemas.microsoft.com/office/powerpoint/2010/main" val="3243152244"/>
              </p:ext>
            </p:extLst>
          </p:nvPr>
        </p:nvGraphicFramePr>
        <p:xfrm>
          <a:off x="537039" y="2705100"/>
          <a:ext cx="457200" cy="495300"/>
        </p:xfrm>
        <a:graphic>
          <a:graphicData uri="http://schemas.openxmlformats.org/presentationml/2006/ole">
            <mc:AlternateContent xmlns:mc="http://schemas.openxmlformats.org/markup-compatibility/2006">
              <mc:Choice xmlns:v="urn:schemas-microsoft-com:vml" Requires="v">
                <p:oleObj spid="_x0000_s133161" name="Equation" r:id="rId3" imgW="457200" imgH="495000" progId="Equation.DSMT4">
                  <p:embed/>
                </p:oleObj>
              </mc:Choice>
              <mc:Fallback>
                <p:oleObj name="Equation" r:id="rId3" imgW="457200" imgH="495000" progId="Equation.DSMT4">
                  <p:embed/>
                  <p:pic>
                    <p:nvPicPr>
                      <p:cNvPr id="0" name="Picture 2"/>
                      <p:cNvPicPr>
                        <a:picLocks noChangeAspect="1" noChangeArrowheads="1"/>
                      </p:cNvPicPr>
                      <p:nvPr/>
                    </p:nvPicPr>
                    <p:blipFill>
                      <a:blip r:embed="rId4"/>
                      <a:srcRect/>
                      <a:stretch>
                        <a:fillRect/>
                      </a:stretch>
                    </p:blipFill>
                    <p:spPr bwMode="auto">
                      <a:xfrm>
                        <a:off x="537039" y="2705100"/>
                        <a:ext cx="457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r>
              <a:rPr lang="en-US" dirty="0"/>
              <a:t>				</a:t>
            </a:r>
          </a:p>
          <a:p>
            <a:r>
              <a:rPr lang="en-US" dirty="0"/>
              <a:t>				   </a:t>
            </a:r>
          </a:p>
          <a:p>
            <a:r>
              <a:rPr lang="en-US" dirty="0"/>
              <a:t>where</a:t>
            </a:r>
          </a:p>
          <a:p>
            <a:endParaRPr lang="en-US" dirty="0"/>
          </a:p>
          <a:p>
            <a:endParaRPr lang="en-US" dirty="0"/>
          </a:p>
          <a:p>
            <a:r>
              <a:rPr lang="en-US" dirty="0"/>
              <a:t>First we need to calculate </a:t>
            </a:r>
          </a:p>
        </p:txBody>
      </p:sp>
      <p:graphicFrame>
        <p:nvGraphicFramePr>
          <p:cNvPr id="134146" name="Object 2"/>
          <p:cNvGraphicFramePr>
            <a:graphicFrameLocks noChangeAspect="1"/>
          </p:cNvGraphicFramePr>
          <p:nvPr>
            <p:extLst>
              <p:ext uri="{D42A27DB-BD31-4B8C-83A1-F6EECF244321}">
                <p14:modId xmlns:p14="http://schemas.microsoft.com/office/powerpoint/2010/main" val="1804735387"/>
              </p:ext>
            </p:extLst>
          </p:nvPr>
        </p:nvGraphicFramePr>
        <p:xfrm>
          <a:off x="1562100" y="1231900"/>
          <a:ext cx="3848100" cy="1130300"/>
        </p:xfrm>
        <a:graphic>
          <a:graphicData uri="http://schemas.openxmlformats.org/presentationml/2006/ole">
            <mc:AlternateContent xmlns:mc="http://schemas.openxmlformats.org/markup-compatibility/2006">
              <mc:Choice xmlns:v="urn:schemas-microsoft-com:vml" Requires="v">
                <p:oleObj spid="_x0000_s134346" name="Equation" r:id="rId3" imgW="3848040" imgH="1130040" progId="Equation.DSMT4">
                  <p:embed/>
                </p:oleObj>
              </mc:Choice>
              <mc:Fallback>
                <p:oleObj name="Equation" r:id="rId3" imgW="3848040" imgH="1130040" progId="Equation.DSMT4">
                  <p:embed/>
                  <p:pic>
                    <p:nvPicPr>
                      <p:cNvPr id="0" name="Picture 2"/>
                      <p:cNvPicPr>
                        <a:picLocks noChangeAspect="1" noChangeArrowheads="1"/>
                      </p:cNvPicPr>
                      <p:nvPr/>
                    </p:nvPicPr>
                    <p:blipFill>
                      <a:blip r:embed="rId4"/>
                      <a:srcRect/>
                      <a:stretch>
                        <a:fillRect/>
                      </a:stretch>
                    </p:blipFill>
                    <p:spPr bwMode="auto">
                      <a:xfrm>
                        <a:off x="1562100" y="1231900"/>
                        <a:ext cx="38481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1625600" y="2743200"/>
          <a:ext cx="3784600" cy="990600"/>
        </p:xfrm>
        <a:graphic>
          <a:graphicData uri="http://schemas.openxmlformats.org/presentationml/2006/ole">
            <mc:AlternateContent xmlns:mc="http://schemas.openxmlformats.org/markup-compatibility/2006">
              <mc:Choice xmlns:v="urn:schemas-microsoft-com:vml" Requires="v">
                <p:oleObj spid="_x0000_s134347" name="Equation" r:id="rId5" imgW="3784320" imgH="990360" progId="Equation.DSMT4">
                  <p:embed/>
                </p:oleObj>
              </mc:Choice>
              <mc:Fallback>
                <p:oleObj name="Equation" r:id="rId5" imgW="3784320" imgH="990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00" y="2743200"/>
                        <a:ext cx="378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4267200" y="3869422"/>
          <a:ext cx="393700" cy="508000"/>
        </p:xfrm>
        <a:graphic>
          <a:graphicData uri="http://schemas.openxmlformats.org/presentationml/2006/ole">
            <mc:AlternateContent xmlns:mc="http://schemas.openxmlformats.org/markup-compatibility/2006">
              <mc:Choice xmlns:v="urn:schemas-microsoft-com:vml" Requires="v">
                <p:oleObj spid="_x0000_s134348" name="Equation" r:id="rId7" imgW="393480" imgH="507960" progId="Equation.DSMT4">
                  <p:embed/>
                </p:oleObj>
              </mc:Choice>
              <mc:Fallback>
                <p:oleObj name="Equation" r:id="rId7" imgW="393480" imgH="507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869422"/>
                        <a:ext cx="393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extLst>
              <p:ext uri="{D42A27DB-BD31-4B8C-83A1-F6EECF244321}">
                <p14:modId xmlns:p14="http://schemas.microsoft.com/office/powerpoint/2010/main" val="165748275"/>
              </p:ext>
            </p:extLst>
          </p:nvPr>
        </p:nvGraphicFramePr>
        <p:xfrm>
          <a:off x="1085850" y="4540250"/>
          <a:ext cx="4445000" cy="901700"/>
        </p:xfrm>
        <a:graphic>
          <a:graphicData uri="http://schemas.openxmlformats.org/presentationml/2006/ole">
            <mc:AlternateContent xmlns:mc="http://schemas.openxmlformats.org/markup-compatibility/2006">
              <mc:Choice xmlns:v="urn:schemas-microsoft-com:vml" Requires="v">
                <p:oleObj spid="_x0000_s134349" name="Equation" r:id="rId9" imgW="4444920" imgH="901440" progId="Equation.DSMT4">
                  <p:embed/>
                </p:oleObj>
              </mc:Choice>
              <mc:Fallback>
                <p:oleObj name="Equation" r:id="rId9" imgW="4444920" imgH="901440" progId="Equation.DSMT4">
                  <p:embed/>
                  <p:pic>
                    <p:nvPicPr>
                      <p:cNvPr id="0" name="Picture 5"/>
                      <p:cNvPicPr>
                        <a:picLocks noChangeAspect="1" noChangeArrowheads="1"/>
                      </p:cNvPicPr>
                      <p:nvPr/>
                    </p:nvPicPr>
                    <p:blipFill>
                      <a:blip r:embed="rId10"/>
                      <a:srcRect/>
                      <a:stretch>
                        <a:fillRect/>
                      </a:stretch>
                    </p:blipFill>
                    <p:spPr bwMode="auto">
                      <a:xfrm>
                        <a:off x="1085850" y="4540250"/>
                        <a:ext cx="4445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0" name="Object 6"/>
          <p:cNvGraphicFramePr>
            <a:graphicFrameLocks noChangeAspect="1"/>
          </p:cNvGraphicFramePr>
          <p:nvPr>
            <p:extLst>
              <p:ext uri="{D42A27DB-BD31-4B8C-83A1-F6EECF244321}">
                <p14:modId xmlns:p14="http://schemas.microsoft.com/office/powerpoint/2010/main" val="121789702"/>
              </p:ext>
            </p:extLst>
          </p:nvPr>
        </p:nvGraphicFramePr>
        <p:xfrm>
          <a:off x="5673416" y="4881408"/>
          <a:ext cx="2159000" cy="292100"/>
        </p:xfrm>
        <a:graphic>
          <a:graphicData uri="http://schemas.openxmlformats.org/presentationml/2006/ole">
            <mc:AlternateContent xmlns:mc="http://schemas.openxmlformats.org/markup-compatibility/2006">
              <mc:Choice xmlns:v="urn:schemas-microsoft-com:vml" Requires="v">
                <p:oleObj spid="_x0000_s134350" name="Equation" r:id="rId11" imgW="2158920" imgH="291960" progId="Equation.DSMT4">
                  <p:embed/>
                </p:oleObj>
              </mc:Choice>
              <mc:Fallback>
                <p:oleObj name="Equation" r:id="rId11" imgW="2158920" imgH="291960" progId="Equation.DSMT4">
                  <p:embed/>
                  <p:pic>
                    <p:nvPicPr>
                      <p:cNvPr id="0" name="Picture 6"/>
                      <p:cNvPicPr>
                        <a:picLocks noChangeAspect="1" noChangeArrowheads="1"/>
                      </p:cNvPicPr>
                      <p:nvPr/>
                    </p:nvPicPr>
                    <p:blipFill>
                      <a:blip r:embed="rId12"/>
                      <a:srcRect/>
                      <a:stretch>
                        <a:fillRect/>
                      </a:stretch>
                    </p:blipFill>
                    <p:spPr bwMode="auto">
                      <a:xfrm>
                        <a:off x="5673416" y="4881408"/>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4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4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4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r>
              <a:rPr lang="en-US" dirty="0"/>
              <a:t>The confidence interval is then calculated as follows.</a:t>
            </a:r>
          </a:p>
          <a:p>
            <a:endParaRPr lang="en-US" dirty="0"/>
          </a:p>
          <a:p>
            <a:endParaRPr lang="en-US" dirty="0"/>
          </a:p>
          <a:p>
            <a:endParaRPr lang="en-US" dirty="0"/>
          </a:p>
          <a:p>
            <a:endParaRPr lang="en-US" dirty="0"/>
          </a:p>
          <a:p>
            <a:endParaRPr lang="en-US" dirty="0"/>
          </a:p>
        </p:txBody>
      </p:sp>
      <p:graphicFrame>
        <p:nvGraphicFramePr>
          <p:cNvPr id="135170" name="Object 2"/>
          <p:cNvGraphicFramePr>
            <a:graphicFrameLocks noChangeAspect="1"/>
          </p:cNvGraphicFramePr>
          <p:nvPr>
            <p:extLst>
              <p:ext uri="{D42A27DB-BD31-4B8C-83A1-F6EECF244321}">
                <p14:modId xmlns:p14="http://schemas.microsoft.com/office/powerpoint/2010/main" val="3663364057"/>
              </p:ext>
            </p:extLst>
          </p:nvPr>
        </p:nvGraphicFramePr>
        <p:xfrm>
          <a:off x="1314450" y="1828800"/>
          <a:ext cx="6489700" cy="1028700"/>
        </p:xfrm>
        <a:graphic>
          <a:graphicData uri="http://schemas.openxmlformats.org/presentationml/2006/ole">
            <mc:AlternateContent xmlns:mc="http://schemas.openxmlformats.org/markup-compatibility/2006">
              <mc:Choice xmlns:v="urn:schemas-microsoft-com:vml" Requires="v">
                <p:oleObj spid="_x0000_s135287" name="Equation" r:id="rId3" imgW="6489360" imgH="1028520" progId="Equation.DSMT4">
                  <p:embed/>
                </p:oleObj>
              </mc:Choice>
              <mc:Fallback>
                <p:oleObj name="Equation" r:id="rId3" imgW="6489360" imgH="1028520" progId="Equation.DSMT4">
                  <p:embed/>
                  <p:pic>
                    <p:nvPicPr>
                      <p:cNvPr id="0" name="Picture 2"/>
                      <p:cNvPicPr>
                        <a:picLocks noChangeAspect="1" noChangeArrowheads="1"/>
                      </p:cNvPicPr>
                      <p:nvPr/>
                    </p:nvPicPr>
                    <p:blipFill>
                      <a:blip r:embed="rId4"/>
                      <a:srcRect/>
                      <a:stretch>
                        <a:fillRect/>
                      </a:stretch>
                    </p:blipFill>
                    <p:spPr bwMode="auto">
                      <a:xfrm>
                        <a:off x="1314450" y="1828800"/>
                        <a:ext cx="6489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1" name="Object 3"/>
          <p:cNvGraphicFramePr>
            <a:graphicFrameLocks noChangeAspect="1"/>
          </p:cNvGraphicFramePr>
          <p:nvPr/>
        </p:nvGraphicFramePr>
        <p:xfrm>
          <a:off x="1905000" y="3081556"/>
          <a:ext cx="5080000" cy="1028700"/>
        </p:xfrm>
        <a:graphic>
          <a:graphicData uri="http://schemas.openxmlformats.org/presentationml/2006/ole">
            <mc:AlternateContent xmlns:mc="http://schemas.openxmlformats.org/markup-compatibility/2006">
              <mc:Choice xmlns:v="urn:schemas-microsoft-com:vml" Requires="v">
                <p:oleObj spid="_x0000_s135288" name="Equation" r:id="rId5" imgW="5079960" imgH="1028520" progId="Equation.DSMT4">
                  <p:embed/>
                </p:oleObj>
              </mc:Choice>
              <mc:Fallback>
                <p:oleObj name="Equation" r:id="rId5" imgW="5079960" imgH="1028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081556"/>
                        <a:ext cx="5080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extLst>
              <p:ext uri="{D42A27DB-BD31-4B8C-83A1-F6EECF244321}">
                <p14:modId xmlns:p14="http://schemas.microsoft.com/office/powerpoint/2010/main" val="2109167053"/>
              </p:ext>
            </p:extLst>
          </p:nvPr>
        </p:nvGraphicFramePr>
        <p:xfrm>
          <a:off x="3054350" y="4419600"/>
          <a:ext cx="2273300" cy="381000"/>
        </p:xfrm>
        <a:graphic>
          <a:graphicData uri="http://schemas.openxmlformats.org/presentationml/2006/ole">
            <mc:AlternateContent xmlns:mc="http://schemas.openxmlformats.org/markup-compatibility/2006">
              <mc:Choice xmlns:v="urn:schemas-microsoft-com:vml" Requires="v">
                <p:oleObj spid="_x0000_s135289" name="Equation" r:id="rId7" imgW="2273040" imgH="380880" progId="Equation.DSMT4">
                  <p:embed/>
                </p:oleObj>
              </mc:Choice>
              <mc:Fallback>
                <p:oleObj name="Equation" r:id="rId7" imgW="2273040" imgH="380880" progId="Equation.DSMT4">
                  <p:embed/>
                  <p:pic>
                    <p:nvPicPr>
                      <p:cNvPr id="0" name="Picture 4"/>
                      <p:cNvPicPr>
                        <a:picLocks noChangeAspect="1" noChangeArrowheads="1"/>
                      </p:cNvPicPr>
                      <p:nvPr/>
                    </p:nvPicPr>
                    <p:blipFill>
                      <a:blip r:embed="rId8"/>
                      <a:srcRect/>
                      <a:stretch>
                        <a:fillRect/>
                      </a:stretch>
                    </p:blipFill>
                    <p:spPr bwMode="auto">
                      <a:xfrm>
                        <a:off x="3054350" y="4419600"/>
                        <a:ext cx="2273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12.1.3 (cont.)</a:t>
            </a:r>
          </a:p>
        </p:txBody>
      </p:sp>
      <p:sp>
        <p:nvSpPr>
          <p:cNvPr id="3" name="Content Placeholder 2"/>
          <p:cNvSpPr>
            <a:spLocks noGrp="1"/>
          </p:cNvSpPr>
          <p:nvPr>
            <p:ph idx="1"/>
          </p:nvPr>
        </p:nvSpPr>
        <p:spPr/>
        <p:txBody>
          <a:bodyPr/>
          <a:lstStyle/>
          <a:p>
            <a:r>
              <a:rPr lang="en-US" dirty="0"/>
              <a:t>Thus, we are </a:t>
            </a:r>
            <a:r>
              <a:rPr lang="en-US" dirty="0">
                <a:solidFill>
                  <a:srgbClr val="0000FF"/>
                </a:solidFill>
              </a:rPr>
              <a:t>95</a:t>
            </a:r>
            <a:r>
              <a:rPr lang="en-US" dirty="0"/>
              <a:t>% confident that the true mean difference in dollar sales between Product 1 and Product 2 is between </a:t>
            </a:r>
            <a:r>
              <a:rPr lang="en-US" dirty="0">
                <a:solidFill>
                  <a:srgbClr val="FF0000"/>
                </a:solidFill>
              </a:rPr>
              <a:t>$37.20 and $312.80</a:t>
            </a:r>
            <a:r>
              <a:rPr lang="en-US" dirty="0"/>
              <a:t>. </a:t>
            </a:r>
            <a:r>
              <a:rPr lang="en-US" dirty="0">
                <a:solidFill>
                  <a:srgbClr val="FF0000"/>
                </a:solidFill>
              </a:rPr>
              <a:t>That is, on average, Product 1 generates between $37.20 and $312.80 more dollar sales than Product 2.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p:sp>
        <p:nvSpPr>
          <p:cNvPr id="4" name="Content Placeholder 2"/>
          <p:cNvSpPr>
            <a:spLocks noGrp="1"/>
          </p:cNvSpPr>
          <p:nvPr>
            <p:ph idx="1"/>
          </p:nvPr>
        </p:nvSpPr>
        <p:spPr>
          <a:xfrm>
            <a:off x="457200" y="1236714"/>
            <a:ext cx="8229600" cy="4401205"/>
          </a:xfrm>
          <a:solidFill>
            <a:srgbClr val="FFFFCC"/>
          </a:solidFill>
          <a:ln w="28575">
            <a:solidFill>
              <a:srgbClr val="000000"/>
            </a:solidFill>
          </a:ln>
        </p:spPr>
        <p:txBody>
          <a:bodyPr>
            <a:spAutoFit/>
          </a:bodyPr>
          <a:lstStyle/>
          <a:p>
            <a:pPr algn="ctr"/>
            <a:r>
              <a:rPr lang="en-US" b="1" dirty="0">
                <a:solidFill>
                  <a:srgbClr val="000000"/>
                </a:solidFill>
              </a:rPr>
              <a:t>Procedure</a:t>
            </a:r>
            <a:endParaRPr lang="en-US" dirty="0">
              <a:solidFill>
                <a:srgbClr val="000000"/>
              </a:solidFill>
            </a:endParaRPr>
          </a:p>
          <a:p>
            <a:r>
              <a:rPr lang="en-US" b="1" dirty="0">
                <a:solidFill>
                  <a:srgbClr val="000000"/>
                </a:solidFill>
              </a:rPr>
              <a:t>Assumptions: </a:t>
            </a:r>
          </a:p>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buFont typeface="+mj-lt"/>
              <a:buAutoNum type="arabicPeriod"/>
            </a:pPr>
            <a:r>
              <a:rPr lang="en-US" dirty="0">
                <a:solidFill>
                  <a:srgbClr val="000000"/>
                </a:solidFill>
              </a:rPr>
              <a:t>Both of the populations have approximately equal, but unknown standard deviations, i.e.,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 </a:t>
            </a:r>
            <a:r>
              <a:rPr lang="el-GR" i="1" dirty="0">
                <a:solidFill>
                  <a:srgbClr val="000000"/>
                </a:solidFill>
                <a:latin typeface="Cambria Math" panose="02040503050406030204" pitchFamily="18" charset="0"/>
                <a:ea typeface="Cambria Math" panose="02040503050406030204" pitchFamily="18" charset="0"/>
              </a:rPr>
              <a:t>σ</a:t>
            </a:r>
            <a:r>
              <a:rPr lang="en-US" dirty="0">
                <a:solidFill>
                  <a:srgbClr val="000000"/>
                </a:solid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p:sp>
        <p:nvSpPr>
          <p:cNvPr id="4" name="Content Placeholder 2"/>
          <p:cNvSpPr>
            <a:spLocks noGrp="1"/>
          </p:cNvSpPr>
          <p:nvPr>
            <p:ph idx="1"/>
          </p:nvPr>
        </p:nvSpPr>
        <p:spPr>
          <a:xfrm>
            <a:off x="457200" y="1236714"/>
            <a:ext cx="8229600" cy="4401205"/>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b="1" dirty="0">
                <a:solidFill>
                  <a:srgbClr val="000000"/>
                </a:solidFill>
              </a:rPr>
              <a:t>Test Statistic:</a:t>
            </a:r>
          </a:p>
          <a:p>
            <a:r>
              <a:rPr lang="en-US" dirty="0">
                <a:solidFill>
                  <a:srgbClr val="000000"/>
                </a:solidFill>
              </a:rPr>
              <a:t>If the assumptions outlined above are satisfied, the sampling distribution of 		has a </a:t>
            </a:r>
            <a:r>
              <a:rPr lang="en-US" i="1" dirty="0">
                <a:solidFill>
                  <a:srgbClr val="000000"/>
                </a:solidFill>
              </a:rPr>
              <a:t>t</a:t>
            </a:r>
            <a:r>
              <a:rPr lang="en-US" dirty="0">
                <a:solidFill>
                  <a:srgbClr val="000000"/>
                </a:solidFill>
              </a:rPr>
              <a:t>-distribution with </a:t>
            </a:r>
            <a:r>
              <a:rPr lang="en-US" i="1" dirty="0">
                <a:solidFill>
                  <a:srgbClr val="000000"/>
                </a:solidFill>
              </a:rPr>
              <a:t>n</a:t>
            </a:r>
            <a:r>
              <a:rPr lang="en-US" baseline="-25000" dirty="0">
                <a:solidFill>
                  <a:srgbClr val="000000"/>
                </a:solidFill>
              </a:rPr>
              <a:t>1</a:t>
            </a:r>
            <a:r>
              <a:rPr lang="en-US" dirty="0">
                <a:solidFill>
                  <a:srgbClr val="000000"/>
                </a:solidFill>
              </a:rPr>
              <a:t> + </a:t>
            </a:r>
            <a:r>
              <a:rPr lang="en-US" i="1" dirty="0">
                <a:solidFill>
                  <a:srgbClr val="000000"/>
                </a:solidFill>
              </a:rPr>
              <a:t>n</a:t>
            </a:r>
            <a:r>
              <a:rPr lang="en-US" baseline="-25000" dirty="0">
                <a:solidFill>
                  <a:srgbClr val="000000"/>
                </a:solidFill>
              </a:rPr>
              <a:t>2</a:t>
            </a:r>
            <a:r>
              <a:rPr lang="en-US" dirty="0">
                <a:solidFill>
                  <a:srgbClr val="000000"/>
                </a:solidFill>
              </a:rPr>
              <a:t> − 2 degrees of freedom. The </a:t>
            </a:r>
            <a:r>
              <a:rPr lang="en-US" i="1" dirty="0">
                <a:solidFill>
                  <a:srgbClr val="000000"/>
                </a:solidFill>
              </a:rPr>
              <a:t>t</a:t>
            </a:r>
            <a:r>
              <a:rPr lang="en-US" dirty="0">
                <a:solidFill>
                  <a:srgbClr val="000000"/>
                </a:solidFill>
              </a:rPr>
              <a:t>-test statistic is given by</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36194" name="Object 2"/>
          <p:cNvGraphicFramePr>
            <a:graphicFrameLocks noChangeAspect="1"/>
          </p:cNvGraphicFramePr>
          <p:nvPr/>
        </p:nvGraphicFramePr>
        <p:xfrm>
          <a:off x="4080545" y="2768367"/>
          <a:ext cx="927100" cy="431800"/>
        </p:xfrm>
        <a:graphic>
          <a:graphicData uri="http://schemas.openxmlformats.org/presentationml/2006/ole">
            <mc:AlternateContent xmlns:mc="http://schemas.openxmlformats.org/markup-compatibility/2006">
              <mc:Choice xmlns:v="urn:schemas-microsoft-com:vml" Requires="v">
                <p:oleObj spid="_x0000_s136270" name="Equation" r:id="rId3" imgW="927000" imgH="431640" progId="Equation.DSMT4">
                  <p:embed/>
                </p:oleObj>
              </mc:Choice>
              <mc:Fallback>
                <p:oleObj name="Equation" r:id="rId3" imgW="927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545" y="2768367"/>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5" name="Object 3"/>
          <p:cNvGraphicFramePr>
            <a:graphicFrameLocks noChangeAspect="1"/>
          </p:cNvGraphicFramePr>
          <p:nvPr>
            <p:extLst>
              <p:ext uri="{D42A27DB-BD31-4B8C-83A1-F6EECF244321}">
                <p14:modId xmlns:p14="http://schemas.microsoft.com/office/powerpoint/2010/main" val="750870539"/>
              </p:ext>
            </p:extLst>
          </p:nvPr>
        </p:nvGraphicFramePr>
        <p:xfrm>
          <a:off x="2914650" y="3733800"/>
          <a:ext cx="3365500" cy="1638300"/>
        </p:xfrm>
        <a:graphic>
          <a:graphicData uri="http://schemas.openxmlformats.org/presentationml/2006/ole">
            <mc:AlternateContent xmlns:mc="http://schemas.openxmlformats.org/markup-compatibility/2006">
              <mc:Choice xmlns:v="urn:schemas-microsoft-com:vml" Requires="v">
                <p:oleObj spid="_x0000_s136271" name="Equation" r:id="rId5" imgW="3365280" imgH="1638000" progId="Equation.DSMT4">
                  <p:embed/>
                </p:oleObj>
              </mc:Choice>
              <mc:Fallback>
                <p:oleObj name="Equation" r:id="rId5" imgW="3365280" imgH="1638000" progId="Equation.DSMT4">
                  <p:embed/>
                  <p:pic>
                    <p:nvPicPr>
                      <p:cNvPr id="0" name="Picture 3"/>
                      <p:cNvPicPr>
                        <a:picLocks noChangeAspect="1" noChangeArrowheads="1"/>
                      </p:cNvPicPr>
                      <p:nvPr/>
                    </p:nvPicPr>
                    <p:blipFill>
                      <a:blip r:embed="rId6"/>
                      <a:srcRect/>
                      <a:stretch>
                        <a:fillRect/>
                      </a:stretch>
                    </p:blipFill>
                    <p:spPr bwMode="auto">
                      <a:xfrm>
                        <a:off x="2914650" y="3733800"/>
                        <a:ext cx="33655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but Equal </a:t>
            </a:r>
          </a:p>
        </p:txBody>
      </p:sp>
      <p:sp>
        <p:nvSpPr>
          <p:cNvPr id="4" name="Content Placeholder 2"/>
          <p:cNvSpPr>
            <a:spLocks noGrp="1"/>
          </p:cNvSpPr>
          <p:nvPr>
            <p:ph idx="1"/>
          </p:nvPr>
        </p:nvSpPr>
        <p:spPr>
          <a:xfrm>
            <a:off x="457200" y="1236714"/>
            <a:ext cx="8229600" cy="4487382"/>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endParaRPr lang="en-US" dirty="0">
              <a:solidFill>
                <a:srgbClr val="000000"/>
              </a:solidFill>
            </a:endParaRPr>
          </a:p>
          <a:p>
            <a:r>
              <a:rPr lang="en-US" dirty="0">
                <a:solidFill>
                  <a:srgbClr val="000000"/>
                </a:solidFill>
              </a:rPr>
              <a:t>Where 				   is the </a:t>
            </a:r>
            <a:r>
              <a:rPr lang="en-US" b="1" dirty="0">
                <a:solidFill>
                  <a:srgbClr val="C00000"/>
                </a:solidFill>
              </a:rPr>
              <a:t>pooled sample variance</a:t>
            </a:r>
            <a:r>
              <a:rPr lang="en-US" dirty="0">
                <a:solidFill>
                  <a:srgbClr val="000000"/>
                </a:solidFill>
              </a:rPr>
              <a:t>.</a:t>
            </a:r>
          </a:p>
          <a:p>
            <a:r>
              <a:rPr lang="en-US" dirty="0">
                <a:solidFill>
                  <a:srgbClr val="000000"/>
                </a:solidFill>
              </a:rPr>
              <a:t>For Population 1 			For Population 2 	</a:t>
            </a:r>
          </a:p>
          <a:p>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 the population mean, 	</a:t>
            </a:r>
            <a:r>
              <a:rPr lang="el-GR" i="1" dirty="0">
                <a:solidFill>
                  <a:srgbClr val="000000"/>
                </a:solidFill>
                <a:latin typeface="Cambria Math" panose="02040503050406030204" pitchFamily="18" charset="0"/>
                <a:ea typeface="Cambria Math" panose="02040503050406030204" pitchFamily="18" charset="0"/>
              </a:rPr>
              <a:t> μ</a:t>
            </a:r>
            <a:r>
              <a:rPr lang="en-US" baseline="-25000" dirty="0">
                <a:solidFill>
                  <a:srgbClr val="000000"/>
                </a:solidFill>
              </a:rPr>
              <a:t>2</a:t>
            </a:r>
            <a:r>
              <a:rPr lang="en-US" dirty="0">
                <a:solidFill>
                  <a:srgbClr val="000000"/>
                </a:solidFill>
              </a:rPr>
              <a:t> = the population 					mean, 	</a:t>
            </a:r>
          </a:p>
          <a:p>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1</a:t>
            </a:r>
            <a:r>
              <a:rPr lang="el-GR" dirty="0">
                <a:solidFill>
                  <a:srgbClr val="000000"/>
                </a:solidFill>
              </a:rPr>
              <a:t> = </a:t>
            </a:r>
            <a:r>
              <a:rPr lang="en-US" dirty="0">
                <a:solidFill>
                  <a:srgbClr val="000000"/>
                </a:solidFill>
              </a:rPr>
              <a:t>the population standard  	</a:t>
            </a:r>
            <a:r>
              <a:rPr lang="el-GR"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2</a:t>
            </a:r>
            <a:r>
              <a:rPr lang="el-GR" dirty="0">
                <a:solidFill>
                  <a:srgbClr val="000000"/>
                </a:solidFill>
              </a:rPr>
              <a:t> = </a:t>
            </a:r>
            <a:r>
              <a:rPr lang="en-US" dirty="0">
                <a:solidFill>
                  <a:srgbClr val="000000"/>
                </a:solidFill>
              </a:rPr>
              <a:t>the population</a:t>
            </a:r>
          </a:p>
          <a:p>
            <a:r>
              <a:rPr lang="en-US" dirty="0">
                <a:solidFill>
                  <a:srgbClr val="000000"/>
                </a:solidFill>
              </a:rPr>
              <a:t>deviation, 				 standard deviation, </a:t>
            </a:r>
          </a:p>
        </p:txBody>
      </p:sp>
      <p:graphicFrame>
        <p:nvGraphicFramePr>
          <p:cNvPr id="137220" name="Object 4"/>
          <p:cNvGraphicFramePr>
            <a:graphicFrameLocks noChangeAspect="1"/>
          </p:cNvGraphicFramePr>
          <p:nvPr/>
        </p:nvGraphicFramePr>
        <p:xfrm>
          <a:off x="1574800" y="2049710"/>
          <a:ext cx="3683000" cy="990600"/>
        </p:xfrm>
        <a:graphic>
          <a:graphicData uri="http://schemas.openxmlformats.org/presentationml/2006/ole">
            <mc:AlternateContent xmlns:mc="http://schemas.openxmlformats.org/markup-compatibility/2006">
              <mc:Choice xmlns:v="urn:schemas-microsoft-com:vml" Requires="v">
                <p:oleObj spid="_x0000_s137258" name="Equation" r:id="rId3" imgW="3682800" imgH="990360" progId="Equation.DSMT4">
                  <p:embed/>
                </p:oleObj>
              </mc:Choice>
              <mc:Fallback>
                <p:oleObj name="Equation" r:id="rId3" imgW="3682800" imgH="9903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2049710"/>
                        <a:ext cx="368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dirty="0"/>
              <a:t>Testing a Hypothesis about Two Independent Population Means, </a:t>
            </a:r>
            <a:r>
              <a:rPr lang="en-US" i="1" dirty="0">
                <a:latin typeface="Symbol" pitchFamily="98" charset="2"/>
              </a:rPr>
              <a:t>s</a:t>
            </a:r>
            <a:r>
              <a:rPr lang="en-US" baseline="-25000" dirty="0"/>
              <a:t>1</a:t>
            </a:r>
            <a:r>
              <a:rPr lang="en-US" dirty="0"/>
              <a:t> and </a:t>
            </a:r>
            <a:r>
              <a:rPr lang="en-US" i="1" dirty="0">
                <a:latin typeface="Symbol" pitchFamily="98" charset="2"/>
              </a:rPr>
              <a:t>s</a:t>
            </a:r>
            <a:r>
              <a:rPr lang="en-US" baseline="-25000" dirty="0"/>
              <a:t>2</a:t>
            </a:r>
            <a:r>
              <a:rPr lang="en-US" dirty="0"/>
              <a:t> Unknown but Equal </a:t>
            </a:r>
          </a:p>
        </p:txBody>
      </p:sp>
      <p:sp>
        <p:nvSpPr>
          <p:cNvPr id="4" name="Content Placeholder 2"/>
          <p:cNvSpPr>
            <a:spLocks noGrp="1"/>
          </p:cNvSpPr>
          <p:nvPr>
            <p:ph idx="1"/>
          </p:nvPr>
        </p:nvSpPr>
        <p:spPr>
          <a:xfrm>
            <a:off x="457200" y="1236714"/>
            <a:ext cx="8229600" cy="3453253"/>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dirty="0">
                <a:solidFill>
                  <a:srgbClr val="000000"/>
                </a:solidFill>
              </a:rPr>
              <a:t>For Population 1 			For Population 2 	</a:t>
            </a:r>
          </a:p>
          <a:p>
            <a:r>
              <a:rPr lang="en-US" i="1" dirty="0">
                <a:solidFill>
                  <a:srgbClr val="000000"/>
                </a:solidFill>
              </a:rPr>
              <a:t>n</a:t>
            </a:r>
            <a:r>
              <a:rPr lang="en-US" baseline="-25000" dirty="0">
                <a:solidFill>
                  <a:srgbClr val="000000"/>
                </a:solidFill>
              </a:rPr>
              <a:t>1</a:t>
            </a:r>
            <a:r>
              <a:rPr lang="en-US" dirty="0">
                <a:solidFill>
                  <a:srgbClr val="000000"/>
                </a:solidFill>
              </a:rPr>
              <a:t> = the sample size, 	       </a:t>
            </a:r>
            <a:r>
              <a:rPr lang="en-US" i="1" dirty="0">
                <a:solidFill>
                  <a:srgbClr val="000000"/>
                </a:solidFill>
              </a:rPr>
              <a:t>n</a:t>
            </a:r>
            <a:r>
              <a:rPr lang="en-US" baseline="-25000" dirty="0">
                <a:solidFill>
                  <a:srgbClr val="000000"/>
                </a:solidFill>
              </a:rPr>
              <a:t>2</a:t>
            </a:r>
            <a:r>
              <a:rPr lang="en-US" dirty="0">
                <a:solidFill>
                  <a:srgbClr val="000000"/>
                </a:solidFill>
              </a:rPr>
              <a:t> = the sample size, 	</a:t>
            </a:r>
          </a:p>
          <a:p>
            <a:r>
              <a:rPr lang="en-US" i="1" dirty="0">
                <a:solidFill>
                  <a:srgbClr val="000000"/>
                </a:solidFill>
              </a:rPr>
              <a:t>    </a:t>
            </a:r>
            <a:r>
              <a:rPr lang="en-US" dirty="0">
                <a:solidFill>
                  <a:srgbClr val="000000"/>
                </a:solidFill>
              </a:rPr>
              <a:t> = the sample mean, and 	 = the sample mean, 					    and 	</a:t>
            </a:r>
          </a:p>
          <a:p>
            <a:r>
              <a:rPr lang="en-US" i="1" dirty="0">
                <a:solidFill>
                  <a:srgbClr val="000000"/>
                </a:solidFill>
                <a:latin typeface="+mj-lt"/>
              </a:rPr>
              <a:t>s</a:t>
            </a:r>
            <a:r>
              <a:rPr lang="en-US" baseline="-25000" dirty="0">
                <a:solidFill>
                  <a:srgbClr val="000000"/>
                </a:solidFill>
              </a:rPr>
              <a:t>1</a:t>
            </a:r>
            <a:r>
              <a:rPr lang="en-US" dirty="0">
                <a:solidFill>
                  <a:srgbClr val="000000"/>
                </a:solidFill>
              </a:rPr>
              <a:t> = the sample standard        </a:t>
            </a:r>
            <a:r>
              <a:rPr lang="en-US" i="1" dirty="0">
                <a:solidFill>
                  <a:srgbClr val="000000"/>
                </a:solidFill>
              </a:rPr>
              <a:t>s</a:t>
            </a:r>
            <a:r>
              <a:rPr lang="en-US" baseline="-25000" dirty="0">
                <a:solidFill>
                  <a:srgbClr val="000000"/>
                </a:solidFill>
              </a:rPr>
              <a:t>2</a:t>
            </a:r>
            <a:r>
              <a:rPr lang="en-US" dirty="0">
                <a:solidFill>
                  <a:srgbClr val="000000"/>
                </a:solidFill>
              </a:rPr>
              <a:t> = the sample standard     deviation. 				   deviation. </a:t>
            </a:r>
          </a:p>
        </p:txBody>
      </p:sp>
      <p:graphicFrame>
        <p:nvGraphicFramePr>
          <p:cNvPr id="138244" name="Object 4"/>
          <p:cNvGraphicFramePr>
            <a:graphicFrameLocks noChangeAspect="1"/>
          </p:cNvGraphicFramePr>
          <p:nvPr/>
        </p:nvGraphicFramePr>
        <p:xfrm>
          <a:off x="533400" y="2836178"/>
          <a:ext cx="304800" cy="431800"/>
        </p:xfrm>
        <a:graphic>
          <a:graphicData uri="http://schemas.openxmlformats.org/presentationml/2006/ole">
            <mc:AlternateContent xmlns:mc="http://schemas.openxmlformats.org/markup-compatibility/2006">
              <mc:Choice xmlns:v="urn:schemas-microsoft-com:vml" Requires="v">
                <p:oleObj spid="_x0000_s138320" name="Equation" r:id="rId3" imgW="304560" imgH="431640" progId="Equation.DSMT4">
                  <p:embed/>
                </p:oleObj>
              </mc:Choice>
              <mc:Fallback>
                <p:oleObj name="Equation" r:id="rId3" imgW="30456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36178"/>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nvGraphicFramePr>
        <p:xfrm>
          <a:off x="4800600" y="2836877"/>
          <a:ext cx="304800" cy="431800"/>
        </p:xfrm>
        <a:graphic>
          <a:graphicData uri="http://schemas.openxmlformats.org/presentationml/2006/ole">
            <mc:AlternateContent xmlns:mc="http://schemas.openxmlformats.org/markup-compatibility/2006">
              <mc:Choice xmlns:v="urn:schemas-microsoft-com:vml" Requires="v">
                <p:oleObj spid="_x0000_s138321" name="Equation" r:id="rId5" imgW="304560" imgH="431640" progId="Equation.DSMT4">
                  <p:embed/>
                </p:oleObj>
              </mc:Choice>
              <mc:Fallback>
                <p:oleObj name="Equation" r:id="rId5" imgW="304560" imgH="4316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836877"/>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p:sp>
        <p:nvSpPr>
          <p:cNvPr id="4" name="Content Placeholder 2"/>
          <p:cNvSpPr>
            <a:spLocks noGrp="1"/>
          </p:cNvSpPr>
          <p:nvPr>
            <p:ph idx="1"/>
          </p:nvPr>
        </p:nvSpPr>
        <p:spPr>
          <a:xfrm>
            <a:off x="457200" y="1236714"/>
            <a:ext cx="8229600" cy="4401205"/>
          </a:xfrm>
          <a:solidFill>
            <a:srgbClr val="FFFFCC"/>
          </a:solidFill>
          <a:ln w="28575">
            <a:solidFill>
              <a:srgbClr val="000000"/>
            </a:solidFill>
          </a:ln>
        </p:spPr>
        <p:txBody>
          <a:bodyPr>
            <a:spAutoFit/>
          </a:bodyPr>
          <a:lstStyle/>
          <a:p>
            <a:pPr algn="ctr"/>
            <a:r>
              <a:rPr lang="en-US" b="1" dirty="0">
                <a:solidFill>
                  <a:srgbClr val="000000"/>
                </a:solidFill>
              </a:rPr>
              <a:t>Procedure</a:t>
            </a:r>
            <a:endParaRPr lang="en-US" dirty="0">
              <a:solidFill>
                <a:srgbClr val="000000"/>
              </a:solidFill>
            </a:endParaRPr>
          </a:p>
          <a:p>
            <a:r>
              <a:rPr lang="en-US" b="1" dirty="0">
                <a:solidFill>
                  <a:srgbClr val="000000"/>
                </a:solidFill>
              </a:rPr>
              <a:t>Assumptions: </a:t>
            </a:r>
          </a:p>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buFont typeface="+mj-lt"/>
              <a:buAutoNum type="arabicPeriod"/>
            </a:pPr>
            <a:r>
              <a:rPr lang="en-US" dirty="0">
                <a:solidFill>
                  <a:srgbClr val="000000"/>
                </a:solidFill>
              </a:rPr>
              <a:t>The population standard deviations,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known.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a:t>
            </a:r>
          </a:p>
        </p:txBody>
      </p:sp>
      <p:sp>
        <p:nvSpPr>
          <p:cNvPr id="3" name="Content Placeholder 2"/>
          <p:cNvSpPr>
            <a:spLocks noGrp="1"/>
          </p:cNvSpPr>
          <p:nvPr>
            <p:ph idx="1"/>
          </p:nvPr>
        </p:nvSpPr>
        <p:spPr/>
        <p:txBody>
          <a:bodyPr>
            <a:noAutofit/>
          </a:bodyPr>
          <a:lstStyle/>
          <a:p>
            <a:r>
              <a:rPr lang="en-US" dirty="0"/>
              <a:t>A cancer researcher believes that there may be an increase in the life expectancy of women diagnosed with terminal breast cancer if they attend group therapy to discuss their illness. He randomly selects 40 women with breast cancer. Twenty of the women are randomly assigned to a group that attends a group therapy session one day per week. The other 20 women do not attend therapy and are designated as the control group. The life expectancy, in number of years, from diagnosis until death is measured for each of the women.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5" name="object 5"/>
          <p:cNvGraphicFramePr>
            <a:graphicFrameLocks noGrp="1"/>
          </p:cNvGraphicFramePr>
          <p:nvPr>
            <p:extLst>
              <p:ext uri="{D42A27DB-BD31-4B8C-83A1-F6EECF244321}">
                <p14:modId xmlns:p14="http://schemas.microsoft.com/office/powerpoint/2010/main" val="321997768"/>
              </p:ext>
            </p:extLst>
          </p:nvPr>
        </p:nvGraphicFramePr>
        <p:xfrm>
          <a:off x="1600200" y="2071416"/>
          <a:ext cx="6096000" cy="1685925"/>
        </p:xfrm>
        <a:graphic>
          <a:graphicData uri="http://schemas.openxmlformats.org/drawingml/2006/table">
            <a:tbl>
              <a:tblPr firstRow="1" bandRow="1">
                <a:tableStyleId>{5C22544A-7EE6-4342-B048-85BDC9FD1C3A}</a:tableStyleId>
              </a:tblPr>
              <a:tblGrid>
                <a:gridCol w="2957854">
                  <a:extLst>
                    <a:ext uri="{9D8B030D-6E8A-4147-A177-3AD203B41FA5}">
                      <a16:colId xmlns:a16="http://schemas.microsoft.com/office/drawing/2014/main" val="20000"/>
                    </a:ext>
                  </a:extLst>
                </a:gridCol>
                <a:gridCol w="3138146">
                  <a:extLst>
                    <a:ext uri="{9D8B030D-6E8A-4147-A177-3AD203B41FA5}">
                      <a16:colId xmlns:a16="http://schemas.microsoft.com/office/drawing/2014/main" val="20001"/>
                    </a:ext>
                  </a:extLst>
                </a:gridCol>
              </a:tblGrid>
              <a:tr h="196850">
                <a:tc gridSpan="2">
                  <a:txBody>
                    <a:bodyPr/>
                    <a:lstStyle/>
                    <a:p>
                      <a:pPr marL="0" marR="586105"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           Summary Statistics</a:t>
                      </a:r>
                    </a:p>
                  </a:txBody>
                  <a:tcPr marL="0" marR="0" marT="19050" marB="0"/>
                </a:tc>
                <a:tc hMerge="1">
                  <a:txBody>
                    <a:bodyPr/>
                    <a:lstStyle/>
                    <a:p>
                      <a:pPr marL="513715"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86105" algn="ctr">
                        <a:lnSpc>
                          <a:spcPct val="100000"/>
                        </a:lnSpc>
                        <a:spcBef>
                          <a:spcPts val="150"/>
                        </a:spcBef>
                      </a:pPr>
                      <a:r>
                        <a:rPr sz="2000" b="1" spc="-5" dirty="0">
                          <a:solidFill>
                            <a:srgbClr val="000000"/>
                          </a:solidFill>
                        </a:rPr>
                        <a:t>Women </a:t>
                      </a:r>
                      <a:r>
                        <a:rPr sz="2000" b="1" dirty="0">
                          <a:solidFill>
                            <a:srgbClr val="000000"/>
                          </a:solidFill>
                        </a:rPr>
                        <a:t>in</a:t>
                      </a:r>
                      <a:r>
                        <a:rPr sz="2000" b="1" spc="-65"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tc>
                  <a:txBody>
                    <a:bodyPr/>
                    <a:lstStyle/>
                    <a:p>
                      <a:pPr marL="513715" algn="ctr">
                        <a:lnSpc>
                          <a:spcPct val="100000"/>
                        </a:lnSpc>
                        <a:spcBef>
                          <a:spcPts val="150"/>
                        </a:spcBef>
                      </a:pPr>
                      <a:r>
                        <a:rPr sz="2000" b="1" spc="-5" dirty="0">
                          <a:solidFill>
                            <a:srgbClr val="000000"/>
                          </a:solidFill>
                        </a:rPr>
                        <a:t>Women Not </a:t>
                      </a:r>
                      <a:r>
                        <a:rPr sz="2000" b="1" dirty="0">
                          <a:solidFill>
                            <a:srgbClr val="000000"/>
                          </a:solidFill>
                        </a:rPr>
                        <a:t>in</a:t>
                      </a:r>
                      <a:r>
                        <a:rPr sz="2000" b="1" spc="-70" dirty="0">
                          <a:solidFill>
                            <a:srgbClr val="000000"/>
                          </a:solidFill>
                        </a:rPr>
                        <a:t> </a:t>
                      </a:r>
                      <a:r>
                        <a:rPr sz="2000" b="1" spc="-5" dirty="0">
                          <a:solidFill>
                            <a:srgbClr val="000000"/>
                          </a:solidFill>
                        </a:rPr>
                        <a:t>Therapy</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586105" algn="ctr">
                        <a:lnSpc>
                          <a:spcPct val="100000"/>
                        </a:lnSpc>
                        <a:spcBef>
                          <a:spcPts val="125"/>
                        </a:spcBef>
                      </a:pPr>
                      <a:r>
                        <a:rPr sz="2000" i="1" spc="-5" dirty="0">
                          <a:solidFill>
                            <a:srgbClr val="000000"/>
                          </a:solidFill>
                        </a:rPr>
                        <a:t>n</a:t>
                      </a:r>
                      <a:r>
                        <a:rPr sz="2000" spc="-7" baseline="-25641" dirty="0">
                          <a:solidFill>
                            <a:srgbClr val="000000"/>
                          </a:solidFill>
                        </a:rPr>
                        <a:t>1 </a:t>
                      </a:r>
                      <a:r>
                        <a:rPr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n</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20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304800">
                <a:tc>
                  <a:txBody>
                    <a:bodyPr/>
                    <a:lstStyle/>
                    <a:p>
                      <a:pPr marR="556260" algn="ctr">
                        <a:lnSpc>
                          <a:spcPct val="100000"/>
                        </a:lnSpc>
                        <a:spcBef>
                          <a:spcPts val="725"/>
                        </a:spcBef>
                      </a:pPr>
                      <a:endParaRPr sz="2000" dirty="0">
                        <a:solidFill>
                          <a:srgbClr val="000000"/>
                        </a:solidFill>
                        <a:latin typeface="STIX"/>
                        <a:cs typeface="STIX"/>
                      </a:endParaRPr>
                    </a:p>
                  </a:txBody>
                  <a:tcPr marL="0" marR="0" marT="92075" marB="0"/>
                </a:tc>
                <a:tc>
                  <a:txBody>
                    <a:bodyPr/>
                    <a:lstStyle/>
                    <a:p>
                      <a:pPr marL="543560" algn="ctr">
                        <a:lnSpc>
                          <a:spcPct val="100000"/>
                        </a:lnSpc>
                        <a:spcBef>
                          <a:spcPts val="650"/>
                        </a:spcBef>
                      </a:pPr>
                      <a:endParaRPr sz="2000" dirty="0">
                        <a:solidFill>
                          <a:srgbClr val="000000"/>
                        </a:solidFill>
                        <a:latin typeface="STIX"/>
                        <a:cs typeface="STIX"/>
                      </a:endParaRPr>
                    </a:p>
                  </a:txBody>
                  <a:tcPr marL="0" marR="0" marT="82550" marB="0"/>
                </a:tc>
                <a:extLst>
                  <a:ext uri="{0D108BD9-81ED-4DB2-BD59-A6C34878D82A}">
                    <a16:rowId xmlns:a16="http://schemas.microsoft.com/office/drawing/2014/main" val="10003"/>
                  </a:ext>
                </a:extLst>
              </a:tr>
              <a:tr h="206375">
                <a:tc>
                  <a:txBody>
                    <a:bodyPr/>
                    <a:lstStyle/>
                    <a:p>
                      <a:pPr marR="586105" algn="ctr">
                        <a:lnSpc>
                          <a:spcPct val="100000"/>
                        </a:lnSpc>
                        <a:spcBef>
                          <a:spcPts val="125"/>
                        </a:spcBef>
                      </a:pPr>
                      <a:r>
                        <a:rPr sz="2000" i="1" spc="-5" dirty="0">
                          <a:solidFill>
                            <a:srgbClr val="000000"/>
                          </a:solidFill>
                        </a:rPr>
                        <a:t>s</a:t>
                      </a:r>
                      <a:r>
                        <a:rPr sz="2000" spc="-7" baseline="-25641" dirty="0">
                          <a:solidFill>
                            <a:srgbClr val="000000"/>
                          </a:solidFill>
                        </a:rPr>
                        <a:t>1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3175" indent="0" algn="ctr">
                        <a:lnSpc>
                          <a:spcPct val="100000"/>
                        </a:lnSpc>
                        <a:spcBef>
                          <a:spcPts val="125"/>
                        </a:spcBef>
                      </a:pPr>
                      <a:r>
                        <a:rPr sz="2000" i="1" spc="-5" dirty="0">
                          <a:solidFill>
                            <a:srgbClr val="000000"/>
                          </a:solidFill>
                        </a:rPr>
                        <a:t>s</a:t>
                      </a:r>
                      <a:r>
                        <a:rPr sz="2000" spc="-7" baseline="-25641" dirty="0">
                          <a:solidFill>
                            <a:srgbClr val="000000"/>
                          </a:solidFill>
                        </a:rPr>
                        <a:t>2 </a:t>
                      </a:r>
                      <a:r>
                        <a:rPr lang="en-US" sz="2000" dirty="0">
                          <a:solidFill>
                            <a:srgbClr val="000000"/>
                          </a:solidFill>
                          <a:latin typeface="Symbol" pitchFamily="98" charset="2"/>
                        </a:rPr>
                        <a:t>=</a:t>
                      </a:r>
                      <a:r>
                        <a:rPr sz="2000" spc="-15" dirty="0">
                          <a:solidFill>
                            <a:srgbClr val="000000"/>
                          </a:solidFill>
                        </a:rPr>
                        <a:t> </a:t>
                      </a:r>
                      <a:r>
                        <a:rPr sz="2000" dirty="0">
                          <a:solidFill>
                            <a:srgbClr val="000000"/>
                          </a:solidFill>
                        </a:rPr>
                        <a:t>0.5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162818" name="Object 2"/>
          <p:cNvGraphicFramePr>
            <a:graphicFrameLocks noChangeAspect="1"/>
          </p:cNvGraphicFramePr>
          <p:nvPr>
            <p:extLst>
              <p:ext uri="{D42A27DB-BD31-4B8C-83A1-F6EECF244321}">
                <p14:modId xmlns:p14="http://schemas.microsoft.com/office/powerpoint/2010/main" val="2298639081"/>
              </p:ext>
            </p:extLst>
          </p:nvPr>
        </p:nvGraphicFramePr>
        <p:xfrm>
          <a:off x="2370292" y="3096038"/>
          <a:ext cx="825500" cy="330200"/>
        </p:xfrm>
        <a:graphic>
          <a:graphicData uri="http://schemas.openxmlformats.org/presentationml/2006/ole">
            <mc:AlternateContent xmlns:mc="http://schemas.openxmlformats.org/markup-compatibility/2006">
              <mc:Choice xmlns:v="urn:schemas-microsoft-com:vml" Requires="v">
                <p:oleObj spid="_x0000_s162896" name="Equation" r:id="rId3" imgW="825480" imgH="330120" progId="Equation.DSMT4">
                  <p:embed/>
                </p:oleObj>
              </mc:Choice>
              <mc:Fallback>
                <p:oleObj name="Equation" r:id="rId3" imgW="825480" imgH="330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292" y="3096038"/>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extLst>
              <p:ext uri="{D42A27DB-BD31-4B8C-83A1-F6EECF244321}">
                <p14:modId xmlns:p14="http://schemas.microsoft.com/office/powerpoint/2010/main" val="3185915369"/>
              </p:ext>
            </p:extLst>
          </p:nvPr>
        </p:nvGraphicFramePr>
        <p:xfrm>
          <a:off x="5723092" y="3087183"/>
          <a:ext cx="825500" cy="330200"/>
        </p:xfrm>
        <a:graphic>
          <a:graphicData uri="http://schemas.openxmlformats.org/presentationml/2006/ole">
            <mc:AlternateContent xmlns:mc="http://schemas.openxmlformats.org/markup-compatibility/2006">
              <mc:Choice xmlns:v="urn:schemas-microsoft-com:vml" Requires="v">
                <p:oleObj spid="_x0000_s162897" name="Equation" r:id="rId5" imgW="825480" imgH="330120" progId="Equation.DSMT4">
                  <p:embed/>
                </p:oleObj>
              </mc:Choice>
              <mc:Fallback>
                <p:oleObj name="Equation" r:id="rId5" imgW="825480" imgH="3301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3092" y="3087183"/>
                        <a:ext cx="8255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
          <p:cNvGraphicFramePr>
            <a:graphicFrameLocks noGrp="1"/>
          </p:cNvGraphicFramePr>
          <p:nvPr>
            <p:extLst>
              <p:ext uri="{D42A27DB-BD31-4B8C-83A1-F6EECF244321}">
                <p14:modId xmlns:p14="http://schemas.microsoft.com/office/powerpoint/2010/main" val="1404608017"/>
              </p:ext>
            </p:extLst>
          </p:nvPr>
        </p:nvGraphicFramePr>
        <p:xfrm>
          <a:off x="914401" y="4214541"/>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Women 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sz="2000" dirty="0">
                          <a:solidFill>
                            <a:srgbClr val="000000"/>
                          </a:solidFill>
                        </a:rPr>
                        <a:t>4.7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3.8</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sz="2000" dirty="0">
                          <a:solidFill>
                            <a:srgbClr val="000000"/>
                          </a:solidFill>
                        </a:rPr>
                        <a:t>2.9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2.8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3.1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sz="2000" dirty="0">
                          <a:solidFill>
                            <a:srgbClr val="000000"/>
                          </a:solidFill>
                        </a:rPr>
                        <a:t>4.7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sz="2000" dirty="0">
                          <a:solidFill>
                            <a:srgbClr val="000000"/>
                          </a:solidFill>
                        </a:rPr>
                        <a:t>4.2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3.4</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3.6</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sz="2000" dirty="0">
                          <a:solidFill>
                            <a:srgbClr val="000000"/>
                          </a:solidFill>
                        </a:rPr>
                        <a:t>4.8</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graphicFrame>
        <p:nvGraphicFramePr>
          <p:cNvPr id="9" name="object 3"/>
          <p:cNvGraphicFramePr>
            <a:graphicFrameLocks noGrp="1"/>
          </p:cNvGraphicFramePr>
          <p:nvPr>
            <p:extLst>
              <p:ext uri="{D42A27DB-BD31-4B8C-83A1-F6EECF244321}">
                <p14:modId xmlns:p14="http://schemas.microsoft.com/office/powerpoint/2010/main" val="668013659"/>
              </p:ext>
            </p:extLst>
          </p:nvPr>
        </p:nvGraphicFramePr>
        <p:xfrm>
          <a:off x="4876801" y="4223629"/>
          <a:ext cx="3200399" cy="1663700"/>
        </p:xfrm>
        <a:graphic>
          <a:graphicData uri="http://schemas.openxmlformats.org/drawingml/2006/table">
            <a:tbl>
              <a:tblPr firstRow="1" bandRow="1">
                <a:tableStyleId>{5C22544A-7EE6-4342-B048-85BDC9FD1C3A}</a:tableStyleId>
              </a:tblPr>
              <a:tblGrid>
                <a:gridCol w="569490">
                  <a:extLst>
                    <a:ext uri="{9D8B030D-6E8A-4147-A177-3AD203B41FA5}">
                      <a16:colId xmlns:a16="http://schemas.microsoft.com/office/drawing/2014/main" val="20000"/>
                    </a:ext>
                  </a:extLst>
                </a:gridCol>
                <a:gridCol w="686821">
                  <a:extLst>
                    <a:ext uri="{9D8B030D-6E8A-4147-A177-3AD203B41FA5}">
                      <a16:colId xmlns:a16="http://schemas.microsoft.com/office/drawing/2014/main" val="20001"/>
                    </a:ext>
                  </a:extLst>
                </a:gridCol>
                <a:gridCol w="686822">
                  <a:extLst>
                    <a:ext uri="{9D8B030D-6E8A-4147-A177-3AD203B41FA5}">
                      <a16:colId xmlns:a16="http://schemas.microsoft.com/office/drawing/2014/main" val="20002"/>
                    </a:ext>
                  </a:extLst>
                </a:gridCol>
                <a:gridCol w="686822">
                  <a:extLst>
                    <a:ext uri="{9D8B030D-6E8A-4147-A177-3AD203B41FA5}">
                      <a16:colId xmlns:a16="http://schemas.microsoft.com/office/drawing/2014/main" val="20003"/>
                    </a:ext>
                  </a:extLst>
                </a:gridCol>
                <a:gridCol w="570444">
                  <a:extLst>
                    <a:ext uri="{9D8B030D-6E8A-4147-A177-3AD203B41FA5}">
                      <a16:colId xmlns:a16="http://schemas.microsoft.com/office/drawing/2014/main" val="20004"/>
                    </a:ext>
                  </a:extLst>
                </a:gridCol>
              </a:tblGrid>
              <a:tr h="381000">
                <a:tc gridSpan="5">
                  <a:txBody>
                    <a:bodyPr/>
                    <a:lstStyle/>
                    <a:p>
                      <a:pPr algn="ctr"/>
                      <a:r>
                        <a:rPr lang="en-US" sz="2000" b="1" kern="1200" baseline="0" dirty="0">
                          <a:solidFill>
                            <a:schemeClr val="lt1"/>
                          </a:solidFill>
                          <a:latin typeface="+mn-lt"/>
                          <a:ea typeface="+mn-ea"/>
                          <a:cs typeface="+mn-cs"/>
                        </a:rPr>
                        <a:t>Women Not in Therapy </a:t>
                      </a: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L="635" algn="ctr">
                        <a:lnSpc>
                          <a:spcPct val="100000"/>
                        </a:lnSpc>
                        <a:spcBef>
                          <a:spcPts val="125"/>
                        </a:spcBef>
                      </a:pPr>
                      <a:endParaRPr sz="1100">
                        <a:latin typeface="STIX"/>
                        <a:cs typeface="STIX"/>
                      </a:endParaRPr>
                    </a:p>
                  </a:txBody>
                  <a:tcPr marL="0" marR="0" marT="15875" marB="0"/>
                </a:tc>
                <a:tc hMerge="1">
                  <a:txBody>
                    <a:bodyPr/>
                    <a:lstStyle/>
                    <a:p>
                      <a:pPr marR="56515" algn="r">
                        <a:lnSpc>
                          <a:spcPct val="100000"/>
                        </a:lnSpc>
                        <a:spcBef>
                          <a:spcPts val="125"/>
                        </a:spcBef>
                      </a:pPr>
                      <a:endParaRPr sz="1100" dirty="0">
                        <a:latin typeface="STIX"/>
                        <a:cs typeface="STIX"/>
                      </a:endParaRPr>
                    </a:p>
                  </a:txBody>
                  <a:tcPr marL="0" marR="0" marT="15875" marB="0"/>
                </a:tc>
                <a:extLst>
                  <a:ext uri="{0D108BD9-81ED-4DB2-BD59-A6C34878D82A}">
                    <a16:rowId xmlns:a16="http://schemas.microsoft.com/office/drawing/2014/main" val="10000"/>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0</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3</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8</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1"/>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L="63500"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7</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9</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L="63500"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1</a:t>
                      </a: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2</a:t>
                      </a:r>
                      <a:endParaRPr sz="2000" dirty="0">
                        <a:solidFill>
                          <a:srgbClr val="000000"/>
                        </a:solidFill>
                        <a:latin typeface="STIX"/>
                        <a:cs typeface="STIX"/>
                      </a:endParaRPr>
                    </a:p>
                  </a:txBody>
                  <a:tcPr marL="0" marR="0" marT="15875" marB="0"/>
                </a:tc>
                <a:tc>
                  <a:txBody>
                    <a:bodyPr/>
                    <a:lstStyle/>
                    <a:p>
                      <a:pPr marR="56515" algn="ctr">
                        <a:lnSpc>
                          <a:spcPct val="100000"/>
                        </a:lnSpc>
                        <a:spcBef>
                          <a:spcPts val="125"/>
                        </a:spcBef>
                      </a:pPr>
                      <a:r>
                        <a:rPr lang="en-US" sz="2000" dirty="0">
                          <a:solidFill>
                            <a:srgbClr val="000000"/>
                          </a:solidFill>
                        </a:rPr>
                        <a:t>2</a:t>
                      </a:r>
                      <a:r>
                        <a:rPr sz="2000" dirty="0">
                          <a:solidFill>
                            <a:srgbClr val="000000"/>
                          </a:solidFill>
                        </a:rPr>
                        <a:t>.</a:t>
                      </a:r>
                      <a:r>
                        <a:rPr lang="en-US" sz="2000" dirty="0">
                          <a:solidFill>
                            <a:srgbClr val="000000"/>
                          </a:solidFill>
                        </a:rPr>
                        <a:t>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47ECE76F-D5D1-4CCF-B164-EFEB6A3A136E}"/>
              </a:ext>
            </a:extLst>
          </p:cNvPr>
          <p:cNvSpPr/>
          <p:nvPr/>
        </p:nvSpPr>
        <p:spPr>
          <a:xfrm>
            <a:off x="304800" y="1097280"/>
            <a:ext cx="8077200" cy="954107"/>
          </a:xfrm>
          <a:prstGeom prst="rect">
            <a:avLst/>
          </a:prstGeom>
        </p:spPr>
        <p:txBody>
          <a:bodyPr wrap="square">
            <a:spAutoFit/>
          </a:bodyPr>
          <a:lstStyle/>
          <a:p>
            <a:r>
              <a:rPr lang="en-US" sz="2800" dirty="0"/>
              <a:t>The results of the study are shown in the following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8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28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A3E-D46A-464E-819D-C4D2E232E60A}"/>
              </a:ext>
            </a:extLst>
          </p:cNvPr>
          <p:cNvSpPr>
            <a:spLocks noGrp="1"/>
          </p:cNvSpPr>
          <p:nvPr>
            <p:ph type="title"/>
          </p:nvPr>
        </p:nvSpPr>
        <p:spPr/>
        <p:txBody>
          <a:bodyPr/>
          <a:lstStyle/>
          <a:p>
            <a:r>
              <a:rPr lang="en-US" dirty="0"/>
              <a:t>Example 12.1.4 (cont.)</a:t>
            </a:r>
          </a:p>
        </p:txBody>
      </p:sp>
      <p:sp>
        <p:nvSpPr>
          <p:cNvPr id="3" name="Content Placeholder 2">
            <a:extLst>
              <a:ext uri="{FF2B5EF4-FFF2-40B4-BE49-F238E27FC236}">
                <a16:creationId xmlns:a16="http://schemas.microsoft.com/office/drawing/2014/main" id="{7D01EE95-3209-4DBC-BFB3-463472FF6F12}"/>
              </a:ext>
            </a:extLst>
          </p:cNvPr>
          <p:cNvSpPr>
            <a:spLocks noGrp="1"/>
          </p:cNvSpPr>
          <p:nvPr>
            <p:ph idx="1"/>
          </p:nvPr>
        </p:nvSpPr>
        <p:spPr/>
        <p:txBody>
          <a:bodyPr/>
          <a:lstStyle/>
          <a:p>
            <a:r>
              <a:rPr lang="en-US" dirty="0"/>
              <a:t>Is there persuasive evidence for the researcher to conclude at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that the average life expectancy from diagnosis until death is significantly longer for women diagnosed with terminal breast cancer who attend group therapy once per week than those who do not attend group therapy?</a:t>
            </a:r>
          </a:p>
          <a:p>
            <a:endParaRPr lang="en-US" dirty="0"/>
          </a:p>
        </p:txBody>
      </p:sp>
    </p:spTree>
    <p:extLst>
      <p:ext uri="{BB962C8B-B14F-4D97-AF65-F5344CB8AC3E}">
        <p14:creationId xmlns:p14="http://schemas.microsoft.com/office/powerpoint/2010/main" val="1099884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normAutofit lnSpcReduction="10000"/>
          </a:bodyPr>
          <a:lstStyle/>
          <a:p>
            <a:r>
              <a:rPr lang="en-US" b="1" dirty="0"/>
              <a:t>Solution</a:t>
            </a:r>
          </a:p>
          <a:p>
            <a:r>
              <a:rPr lang="en-US" b="1" dirty="0"/>
              <a:t>Step 1: </a:t>
            </a:r>
            <a:r>
              <a:rPr lang="en-US" dirty="0"/>
              <a:t>Determine the null and alternative hypotheses. </a:t>
            </a:r>
            <a:r>
              <a:rPr lang="en-US" b="1" dirty="0"/>
              <a:t>Null Hypothesis: </a:t>
            </a:r>
            <a:r>
              <a:rPr lang="en-US" dirty="0"/>
              <a:t>There is no difference in average life expectancy from diagnosis until death for women with terminal breast cancer whether or not they attend therapy. </a:t>
            </a:r>
          </a:p>
          <a:p>
            <a:r>
              <a:rPr lang="en-US" b="1" dirty="0"/>
              <a:t>Alternative Hypothesis: </a:t>
            </a:r>
            <a:r>
              <a:rPr lang="en-US" dirty="0"/>
              <a:t>For women who have been diagnosed with terminal breast cancer the average life expectancy from diagnosis until death is greater for those women who attend weekly group therapy meetings than those who do not.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Since the researcher is interested in comparing the </a:t>
            </a:r>
            <a:r>
              <a:rPr lang="en-US" i="1" dirty="0"/>
              <a:t>average</a:t>
            </a:r>
            <a:r>
              <a:rPr lang="en-US" dirty="0"/>
              <a:t> life expectancies from diagnosis until death for each of the groups, the appropriate statistical measures are </a:t>
            </a:r>
          </a:p>
          <a:p>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the true average life expectancy from diagnosis until death for women diagnosed with terminal breast cancer who attend weekly group therapy</a:t>
            </a:r>
            <a:r>
              <a:rPr lang="en-US" dirty="0"/>
              <a:t>; </a:t>
            </a:r>
          </a:p>
          <a:p>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the true average life expectancy from diagnosis until death for women diagnosed with terminal breast cancer who do not attend weekly group therapy</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Since the researcher’s interest is in whether or not the average life expectancy is </a:t>
            </a:r>
            <a:r>
              <a:rPr lang="en-US" i="1" dirty="0"/>
              <a:t>higher</a:t>
            </a:r>
            <a:r>
              <a:rPr lang="en-US" dirty="0"/>
              <a:t> for women who attend group therapy than those who don’t, this test is a one-sided test. </a:t>
            </a:r>
          </a:p>
          <a:p>
            <a:r>
              <a:rPr lang="en-US" dirty="0"/>
              <a:t>The researcher is interested in determining if the average life expectancy is higher for the women in the therapy group, </a:t>
            </a:r>
            <a:r>
              <a:rPr lang="el-GR" i="1" dirty="0">
                <a:latin typeface="Cambria Math" panose="02040503050406030204" pitchFamily="18" charset="0"/>
                <a:ea typeface="Cambria Math" panose="02040503050406030204" pitchFamily="18" charset="0"/>
              </a:rPr>
              <a:t>μ</a:t>
            </a:r>
            <a:r>
              <a:rPr lang="en-US" baseline="-25000" dirty="0"/>
              <a:t>1</a:t>
            </a:r>
            <a:r>
              <a:rPr lang="en-US" dirty="0"/>
              <a:t>, versus those in the control group, </a:t>
            </a:r>
            <a:r>
              <a:rPr lang="el-GR" i="1" dirty="0">
                <a:latin typeface="Cambria Math" panose="02040503050406030204" pitchFamily="18" charset="0"/>
                <a:ea typeface="Cambria Math" panose="02040503050406030204" pitchFamily="18" charset="0"/>
              </a:rPr>
              <a:t>μ</a:t>
            </a:r>
            <a:r>
              <a:rPr lang="en-US" baseline="-25000" dirty="0"/>
              <a:t>2</a:t>
            </a:r>
            <a:r>
              <a:rPr lang="en-US" dirty="0"/>
              <a:t>. A way to state this in terms of the statistical measures in </a:t>
            </a:r>
            <a:r>
              <a:rPr lang="en-US" b="1" dirty="0"/>
              <a:t>Step 2 </a:t>
            </a:r>
            <a:r>
              <a:rPr lang="en-US" dirty="0"/>
              <a:t>is </a:t>
            </a:r>
            <a:r>
              <a:rPr lang="el-GR" i="1" dirty="0">
                <a:latin typeface="Cambria Math" panose="02040503050406030204" pitchFamily="18" charset="0"/>
                <a:ea typeface="Cambria Math" panose="02040503050406030204" pitchFamily="18" charset="0"/>
              </a:rPr>
              <a:t>μ</a:t>
            </a:r>
            <a:r>
              <a:rPr lang="en-US" baseline="-25000" dirty="0"/>
              <a:t>1</a:t>
            </a:r>
            <a:r>
              <a:rPr lang="en-US" dirty="0"/>
              <a:t> &gt; </a:t>
            </a:r>
            <a:r>
              <a:rPr lang="el-GR" i="1" dirty="0">
                <a:latin typeface="Cambria Math" panose="02040503050406030204" pitchFamily="18" charset="0"/>
                <a:ea typeface="Cambria Math" panose="02040503050406030204" pitchFamily="18" charset="0"/>
              </a:rPr>
              <a:t>μ</a:t>
            </a:r>
            <a:r>
              <a:rPr lang="en-US" baseline="-25000" dirty="0"/>
              <a:t>2</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But in order to perform the hypothesis test, this statement must be rewritten in a form for which we have a point estimate, 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&gt; 0. The resulting hypotheses in symbolic notation are as follows. </a:t>
            </a:r>
          </a:p>
          <a:p>
            <a:r>
              <a:rPr lang="en-US" i="1" dirty="0">
                <a:solidFill>
                  <a:srgbClr val="0000FF"/>
                </a:solidFill>
              </a:rPr>
              <a:t>H</a:t>
            </a:r>
            <a:r>
              <a:rPr lang="en-US" baseline="-25000" dirty="0">
                <a:solidFill>
                  <a:srgbClr val="0000FF"/>
                </a:solidFill>
              </a:rPr>
              <a:t>0</a:t>
            </a:r>
            <a:r>
              <a:rPr lang="en-US"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 0 </a:t>
            </a:r>
            <a:r>
              <a:rPr lang="en-US" dirty="0"/>
              <a:t>There is no difference in average life expectancy for the two groups. </a:t>
            </a:r>
          </a:p>
          <a:p>
            <a:r>
              <a:rPr lang="en-US" i="1" dirty="0">
                <a:solidFill>
                  <a:srgbClr val="0000FF"/>
                </a:solidFill>
              </a:rPr>
              <a:t>H</a:t>
            </a:r>
            <a:r>
              <a:rPr lang="en-US" i="1" baseline="-25000" dirty="0">
                <a:solidFill>
                  <a:srgbClr val="0000FF"/>
                </a:solidFill>
              </a:rPr>
              <a:t>a</a:t>
            </a:r>
            <a:r>
              <a:rPr lang="en-US"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&gt; 0 </a:t>
            </a:r>
            <a:r>
              <a:rPr lang="en-US" dirty="0"/>
              <a:t>The life expectancy is larger for the group who attend weekly therapy than for those who do not attend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b="1" dirty="0"/>
              <a:t>Step 2: </a:t>
            </a:r>
            <a:r>
              <a:rPr lang="en-US" dirty="0"/>
              <a:t>Specify the significance level </a:t>
            </a:r>
            <a:r>
              <a:rPr lang="el-GR" i="1" dirty="0">
                <a:latin typeface="Cambria Math" panose="02040503050406030204" pitchFamily="18" charset="0"/>
                <a:ea typeface="Cambria Math" panose="02040503050406030204" pitchFamily="18" charset="0"/>
              </a:rPr>
              <a:t>α</a:t>
            </a:r>
            <a:r>
              <a:rPr lang="en-US" dirty="0"/>
              <a:t>. </a:t>
            </a:r>
          </a:p>
          <a:p>
            <a:r>
              <a:rPr lang="en-US" dirty="0"/>
              <a:t>The level of the test is specified in the problem as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a:t>
            </a:r>
            <a:r>
              <a:rPr lang="en-US" dirty="0"/>
              <a:t>.</a:t>
            </a:r>
          </a:p>
          <a:p>
            <a:r>
              <a:rPr lang="en-US" b="1" dirty="0"/>
              <a:t>Step 3: </a:t>
            </a:r>
            <a:r>
              <a:rPr lang="en-US" dirty="0"/>
              <a:t>Validate the assumptions of the hypothesis test, identify the appropriate test statistic and compute its value.</a:t>
            </a:r>
          </a:p>
          <a:p>
            <a:r>
              <a:rPr lang="en-US" dirty="0"/>
              <a:t>To develop the appropriate test statistic, a random variable whose value will be used to make the decision to reject or fail to reject </a:t>
            </a:r>
            <a:r>
              <a:rPr lang="en-US" i="1" dirty="0"/>
              <a:t>H</a:t>
            </a:r>
            <a:r>
              <a:rPr lang="en-US" baseline="-25000" dirty="0"/>
              <a:t>0</a:t>
            </a:r>
            <a:r>
              <a:rPr lang="en-US" dirty="0"/>
              <a:t> must be found.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normAutofit/>
          </a:bodyPr>
          <a:lstStyle/>
          <a:p>
            <a:r>
              <a:rPr lang="en-US" dirty="0"/>
              <a:t>The sampling distribution 	  provides essential information in assessing the rareness of the test statistic. Two questions must be answered in order to use the test statistic from the previous example. </a:t>
            </a:r>
          </a:p>
          <a:p>
            <a:r>
              <a:rPr lang="en-US" i="1" dirty="0"/>
              <a:t>Are the samples taken from populations with normal distributions? Are the variances approximately equal</a:t>
            </a:r>
            <a:r>
              <a:rPr lang="en-US" dirty="0"/>
              <a:t>?</a:t>
            </a:r>
          </a:p>
        </p:txBody>
      </p:sp>
      <p:graphicFrame>
        <p:nvGraphicFramePr>
          <p:cNvPr id="163842" name="Object 2"/>
          <p:cNvGraphicFramePr>
            <a:graphicFrameLocks noChangeAspect="1"/>
          </p:cNvGraphicFramePr>
          <p:nvPr/>
        </p:nvGraphicFramePr>
        <p:xfrm>
          <a:off x="4283978" y="1362512"/>
          <a:ext cx="927100" cy="431800"/>
        </p:xfrm>
        <a:graphic>
          <a:graphicData uri="http://schemas.openxmlformats.org/presentationml/2006/ole">
            <mc:AlternateContent xmlns:mc="http://schemas.openxmlformats.org/markup-compatibility/2006">
              <mc:Choice xmlns:v="urn:schemas-microsoft-com:vml" Requires="v">
                <p:oleObj spid="_x0000_s163881" name="Equation" r:id="rId3" imgW="927000" imgH="431640" progId="Equation.DSMT4">
                  <p:embed/>
                </p:oleObj>
              </mc:Choice>
              <mc:Fallback>
                <p:oleObj name="Equation" r:id="rId3" imgW="927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78" y="1362512"/>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endParaRPr lang="en-US" dirty="0"/>
          </a:p>
          <a:p>
            <a:endParaRPr lang="en-US" dirty="0"/>
          </a:p>
        </p:txBody>
      </p:sp>
      <p:pic>
        <p:nvPicPr>
          <p:cNvPr id="165890" name="Picture 2"/>
          <p:cNvPicPr>
            <a:picLocks noChangeAspect="1" noChangeArrowheads="1"/>
          </p:cNvPicPr>
          <p:nvPr/>
        </p:nvPicPr>
        <p:blipFill>
          <a:blip r:embed="rId2" cstate="print"/>
          <a:srcRect/>
          <a:stretch>
            <a:fillRect/>
          </a:stretch>
        </p:blipFill>
        <p:spPr bwMode="auto">
          <a:xfrm>
            <a:off x="4572000" y="2838541"/>
            <a:ext cx="4114800" cy="3028859"/>
          </a:xfrm>
          <a:prstGeom prst="rect">
            <a:avLst/>
          </a:prstGeom>
          <a:noFill/>
          <a:ln w="9525">
            <a:noFill/>
            <a:miter lim="800000"/>
            <a:headEnd/>
            <a:tailEnd/>
          </a:ln>
        </p:spPr>
      </p:pic>
      <p:pic>
        <p:nvPicPr>
          <p:cNvPr id="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2831742"/>
            <a:ext cx="4114800" cy="3015775"/>
          </a:xfrm>
          <a:prstGeom prst="rect">
            <a:avLst/>
          </a:prstGeom>
          <a:noFill/>
          <a:ln w="9525">
            <a:noFill/>
            <a:miter lim="800000"/>
            <a:headEnd/>
            <a:tailEnd/>
          </a:ln>
        </p:spPr>
      </p:pic>
      <p:sp>
        <p:nvSpPr>
          <p:cNvPr id="7" name="Content Placeholder 2"/>
          <p:cNvSpPr txBox="1">
            <a:spLocks/>
          </p:cNvSpPr>
          <p:nvPr/>
        </p:nvSpPr>
        <p:spPr>
          <a:xfrm>
            <a:off x="457200" y="121920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normal probability plots of the two data sets do not show any severe departure from normality for either sample.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p:sp>
        <p:nvSpPr>
          <p:cNvPr id="4" name="Content Placeholder 2"/>
          <p:cNvSpPr>
            <a:spLocks noGrp="1"/>
          </p:cNvSpPr>
          <p:nvPr>
            <p:ph idx="1"/>
          </p:nvPr>
        </p:nvSpPr>
        <p:spPr>
          <a:xfrm>
            <a:off x="457200" y="1236714"/>
            <a:ext cx="8229600" cy="4056495"/>
          </a:xfrm>
          <a:solidFill>
            <a:srgbClr val="FFFFCC"/>
          </a:solidFill>
          <a:ln w="28575">
            <a:solidFill>
              <a:srgbClr val="000000"/>
            </a:solidFill>
          </a:ln>
        </p:spPr>
        <p:txBody>
          <a:bodyPr wrap="square">
            <a:spAutoFit/>
          </a:bodyPr>
          <a:lstStyle/>
          <a:p>
            <a:pPr algn="ctr"/>
            <a:r>
              <a:rPr lang="en-US" b="1" dirty="0">
                <a:solidFill>
                  <a:srgbClr val="000000"/>
                </a:solidFill>
              </a:rPr>
              <a:t>Procedure (cont.)</a:t>
            </a:r>
            <a:endParaRPr lang="en-US" dirty="0">
              <a:solidFill>
                <a:srgbClr val="000000"/>
              </a:solidFill>
            </a:endParaRPr>
          </a:p>
          <a:p>
            <a:r>
              <a:rPr lang="en-US" b="1" dirty="0">
                <a:solidFill>
                  <a:srgbClr val="000000"/>
                </a:solidFill>
              </a:rPr>
              <a:t>Test Statistic:</a:t>
            </a:r>
          </a:p>
          <a:p>
            <a:r>
              <a:rPr lang="en-US" dirty="0">
                <a:solidFill>
                  <a:srgbClr val="000000"/>
                </a:solidFill>
              </a:rPr>
              <a:t>The test statistic for a hypothesis test about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2</a:t>
            </a:r>
            <a:r>
              <a:rPr lang="en-US" dirty="0">
                <a:solidFill>
                  <a:srgbClr val="000000"/>
                </a:solidFill>
              </a:rPr>
              <a:t> is given by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10594" name="Object 2"/>
          <p:cNvGraphicFramePr>
            <a:graphicFrameLocks noChangeAspect="1"/>
          </p:cNvGraphicFramePr>
          <p:nvPr>
            <p:extLst>
              <p:ext uri="{D42A27DB-BD31-4B8C-83A1-F6EECF244321}">
                <p14:modId xmlns:p14="http://schemas.microsoft.com/office/powerpoint/2010/main" val="2998303871"/>
              </p:ext>
            </p:extLst>
          </p:nvPr>
        </p:nvGraphicFramePr>
        <p:xfrm>
          <a:off x="692150" y="3683000"/>
          <a:ext cx="2819400" cy="1066800"/>
        </p:xfrm>
        <a:graphic>
          <a:graphicData uri="http://schemas.openxmlformats.org/presentationml/2006/ole">
            <mc:AlternateContent xmlns:mc="http://schemas.openxmlformats.org/markup-compatibility/2006">
              <mc:Choice xmlns:v="urn:schemas-microsoft-com:vml" Requires="v">
                <p:oleObj spid="_x0000_s110670" name="Equation" r:id="rId3" imgW="2819160" imgH="1066680" progId="Equation.DSMT4">
                  <p:embed/>
                </p:oleObj>
              </mc:Choice>
              <mc:Fallback>
                <p:oleObj name="Equation" r:id="rId3" imgW="2819160" imgH="1066680" progId="Equation.DSMT4">
                  <p:embed/>
                  <p:pic>
                    <p:nvPicPr>
                      <p:cNvPr id="0" name="Picture 2"/>
                      <p:cNvPicPr>
                        <a:picLocks noChangeAspect="1" noChangeArrowheads="1"/>
                      </p:cNvPicPr>
                      <p:nvPr/>
                    </p:nvPicPr>
                    <p:blipFill>
                      <a:blip r:embed="rId4"/>
                      <a:srcRect/>
                      <a:stretch>
                        <a:fillRect/>
                      </a:stretch>
                    </p:blipFill>
                    <p:spPr bwMode="auto">
                      <a:xfrm>
                        <a:off x="692150" y="368300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extLst>
              <p:ext uri="{D42A27DB-BD31-4B8C-83A1-F6EECF244321}">
                <p14:modId xmlns:p14="http://schemas.microsoft.com/office/powerpoint/2010/main" val="319912538"/>
              </p:ext>
            </p:extLst>
          </p:nvPr>
        </p:nvGraphicFramePr>
        <p:xfrm>
          <a:off x="3689350" y="2844800"/>
          <a:ext cx="3124200" cy="2413000"/>
        </p:xfrm>
        <a:graphic>
          <a:graphicData uri="http://schemas.openxmlformats.org/presentationml/2006/ole">
            <mc:AlternateContent xmlns:mc="http://schemas.openxmlformats.org/markup-compatibility/2006">
              <mc:Choice xmlns:v="urn:schemas-microsoft-com:vml" Requires="v">
                <p:oleObj spid="_x0000_s110671" name="Equation" r:id="rId5" imgW="3124080" imgH="2412720" progId="Equation.DSMT4">
                  <p:embed/>
                </p:oleObj>
              </mc:Choice>
              <mc:Fallback>
                <p:oleObj name="Equation" r:id="rId5" imgW="3124080" imgH="2412720" progId="Equation.DSMT4">
                  <p:embed/>
                  <p:pic>
                    <p:nvPicPr>
                      <p:cNvPr id="0" name="Picture 3"/>
                      <p:cNvPicPr>
                        <a:picLocks noChangeAspect="1" noChangeArrowheads="1"/>
                      </p:cNvPicPr>
                      <p:nvPr/>
                    </p:nvPicPr>
                    <p:blipFill>
                      <a:blip r:embed="rId6"/>
                      <a:srcRect/>
                      <a:stretch>
                        <a:fillRect/>
                      </a:stretch>
                    </p:blipFill>
                    <p:spPr bwMode="auto">
                      <a:xfrm>
                        <a:off x="3689350" y="2844800"/>
                        <a:ext cx="31242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500122" y="2209800"/>
            <a:ext cx="6143756" cy="3657600"/>
          </a:xfrm>
          <a:prstGeom prst="rect">
            <a:avLst/>
          </a:prstGeom>
          <a:noFill/>
          <a:ln w="9525">
            <a:noFill/>
            <a:miter lim="800000"/>
            <a:headEnd/>
            <a:tailEnd/>
          </a:ln>
        </p:spPr>
      </p:pic>
      <p:sp>
        <p:nvSpPr>
          <p:cNvPr id="6" name="Content Placeholder 2"/>
          <p:cNvSpPr txBox="1">
            <a:spLocks/>
          </p:cNvSpPr>
          <p:nvPr/>
        </p:nvSpPr>
        <p:spPr>
          <a:xfrm>
            <a:off x="457200" y="121920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box plots indicate that the spread of the two samples is similar.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Thus we can use a </a:t>
            </a:r>
            <a:r>
              <a:rPr lang="en-US" i="1" dirty="0"/>
              <a:t>t</a:t>
            </a:r>
            <a:r>
              <a:rPr lang="en-US" dirty="0"/>
              <a:t>-distribution and pool the variances of the two samples. This combined sample variance is referred to as the pooled variance,  </a:t>
            </a:r>
          </a:p>
        </p:txBody>
      </p:sp>
      <p:graphicFrame>
        <p:nvGraphicFramePr>
          <p:cNvPr id="164866" name="Object 2"/>
          <p:cNvGraphicFramePr>
            <a:graphicFrameLocks noChangeAspect="1"/>
          </p:cNvGraphicFramePr>
          <p:nvPr/>
        </p:nvGraphicFramePr>
        <p:xfrm>
          <a:off x="5570989" y="2176244"/>
          <a:ext cx="393700" cy="508000"/>
        </p:xfrm>
        <a:graphic>
          <a:graphicData uri="http://schemas.openxmlformats.org/presentationml/2006/ole">
            <mc:AlternateContent xmlns:mc="http://schemas.openxmlformats.org/markup-compatibility/2006">
              <mc:Choice xmlns:v="urn:schemas-microsoft-com:vml" Requires="v">
                <p:oleObj spid="_x0000_s164905" name="Equation" r:id="rId3" imgW="393480" imgH="507960" progId="Equation.DSMT4">
                  <p:embed/>
                </p:oleObj>
              </mc:Choice>
              <mc:Fallback>
                <p:oleObj name="Equation" r:id="rId3" imgW="39348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989" y="2176244"/>
                        <a:ext cx="3937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Therefore, the assumptions for the test are as follows: </a:t>
            </a:r>
          </a:p>
          <a:p>
            <a:pPr marL="461963" indent="-461963"/>
            <a:r>
              <a:rPr lang="en-US" dirty="0"/>
              <a:t>	Independent random samples </a:t>
            </a:r>
          </a:p>
          <a:p>
            <a:pPr marL="461963" indent="-461963"/>
            <a:r>
              <a:rPr lang="en-US" dirty="0"/>
              <a:t>	The two samples are drawn from populations that are approximately normally distributed. </a:t>
            </a:r>
          </a:p>
          <a:p>
            <a:pPr marL="1604963" lvl="2" indent="-461963">
              <a:buNone/>
            </a:pPr>
            <a:r>
              <a:rPr lang="en-US" sz="2800" dirty="0"/>
              <a:t>			 	    or  </a:t>
            </a:r>
          </a:p>
          <a:p>
            <a:pPr marL="461963" indent="-461963"/>
            <a:r>
              <a:rPr lang="en-US" dirty="0"/>
              <a:t>	The population standard deviations are assumed equal. </a:t>
            </a:r>
          </a:p>
          <a:p>
            <a:endParaRPr lang="en-US" dirty="0"/>
          </a:p>
        </p:txBody>
      </p:sp>
      <p:sp>
        <p:nvSpPr>
          <p:cNvPr id="4" name="Rectangle 3"/>
          <p:cNvSpPr/>
          <p:nvPr/>
        </p:nvSpPr>
        <p:spPr>
          <a:xfrm>
            <a:off x="5093149" y="3259132"/>
            <a:ext cx="3958391" cy="523220"/>
          </a:xfrm>
          <a:prstGeom prst="rect">
            <a:avLst/>
          </a:prstGeom>
        </p:spPr>
        <p:txBody>
          <a:bodyPr wrap="none">
            <a:spAutoFit/>
          </a:bodyPr>
          <a:lstStyle/>
          <a:p>
            <a:r>
              <a:rPr lang="en-US" sz="2800" dirty="0"/>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a:t>
            </a:r>
          </a:p>
        </p:txBody>
      </p:sp>
      <p:sp>
        <p:nvSpPr>
          <p:cNvPr id="5" name="Rectangle 4"/>
          <p:cNvSpPr/>
          <p:nvPr/>
        </p:nvSpPr>
        <p:spPr>
          <a:xfrm>
            <a:off x="431633" y="3244232"/>
            <a:ext cx="3745192" cy="584775"/>
          </a:xfrm>
          <a:prstGeom prst="rect">
            <a:avLst/>
          </a:prstGeom>
        </p:spPr>
        <p:txBody>
          <a:bodyPr wrap="none">
            <a:spAutoFit/>
          </a:bodyPr>
          <a:lstStyle/>
          <a:p>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known </a:t>
            </a:r>
          </a:p>
        </p:txBody>
      </p:sp>
      <p:pic>
        <p:nvPicPr>
          <p:cNvPr id="6" name="Picture 2"/>
          <p:cNvPicPr>
            <a:picLocks noChangeAspect="1" noChangeArrowheads="1"/>
          </p:cNvPicPr>
          <p:nvPr/>
        </p:nvPicPr>
        <p:blipFill>
          <a:blip r:embed="rId2" cstate="print"/>
          <a:srcRect/>
          <a:stretch>
            <a:fillRect/>
          </a:stretch>
        </p:blipFill>
        <p:spPr bwMode="auto">
          <a:xfrm>
            <a:off x="516907" y="1880724"/>
            <a:ext cx="365125"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24999" y="2438400"/>
            <a:ext cx="365125" cy="3810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457200" y="3870016"/>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5045075" y="3336616"/>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If the null hypothesis is true, </a:t>
            </a:r>
            <a:r>
              <a:rPr lang="en-US" i="1" dirty="0"/>
              <a:t>t</a:t>
            </a:r>
            <a:r>
              <a:rPr lang="en-US" dirty="0"/>
              <a:t> has a </a:t>
            </a:r>
            <a:r>
              <a:rPr lang="en-US" i="1" dirty="0"/>
              <a:t>t</a:t>
            </a:r>
            <a:r>
              <a:rPr lang="en-US" dirty="0"/>
              <a:t>-distribution with </a:t>
            </a:r>
            <a:r>
              <a:rPr lang="en-US" i="1" dirty="0"/>
              <a:t>n</a:t>
            </a:r>
            <a:r>
              <a:rPr lang="en-US" baseline="-25000" dirty="0"/>
              <a:t>1</a:t>
            </a:r>
            <a:r>
              <a:rPr lang="en-US" dirty="0"/>
              <a:t> + </a:t>
            </a:r>
            <a:r>
              <a:rPr lang="en-US" i="1" dirty="0"/>
              <a:t>n</a:t>
            </a:r>
            <a:r>
              <a:rPr lang="en-US" baseline="-25000" dirty="0"/>
              <a:t>2</a:t>
            </a:r>
            <a:r>
              <a:rPr lang="en-US" dirty="0"/>
              <a:t> − 2 degrees of freedom. If the observed value of 	 is significantly larger than the hypothesized value of the difference (</a:t>
            </a:r>
            <a:r>
              <a:rPr lang="en-US" i="1" dirty="0"/>
              <a:t>H</a:t>
            </a:r>
            <a:r>
              <a:rPr lang="en-US" baseline="-25000" dirty="0"/>
              <a:t>0</a:t>
            </a:r>
            <a:r>
              <a:rPr lang="en-US" dirty="0"/>
              <a:t>: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 0), this will produce a large value of the test statistic, causing us to doubt whether or not the null hypothesis is in fact true. How large is large? The critical value of the test statistic specified in </a:t>
            </a:r>
            <a:r>
              <a:rPr lang="en-US" b="1" dirty="0"/>
              <a:t>Step 4</a:t>
            </a:r>
            <a:r>
              <a:rPr lang="en-US" dirty="0"/>
              <a:t> will implicitly define the notion of “large.”</a:t>
            </a:r>
          </a:p>
          <a:p>
            <a:endParaRPr lang="en-US" dirty="0"/>
          </a:p>
        </p:txBody>
      </p:sp>
      <p:graphicFrame>
        <p:nvGraphicFramePr>
          <p:cNvPr id="166914" name="Object 2"/>
          <p:cNvGraphicFramePr>
            <a:graphicFrameLocks noChangeAspect="1"/>
          </p:cNvGraphicFramePr>
          <p:nvPr/>
        </p:nvGraphicFramePr>
        <p:xfrm>
          <a:off x="558567" y="2193022"/>
          <a:ext cx="927100" cy="431800"/>
        </p:xfrm>
        <a:graphic>
          <a:graphicData uri="http://schemas.openxmlformats.org/presentationml/2006/ole">
            <mc:AlternateContent xmlns:mc="http://schemas.openxmlformats.org/markup-compatibility/2006">
              <mc:Choice xmlns:v="urn:schemas-microsoft-com:vml" Requires="v">
                <p:oleObj spid="_x0000_s166953" name="Equation" r:id="rId3" imgW="927000" imgH="431640" progId="Equation.DSMT4">
                  <p:embed/>
                </p:oleObj>
              </mc:Choice>
              <mc:Fallback>
                <p:oleObj name="Equation" r:id="rId3" imgW="92700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67" y="2193022"/>
                        <a:ext cx="927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Based on the data given to us in the problem, the computed value of the test statistic is</a:t>
            </a:r>
          </a:p>
          <a:p>
            <a:endParaRPr lang="en-US" dirty="0"/>
          </a:p>
          <a:p>
            <a:r>
              <a:rPr lang="en-US" dirty="0"/>
              <a:t>					</a:t>
            </a:r>
          </a:p>
          <a:p>
            <a:r>
              <a:rPr lang="en-US" dirty="0"/>
              <a:t>where</a:t>
            </a:r>
          </a:p>
        </p:txBody>
      </p:sp>
      <p:graphicFrame>
        <p:nvGraphicFramePr>
          <p:cNvPr id="167938" name="Object 2"/>
          <p:cNvGraphicFramePr>
            <a:graphicFrameLocks noChangeAspect="1"/>
          </p:cNvGraphicFramePr>
          <p:nvPr>
            <p:extLst>
              <p:ext uri="{D42A27DB-BD31-4B8C-83A1-F6EECF244321}">
                <p14:modId xmlns:p14="http://schemas.microsoft.com/office/powerpoint/2010/main" val="3074957492"/>
              </p:ext>
            </p:extLst>
          </p:nvPr>
        </p:nvGraphicFramePr>
        <p:xfrm>
          <a:off x="1835150" y="2247900"/>
          <a:ext cx="4495800" cy="1409700"/>
        </p:xfrm>
        <a:graphic>
          <a:graphicData uri="http://schemas.openxmlformats.org/presentationml/2006/ole">
            <mc:AlternateContent xmlns:mc="http://schemas.openxmlformats.org/markup-compatibility/2006">
              <mc:Choice xmlns:v="urn:schemas-microsoft-com:vml" Requires="v">
                <p:oleObj spid="_x0000_s168018" name="Equation" r:id="rId3" imgW="4495680" imgH="1409400" progId="Equation.DSMT4">
                  <p:embed/>
                </p:oleObj>
              </mc:Choice>
              <mc:Fallback>
                <p:oleObj name="Equation" r:id="rId3" imgW="4495680" imgH="1409400" progId="Equation.DSMT4">
                  <p:embed/>
                  <p:pic>
                    <p:nvPicPr>
                      <p:cNvPr id="0" name="Picture 2"/>
                      <p:cNvPicPr>
                        <a:picLocks noChangeAspect="1" noChangeArrowheads="1"/>
                      </p:cNvPicPr>
                      <p:nvPr/>
                    </p:nvPicPr>
                    <p:blipFill>
                      <a:blip r:embed="rId4"/>
                      <a:srcRect/>
                      <a:stretch>
                        <a:fillRect/>
                      </a:stretch>
                    </p:blipFill>
                    <p:spPr bwMode="auto">
                      <a:xfrm>
                        <a:off x="1835150" y="2247900"/>
                        <a:ext cx="4495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3368114342"/>
              </p:ext>
            </p:extLst>
          </p:nvPr>
        </p:nvGraphicFramePr>
        <p:xfrm>
          <a:off x="1835150" y="3886200"/>
          <a:ext cx="4610100" cy="952500"/>
        </p:xfrm>
        <a:graphic>
          <a:graphicData uri="http://schemas.openxmlformats.org/presentationml/2006/ole">
            <mc:AlternateContent xmlns:mc="http://schemas.openxmlformats.org/markup-compatibility/2006">
              <mc:Choice xmlns:v="urn:schemas-microsoft-com:vml" Requires="v">
                <p:oleObj spid="_x0000_s168019" name="Equation" r:id="rId5" imgW="4609800" imgH="952200" progId="Equation.DSMT4">
                  <p:embed/>
                </p:oleObj>
              </mc:Choice>
              <mc:Fallback>
                <p:oleObj name="Equation" r:id="rId5" imgW="4609800" imgH="952200" progId="Equation.DSMT4">
                  <p:embed/>
                  <p:pic>
                    <p:nvPicPr>
                      <p:cNvPr id="0" name="Picture 3"/>
                      <p:cNvPicPr>
                        <a:picLocks noChangeAspect="1" noChangeArrowheads="1"/>
                      </p:cNvPicPr>
                      <p:nvPr/>
                    </p:nvPicPr>
                    <p:blipFill>
                      <a:blip r:embed="rId6"/>
                      <a:srcRect/>
                      <a:stretch>
                        <a:fillRect/>
                      </a:stretch>
                    </p:blipFill>
                    <p:spPr bwMode="auto">
                      <a:xfrm>
                        <a:off x="1835150" y="3886200"/>
                        <a:ext cx="4610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b="1" dirty="0"/>
              <a:t>Step 4: </a:t>
            </a:r>
            <a:r>
              <a:rPr lang="en-US" dirty="0"/>
              <a:t>Determine the critical value(s) or </a:t>
            </a:r>
            <a:r>
              <a:rPr lang="en-US" i="1" dirty="0"/>
              <a:t>P-</a:t>
            </a:r>
            <a:r>
              <a:rPr lang="en-US" dirty="0"/>
              <a:t>value. </a:t>
            </a:r>
          </a:p>
          <a:p>
            <a:r>
              <a:rPr lang="en-US" dirty="0"/>
              <a:t>The role of the critical value in this test is exactly the same as for all of the hypothesis tests discussed earlier. It defines a range of values for the test statistic, the rejection region, that will be so rare that it is unlikely that values in this range occurred from ordinary sampling variability if the null hypothesis is true. The level of the test defines the size of the rejection region. Should the computed value of the test statistic fall in the rejection region,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noAutofit/>
          </a:bodyPr>
          <a:lstStyle/>
          <a:p>
            <a:r>
              <a:rPr lang="en-US" dirty="0"/>
              <a:t>we will presume that the value of the test statistic is too large to have occurred from ordinary sampling variation, and the null hypothesis will be rejected. </a:t>
            </a:r>
          </a:p>
          <a:p>
            <a:r>
              <a:rPr lang="en-US" dirty="0"/>
              <a:t>If the null hypothesis and the assumptions of the hypothesis testing model are true, the test statistic has a </a:t>
            </a:r>
            <a:r>
              <a:rPr lang="en-US" i="1" dirty="0"/>
              <a:t>t</a:t>
            </a:r>
            <a:r>
              <a:rPr lang="en-US" dirty="0"/>
              <a:t>-distribution. Thus, the critical value is determined in the same way as for the other tests of hypothesis where the test statistic had a </a:t>
            </a:r>
            <a:r>
              <a:rPr lang="en-US" i="1" dirty="0"/>
              <a:t>t</a:t>
            </a:r>
            <a:r>
              <a:rPr lang="en-US" dirty="0"/>
              <a:t>-distribution, except that the degrees of freedom are </a:t>
            </a:r>
            <a:r>
              <a:rPr lang="en-US" i="1" dirty="0"/>
              <a:t>n</a:t>
            </a:r>
            <a:r>
              <a:rPr lang="en-US" baseline="-25000" dirty="0"/>
              <a:t>1</a:t>
            </a:r>
            <a:r>
              <a:rPr lang="en-US" dirty="0"/>
              <a:t> + </a:t>
            </a:r>
            <a:r>
              <a:rPr lang="en-US" i="1" dirty="0"/>
              <a:t>n</a:t>
            </a:r>
            <a:r>
              <a:rPr lang="en-US" baseline="-25000" dirty="0"/>
              <a:t>2</a:t>
            </a:r>
            <a:r>
              <a:rPr lang="en-US" dirty="0"/>
              <a:t> − 2, or </a:t>
            </a:r>
            <a:br>
              <a:rPr lang="en-US" dirty="0"/>
            </a:br>
            <a:r>
              <a:rPr lang="en-US" dirty="0">
                <a:solidFill>
                  <a:srgbClr val="FF0000"/>
                </a:solidFill>
              </a:rPr>
              <a:t>38</a:t>
            </a:r>
            <a:r>
              <a:rPr lang="en-US" dirty="0"/>
              <a:t> (</a:t>
            </a:r>
            <a:r>
              <a:rPr lang="en-US" dirty="0">
                <a:solidFill>
                  <a:srgbClr val="0000FF"/>
                </a:solidFill>
              </a:rPr>
              <a:t>20</a:t>
            </a:r>
            <a:r>
              <a:rPr lang="en-US" dirty="0"/>
              <a:t> + </a:t>
            </a:r>
            <a:r>
              <a:rPr lang="en-US" dirty="0">
                <a:solidFill>
                  <a:srgbClr val="0000FF"/>
                </a:solidFill>
              </a:rPr>
              <a:t>20</a:t>
            </a:r>
            <a:r>
              <a:rPr lang="en-US" dirty="0"/>
              <a:t> −</a:t>
            </a:r>
            <a:r>
              <a:rPr lang="en-US" dirty="0">
                <a:solidFill>
                  <a:srgbClr val="0000FF"/>
                </a:solidFill>
              </a:rPr>
              <a:t>2</a:t>
            </a:r>
            <a:r>
              <a:rPr lang="en-US" dirty="0"/>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The rejection region corresponding to the alternative hypothesis, </a:t>
            </a:r>
            <a:r>
              <a:rPr lang="en-US" i="1" dirty="0">
                <a:solidFill>
                  <a:srgbClr val="0000FF"/>
                </a:solidFill>
              </a:rPr>
              <a:t>H</a:t>
            </a:r>
            <a:r>
              <a:rPr lang="en-US" i="1" baseline="-25000" dirty="0">
                <a:solidFill>
                  <a:srgbClr val="0000FF"/>
                </a:solidFill>
              </a:rPr>
              <a:t>a</a:t>
            </a:r>
            <a:r>
              <a:rPr lang="en-US" dirty="0">
                <a:solidFill>
                  <a:srgbClr val="0000FF"/>
                </a:solidFill>
              </a:rPr>
              <a:t>: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1</a:t>
            </a:r>
            <a:r>
              <a:rPr lang="en-US" dirty="0">
                <a:solidFill>
                  <a:srgbClr val="0000FF"/>
                </a:solidFill>
              </a:rPr>
              <a:t> − </a:t>
            </a:r>
            <a:r>
              <a:rPr lang="el-GR" i="1" dirty="0">
                <a:solidFill>
                  <a:srgbClr val="0000FF"/>
                </a:solidFill>
                <a:latin typeface="Cambria Math" panose="02040503050406030204" pitchFamily="18" charset="0"/>
                <a:ea typeface="Cambria Math" panose="02040503050406030204" pitchFamily="18" charset="0"/>
              </a:rPr>
              <a:t>μ</a:t>
            </a:r>
            <a:r>
              <a:rPr lang="en-US" baseline="-25000" dirty="0">
                <a:solidFill>
                  <a:srgbClr val="0000FF"/>
                </a:solidFill>
              </a:rPr>
              <a:t>2</a:t>
            </a:r>
            <a:r>
              <a:rPr lang="en-US" dirty="0">
                <a:solidFill>
                  <a:srgbClr val="0000FF"/>
                </a:solidFill>
              </a:rPr>
              <a:t> &gt; 0</a:t>
            </a:r>
            <a:r>
              <a:rPr lang="en-US" dirty="0"/>
              <a:t>, with </a:t>
            </a:r>
            <a:r>
              <a:rPr lang="el-GR" i="1" dirty="0">
                <a:solidFill>
                  <a:srgbClr val="0000FF"/>
                </a:solidFill>
                <a:latin typeface="Cambria Math" panose="02040503050406030204" pitchFamily="18" charset="0"/>
                <a:ea typeface="Cambria Math" panose="02040503050406030204" pitchFamily="18" charset="0"/>
              </a:rPr>
              <a:t>α</a:t>
            </a:r>
            <a:r>
              <a:rPr lang="en-US" dirty="0">
                <a:solidFill>
                  <a:srgbClr val="0000FF"/>
                </a:solidFill>
              </a:rPr>
              <a:t> = 0.05 </a:t>
            </a:r>
            <a:r>
              <a:rPr lang="en-US" dirty="0"/>
              <a:t>for a </a:t>
            </a:r>
            <a:r>
              <a:rPr lang="en-US" i="1" dirty="0"/>
              <a:t>t</a:t>
            </a:r>
            <a:r>
              <a:rPr lang="en-US" dirty="0"/>
              <a:t>-test statistic with </a:t>
            </a:r>
            <a:r>
              <a:rPr lang="en-US" dirty="0">
                <a:solidFill>
                  <a:srgbClr val="0000FF"/>
                </a:solidFill>
              </a:rPr>
              <a:t>38</a:t>
            </a:r>
            <a:r>
              <a:rPr lang="en-US" dirty="0"/>
              <a:t> degrees of freedom is given in the following figure. </a:t>
            </a:r>
          </a:p>
        </p:txBody>
      </p:sp>
      <p:pic>
        <p:nvPicPr>
          <p:cNvPr id="16896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26351" y="2971800"/>
            <a:ext cx="4491299" cy="2962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We will reject the null hypothesis if the computed value of the test statistic is larger than </a:t>
            </a:r>
            <a:r>
              <a:rPr lang="en-US" dirty="0">
                <a:solidFill>
                  <a:srgbClr val="0000FF"/>
                </a:solidFill>
              </a:rPr>
              <a:t>1.686</a:t>
            </a:r>
            <a:r>
              <a:rPr lang="en-US" dirty="0"/>
              <a:t>. Also, note that the </a:t>
            </a:r>
            <a:r>
              <a:rPr lang="en-US" i="1" dirty="0"/>
              <a:t>P</a:t>
            </a:r>
            <a:r>
              <a:rPr lang="en-US" dirty="0"/>
              <a:t>-value is extremely small for the test statistic value of </a:t>
            </a:r>
            <a:r>
              <a:rPr lang="en-US" dirty="0">
                <a:solidFill>
                  <a:srgbClr val="0000FF"/>
                </a:solidFill>
              </a:rPr>
              <a:t>10.307</a:t>
            </a:r>
            <a:r>
              <a:rPr lang="en-US" dirty="0"/>
              <a:t>; it is approximately 0. </a:t>
            </a:r>
          </a:p>
          <a:p>
            <a:r>
              <a:rPr lang="en-US" b="1" dirty="0"/>
              <a:t>Step 5: </a:t>
            </a:r>
            <a:r>
              <a:rPr lang="en-US" dirty="0"/>
              <a:t>Make the decision to reject or fail to reject </a:t>
            </a:r>
            <a:r>
              <a:rPr lang="en-US" i="1" dirty="0"/>
              <a:t>H</a:t>
            </a:r>
            <a:r>
              <a:rPr lang="en-US" baseline="-25000" dirty="0"/>
              <a:t>0</a:t>
            </a:r>
            <a:r>
              <a:rPr lang="en-US" i="1" dirty="0"/>
              <a:t>. </a:t>
            </a:r>
            <a:endParaRPr lang="en-US" dirty="0"/>
          </a:p>
        </p:txBody>
      </p:sp>
      <p:pic>
        <p:nvPicPr>
          <p:cNvPr id="169986" name="Picture 2"/>
          <p:cNvPicPr>
            <a:picLocks noChangeAspect="1" noChangeArrowheads="1"/>
          </p:cNvPicPr>
          <p:nvPr/>
        </p:nvPicPr>
        <p:blipFill>
          <a:blip r:embed="rId2" cstate="print"/>
          <a:srcRect/>
          <a:stretch>
            <a:fillRect/>
          </a:stretch>
        </p:blipFill>
        <p:spPr bwMode="auto">
          <a:xfrm>
            <a:off x="695325" y="3733800"/>
            <a:ext cx="7753350" cy="181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dirty="0"/>
              <a:t>As displayed on the previous slide, the value of the test statistic does fall in the rejection region. In fact, a test statistic of </a:t>
            </a:r>
            <a:r>
              <a:rPr lang="en-US" dirty="0">
                <a:solidFill>
                  <a:srgbClr val="0000FF"/>
                </a:solidFill>
              </a:rPr>
              <a:t>10.307</a:t>
            </a:r>
            <a:r>
              <a:rPr lang="en-US" dirty="0"/>
              <a:t> says that the observed difference between the means is over 10 standard deviations higher than the hypothesized difference of zero. It is highly unlikely that the difference between the observed value and the hypothesized value is due to ordinary sampling variation. </a:t>
            </a:r>
            <a:r>
              <a:rPr lang="en-US" dirty="0">
                <a:solidFill>
                  <a:srgbClr val="FF0000"/>
                </a:solidFill>
              </a:rPr>
              <a:t>The </a:t>
            </a:r>
            <a:r>
              <a:rPr lang="en-US" i="1" dirty="0">
                <a:solidFill>
                  <a:srgbClr val="FF0000"/>
                </a:solidFill>
              </a:rPr>
              <a:t>P</a:t>
            </a:r>
            <a:r>
              <a:rPr lang="en-US" dirty="0">
                <a:solidFill>
                  <a:srgbClr val="FF0000"/>
                </a:solidFill>
              </a:rPr>
              <a:t>-value is less than 0.05, thus we reject the null hypothesis using the </a:t>
            </a:r>
            <a:r>
              <a:rPr lang="en-US" i="1" dirty="0">
                <a:solidFill>
                  <a:srgbClr val="FF0000"/>
                </a:solidFill>
              </a:rPr>
              <a:t>P</a:t>
            </a:r>
            <a:r>
              <a:rPr lang="en-US" dirty="0">
                <a:solidFill>
                  <a:srgbClr val="FF0000"/>
                </a:solidFill>
              </a:rPr>
              <a:t>-value approach as well.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p:sp>
        <p:nvSpPr>
          <p:cNvPr id="4" name="Content Placeholder 2"/>
          <p:cNvSpPr>
            <a:spLocks noGrp="1"/>
          </p:cNvSpPr>
          <p:nvPr>
            <p:ph idx="1"/>
          </p:nvPr>
        </p:nvSpPr>
        <p:spPr>
          <a:xfrm>
            <a:off x="457200" y="1271147"/>
            <a:ext cx="8229600" cy="3453253"/>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dirty="0">
                <a:solidFill>
                  <a:srgbClr val="000000"/>
                </a:solidFill>
              </a:rPr>
              <a:t>For Population 1 			For Population 2 	</a:t>
            </a:r>
          </a:p>
          <a:p>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 the population mean,    </a:t>
            </a:r>
            <a:r>
              <a:rPr lang="en-US"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2</a:t>
            </a:r>
            <a:r>
              <a:rPr lang="en-US" dirty="0">
                <a:solidFill>
                  <a:srgbClr val="000000"/>
                </a:solidFill>
              </a:rPr>
              <a:t> = the population mean, </a:t>
            </a:r>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1</a:t>
            </a:r>
            <a:r>
              <a:rPr lang="el-GR" dirty="0">
                <a:solidFill>
                  <a:srgbClr val="000000"/>
                </a:solidFill>
              </a:rPr>
              <a:t> = </a:t>
            </a:r>
            <a:r>
              <a:rPr lang="en-US" dirty="0">
                <a:solidFill>
                  <a:srgbClr val="000000"/>
                </a:solidFill>
              </a:rPr>
              <a:t>the population 	     </a:t>
            </a:r>
            <a:r>
              <a:rPr lang="el-GR" i="1" dirty="0">
                <a:solidFill>
                  <a:srgbClr val="000000"/>
                </a:solidFill>
                <a:latin typeface="Cambria Math" panose="02040503050406030204" pitchFamily="18" charset="0"/>
                <a:ea typeface="Cambria Math" panose="02040503050406030204" pitchFamily="18" charset="0"/>
              </a:rPr>
              <a:t>σ</a:t>
            </a:r>
            <a:r>
              <a:rPr lang="el-GR" baseline="-25000" dirty="0">
                <a:solidFill>
                  <a:srgbClr val="000000"/>
                </a:solidFill>
              </a:rPr>
              <a:t>2</a:t>
            </a:r>
            <a:r>
              <a:rPr lang="el-GR" dirty="0">
                <a:solidFill>
                  <a:srgbClr val="000000"/>
                </a:solidFill>
              </a:rPr>
              <a:t> = </a:t>
            </a:r>
            <a:r>
              <a:rPr lang="en-US" dirty="0">
                <a:solidFill>
                  <a:srgbClr val="000000"/>
                </a:solidFill>
              </a:rPr>
              <a:t>the population 	   standard deviation, 	             standard deviation,</a:t>
            </a:r>
          </a:p>
          <a:p>
            <a:r>
              <a:rPr lang="en-US" i="1" dirty="0">
                <a:solidFill>
                  <a:srgbClr val="000000"/>
                </a:solidFill>
              </a:rPr>
              <a:t>n</a:t>
            </a:r>
            <a:r>
              <a:rPr lang="en-US" baseline="-25000" dirty="0">
                <a:solidFill>
                  <a:srgbClr val="000000"/>
                </a:solidFill>
              </a:rPr>
              <a:t>1</a:t>
            </a:r>
            <a:r>
              <a:rPr lang="en-US" dirty="0">
                <a:solidFill>
                  <a:srgbClr val="000000"/>
                </a:solidFill>
              </a:rPr>
              <a:t> = the sample size, and      </a:t>
            </a:r>
            <a:r>
              <a:rPr lang="en-US" i="1" dirty="0">
                <a:solidFill>
                  <a:srgbClr val="000000"/>
                </a:solidFill>
              </a:rPr>
              <a:t>n</a:t>
            </a:r>
            <a:r>
              <a:rPr lang="en-US" baseline="-25000" dirty="0">
                <a:solidFill>
                  <a:srgbClr val="000000"/>
                </a:solidFill>
              </a:rPr>
              <a:t>2</a:t>
            </a:r>
            <a:r>
              <a:rPr lang="en-US" dirty="0">
                <a:solidFill>
                  <a:srgbClr val="000000"/>
                </a:solidFill>
              </a:rPr>
              <a:t> = the sample size, and </a:t>
            </a:r>
          </a:p>
          <a:p>
            <a:r>
              <a:rPr lang="en-US" dirty="0">
                <a:solidFill>
                  <a:srgbClr val="000000"/>
                </a:solidFill>
              </a:rPr>
              <a:t>     = the sample mean. 	          = the sample mean.</a:t>
            </a:r>
          </a:p>
        </p:txBody>
      </p:sp>
      <p:graphicFrame>
        <p:nvGraphicFramePr>
          <p:cNvPr id="175105" name="Object 1"/>
          <p:cNvGraphicFramePr>
            <a:graphicFrameLocks noChangeAspect="1"/>
          </p:cNvGraphicFramePr>
          <p:nvPr/>
        </p:nvGraphicFramePr>
        <p:xfrm>
          <a:off x="557676" y="4232584"/>
          <a:ext cx="304800" cy="431800"/>
        </p:xfrm>
        <a:graphic>
          <a:graphicData uri="http://schemas.openxmlformats.org/presentationml/2006/ole">
            <mc:AlternateContent xmlns:mc="http://schemas.openxmlformats.org/markup-compatibility/2006">
              <mc:Choice xmlns:v="urn:schemas-microsoft-com:vml" Requires="v">
                <p:oleObj spid="_x0000_s175181" name="Equation" r:id="rId3" imgW="304560" imgH="431640" progId="Equation.DSMT4">
                  <p:embed/>
                </p:oleObj>
              </mc:Choice>
              <mc:Fallback>
                <p:oleObj name="Equation" r:id="rId3" imgW="304560" imgH="4316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76" y="4232584"/>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6" name="Object 2"/>
          <p:cNvGraphicFramePr>
            <a:graphicFrameLocks noChangeAspect="1"/>
          </p:cNvGraphicFramePr>
          <p:nvPr/>
        </p:nvGraphicFramePr>
        <p:xfrm>
          <a:off x="4612460" y="4259108"/>
          <a:ext cx="304800" cy="431800"/>
        </p:xfrm>
        <a:graphic>
          <a:graphicData uri="http://schemas.openxmlformats.org/presentationml/2006/ole">
            <mc:AlternateContent xmlns:mc="http://schemas.openxmlformats.org/markup-compatibility/2006">
              <mc:Choice xmlns:v="urn:schemas-microsoft-com:vml" Requires="v">
                <p:oleObj spid="_x0000_s175182" name="Equation" r:id="rId5" imgW="304560" imgH="431640" progId="Equation.DSMT4">
                  <p:embed/>
                </p:oleObj>
              </mc:Choice>
              <mc:Fallback>
                <p:oleObj name="Equation" r:id="rId5" imgW="304560" imgH="43164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460" y="4259108"/>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12.1.4 (cont.)</a:t>
            </a:r>
          </a:p>
        </p:txBody>
      </p:sp>
      <p:sp>
        <p:nvSpPr>
          <p:cNvPr id="3" name="Content Placeholder 2"/>
          <p:cNvSpPr>
            <a:spLocks noGrp="1"/>
          </p:cNvSpPr>
          <p:nvPr>
            <p:ph idx="1"/>
          </p:nvPr>
        </p:nvSpPr>
        <p:spPr/>
        <p:txBody>
          <a:bodyPr/>
          <a:lstStyle/>
          <a:p>
            <a:r>
              <a:rPr lang="en-US" b="1" dirty="0"/>
              <a:t>Step 6: </a:t>
            </a:r>
            <a:r>
              <a:rPr lang="en-US" dirty="0"/>
              <a:t>State the conclusion in terms of the original problem. </a:t>
            </a:r>
          </a:p>
          <a:p>
            <a:r>
              <a:rPr lang="en-US" dirty="0">
                <a:solidFill>
                  <a:srgbClr val="FF0000"/>
                </a:solidFill>
              </a:rPr>
              <a:t>There is sufficient evidence for the researcher to conclude that the average life expectancy from diagnosis until death for women diagnosed with terminal breast cancer is significantly longer for those women who attend therapy once a week than for those who don’t.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800" dirty="0"/>
              <a:t>Inferences about the Means of Two Independent Populations,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Unknown and Assumed Unequal</a:t>
            </a:r>
          </a:p>
        </p:txBody>
      </p:sp>
      <p:sp>
        <p:nvSpPr>
          <p:cNvPr id="4" name="Content Placeholder 2"/>
          <p:cNvSpPr>
            <a:spLocks noGrp="1"/>
          </p:cNvSpPr>
          <p:nvPr>
            <p:ph idx="1"/>
          </p:nvPr>
        </p:nvSpPr>
        <p:spPr>
          <a:xfrm>
            <a:off x="457200" y="1236714"/>
            <a:ext cx="8229600" cy="4315027"/>
          </a:xfrm>
          <a:solidFill>
            <a:srgbClr val="FFFFCC"/>
          </a:solidFill>
          <a:ln w="28575">
            <a:solidFill>
              <a:srgbClr val="000000"/>
            </a:solidFill>
          </a:ln>
        </p:spPr>
        <p:txBody>
          <a:bodyPr>
            <a:spAutoFit/>
          </a:bodyPr>
          <a:lstStyle/>
          <a:p>
            <a:pPr algn="ctr"/>
            <a:r>
              <a:rPr lang="en-US" b="1" dirty="0">
                <a:solidFill>
                  <a:srgbClr val="000000"/>
                </a:solidFill>
              </a:rPr>
              <a:t>Assumptions</a:t>
            </a:r>
            <a:endParaRPr lang="en-US" dirty="0">
              <a:solidFill>
                <a:srgbClr val="000000"/>
              </a:solidFill>
            </a:endParaRPr>
          </a:p>
          <a:p>
            <a:pPr marL="514350" indent="-514350">
              <a:buFont typeface="+mj-lt"/>
              <a:buAutoNum type="arabicPeriod"/>
            </a:pPr>
            <a:r>
              <a:rPr lang="en-US" dirty="0">
                <a:solidFill>
                  <a:srgbClr val="000000"/>
                </a:solidFill>
              </a:rPr>
              <a:t>The samples are independent of one another. </a:t>
            </a:r>
          </a:p>
          <a:p>
            <a:pPr marL="514350" indent="-514350">
              <a:buFont typeface="+mj-lt"/>
              <a:buAutoNum type="arabicPeriod"/>
            </a:pPr>
            <a:r>
              <a:rPr lang="en-US" dirty="0">
                <a:solidFill>
                  <a:srgbClr val="000000"/>
                </a:solidFill>
              </a:rPr>
              <a:t>Both samples are simple random samples. </a:t>
            </a:r>
          </a:p>
          <a:p>
            <a:pPr marL="514350" indent="-514350">
              <a:buFont typeface="+mj-lt"/>
              <a:buAutoNum type="arabicPeriod"/>
            </a:pPr>
            <a:r>
              <a:rPr lang="en-US" dirty="0">
                <a:solidFill>
                  <a:srgbClr val="000000"/>
                </a:solidFill>
              </a:rPr>
              <a:t>The populations from which the two samples are drawn are approximately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br>
              <a:rPr lang="en-US" dirty="0">
                <a:solidFill>
                  <a:srgbClr val="000000"/>
                </a:solidFill>
              </a:rPr>
            </a:b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buFont typeface="+mj-lt"/>
              <a:buAutoNum type="arabicPeriod"/>
            </a:pPr>
            <a:r>
              <a:rPr lang="en-US" dirty="0">
                <a:solidFill>
                  <a:srgbClr val="000000"/>
                </a:solidFill>
              </a:rPr>
              <a:t>The values of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unknown and we do not assume they are equal.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sp>
        <p:nvSpPr>
          <p:cNvPr id="4" name="Content Placeholder 2"/>
          <p:cNvSpPr>
            <a:spLocks noGrp="1"/>
          </p:cNvSpPr>
          <p:nvPr>
            <p:ph idx="1"/>
          </p:nvPr>
        </p:nvSpPr>
        <p:spPr>
          <a:xfrm>
            <a:off x="457200" y="1236714"/>
            <a:ext cx="8229600" cy="4315027"/>
          </a:xfrm>
          <a:solidFill>
            <a:srgbClr val="FFFFCC"/>
          </a:solidFill>
          <a:ln w="28575">
            <a:solidFill>
              <a:srgbClr val="000000"/>
            </a:solidFill>
          </a:ln>
        </p:spPr>
        <p:txBody>
          <a:bodyPr>
            <a:spAutoFit/>
          </a:bodyPr>
          <a:lstStyle/>
          <a:p>
            <a:pPr algn="ctr"/>
            <a:r>
              <a:rPr lang="en-US" b="1" dirty="0">
                <a:solidFill>
                  <a:srgbClr val="000000"/>
                </a:solidFill>
              </a:rPr>
              <a:t>Formula</a:t>
            </a:r>
            <a:endParaRPr lang="en-US" dirty="0">
              <a:solidFill>
                <a:srgbClr val="000000"/>
              </a:solidFill>
            </a:endParaRPr>
          </a:p>
          <a:p>
            <a:r>
              <a:rPr lang="en-US" dirty="0">
                <a:solidFill>
                  <a:srgbClr val="000000"/>
                </a:solidFill>
              </a:rPr>
              <a:t>Assuming unequal population standard deviations, the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interval estimate for the difference between two population means if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unknown is given by</a:t>
            </a:r>
          </a:p>
          <a:p>
            <a:endParaRPr lang="en-US" dirty="0">
              <a:solidFill>
                <a:srgbClr val="000000"/>
              </a:solidFill>
            </a:endParaRPr>
          </a:p>
          <a:p>
            <a:endParaRPr lang="en-US" dirty="0">
              <a:solidFill>
                <a:srgbClr val="000000"/>
              </a:solidFill>
            </a:endParaRPr>
          </a:p>
          <a:p>
            <a:r>
              <a:rPr lang="en-US" dirty="0">
                <a:solidFill>
                  <a:srgbClr val="000000"/>
                </a:solidFill>
              </a:rPr>
              <a:t>where      is the critical value of the </a:t>
            </a:r>
            <a:r>
              <a:rPr lang="en-US" i="1" dirty="0">
                <a:solidFill>
                  <a:srgbClr val="000000"/>
                </a:solidFill>
              </a:rPr>
              <a:t>t</a:t>
            </a:r>
            <a:r>
              <a:rPr lang="en-US" dirty="0">
                <a:solidFill>
                  <a:srgbClr val="000000"/>
                </a:solidFill>
              </a:rPr>
              <a:t>-distribution capturing an area of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/2 in the upper tail.</a:t>
            </a:r>
          </a:p>
        </p:txBody>
      </p:sp>
      <p:graphicFrame>
        <p:nvGraphicFramePr>
          <p:cNvPr id="172034" name="Object 2"/>
          <p:cNvGraphicFramePr>
            <a:graphicFrameLocks noChangeAspect="1"/>
          </p:cNvGraphicFramePr>
          <p:nvPr>
            <p:extLst>
              <p:ext uri="{D42A27DB-BD31-4B8C-83A1-F6EECF244321}">
                <p14:modId xmlns:p14="http://schemas.microsoft.com/office/powerpoint/2010/main" val="2609007624"/>
              </p:ext>
            </p:extLst>
          </p:nvPr>
        </p:nvGraphicFramePr>
        <p:xfrm>
          <a:off x="1600200" y="4652744"/>
          <a:ext cx="355600" cy="495300"/>
        </p:xfrm>
        <a:graphic>
          <a:graphicData uri="http://schemas.openxmlformats.org/presentationml/2006/ole">
            <mc:AlternateContent xmlns:mc="http://schemas.openxmlformats.org/markup-compatibility/2006">
              <mc:Choice xmlns:v="urn:schemas-microsoft-com:vml" Requires="v">
                <p:oleObj spid="_x0000_s172112" name="Equation" r:id="rId3" imgW="355320" imgH="495000" progId="Equation.DSMT4">
                  <p:embed/>
                </p:oleObj>
              </mc:Choice>
              <mc:Fallback>
                <p:oleObj name="Equation" r:id="rId3" imgW="355320" imgH="495000" progId="Equation.DSMT4">
                  <p:embed/>
                  <p:pic>
                    <p:nvPicPr>
                      <p:cNvPr id="0" name="Picture 2"/>
                      <p:cNvPicPr>
                        <a:picLocks noChangeAspect="1" noChangeArrowheads="1"/>
                      </p:cNvPicPr>
                      <p:nvPr/>
                    </p:nvPicPr>
                    <p:blipFill>
                      <a:blip r:embed="rId4"/>
                      <a:srcRect/>
                      <a:stretch>
                        <a:fillRect/>
                      </a:stretch>
                    </p:blipFill>
                    <p:spPr bwMode="auto">
                      <a:xfrm>
                        <a:off x="1600200" y="4652744"/>
                        <a:ext cx="355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extLst>
              <p:ext uri="{D42A27DB-BD31-4B8C-83A1-F6EECF244321}">
                <p14:modId xmlns:p14="http://schemas.microsoft.com/office/powerpoint/2010/main" val="1255509369"/>
              </p:ext>
            </p:extLst>
          </p:nvPr>
        </p:nvGraphicFramePr>
        <p:xfrm>
          <a:off x="2673350" y="3471863"/>
          <a:ext cx="3517900" cy="1130300"/>
        </p:xfrm>
        <a:graphic>
          <a:graphicData uri="http://schemas.openxmlformats.org/presentationml/2006/ole">
            <mc:AlternateContent xmlns:mc="http://schemas.openxmlformats.org/markup-compatibility/2006">
              <mc:Choice xmlns:v="urn:schemas-microsoft-com:vml" Requires="v">
                <p:oleObj spid="_x0000_s172113" name="Equation" r:id="rId5" imgW="3517560" imgH="1130040" progId="Equation.DSMT4">
                  <p:embed/>
                </p:oleObj>
              </mc:Choice>
              <mc:Fallback>
                <p:oleObj name="Equation" r:id="rId5" imgW="3517560" imgH="1130040" progId="Equation.DSMT4">
                  <p:embed/>
                  <p:pic>
                    <p:nvPicPr>
                      <p:cNvPr id="0" name="Picture 3"/>
                      <p:cNvPicPr>
                        <a:picLocks noChangeAspect="1" noChangeArrowheads="1"/>
                      </p:cNvPicPr>
                      <p:nvPr/>
                    </p:nvPicPr>
                    <p:blipFill>
                      <a:blip r:embed="rId6"/>
                      <a:srcRect/>
                      <a:stretch>
                        <a:fillRect/>
                      </a:stretch>
                    </p:blipFill>
                    <p:spPr bwMode="auto">
                      <a:xfrm>
                        <a:off x="2673350" y="3471863"/>
                        <a:ext cx="35179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sp>
        <p:nvSpPr>
          <p:cNvPr id="4" name="Content Placeholder 2"/>
          <p:cNvSpPr>
            <a:spLocks noGrp="1"/>
          </p:cNvSpPr>
          <p:nvPr>
            <p:ph idx="1"/>
          </p:nvPr>
        </p:nvSpPr>
        <p:spPr>
          <a:xfrm>
            <a:off x="457200" y="1236714"/>
            <a:ext cx="8229600" cy="4142673"/>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r>
              <a:rPr lang="en-US" b="1" dirty="0">
                <a:solidFill>
                  <a:srgbClr val="000000"/>
                </a:solidFill>
              </a:rPr>
              <a:t>Degrees of Freedom</a:t>
            </a:r>
          </a:p>
          <a:p>
            <a:r>
              <a:rPr lang="en-US" dirty="0">
                <a:solidFill>
                  <a:srgbClr val="000000"/>
                </a:solidFill>
              </a:rPr>
              <a:t>There are two options for determining the degrees of freedom for the </a:t>
            </a:r>
            <a:r>
              <a:rPr lang="en-US" i="1" dirty="0">
                <a:solidFill>
                  <a:srgbClr val="000000"/>
                </a:solidFill>
              </a:rPr>
              <a:t>t</a:t>
            </a:r>
            <a:r>
              <a:rPr lang="en-US" dirty="0">
                <a:solidFill>
                  <a:srgbClr val="000000"/>
                </a:solidFill>
              </a:rPr>
              <a:t>-distribution when the population standard deviations are assumed to be unequal. Although the two methods usually result in different values for the degrees of freedom, the conclusion reached in the hypothesis test is seldom affected by the option selected.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sp>
        <p:nvSpPr>
          <p:cNvPr id="4" name="Content Placeholder 2"/>
          <p:cNvSpPr>
            <a:spLocks noGrp="1"/>
          </p:cNvSpPr>
          <p:nvPr>
            <p:ph idx="1"/>
          </p:nvPr>
        </p:nvSpPr>
        <p:spPr>
          <a:xfrm>
            <a:off x="457200" y="1236714"/>
            <a:ext cx="8229600" cy="4487382"/>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r>
              <a:rPr lang="en-US" b="1" dirty="0">
                <a:solidFill>
                  <a:srgbClr val="000000"/>
                </a:solidFill>
              </a:rPr>
              <a:t>Option 1:</a:t>
            </a:r>
            <a:r>
              <a:rPr lang="en-US" dirty="0">
                <a:solidFill>
                  <a:srgbClr val="000000"/>
                </a:solidFill>
              </a:rPr>
              <a:t> Use the smaller of </a:t>
            </a:r>
            <a:r>
              <a:rPr lang="en-US" i="1" dirty="0">
                <a:solidFill>
                  <a:srgbClr val="000000"/>
                </a:solidFill>
              </a:rPr>
              <a:t>n</a:t>
            </a:r>
            <a:r>
              <a:rPr lang="en-US" baseline="-25000" dirty="0">
                <a:solidFill>
                  <a:srgbClr val="000000"/>
                </a:solidFill>
              </a:rPr>
              <a:t>1</a:t>
            </a:r>
            <a:r>
              <a:rPr lang="en-US" dirty="0">
                <a:solidFill>
                  <a:srgbClr val="000000"/>
                </a:solidFill>
              </a:rPr>
              <a:t> −1 and </a:t>
            </a:r>
            <a:r>
              <a:rPr lang="en-US" i="1" dirty="0">
                <a:solidFill>
                  <a:srgbClr val="000000"/>
                </a:solidFill>
              </a:rPr>
              <a:t>n</a:t>
            </a:r>
            <a:r>
              <a:rPr lang="en-US" baseline="-25000" dirty="0">
                <a:solidFill>
                  <a:srgbClr val="000000"/>
                </a:solidFill>
              </a:rPr>
              <a:t>2</a:t>
            </a:r>
            <a:r>
              <a:rPr lang="en-US" dirty="0">
                <a:solidFill>
                  <a:srgbClr val="000000"/>
                </a:solidFill>
              </a:rPr>
              <a:t> − 1 for the degrees of freedom. </a:t>
            </a:r>
          </a:p>
          <a:p>
            <a:r>
              <a:rPr lang="en-US" b="1" dirty="0">
                <a:solidFill>
                  <a:srgbClr val="000000"/>
                </a:solidFill>
              </a:rPr>
              <a:t>Option 2:</a:t>
            </a:r>
            <a:r>
              <a:rPr lang="en-US" dirty="0">
                <a:solidFill>
                  <a:srgbClr val="000000"/>
                </a:solidFill>
              </a:rPr>
              <a:t> Use the following formula to calculate the degrees of freedom. </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74082" name="Object 2"/>
          <p:cNvGraphicFramePr>
            <a:graphicFrameLocks noChangeAspect="1"/>
          </p:cNvGraphicFramePr>
          <p:nvPr/>
        </p:nvGraphicFramePr>
        <p:xfrm>
          <a:off x="2209800" y="3437389"/>
          <a:ext cx="4483100" cy="2197100"/>
        </p:xfrm>
        <a:graphic>
          <a:graphicData uri="http://schemas.openxmlformats.org/presentationml/2006/ole">
            <mc:AlternateContent xmlns:mc="http://schemas.openxmlformats.org/markup-compatibility/2006">
              <mc:Choice xmlns:v="urn:schemas-microsoft-com:vml" Requires="v">
                <p:oleObj spid="_x0000_s174120" name="Equation" r:id="rId3" imgW="4483080" imgH="2197080" progId="Equation.DSMT4">
                  <p:embed/>
                </p:oleObj>
              </mc:Choice>
              <mc:Fallback>
                <p:oleObj name="Equation" r:id="rId3" imgW="4483080" imgH="2197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437389"/>
                        <a:ext cx="44831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Assuming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are Unknown and Unequal </a:t>
            </a:r>
          </a:p>
        </p:txBody>
      </p:sp>
      <p:sp>
        <p:nvSpPr>
          <p:cNvPr id="4" name="Content Placeholder 2"/>
          <p:cNvSpPr>
            <a:spLocks noGrp="1"/>
          </p:cNvSpPr>
          <p:nvPr>
            <p:ph idx="1"/>
          </p:nvPr>
        </p:nvSpPr>
        <p:spPr>
          <a:xfrm>
            <a:off x="457200" y="1236714"/>
            <a:ext cx="8229600" cy="1471172"/>
          </a:xfrm>
          <a:solidFill>
            <a:srgbClr val="FFFFCC"/>
          </a:solidFill>
          <a:ln w="28575">
            <a:solidFill>
              <a:srgbClr val="000000"/>
            </a:solidFill>
          </a:ln>
        </p:spPr>
        <p:txBody>
          <a:bodyPr>
            <a:spAutoFit/>
          </a:bodyPr>
          <a:lstStyle/>
          <a:p>
            <a:pPr algn="ctr"/>
            <a:r>
              <a:rPr lang="en-US" b="1" dirty="0">
                <a:solidFill>
                  <a:srgbClr val="000000"/>
                </a:solidFill>
              </a:rPr>
              <a:t>Formula (cont.)</a:t>
            </a:r>
            <a:endParaRPr lang="en-US" dirty="0">
              <a:solidFill>
                <a:srgbClr val="000000"/>
              </a:solidFill>
            </a:endParaRPr>
          </a:p>
          <a:p>
            <a:r>
              <a:rPr lang="en-US" dirty="0">
                <a:solidFill>
                  <a:srgbClr val="000000"/>
                </a:solidFill>
              </a:rPr>
              <a:t>The calculation for degrees of freedom should be rounded down to the nearest integer.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Interval Estimation </a:t>
            </a:r>
          </a:p>
        </p:txBody>
      </p:sp>
      <p:sp>
        <p:nvSpPr>
          <p:cNvPr id="4" name="Content Placeholder 3"/>
          <p:cNvSpPr txBox="1">
            <a:spLocks/>
          </p:cNvSpPr>
          <p:nvPr/>
        </p:nvSpPr>
        <p:spPr>
          <a:xfrm>
            <a:off x="457200" y="1280160"/>
            <a:ext cx="8229600" cy="2850011"/>
          </a:xfrm>
          <a:prstGeom prst="rect">
            <a:avLst/>
          </a:prstGeom>
          <a:ln w="28575">
            <a:solidFill>
              <a:srgbClr val="FF0000"/>
            </a:solidFill>
          </a:ln>
        </p:spPr>
        <p:txBody>
          <a:bodyPr>
            <a:spAutoFit/>
          </a:bodyPr>
          <a:lstStyle/>
          <a:p>
            <a:pPr marL="1588" marR="0" lvl="0" indent="-1588" algn="ctr"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Calibri" pitchFamily="34" charset="0"/>
                <a:ea typeface="+mn-ea"/>
                <a:cs typeface="+mn-cs"/>
              </a:rPr>
              <a:t>Note</a:t>
            </a:r>
          </a:p>
          <a:p>
            <a:pPr lvl="0">
              <a:spcBef>
                <a:spcPct val="20000"/>
              </a:spcBef>
            </a:pPr>
            <a:r>
              <a:rPr lang="en-US" sz="2800" dirty="0">
                <a:solidFill>
                  <a:srgbClr val="000000"/>
                </a:solidFill>
              </a:rPr>
              <a:t>Option 1 is often the easiest method for determining the degrees of freedom and results in a conservative estimate for the critical value(s) or </a:t>
            </a:r>
            <a:r>
              <a:rPr lang="en-US" sz="2800" i="1" dirty="0">
                <a:solidFill>
                  <a:srgbClr val="000000"/>
                </a:solidFill>
              </a:rPr>
              <a:t>P-</a:t>
            </a:r>
            <a:r>
              <a:rPr lang="en-US" sz="2800" dirty="0">
                <a:solidFill>
                  <a:srgbClr val="000000"/>
                </a:solidFill>
              </a:rPr>
              <a:t>value</a:t>
            </a:r>
            <a:r>
              <a:rPr lang="en-US" sz="2800" i="1" dirty="0">
                <a:solidFill>
                  <a:srgbClr val="000000"/>
                </a:solidFill>
              </a:rPr>
              <a:t>. </a:t>
            </a:r>
          </a:p>
          <a:p>
            <a:pPr>
              <a:spcBef>
                <a:spcPct val="20000"/>
              </a:spcBef>
            </a:pPr>
            <a:r>
              <a:rPr lang="en-US" sz="2800" dirty="0">
                <a:solidFill>
                  <a:srgbClr val="000000"/>
                </a:solidFill>
              </a:rPr>
              <a:t>The calculation of the degrees of freedom as shown in Option 2 is known as </a:t>
            </a:r>
            <a:r>
              <a:rPr lang="en-US" sz="2800" dirty="0" err="1">
                <a:solidFill>
                  <a:srgbClr val="000000"/>
                </a:solidFill>
              </a:rPr>
              <a:t>Satterthwaite’s</a:t>
            </a:r>
            <a:r>
              <a:rPr lang="en-US" sz="2800" dirty="0">
                <a:solidFill>
                  <a:srgbClr val="000000"/>
                </a:solidFill>
              </a:rPr>
              <a:t> Approximation.</a:t>
            </a:r>
            <a:endParaRPr kumimoji="0" lang="en-US" sz="2800" b="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a:t>
            </a:r>
          </a:p>
        </p:txBody>
      </p:sp>
      <p:sp>
        <p:nvSpPr>
          <p:cNvPr id="3" name="Content Placeholder 2"/>
          <p:cNvSpPr>
            <a:spLocks noGrp="1"/>
          </p:cNvSpPr>
          <p:nvPr>
            <p:ph idx="1"/>
          </p:nvPr>
        </p:nvSpPr>
        <p:spPr/>
        <p:txBody>
          <a:bodyPr/>
          <a:lstStyle/>
          <a:p>
            <a:r>
              <a:rPr lang="en-US" dirty="0"/>
              <a:t>A statistics instructor wants to know if using the courseware that accompanied her statistics textbook will improve students' test scores. Since she is teaching two sections of a statistics course this term, she decides to use the courseware in one class and not the other. The courseware contained premade homework assignments for each section of the book, so she had the students in one of her classes do the online homework. For the other class she gave them a similar homework assignment from the textbook.</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dirty="0"/>
              <a:t>The instructor believes that the immediate feedback from the online courseware on homework assignments will likely improve students’ performance on tests. For the first test she gave the students in both classes the same test. She took a simple random sample of</a:t>
            </a:r>
            <a:r>
              <a:rPr lang="en-US" dirty="0">
                <a:solidFill>
                  <a:srgbClr val="0000FF"/>
                </a:solidFill>
              </a:rPr>
              <a:t> 16</a:t>
            </a:r>
            <a:r>
              <a:rPr lang="en-US" dirty="0"/>
              <a:t> students’ test scores on the first test from each class. One student subsequently dropped the class, so that student’s test score was omitted from the data. The results were as follows.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Calculate a </a:t>
            </a:r>
            <a:r>
              <a:rPr lang="en-US" dirty="0">
                <a:solidFill>
                  <a:srgbClr val="0000FF"/>
                </a:solidFill>
              </a:rPr>
              <a:t>95</a:t>
            </a:r>
            <a:r>
              <a:rPr lang="en-US" dirty="0"/>
              <a:t>% confidence interval for the mean difference between the test scores for the two statistics classes. </a:t>
            </a:r>
          </a:p>
        </p:txBody>
      </p:sp>
      <p:graphicFrame>
        <p:nvGraphicFramePr>
          <p:cNvPr id="4" name="Table 3"/>
          <p:cNvGraphicFramePr>
            <a:graphicFrameLocks noGrp="1"/>
          </p:cNvGraphicFramePr>
          <p:nvPr/>
        </p:nvGraphicFramePr>
        <p:xfrm>
          <a:off x="1447800" y="137160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73</a:t>
                      </a:r>
                    </a:p>
                  </a:txBody>
                  <a:tcPr/>
                </a:tc>
                <a:tc>
                  <a:txBody>
                    <a:bodyPr/>
                    <a:lstStyle/>
                    <a:p>
                      <a:pPr algn="ctr"/>
                      <a:r>
                        <a:rPr lang="en-US" sz="2000" dirty="0">
                          <a:solidFill>
                            <a:srgbClr val="000000"/>
                          </a:solidFill>
                        </a:rPr>
                        <a:t>75</a:t>
                      </a:r>
                    </a:p>
                  </a:txBody>
                  <a:tcPr/>
                </a:tc>
                <a:tc>
                  <a:txBody>
                    <a:bodyPr/>
                    <a:lstStyle/>
                    <a:p>
                      <a:pPr algn="ctr"/>
                      <a:r>
                        <a:rPr lang="en-US" sz="2000" dirty="0">
                          <a:solidFill>
                            <a:srgbClr val="000000"/>
                          </a:solidFill>
                        </a:rPr>
                        <a:t>76</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78</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82</a:t>
                      </a:r>
                    </a:p>
                  </a:txBody>
                  <a:tcPr/>
                </a:tc>
                <a:tc>
                  <a:txBody>
                    <a:bodyPr/>
                    <a:lstStyle/>
                    <a:p>
                      <a:pPr algn="ctr"/>
                      <a:r>
                        <a:rPr lang="en-US" sz="2000" dirty="0">
                          <a:solidFill>
                            <a:srgbClr val="000000"/>
                          </a:solidFill>
                        </a:rPr>
                        <a:t>83</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84</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87</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92</a:t>
                      </a:r>
                    </a:p>
                  </a:txBody>
                  <a:tcPr/>
                </a:tc>
                <a:tc>
                  <a:txBody>
                    <a:bodyPr/>
                    <a:lstStyle/>
                    <a:p>
                      <a:pPr algn="ctr"/>
                      <a:r>
                        <a:rPr lang="en-US" sz="2000" dirty="0">
                          <a:solidFill>
                            <a:srgbClr val="000000"/>
                          </a:solidFill>
                        </a:rPr>
                        <a:t>93</a:t>
                      </a:r>
                    </a:p>
                  </a:txBody>
                  <a:tcPr/>
                </a:tc>
                <a:tc>
                  <a:txBody>
                    <a:bodyPr/>
                    <a:lstStyle/>
                    <a:p>
                      <a:pPr algn="ctr"/>
                      <a:endParaRPr lang="en-US" sz="2000" dirty="0">
                        <a:solidFill>
                          <a:srgbClr val="000000"/>
                        </a:solidFill>
                      </a:endParaRP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1447800" y="2849880"/>
          <a:ext cx="6096000" cy="118872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Test Scores Not Using Courseware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r>
                        <a:rPr lang="en-US" sz="2000" dirty="0">
                          <a:solidFill>
                            <a:srgbClr val="000000"/>
                          </a:solidFill>
                        </a:rPr>
                        <a:t>60</a:t>
                      </a:r>
                    </a:p>
                  </a:txBody>
                  <a:tcPr/>
                </a:tc>
                <a:tc>
                  <a:txBody>
                    <a:bodyPr/>
                    <a:lstStyle/>
                    <a:p>
                      <a:pPr algn="ctr"/>
                      <a:r>
                        <a:rPr lang="en-US" sz="2000" dirty="0">
                          <a:solidFill>
                            <a:srgbClr val="000000"/>
                          </a:solidFill>
                        </a:rPr>
                        <a:t>62</a:t>
                      </a:r>
                    </a:p>
                  </a:txBody>
                  <a:tcPr/>
                </a:tc>
                <a:tc>
                  <a:txBody>
                    <a:bodyPr/>
                    <a:lstStyle/>
                    <a:p>
                      <a:pPr algn="ctr"/>
                      <a:r>
                        <a:rPr lang="en-US" sz="2000" dirty="0">
                          <a:solidFill>
                            <a:srgbClr val="000000"/>
                          </a:solidFill>
                        </a:rPr>
                        <a:t>65</a:t>
                      </a:r>
                    </a:p>
                  </a:txBody>
                  <a:tcPr/>
                </a:tc>
                <a:tc>
                  <a:txBody>
                    <a:bodyPr/>
                    <a:lstStyle/>
                    <a:p>
                      <a:pPr algn="ctr"/>
                      <a:r>
                        <a:rPr lang="en-US" sz="2000" dirty="0">
                          <a:solidFill>
                            <a:srgbClr val="000000"/>
                          </a:solidFill>
                        </a:rPr>
                        <a:t>67</a:t>
                      </a:r>
                    </a:p>
                  </a:txBody>
                  <a:tcPr/>
                </a:tc>
                <a:tc>
                  <a:txBody>
                    <a:bodyPr/>
                    <a:lstStyle/>
                    <a:p>
                      <a:pPr algn="ctr"/>
                      <a:r>
                        <a:rPr lang="en-US" sz="2000" dirty="0">
                          <a:solidFill>
                            <a:srgbClr val="000000"/>
                          </a:solidFill>
                        </a:rPr>
                        <a:t>72</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74</a:t>
                      </a:r>
                    </a:p>
                  </a:txBody>
                  <a:tcPr/>
                </a:tc>
                <a:tc>
                  <a:txBody>
                    <a:bodyPr/>
                    <a:lstStyle/>
                    <a:p>
                      <a:pPr algn="ctr"/>
                      <a:r>
                        <a:rPr lang="en-US" sz="2000" dirty="0">
                          <a:solidFill>
                            <a:srgbClr val="000000"/>
                          </a:solidFill>
                        </a:rPr>
                        <a:t>75</a:t>
                      </a:r>
                    </a:p>
                  </a:txBody>
                  <a:tcPr/>
                </a:tc>
                <a:extLst>
                  <a:ext uri="{0D108BD9-81ED-4DB2-BD59-A6C34878D82A}">
                    <a16:rowId xmlns:a16="http://schemas.microsoft.com/office/drawing/2014/main" val="10001"/>
                  </a:ext>
                </a:extLst>
              </a:tr>
              <a:tr h="370840">
                <a:tc>
                  <a:txBody>
                    <a:bodyPr/>
                    <a:lstStyle/>
                    <a:p>
                      <a:pPr algn="ctr"/>
                      <a:r>
                        <a:rPr lang="en-US" sz="2000" dirty="0">
                          <a:solidFill>
                            <a:srgbClr val="000000"/>
                          </a:solidFill>
                        </a:rPr>
                        <a:t>77</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79</a:t>
                      </a:r>
                    </a:p>
                  </a:txBody>
                  <a:tcPr/>
                </a:tc>
                <a:tc>
                  <a:txBody>
                    <a:bodyPr/>
                    <a:lstStyle/>
                    <a:p>
                      <a:pPr algn="ctr"/>
                      <a:r>
                        <a:rPr lang="en-US" sz="2000" dirty="0">
                          <a:solidFill>
                            <a:srgbClr val="000000"/>
                          </a:solidFill>
                        </a:rPr>
                        <a:t>80</a:t>
                      </a:r>
                    </a:p>
                  </a:txBody>
                  <a:tcPr/>
                </a:tc>
                <a:tc>
                  <a:txBody>
                    <a:bodyPr/>
                    <a:lstStyle/>
                    <a:p>
                      <a:pPr algn="ctr"/>
                      <a:r>
                        <a:rPr lang="en-US" sz="2000" dirty="0">
                          <a:solidFill>
                            <a:srgbClr val="000000"/>
                          </a:solidFill>
                        </a:rPr>
                        <a:t>81</a:t>
                      </a:r>
                    </a:p>
                  </a:txBody>
                  <a:tcPr/>
                </a:tc>
                <a:tc>
                  <a:txBody>
                    <a:bodyPr/>
                    <a:lstStyle/>
                    <a:p>
                      <a:pPr algn="ctr"/>
                      <a:r>
                        <a:rPr lang="en-US" sz="2000" dirty="0">
                          <a:solidFill>
                            <a:srgbClr val="000000"/>
                          </a:solidFill>
                        </a:rPr>
                        <a:t>85</a:t>
                      </a:r>
                    </a:p>
                  </a:txBody>
                  <a:tcPr/>
                </a:tc>
                <a:tc>
                  <a:txBody>
                    <a:bodyPr/>
                    <a:lstStyle/>
                    <a:p>
                      <a:pPr algn="ctr"/>
                      <a:r>
                        <a:rPr lang="en-US" sz="2000" dirty="0">
                          <a:solidFill>
                            <a:srgbClr val="000000"/>
                          </a:solidFill>
                        </a:rPr>
                        <a:t>88</a:t>
                      </a:r>
                    </a:p>
                  </a:txBody>
                  <a:tcPr/>
                </a:tc>
                <a:tc>
                  <a:txBody>
                    <a:bodyPr/>
                    <a:lstStyle/>
                    <a:p>
                      <a:pPr algn="ctr"/>
                      <a:r>
                        <a:rPr lang="en-US" sz="2000" dirty="0">
                          <a:solidFill>
                            <a:srgbClr val="000000"/>
                          </a:solidFill>
                        </a:rPr>
                        <a:t>93</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Testing a Hypothesis about Two Independent Population Means,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Known</a:t>
            </a:r>
          </a:p>
        </p:txBody>
      </p:sp>
      <p:sp>
        <p:nvSpPr>
          <p:cNvPr id="4" name="Content Placeholder 2"/>
          <p:cNvSpPr>
            <a:spLocks noGrp="1"/>
          </p:cNvSpPr>
          <p:nvPr>
            <p:ph idx="1"/>
          </p:nvPr>
        </p:nvSpPr>
        <p:spPr>
          <a:xfrm>
            <a:off x="457200" y="1219200"/>
            <a:ext cx="8229600" cy="1902059"/>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dirty="0">
                <a:solidFill>
                  <a:srgbClr val="000000"/>
                </a:solidFill>
              </a:rPr>
              <a:t>Note that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1</a:t>
            </a:r>
            <a:r>
              <a:rPr lang="en-US" dirty="0">
                <a:solidFill>
                  <a:srgbClr val="000000"/>
                </a:solidFill>
              </a:rPr>
              <a:t>− </a:t>
            </a:r>
            <a:r>
              <a:rPr lang="el-GR" i="1" dirty="0">
                <a:solidFill>
                  <a:srgbClr val="000000"/>
                </a:solidFill>
                <a:latin typeface="Cambria Math" panose="02040503050406030204" pitchFamily="18" charset="0"/>
                <a:ea typeface="Cambria Math" panose="02040503050406030204" pitchFamily="18" charset="0"/>
              </a:rPr>
              <a:t>μ</a:t>
            </a:r>
            <a:r>
              <a:rPr lang="en-US" baseline="-25000" dirty="0">
                <a:solidFill>
                  <a:srgbClr val="000000"/>
                </a:solidFill>
              </a:rPr>
              <a:t>2</a:t>
            </a:r>
            <a:r>
              <a:rPr lang="en-US" dirty="0">
                <a:solidFill>
                  <a:srgbClr val="000000"/>
                </a:solidFill>
              </a:rPr>
              <a:t> represents the hypothesized difference between the population means and that the </a:t>
            </a:r>
            <a:r>
              <a:rPr lang="en-US" i="1" dirty="0">
                <a:solidFill>
                  <a:srgbClr val="000000"/>
                </a:solidFill>
              </a:rPr>
              <a:t>z</a:t>
            </a:r>
            <a:r>
              <a:rPr lang="en-US" dirty="0">
                <a:solidFill>
                  <a:srgbClr val="000000"/>
                </a:solidFill>
              </a:rPr>
              <a:t>-statistic follows the standard normal distribution.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b="1" dirty="0"/>
              <a:t>Solution</a:t>
            </a:r>
          </a:p>
          <a:p>
            <a:r>
              <a:rPr lang="en-US" dirty="0"/>
              <a:t>Before calculating the confidence interval we must first check that the assumptions have been satisfied. The samples were simple random samples taken from two statistics classes containing a different set of students, so the samples are independent of one another. </a:t>
            </a:r>
          </a:p>
          <a:p>
            <a:r>
              <a:rPr lang="en-US" dirty="0"/>
              <a:t>A normal probability plot of each sample is shown in the next slide. The plots do not show any significant departures from normality for either sample.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pic>
        <p:nvPicPr>
          <p:cNvPr id="176130" name="Picture 2"/>
          <p:cNvPicPr>
            <a:picLocks noChangeAspect="1" noChangeArrowheads="1"/>
          </p:cNvPicPr>
          <p:nvPr/>
        </p:nvPicPr>
        <p:blipFill>
          <a:blip r:embed="rId2" cstate="print"/>
          <a:srcRect/>
          <a:stretch>
            <a:fillRect/>
          </a:stretch>
        </p:blipFill>
        <p:spPr bwMode="auto">
          <a:xfrm>
            <a:off x="445168" y="2286000"/>
            <a:ext cx="4114800" cy="2442033"/>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578256" y="2286000"/>
            <a:ext cx="4114800" cy="2455524"/>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normAutofit lnSpcReduction="10000"/>
          </a:bodyPr>
          <a:lstStyle/>
          <a:p>
            <a:pPr marL="461963" indent="-461963"/>
            <a:r>
              <a:rPr lang="en-US" dirty="0"/>
              <a:t>	Independent random samples </a:t>
            </a:r>
          </a:p>
          <a:p>
            <a:pPr marL="461963" indent="-461963"/>
            <a:r>
              <a:rPr lang="en-US" dirty="0"/>
              <a:t>	The two samples are drawn from populations that are approximately normally distributed. </a:t>
            </a:r>
          </a:p>
          <a:p>
            <a:pPr marL="461963" indent="-461963"/>
            <a:r>
              <a:rPr lang="en-US" dirty="0"/>
              <a:t>					or 	</a:t>
            </a:r>
          </a:p>
          <a:p>
            <a:pPr marL="461963" indent="-461963"/>
            <a:r>
              <a:rPr lang="en-US" dirty="0"/>
              <a:t>	The population standard deviations are assumed to be unequal. </a:t>
            </a:r>
          </a:p>
          <a:p>
            <a:r>
              <a:rPr lang="en-US" dirty="0"/>
              <a:t>Now we can proceed to calculate the confidence interval estimate for the difference in mean test scores between the two classes. By calculating the summary statistics for each set of data above, we find that </a:t>
            </a:r>
          </a:p>
          <a:p>
            <a:endParaRPr lang="en-US" dirty="0"/>
          </a:p>
        </p:txBody>
      </p:sp>
      <p:sp>
        <p:nvSpPr>
          <p:cNvPr id="4" name="Rectangle 3"/>
          <p:cNvSpPr/>
          <p:nvPr/>
        </p:nvSpPr>
        <p:spPr>
          <a:xfrm>
            <a:off x="4709287" y="2558432"/>
            <a:ext cx="4282198" cy="523220"/>
          </a:xfrm>
          <a:prstGeom prst="rect">
            <a:avLst/>
          </a:prstGeom>
        </p:spPr>
        <p:txBody>
          <a:bodyPr wrap="none">
            <a:spAutoFit/>
          </a:bodyPr>
          <a:lstStyle/>
          <a:p>
            <a:r>
              <a:rPr lang="en-US" sz="2800" dirty="0"/>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unknown </a:t>
            </a:r>
          </a:p>
        </p:txBody>
      </p:sp>
      <p:sp>
        <p:nvSpPr>
          <p:cNvPr id="5" name="Rectangle 4"/>
          <p:cNvSpPr/>
          <p:nvPr/>
        </p:nvSpPr>
        <p:spPr>
          <a:xfrm>
            <a:off x="474662" y="2557148"/>
            <a:ext cx="3823739" cy="584775"/>
          </a:xfrm>
          <a:prstGeom prst="rect">
            <a:avLst/>
          </a:prstGeom>
        </p:spPr>
        <p:txBody>
          <a:bodyPr wrap="none">
            <a:spAutoFit/>
          </a:bodyPr>
          <a:lstStyle/>
          <a:p>
            <a:r>
              <a:rPr lang="en-US" sz="3200" b="1" dirty="0">
                <a:ln w="19050">
                  <a:solidFill>
                    <a:srgbClr val="000000"/>
                  </a:solidFill>
                </a:ln>
                <a:noFill/>
                <a:latin typeface="Courier New" panose="02070309020205020404" pitchFamily="49" charset="0"/>
                <a:cs typeface="Courier New" panose="02070309020205020404" pitchFamily="49" charset="0"/>
              </a:rPr>
              <a:t>□</a:t>
            </a:r>
            <a:r>
              <a:rPr lang="en-US" sz="2800" dirty="0">
                <a:solidFill>
                  <a:srgbClr val="000000"/>
                </a:solidFill>
              </a:rPr>
              <a:t>   </a:t>
            </a:r>
            <a:r>
              <a:rPr lang="el-GR" sz="2800" i="1" dirty="0">
                <a:latin typeface="Cambria Math" panose="02040503050406030204" pitchFamily="18" charset="0"/>
                <a:ea typeface="Cambria Math" panose="02040503050406030204" pitchFamily="18" charset="0"/>
              </a:rPr>
              <a:t>σ</a:t>
            </a:r>
            <a:r>
              <a:rPr lang="en-US" sz="2800" baseline="-25000" dirty="0"/>
              <a:t>1</a:t>
            </a:r>
            <a:r>
              <a:rPr lang="en-US" sz="2800" dirty="0"/>
              <a:t> and </a:t>
            </a:r>
            <a:r>
              <a:rPr lang="el-GR" sz="2800" i="1" dirty="0">
                <a:latin typeface="Cambria Math" panose="02040503050406030204" pitchFamily="18" charset="0"/>
                <a:ea typeface="Cambria Math" panose="02040503050406030204" pitchFamily="18" charset="0"/>
              </a:rPr>
              <a:t>σ</a:t>
            </a:r>
            <a:r>
              <a:rPr lang="en-US" sz="2800" baseline="-25000" dirty="0"/>
              <a:t>2</a:t>
            </a:r>
            <a:r>
              <a:rPr lang="en-US" sz="2800" dirty="0"/>
              <a:t> are known </a:t>
            </a:r>
          </a:p>
        </p:txBody>
      </p:sp>
      <p:pic>
        <p:nvPicPr>
          <p:cNvPr id="6" name="Picture 2"/>
          <p:cNvPicPr>
            <a:picLocks noChangeAspect="1" noChangeArrowheads="1"/>
          </p:cNvPicPr>
          <p:nvPr/>
        </p:nvPicPr>
        <p:blipFill>
          <a:blip r:embed="rId2" cstate="print"/>
          <a:srcRect/>
          <a:stretch>
            <a:fillRect/>
          </a:stretch>
        </p:blipFill>
        <p:spPr bwMode="auto">
          <a:xfrm>
            <a:off x="492631" y="1355416"/>
            <a:ext cx="365125" cy="381000"/>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500723" y="1828800"/>
            <a:ext cx="365125" cy="381000"/>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a:stretch>
            <a:fillRect/>
          </a:stretch>
        </p:blipFill>
        <p:spPr bwMode="auto">
          <a:xfrm>
            <a:off x="4816475" y="2667000"/>
            <a:ext cx="365125" cy="3810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a:stretch>
            <a:fillRect/>
          </a:stretch>
        </p:blipFill>
        <p:spPr bwMode="auto">
          <a:xfrm>
            <a:off x="484539" y="3124200"/>
            <a:ext cx="365125"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a:xfrm>
            <a:off x="457200" y="1280160"/>
            <a:ext cx="8229600" cy="5044440"/>
          </a:xfrm>
        </p:spPr>
        <p:txBody>
          <a:bodyPr>
            <a:normAutofit/>
          </a:bodyPr>
          <a:lstStyle/>
          <a:p>
            <a:endParaRPr lang="en-US" dirty="0"/>
          </a:p>
          <a:p>
            <a:endParaRPr lang="en-US" dirty="0"/>
          </a:p>
          <a:p>
            <a:r>
              <a:rPr lang="en-US" dirty="0"/>
              <a:t>Since the samples are drawn from normally distributed populations we will use the </a:t>
            </a:r>
            <a:r>
              <a:rPr lang="en-US" i="1" dirty="0"/>
              <a:t>t</a:t>
            </a:r>
            <a:r>
              <a:rPr lang="en-US" dirty="0"/>
              <a:t>-distribution to find the critical value for the confidence interval. Since we want a </a:t>
            </a:r>
            <a:r>
              <a:rPr lang="en-US" dirty="0">
                <a:solidFill>
                  <a:srgbClr val="0000FF"/>
                </a:solidFill>
              </a:rPr>
              <a:t>95</a:t>
            </a:r>
            <a:r>
              <a:rPr lang="en-US" dirty="0"/>
              <a:t>% confidence interval, we need to find the value of </a:t>
            </a:r>
          </a:p>
          <a:p>
            <a:endParaRPr lang="en-US" dirty="0"/>
          </a:p>
          <a:p>
            <a:r>
              <a:rPr lang="en-US" dirty="0"/>
              <a:t>For the degrees of freedom for the </a:t>
            </a:r>
            <a:r>
              <a:rPr lang="en-US" i="1" dirty="0"/>
              <a:t>t</a:t>
            </a:r>
            <a:r>
              <a:rPr lang="en-US" dirty="0"/>
              <a:t>-distribution, we will use Option 1. The degrees of freedom will be the smaller of </a:t>
            </a:r>
            <a:r>
              <a:rPr lang="en-US" i="1" dirty="0"/>
              <a:t>n</a:t>
            </a:r>
            <a:r>
              <a:rPr lang="en-US" baseline="-25000" dirty="0"/>
              <a:t>1</a:t>
            </a:r>
            <a:r>
              <a:rPr lang="en-US" dirty="0"/>
              <a:t> − 1 = </a:t>
            </a:r>
            <a:r>
              <a:rPr lang="en-US" dirty="0">
                <a:solidFill>
                  <a:srgbClr val="0000FF"/>
                </a:solidFill>
              </a:rPr>
              <a:t>15</a:t>
            </a:r>
            <a:r>
              <a:rPr lang="en-US" dirty="0"/>
              <a:t> − </a:t>
            </a:r>
            <a:r>
              <a:rPr lang="en-US" dirty="0">
                <a:solidFill>
                  <a:srgbClr val="0000FF"/>
                </a:solidFill>
              </a:rPr>
              <a:t>1</a:t>
            </a:r>
            <a:r>
              <a:rPr lang="en-US" dirty="0"/>
              <a:t> = </a:t>
            </a:r>
            <a:r>
              <a:rPr lang="en-US" dirty="0">
                <a:solidFill>
                  <a:srgbClr val="FF0000"/>
                </a:solidFill>
              </a:rPr>
              <a:t>14</a:t>
            </a:r>
            <a:r>
              <a:rPr lang="en-US" dirty="0"/>
              <a:t> or </a:t>
            </a:r>
            <a:r>
              <a:rPr lang="en-US" i="1" dirty="0"/>
              <a:t>n</a:t>
            </a:r>
            <a:r>
              <a:rPr lang="en-US" baseline="-25000" dirty="0"/>
              <a:t>2</a:t>
            </a:r>
            <a:r>
              <a:rPr lang="en-US" dirty="0"/>
              <a:t> − 1 = </a:t>
            </a:r>
            <a:r>
              <a:rPr lang="en-US" dirty="0">
                <a:solidFill>
                  <a:srgbClr val="0000FF"/>
                </a:solidFill>
              </a:rPr>
              <a:t>16</a:t>
            </a:r>
            <a:r>
              <a:rPr lang="en-US" dirty="0"/>
              <a:t> − </a:t>
            </a:r>
            <a:r>
              <a:rPr lang="en-US" dirty="0">
                <a:solidFill>
                  <a:srgbClr val="0000FF"/>
                </a:solidFill>
              </a:rPr>
              <a:t>1</a:t>
            </a:r>
            <a:r>
              <a:rPr lang="en-US" dirty="0"/>
              <a:t> = </a:t>
            </a:r>
            <a:r>
              <a:rPr lang="en-US" dirty="0">
                <a:solidFill>
                  <a:srgbClr val="FF0000"/>
                </a:solidFill>
              </a:rPr>
              <a:t>15</a:t>
            </a:r>
            <a:r>
              <a:rPr lang="en-US" dirty="0"/>
              <a:t>. </a:t>
            </a:r>
          </a:p>
        </p:txBody>
      </p:sp>
      <p:graphicFrame>
        <p:nvGraphicFramePr>
          <p:cNvPr id="178178" name="Object 2"/>
          <p:cNvGraphicFramePr>
            <a:graphicFrameLocks noChangeAspect="1"/>
          </p:cNvGraphicFramePr>
          <p:nvPr>
            <p:extLst>
              <p:ext uri="{D42A27DB-BD31-4B8C-83A1-F6EECF244321}">
                <p14:modId xmlns:p14="http://schemas.microsoft.com/office/powerpoint/2010/main" val="2661007891"/>
              </p:ext>
            </p:extLst>
          </p:nvPr>
        </p:nvGraphicFramePr>
        <p:xfrm>
          <a:off x="1511300" y="1295400"/>
          <a:ext cx="5930900" cy="952500"/>
        </p:xfrm>
        <a:graphic>
          <a:graphicData uri="http://schemas.openxmlformats.org/presentationml/2006/ole">
            <mc:AlternateContent xmlns:mc="http://schemas.openxmlformats.org/markup-compatibility/2006">
              <mc:Choice xmlns:v="urn:schemas-microsoft-com:vml" Requires="v">
                <p:oleObj spid="_x0000_s178256" name="Equation" r:id="rId3" imgW="5930640" imgH="952200" progId="Equation.DSMT4">
                  <p:embed/>
                </p:oleObj>
              </mc:Choice>
              <mc:Fallback>
                <p:oleObj name="Equation" r:id="rId3" imgW="5930640" imgH="952200" progId="Equation.DSMT4">
                  <p:embed/>
                  <p:pic>
                    <p:nvPicPr>
                      <p:cNvPr id="0" name="Picture 2"/>
                      <p:cNvPicPr>
                        <a:picLocks noChangeAspect="1" noChangeArrowheads="1"/>
                      </p:cNvPicPr>
                      <p:nvPr/>
                    </p:nvPicPr>
                    <p:blipFill>
                      <a:blip r:embed="rId4"/>
                      <a:srcRect/>
                      <a:stretch>
                        <a:fillRect/>
                      </a:stretch>
                    </p:blipFill>
                    <p:spPr bwMode="auto">
                      <a:xfrm>
                        <a:off x="1511300" y="1295400"/>
                        <a:ext cx="5930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extLst>
              <p:ext uri="{D42A27DB-BD31-4B8C-83A1-F6EECF244321}">
                <p14:modId xmlns:p14="http://schemas.microsoft.com/office/powerpoint/2010/main" val="3174837852"/>
              </p:ext>
            </p:extLst>
          </p:nvPr>
        </p:nvGraphicFramePr>
        <p:xfrm>
          <a:off x="548615" y="4038600"/>
          <a:ext cx="457200" cy="495300"/>
        </p:xfrm>
        <a:graphic>
          <a:graphicData uri="http://schemas.openxmlformats.org/presentationml/2006/ole">
            <mc:AlternateContent xmlns:mc="http://schemas.openxmlformats.org/markup-compatibility/2006">
              <mc:Choice xmlns:v="urn:schemas-microsoft-com:vml" Requires="v">
                <p:oleObj spid="_x0000_s178257" name="Equation" r:id="rId5" imgW="457200" imgH="495000" progId="Equation.DSMT4">
                  <p:embed/>
                </p:oleObj>
              </mc:Choice>
              <mc:Fallback>
                <p:oleObj name="Equation" r:id="rId5" imgW="457200" imgH="495000" progId="Equation.DSMT4">
                  <p:embed/>
                  <p:pic>
                    <p:nvPicPr>
                      <p:cNvPr id="0" name="Picture 3"/>
                      <p:cNvPicPr>
                        <a:picLocks noChangeAspect="1" noChangeArrowheads="1"/>
                      </p:cNvPicPr>
                      <p:nvPr/>
                    </p:nvPicPr>
                    <p:blipFill>
                      <a:blip r:embed="rId6"/>
                      <a:srcRect/>
                      <a:stretch>
                        <a:fillRect/>
                      </a:stretch>
                    </p:blipFill>
                    <p:spPr bwMode="auto">
                      <a:xfrm>
                        <a:off x="548615" y="4038600"/>
                        <a:ext cx="457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dirty="0"/>
              <a:t>Therefore, the critical value for a </a:t>
            </a:r>
            <a:r>
              <a:rPr lang="en-US" i="1" dirty="0"/>
              <a:t>t</a:t>
            </a:r>
            <a:r>
              <a:rPr lang="en-US" dirty="0"/>
              <a:t>-distribution with </a:t>
            </a:r>
            <a:r>
              <a:rPr lang="en-US" dirty="0">
                <a:solidFill>
                  <a:srgbClr val="0000FF"/>
                </a:solidFill>
              </a:rPr>
              <a:t>14</a:t>
            </a:r>
            <a:r>
              <a:rPr lang="en-US" dirty="0"/>
              <a:t> degrees of freedom and 			         is</a:t>
            </a:r>
          </a:p>
          <a:p>
            <a:r>
              <a:rPr lang="en-US" dirty="0"/>
              <a:t>A </a:t>
            </a:r>
            <a:r>
              <a:rPr lang="en-US" dirty="0">
                <a:solidFill>
                  <a:srgbClr val="0000FF"/>
                </a:solidFill>
              </a:rPr>
              <a:t>95</a:t>
            </a:r>
            <a:r>
              <a:rPr lang="en-US" dirty="0"/>
              <a:t>% confidence interval for the difference in mean test scores is given by </a:t>
            </a:r>
          </a:p>
          <a:p>
            <a:endParaRPr lang="en-US" dirty="0"/>
          </a:p>
          <a:p>
            <a:endParaRPr lang="en-US" dirty="0"/>
          </a:p>
          <a:p>
            <a:r>
              <a:rPr lang="en-US" dirty="0"/>
              <a:t>The confidence interval is then calculated as follows. </a:t>
            </a:r>
          </a:p>
        </p:txBody>
      </p:sp>
      <p:graphicFrame>
        <p:nvGraphicFramePr>
          <p:cNvPr id="179202" name="Object 2"/>
          <p:cNvGraphicFramePr>
            <a:graphicFrameLocks noChangeAspect="1"/>
          </p:cNvGraphicFramePr>
          <p:nvPr>
            <p:extLst>
              <p:ext uri="{D42A27DB-BD31-4B8C-83A1-F6EECF244321}">
                <p14:modId xmlns:p14="http://schemas.microsoft.com/office/powerpoint/2010/main" val="2979297323"/>
              </p:ext>
            </p:extLst>
          </p:nvPr>
        </p:nvGraphicFramePr>
        <p:xfrm>
          <a:off x="4079875" y="1836738"/>
          <a:ext cx="2628900" cy="292100"/>
        </p:xfrm>
        <a:graphic>
          <a:graphicData uri="http://schemas.openxmlformats.org/presentationml/2006/ole">
            <mc:AlternateContent xmlns:mc="http://schemas.openxmlformats.org/markup-compatibility/2006">
              <mc:Choice xmlns:v="urn:schemas-microsoft-com:vml" Requires="v">
                <p:oleObj spid="_x0000_s179319" name="Equation" r:id="rId3" imgW="2628720" imgH="291960" progId="Equation.DSMT4">
                  <p:embed/>
                </p:oleObj>
              </mc:Choice>
              <mc:Fallback>
                <p:oleObj name="Equation" r:id="rId3" imgW="2628720" imgH="291960" progId="Equation.DSMT4">
                  <p:embed/>
                  <p:pic>
                    <p:nvPicPr>
                      <p:cNvPr id="0" name="Picture 2"/>
                      <p:cNvPicPr>
                        <a:picLocks noChangeAspect="1" noChangeArrowheads="1"/>
                      </p:cNvPicPr>
                      <p:nvPr/>
                    </p:nvPicPr>
                    <p:blipFill>
                      <a:blip r:embed="rId4"/>
                      <a:srcRect/>
                      <a:stretch>
                        <a:fillRect/>
                      </a:stretch>
                    </p:blipFill>
                    <p:spPr bwMode="auto">
                      <a:xfrm>
                        <a:off x="4079875" y="1836738"/>
                        <a:ext cx="2628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3" name="Object 3"/>
          <p:cNvGraphicFramePr>
            <a:graphicFrameLocks noChangeAspect="1"/>
          </p:cNvGraphicFramePr>
          <p:nvPr>
            <p:extLst>
              <p:ext uri="{D42A27DB-BD31-4B8C-83A1-F6EECF244321}">
                <p14:modId xmlns:p14="http://schemas.microsoft.com/office/powerpoint/2010/main" val="3213673123"/>
              </p:ext>
            </p:extLst>
          </p:nvPr>
        </p:nvGraphicFramePr>
        <p:xfrm>
          <a:off x="7048733" y="1802934"/>
          <a:ext cx="1841500" cy="431800"/>
        </p:xfrm>
        <a:graphic>
          <a:graphicData uri="http://schemas.openxmlformats.org/presentationml/2006/ole">
            <mc:AlternateContent xmlns:mc="http://schemas.openxmlformats.org/markup-compatibility/2006">
              <mc:Choice xmlns:v="urn:schemas-microsoft-com:vml" Requires="v">
                <p:oleObj spid="_x0000_s179320" name="Equation" r:id="rId5" imgW="1841400" imgH="431640" progId="Equation.DSMT4">
                  <p:embed/>
                </p:oleObj>
              </mc:Choice>
              <mc:Fallback>
                <p:oleObj name="Equation" r:id="rId5" imgW="1841400" imgH="431640" progId="Equation.DSMT4">
                  <p:embed/>
                  <p:pic>
                    <p:nvPicPr>
                      <p:cNvPr id="0" name="Picture 3"/>
                      <p:cNvPicPr>
                        <a:picLocks noChangeAspect="1" noChangeArrowheads="1"/>
                      </p:cNvPicPr>
                      <p:nvPr/>
                    </p:nvPicPr>
                    <p:blipFill>
                      <a:blip r:embed="rId6"/>
                      <a:srcRect/>
                      <a:stretch>
                        <a:fillRect/>
                      </a:stretch>
                    </p:blipFill>
                    <p:spPr bwMode="auto">
                      <a:xfrm>
                        <a:off x="7048733" y="1802934"/>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nvGraphicFramePr>
        <p:xfrm>
          <a:off x="2362200" y="3060700"/>
          <a:ext cx="3848100" cy="1130300"/>
        </p:xfrm>
        <a:graphic>
          <a:graphicData uri="http://schemas.openxmlformats.org/presentationml/2006/ole">
            <mc:AlternateContent xmlns:mc="http://schemas.openxmlformats.org/markup-compatibility/2006">
              <mc:Choice xmlns:v="urn:schemas-microsoft-com:vml" Requires="v">
                <p:oleObj spid="_x0000_s179321" name="Equation" r:id="rId7" imgW="3848040" imgH="1130040" progId="Equation.DSMT4">
                  <p:embed/>
                </p:oleObj>
              </mc:Choice>
              <mc:Fallback>
                <p:oleObj name="Equation" r:id="rId7" imgW="3848040" imgH="1130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060700"/>
                        <a:ext cx="38481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a:xfrm>
            <a:off x="457200" y="1295400"/>
            <a:ext cx="8229600" cy="4572000"/>
          </a:xfrm>
        </p:spPr>
        <p:txBody>
          <a:bodyPr/>
          <a:lstStyle/>
          <a:p>
            <a:endParaRPr lang="en-US" dirty="0"/>
          </a:p>
          <a:p>
            <a:pPr algn="ctr"/>
            <a:endParaRPr lang="en-US" dirty="0"/>
          </a:p>
          <a:p>
            <a:pPr algn="ctr"/>
            <a:endParaRPr lang="en-US" dirty="0"/>
          </a:p>
          <a:p>
            <a:pPr algn="ctr">
              <a:lnSpc>
                <a:spcPct val="150000"/>
              </a:lnSpc>
            </a:pPr>
            <a:r>
              <a:rPr lang="en-US" dirty="0">
                <a:solidFill>
                  <a:srgbClr val="FF0000"/>
                </a:solidFill>
              </a:rPr>
              <a:t>1.15 to 13.07</a:t>
            </a:r>
          </a:p>
          <a:p>
            <a:r>
              <a:rPr lang="en-US" dirty="0"/>
              <a:t>Thus, we are </a:t>
            </a:r>
            <a:r>
              <a:rPr lang="en-US" dirty="0">
                <a:solidFill>
                  <a:srgbClr val="0000FF"/>
                </a:solidFill>
              </a:rPr>
              <a:t>95</a:t>
            </a:r>
            <a:r>
              <a:rPr lang="en-US" dirty="0"/>
              <a:t>% confident that the true mean difference in test scores is between </a:t>
            </a:r>
            <a:r>
              <a:rPr lang="en-US" dirty="0">
                <a:solidFill>
                  <a:srgbClr val="FF0000"/>
                </a:solidFill>
              </a:rPr>
              <a:t>1.15 and 13.07</a:t>
            </a:r>
            <a:r>
              <a:rPr lang="en-US" dirty="0"/>
              <a:t>. </a:t>
            </a:r>
            <a:r>
              <a:rPr lang="en-US" dirty="0">
                <a:solidFill>
                  <a:srgbClr val="FF0000"/>
                </a:solidFill>
              </a:rPr>
              <a:t>That is, on average, using the courseware resulted in an increase in the score on the first test between 1.15 and 13.07 points. </a:t>
            </a:r>
          </a:p>
        </p:txBody>
      </p:sp>
      <p:graphicFrame>
        <p:nvGraphicFramePr>
          <p:cNvPr id="180226" name="Object 2"/>
          <p:cNvGraphicFramePr>
            <a:graphicFrameLocks noChangeAspect="1"/>
          </p:cNvGraphicFramePr>
          <p:nvPr/>
        </p:nvGraphicFramePr>
        <p:xfrm>
          <a:off x="2209800" y="2472655"/>
          <a:ext cx="4622800" cy="444500"/>
        </p:xfrm>
        <a:graphic>
          <a:graphicData uri="http://schemas.openxmlformats.org/presentationml/2006/ole">
            <mc:AlternateContent xmlns:mc="http://schemas.openxmlformats.org/markup-compatibility/2006">
              <mc:Choice xmlns:v="urn:schemas-microsoft-com:vml" Requires="v">
                <p:oleObj spid="_x0000_s180305" name="Equation" r:id="rId3" imgW="4622760" imgH="444240" progId="Equation.DSMT4">
                  <p:embed/>
                </p:oleObj>
              </mc:Choice>
              <mc:Fallback>
                <p:oleObj name="Equation" r:id="rId3" imgW="46227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472655"/>
                        <a:ext cx="462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extLst>
              <p:ext uri="{D42A27DB-BD31-4B8C-83A1-F6EECF244321}">
                <p14:modId xmlns:p14="http://schemas.microsoft.com/office/powerpoint/2010/main" val="370166207"/>
              </p:ext>
            </p:extLst>
          </p:nvPr>
        </p:nvGraphicFramePr>
        <p:xfrm>
          <a:off x="1079500" y="1295400"/>
          <a:ext cx="6527800" cy="1130300"/>
        </p:xfrm>
        <a:graphic>
          <a:graphicData uri="http://schemas.openxmlformats.org/presentationml/2006/ole">
            <mc:AlternateContent xmlns:mc="http://schemas.openxmlformats.org/markup-compatibility/2006">
              <mc:Choice xmlns:v="urn:schemas-microsoft-com:vml" Requires="v">
                <p:oleObj spid="_x0000_s180306" name="Equation" r:id="rId5" imgW="6527520" imgH="1130040" progId="Equation.DSMT4">
                  <p:embed/>
                </p:oleObj>
              </mc:Choice>
              <mc:Fallback>
                <p:oleObj name="Equation" r:id="rId5" imgW="6527520" imgH="1130040" progId="Equation.DSMT4">
                  <p:embed/>
                  <p:pic>
                    <p:nvPicPr>
                      <p:cNvPr id="0" name="Picture 4"/>
                      <p:cNvPicPr>
                        <a:picLocks noChangeAspect="1" noChangeArrowheads="1"/>
                      </p:cNvPicPr>
                      <p:nvPr/>
                    </p:nvPicPr>
                    <p:blipFill>
                      <a:blip r:embed="rId6"/>
                      <a:srcRect/>
                      <a:stretch>
                        <a:fillRect/>
                      </a:stretch>
                    </p:blipFill>
                    <p:spPr bwMode="auto">
                      <a:xfrm>
                        <a:off x="1079500" y="1295400"/>
                        <a:ext cx="6527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12.1.5 (cont.)</a:t>
            </a:r>
          </a:p>
        </p:txBody>
      </p:sp>
      <p:sp>
        <p:nvSpPr>
          <p:cNvPr id="3" name="Content Placeholder 2"/>
          <p:cNvSpPr>
            <a:spLocks noGrp="1"/>
          </p:cNvSpPr>
          <p:nvPr>
            <p:ph idx="1"/>
          </p:nvPr>
        </p:nvSpPr>
        <p:spPr/>
        <p:txBody>
          <a:bodyPr/>
          <a:lstStyle/>
          <a:p>
            <a:r>
              <a:rPr lang="en-US" dirty="0"/>
              <a:t>If Option 2 had been used to calculate the degrees of freedom for the test, the </a:t>
            </a:r>
            <a:r>
              <a:rPr lang="en-US" dirty="0">
                <a:solidFill>
                  <a:srgbClr val="0000FF"/>
                </a:solidFill>
              </a:rPr>
              <a:t>95</a:t>
            </a:r>
            <a:r>
              <a:rPr lang="en-US" dirty="0"/>
              <a:t>% confidence interval would have been </a:t>
            </a:r>
            <a:r>
              <a:rPr lang="en-US" dirty="0">
                <a:solidFill>
                  <a:srgbClr val="FF0000"/>
                </a:solidFill>
              </a:rPr>
              <a:t>(1.4054, 12.815) </a:t>
            </a:r>
            <a:r>
              <a:rPr lang="en-US" dirty="0"/>
              <a:t>and the critical value would have come from a </a:t>
            </a:r>
            <a:r>
              <a:rPr lang="en-US" i="1" dirty="0"/>
              <a:t>t</a:t>
            </a:r>
            <a:r>
              <a:rPr lang="en-US" dirty="0"/>
              <a:t>-distribution with </a:t>
            </a:r>
            <a:r>
              <a:rPr lang="en-US" dirty="0">
                <a:solidFill>
                  <a:srgbClr val="0000FF"/>
                </a:solidFill>
              </a:rPr>
              <a:t>26.34</a:t>
            </a:r>
            <a:r>
              <a:rPr lang="en-US" dirty="0"/>
              <a:t> degrees of freedom. Note that this interval is not as wide as our conservative estimate calculated above, but both intervals are similar and neither contain zero, which indicates that the mean test scores for the two classes are significantly different from one another.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 </a:t>
            </a:r>
          </a:p>
        </p:txBody>
      </p:sp>
      <p:sp>
        <p:nvSpPr>
          <p:cNvPr id="4" name="Content Placeholder 2"/>
          <p:cNvSpPr>
            <a:spLocks noGrp="1"/>
          </p:cNvSpPr>
          <p:nvPr>
            <p:ph idx="1"/>
          </p:nvPr>
        </p:nvSpPr>
        <p:spPr>
          <a:xfrm>
            <a:off x="457200" y="1236714"/>
            <a:ext cx="8229600" cy="4401205"/>
          </a:xfrm>
          <a:solidFill>
            <a:srgbClr val="FFFFCC"/>
          </a:solidFill>
          <a:ln w="28575">
            <a:solidFill>
              <a:srgbClr val="000000"/>
            </a:solidFill>
          </a:ln>
        </p:spPr>
        <p:txBody>
          <a:bodyPr>
            <a:spAutoFit/>
          </a:bodyPr>
          <a:lstStyle/>
          <a:p>
            <a:pPr algn="ctr">
              <a:spcBef>
                <a:spcPts val="0"/>
              </a:spcBef>
            </a:pPr>
            <a:r>
              <a:rPr lang="en-US" b="1" dirty="0">
                <a:solidFill>
                  <a:srgbClr val="000000"/>
                </a:solidFill>
              </a:rPr>
              <a:t>Procedure</a:t>
            </a:r>
            <a:endParaRPr lang="en-US" dirty="0">
              <a:solidFill>
                <a:srgbClr val="000000"/>
              </a:solidFill>
            </a:endParaRPr>
          </a:p>
          <a:p>
            <a:pPr>
              <a:spcBef>
                <a:spcPts val="0"/>
              </a:spcBef>
            </a:pPr>
            <a:r>
              <a:rPr lang="en-US" b="1" dirty="0">
                <a:solidFill>
                  <a:srgbClr val="000000"/>
                </a:solidFill>
              </a:rPr>
              <a:t>Assumptions: </a:t>
            </a:r>
          </a:p>
          <a:p>
            <a:pPr marL="514350" indent="-514350">
              <a:spcBef>
                <a:spcPts val="0"/>
              </a:spcBef>
              <a:buFont typeface="+mj-lt"/>
              <a:buAutoNum type="arabicPeriod"/>
            </a:pPr>
            <a:r>
              <a:rPr lang="en-US" dirty="0">
                <a:solidFill>
                  <a:srgbClr val="000000"/>
                </a:solidFill>
              </a:rPr>
              <a:t>The samples are independent of one another. </a:t>
            </a:r>
          </a:p>
          <a:p>
            <a:pPr marL="514350" indent="-514350">
              <a:spcBef>
                <a:spcPts val="0"/>
              </a:spcBef>
              <a:buFont typeface="+mj-lt"/>
              <a:buAutoNum type="arabicPeriod"/>
            </a:pPr>
            <a:r>
              <a:rPr lang="en-US" dirty="0">
                <a:solidFill>
                  <a:srgbClr val="000000"/>
                </a:solidFill>
              </a:rPr>
              <a:t>Both samples are simple random samples. </a:t>
            </a:r>
          </a:p>
          <a:p>
            <a:pPr marL="514350" indent="-514350">
              <a:spcBef>
                <a:spcPts val="0"/>
              </a:spcBef>
              <a:buFont typeface="+mj-lt"/>
              <a:buAutoNum type="arabicPeriod"/>
            </a:pPr>
            <a:r>
              <a:rPr lang="en-US" dirty="0">
                <a:solidFill>
                  <a:srgbClr val="000000"/>
                </a:solidFill>
              </a:rPr>
              <a:t>The populations from which the two samples are drawn are approximately normally distributed or the sample sizes are both large (</a:t>
            </a:r>
            <a:r>
              <a:rPr lang="en-US" i="1" dirty="0">
                <a:solidFill>
                  <a:srgbClr val="000000"/>
                </a:solidFill>
              </a:rPr>
              <a:t>n</a:t>
            </a:r>
            <a:r>
              <a:rPr lang="en-US" baseline="-25000" dirty="0">
                <a:solidFill>
                  <a:srgbClr val="000000"/>
                </a:solidFill>
              </a:rPr>
              <a:t>1</a:t>
            </a:r>
            <a:r>
              <a:rPr lang="en-US" dirty="0">
                <a:solidFill>
                  <a:srgbClr val="000000"/>
                </a:solidFill>
              </a:rPr>
              <a:t> &gt; 30 and </a:t>
            </a:r>
            <a:br>
              <a:rPr lang="en-US" dirty="0">
                <a:solidFill>
                  <a:srgbClr val="000000"/>
                </a:solidFill>
              </a:rPr>
            </a:br>
            <a:r>
              <a:rPr lang="en-US" i="1" dirty="0">
                <a:solidFill>
                  <a:srgbClr val="000000"/>
                </a:solidFill>
              </a:rPr>
              <a:t>n</a:t>
            </a:r>
            <a:r>
              <a:rPr lang="en-US" baseline="-25000" dirty="0">
                <a:solidFill>
                  <a:srgbClr val="000000"/>
                </a:solidFill>
              </a:rPr>
              <a:t>2</a:t>
            </a:r>
            <a:r>
              <a:rPr lang="en-US" dirty="0">
                <a:solidFill>
                  <a:srgbClr val="000000"/>
                </a:solidFill>
              </a:rPr>
              <a:t> &gt; 30). </a:t>
            </a:r>
          </a:p>
          <a:p>
            <a:pPr marL="514350" indent="-514350">
              <a:spcBef>
                <a:spcPts val="0"/>
              </a:spcBef>
              <a:buFont typeface="+mj-lt"/>
              <a:buAutoNum type="arabicPeriod"/>
            </a:pPr>
            <a:r>
              <a:rPr lang="en-US" dirty="0">
                <a:solidFill>
                  <a:srgbClr val="000000"/>
                </a:solidFill>
              </a:rPr>
              <a:t>The values of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1</a:t>
            </a:r>
            <a:r>
              <a:rPr lang="en-US" dirty="0">
                <a:solidFill>
                  <a:srgbClr val="000000"/>
                </a:solidFill>
              </a:rPr>
              <a:t> and </a:t>
            </a:r>
            <a:r>
              <a:rPr lang="el-GR" i="1" dirty="0">
                <a:solidFill>
                  <a:srgbClr val="000000"/>
                </a:solidFill>
                <a:latin typeface="Cambria Math" panose="02040503050406030204" pitchFamily="18" charset="0"/>
                <a:ea typeface="Cambria Math" panose="02040503050406030204" pitchFamily="18" charset="0"/>
              </a:rPr>
              <a:t>σ</a:t>
            </a:r>
            <a:r>
              <a:rPr lang="en-US" baseline="-25000" dirty="0">
                <a:solidFill>
                  <a:srgbClr val="000000"/>
                </a:solidFill>
              </a:rPr>
              <a:t>2</a:t>
            </a:r>
            <a:r>
              <a:rPr lang="en-US" dirty="0">
                <a:solidFill>
                  <a:srgbClr val="000000"/>
                </a:solidFill>
              </a:rPr>
              <a:t> are unknown and we do not assume they are equal.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 </a:t>
            </a:r>
          </a:p>
        </p:txBody>
      </p:sp>
      <p:sp>
        <p:nvSpPr>
          <p:cNvPr id="4" name="Content Placeholder 2"/>
          <p:cNvSpPr>
            <a:spLocks noGrp="1"/>
          </p:cNvSpPr>
          <p:nvPr>
            <p:ph idx="1"/>
          </p:nvPr>
        </p:nvSpPr>
        <p:spPr>
          <a:xfrm>
            <a:off x="457200" y="1236714"/>
            <a:ext cx="8229600" cy="3539430"/>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b="1" dirty="0">
                <a:solidFill>
                  <a:srgbClr val="000000"/>
                </a:solidFill>
              </a:rPr>
              <a:t>Test Statistic: </a:t>
            </a:r>
          </a:p>
          <a:p>
            <a:endParaRPr lang="en-US" b="1" dirty="0">
              <a:solidFill>
                <a:srgbClr val="000000"/>
              </a:solidFill>
            </a:endParaRPr>
          </a:p>
          <a:p>
            <a:endParaRPr lang="en-US" b="1" dirty="0">
              <a:solidFill>
                <a:srgbClr val="000000"/>
              </a:solidFill>
            </a:endParaRPr>
          </a:p>
          <a:p>
            <a:endParaRPr lang="en-US" dirty="0">
              <a:solidFill>
                <a:srgbClr val="000000"/>
              </a:solidFill>
            </a:endParaRPr>
          </a:p>
          <a:p>
            <a:r>
              <a:rPr lang="en-US" dirty="0">
                <a:solidFill>
                  <a:srgbClr val="000000"/>
                </a:solidFill>
              </a:rPr>
              <a:t>The test statistic follows a </a:t>
            </a:r>
            <a:r>
              <a:rPr lang="en-US" i="1" dirty="0">
                <a:solidFill>
                  <a:srgbClr val="000000"/>
                </a:solidFill>
              </a:rPr>
              <a:t>t</a:t>
            </a:r>
            <a:r>
              <a:rPr lang="en-US" dirty="0">
                <a:solidFill>
                  <a:srgbClr val="000000"/>
                </a:solidFill>
              </a:rPr>
              <a:t>-distribution and there are two options for calculating the degrees of freedom.</a:t>
            </a:r>
          </a:p>
        </p:txBody>
      </p:sp>
      <p:graphicFrame>
        <p:nvGraphicFramePr>
          <p:cNvPr id="181250" name="Object 2"/>
          <p:cNvGraphicFramePr>
            <a:graphicFrameLocks noChangeAspect="1"/>
          </p:cNvGraphicFramePr>
          <p:nvPr>
            <p:extLst>
              <p:ext uri="{D42A27DB-BD31-4B8C-83A1-F6EECF244321}">
                <p14:modId xmlns:p14="http://schemas.microsoft.com/office/powerpoint/2010/main" val="536013793"/>
              </p:ext>
            </p:extLst>
          </p:nvPr>
        </p:nvGraphicFramePr>
        <p:xfrm>
          <a:off x="2762250" y="2209800"/>
          <a:ext cx="3365500" cy="1574800"/>
        </p:xfrm>
        <a:graphic>
          <a:graphicData uri="http://schemas.openxmlformats.org/presentationml/2006/ole">
            <mc:AlternateContent xmlns:mc="http://schemas.openxmlformats.org/markup-compatibility/2006">
              <mc:Choice xmlns:v="urn:schemas-microsoft-com:vml" Requires="v">
                <p:oleObj spid="_x0000_s181288" name="Equation" r:id="rId3" imgW="3365280" imgH="1574640" progId="Equation.DSMT4">
                  <p:embed/>
                </p:oleObj>
              </mc:Choice>
              <mc:Fallback>
                <p:oleObj name="Equation" r:id="rId3" imgW="3365280" imgH="1574640" progId="Equation.DSMT4">
                  <p:embed/>
                  <p:pic>
                    <p:nvPicPr>
                      <p:cNvPr id="0" name="Picture 2"/>
                      <p:cNvPicPr>
                        <a:picLocks noChangeAspect="1" noChangeArrowheads="1"/>
                      </p:cNvPicPr>
                      <p:nvPr/>
                    </p:nvPicPr>
                    <p:blipFill>
                      <a:blip r:embed="rId4"/>
                      <a:srcRect/>
                      <a:stretch>
                        <a:fillRect/>
                      </a:stretch>
                    </p:blipFill>
                    <p:spPr bwMode="auto">
                      <a:xfrm>
                        <a:off x="2762250" y="2209800"/>
                        <a:ext cx="33655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of </a:t>
            </a:r>
            <a:r>
              <a:rPr lang="el-GR" i="1" dirty="0">
                <a:latin typeface="Cambria Math" panose="02040503050406030204" pitchFamily="18" charset="0"/>
                <a:ea typeface="Cambria Math" panose="02040503050406030204" pitchFamily="18" charset="0"/>
              </a:rPr>
              <a:t>μ</a:t>
            </a:r>
            <a:r>
              <a:rPr lang="en-US" baseline="-25000" dirty="0"/>
              <a:t>1</a:t>
            </a:r>
            <a:r>
              <a:rPr lang="en-US" dirty="0"/>
              <a:t> − </a:t>
            </a:r>
            <a:r>
              <a:rPr lang="el-GR" i="1" dirty="0">
                <a:latin typeface="Cambria Math" panose="02040503050406030204" pitchFamily="18" charset="0"/>
                <a:ea typeface="Cambria Math" panose="02040503050406030204" pitchFamily="18" charset="0"/>
              </a:rPr>
              <a:t>μ</a:t>
            </a:r>
            <a:r>
              <a:rPr lang="en-US" baseline="-25000" dirty="0"/>
              <a:t>2</a:t>
            </a:r>
            <a:r>
              <a:rPr lang="en-US" dirty="0"/>
              <a:t> with </a:t>
            </a:r>
            <a:r>
              <a:rPr lang="el-GR" i="1" dirty="0">
                <a:latin typeface="Cambria Math" panose="02040503050406030204" pitchFamily="18" charset="0"/>
                <a:ea typeface="Cambria Math" panose="02040503050406030204" pitchFamily="18" charset="0"/>
              </a:rPr>
              <a:t>σ</a:t>
            </a:r>
            <a:r>
              <a:rPr lang="en-US" baseline="-25000" dirty="0"/>
              <a:t>1</a:t>
            </a:r>
            <a:r>
              <a:rPr lang="en-US" dirty="0"/>
              <a:t> and </a:t>
            </a:r>
            <a:r>
              <a:rPr lang="el-GR" i="1" dirty="0">
                <a:latin typeface="Cambria Math" panose="02040503050406030204" pitchFamily="18" charset="0"/>
                <a:ea typeface="Cambria Math" panose="02040503050406030204" pitchFamily="18" charset="0"/>
              </a:rPr>
              <a:t>σ</a:t>
            </a:r>
            <a:r>
              <a:rPr lang="en-US" baseline="-25000" dirty="0"/>
              <a:t>2</a:t>
            </a:r>
            <a:r>
              <a:rPr lang="en-US" dirty="0"/>
              <a:t> Unknown and Unequal </a:t>
            </a:r>
          </a:p>
        </p:txBody>
      </p:sp>
      <p:sp>
        <p:nvSpPr>
          <p:cNvPr id="4" name="Content Placeholder 2"/>
          <p:cNvSpPr>
            <a:spLocks noGrp="1"/>
          </p:cNvSpPr>
          <p:nvPr>
            <p:ph idx="1"/>
          </p:nvPr>
        </p:nvSpPr>
        <p:spPr>
          <a:xfrm>
            <a:off x="457200" y="1236714"/>
            <a:ext cx="8229600" cy="4487382"/>
          </a:xfrm>
          <a:solidFill>
            <a:srgbClr val="FFFFCC"/>
          </a:solidFill>
          <a:ln w="28575">
            <a:solidFill>
              <a:srgbClr val="000000"/>
            </a:solidFill>
          </a:ln>
        </p:spPr>
        <p:txBody>
          <a:bodyPr>
            <a:spAutoFit/>
          </a:bodyPr>
          <a:lstStyle/>
          <a:p>
            <a:pPr algn="ctr"/>
            <a:r>
              <a:rPr lang="en-US" b="1" dirty="0">
                <a:solidFill>
                  <a:srgbClr val="000000"/>
                </a:solidFill>
              </a:rPr>
              <a:t>Procedure (cont.)</a:t>
            </a:r>
            <a:endParaRPr lang="en-US" dirty="0">
              <a:solidFill>
                <a:srgbClr val="000000"/>
              </a:solidFill>
            </a:endParaRPr>
          </a:p>
          <a:p>
            <a:r>
              <a:rPr lang="en-US" b="1" dirty="0">
                <a:solidFill>
                  <a:srgbClr val="000000"/>
                </a:solidFill>
              </a:rPr>
              <a:t>Option 1:</a:t>
            </a:r>
            <a:r>
              <a:rPr lang="en-US" dirty="0">
                <a:solidFill>
                  <a:srgbClr val="000000"/>
                </a:solidFill>
              </a:rPr>
              <a:t> Use the smaller of </a:t>
            </a:r>
            <a:r>
              <a:rPr lang="en-US" i="1" dirty="0">
                <a:solidFill>
                  <a:srgbClr val="000000"/>
                </a:solidFill>
              </a:rPr>
              <a:t>n</a:t>
            </a:r>
            <a:r>
              <a:rPr lang="en-US" baseline="-25000" dirty="0">
                <a:solidFill>
                  <a:srgbClr val="000000"/>
                </a:solidFill>
              </a:rPr>
              <a:t>1</a:t>
            </a:r>
            <a:r>
              <a:rPr lang="en-US" dirty="0">
                <a:solidFill>
                  <a:srgbClr val="000000"/>
                </a:solidFill>
              </a:rPr>
              <a:t> − 1 and </a:t>
            </a:r>
            <a:r>
              <a:rPr lang="en-US" i="1" dirty="0">
                <a:solidFill>
                  <a:srgbClr val="000000"/>
                </a:solidFill>
              </a:rPr>
              <a:t>n</a:t>
            </a:r>
            <a:r>
              <a:rPr lang="en-US" baseline="-25000" dirty="0">
                <a:solidFill>
                  <a:srgbClr val="000000"/>
                </a:solidFill>
              </a:rPr>
              <a:t>2</a:t>
            </a:r>
            <a:r>
              <a:rPr lang="en-US" dirty="0">
                <a:solidFill>
                  <a:srgbClr val="000000"/>
                </a:solidFill>
              </a:rPr>
              <a:t> − 1 for the degrees of freedom. </a:t>
            </a:r>
          </a:p>
          <a:p>
            <a:r>
              <a:rPr lang="en-US" b="1" dirty="0">
                <a:solidFill>
                  <a:srgbClr val="000000"/>
                </a:solidFill>
              </a:rPr>
              <a:t>Option 2:</a:t>
            </a:r>
            <a:r>
              <a:rPr lang="en-US" dirty="0">
                <a:solidFill>
                  <a:srgbClr val="000000"/>
                </a:solidFill>
              </a:rPr>
              <a:t> Use the following formula to calculate the degrees of freedom.</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82275" name="Object 3"/>
          <p:cNvGraphicFramePr>
            <a:graphicFrameLocks noChangeAspect="1"/>
          </p:cNvGraphicFramePr>
          <p:nvPr/>
        </p:nvGraphicFramePr>
        <p:xfrm>
          <a:off x="2438400" y="3492733"/>
          <a:ext cx="4483100" cy="2197100"/>
        </p:xfrm>
        <a:graphic>
          <a:graphicData uri="http://schemas.openxmlformats.org/presentationml/2006/ole">
            <mc:AlternateContent xmlns:mc="http://schemas.openxmlformats.org/markup-compatibility/2006">
              <mc:Choice xmlns:v="urn:schemas-microsoft-com:vml" Requires="v">
                <p:oleObj spid="_x0000_s182313" name="Equation" r:id="rId3" imgW="4483080" imgH="2197080" progId="Equation.DSMT4">
                  <p:embed/>
                </p:oleObj>
              </mc:Choice>
              <mc:Fallback>
                <p:oleObj name="Equation" r:id="rId3" imgW="4483080" imgH="2197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92733"/>
                        <a:ext cx="44831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3424</TotalTime>
  <Words>7217</Words>
  <Application>Microsoft Office PowerPoint</Application>
  <PresentationFormat>On-screen Show (4:3)</PresentationFormat>
  <Paragraphs>626</Paragraphs>
  <Slides>110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21" baseType="lpstr">
      <vt:lpstr>Cambria Math</vt:lpstr>
      <vt:lpstr>Courier New</vt:lpstr>
      <vt:lpstr>Symbol</vt:lpstr>
      <vt:lpstr>STIX</vt:lpstr>
      <vt:lpstr>Arial</vt:lpstr>
      <vt:lpstr>Times New Roman</vt:lpstr>
      <vt:lpstr>Calibri</vt:lpstr>
      <vt:lpstr>Roboto Condensed</vt:lpstr>
      <vt:lpstr>Office Theme</vt:lpstr>
      <vt:lpstr>Equation</vt:lpstr>
      <vt:lpstr>MathType 6.0 Equation</vt:lpstr>
      <vt:lpstr>Section 12.1</vt:lpstr>
      <vt:lpstr>Independent Experimental Design or Completely Randomized Design</vt:lpstr>
      <vt:lpstr>Inferences about the Means of Two Independent Populations, σ1 and σ2 Known</vt:lpstr>
      <vt:lpstr>Properties of the Sampling Distribution of   </vt:lpstr>
      <vt:lpstr>100(1 − α)% Confidence Interval for μ1 − μ2 </vt:lpstr>
      <vt:lpstr>Testing a Hypothesis about Two Independent Population Means, σ1 and σ2 Known</vt:lpstr>
      <vt:lpstr>Testing a Hypothesis about Two Independent Population Means, σ1 and σ2 Known</vt:lpstr>
      <vt:lpstr>Testing a Hypothesis about Two Independent Population Means, σ1 and σ2 Known</vt:lpstr>
      <vt:lpstr>Testing a Hypothesis about Two Independent Population Means, σ1 and σ2 Known</vt:lpstr>
      <vt:lpstr>Example 12.1.1</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12.1.1 (cont.)</vt:lpstr>
      <vt:lpstr>Example 12.1.2</vt:lpstr>
      <vt:lpstr>Example 12.1.2 (cont.)</vt:lpstr>
      <vt:lpstr>Example 12.1.2 (cont.)</vt:lpstr>
      <vt:lpstr>Example 12.1.2 (cont.)</vt:lpstr>
      <vt:lpstr>Example 12.1.2 (cont.)</vt:lpstr>
      <vt:lpstr>Example 12.1.2 (cont.)</vt:lpstr>
      <vt:lpstr>Example 12.1.2 (cont.)</vt:lpstr>
      <vt:lpstr>Example 12.1.2 (cont.)</vt:lpstr>
      <vt:lpstr>Example 12.1.2 (cont.)</vt:lpstr>
      <vt:lpstr>Example 12.1.2 (cont.)</vt:lpstr>
      <vt:lpstr>Example 12.1.2 (cont.)</vt:lpstr>
      <vt:lpstr>Example 12.1.2 (cont.)</vt:lpstr>
      <vt:lpstr>Example 12.1.2 (cont.)</vt:lpstr>
      <vt:lpstr>Interval Estimation </vt:lpstr>
      <vt:lpstr>100(1 − α)% Confidence Interval for μ1 − μ2 Assuming σ1 and σ2 are Unknown but Equal </vt:lpstr>
      <vt:lpstr>100(1 − a)% Confidence Interval for m1 − m2 Assuming s1 and s2 are Unknown but Equal </vt:lpstr>
      <vt:lpstr>Example 12.1.3</vt:lpstr>
      <vt:lpstr>Example 12.1.3 (cont.)</vt:lpstr>
      <vt:lpstr>Example 12.1.3 (cont.)</vt:lpstr>
      <vt:lpstr>Example 12.1.3 (cont.)</vt:lpstr>
      <vt:lpstr>Example 12.1.3 (cont.)</vt:lpstr>
      <vt:lpstr>Example 12.1.3 (cont.)</vt:lpstr>
      <vt:lpstr>Example 12.1.3 (cont.)</vt:lpstr>
      <vt:lpstr>Testing a Hypothesis about Two Independent Population Means, σ1 and σ2 Unknown but Equal </vt:lpstr>
      <vt:lpstr>Testing a Hypothesis about Two Independent Population Means, σ1 and σ2 Unknown but Equal </vt:lpstr>
      <vt:lpstr>Testing a Hypothesis about Two Independent Population Means, σ1 and σ2 Unknown but Equal </vt:lpstr>
      <vt:lpstr>Testing a Hypothesis about Two Independent Population Means, s1 and s2 Unknown but Equal </vt:lpstr>
      <vt:lpstr>Example 12.1.4</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Example 12.1.4 (cont.)</vt:lpstr>
      <vt:lpstr>Inferences about the Means of Two Independent Populations, σ1 and σ2 Unknown and Assumed Unequal</vt:lpstr>
      <vt:lpstr>100(1 − α)% Confidence Interval for μ1 − μ2 Assuming σ1 and σ2 are Unknown and Unequal </vt:lpstr>
      <vt:lpstr>100(1 − α)% Confidence Interval for μ1 − μ2 Assuming σ1 and σ2 are Unknown and Unequal </vt:lpstr>
      <vt:lpstr>100(1 − α)% Confidence Interval for μ1 − μ2 Assuming σ1 and σ2 are Unknown and Unequal </vt:lpstr>
      <vt:lpstr>100(1 − α)% Confidence Interval for μ1 − μ2 Assuming σ1 and σ2 are Unknown and Unequal </vt:lpstr>
      <vt:lpstr>Interval Estimation </vt:lpstr>
      <vt:lpstr>Example 12.1.5</vt:lpstr>
      <vt:lpstr>Example 12.1.5 (cont.)</vt:lpstr>
      <vt:lpstr>Example 12.1.5 (cont.)</vt:lpstr>
      <vt:lpstr>Example 12.1.5 (cont.)</vt:lpstr>
      <vt:lpstr>Example 12.1.5 (cont.)</vt:lpstr>
      <vt:lpstr>Example 12.1.5 (cont.)</vt:lpstr>
      <vt:lpstr>Example 12.1.5 (cont.)</vt:lpstr>
      <vt:lpstr>Example 12.1.5 (cont.)</vt:lpstr>
      <vt:lpstr>Example 12.1.5 (cont.)</vt:lpstr>
      <vt:lpstr>Example 12.1.5 (cont.)</vt:lpstr>
      <vt:lpstr>Hypothesis Testing of μ1 − μ2 with σ1 and σ2 Unknown and Unequal </vt:lpstr>
      <vt:lpstr>Hypothesis Testing of μ1 − μ2 with σ1 and σ2 Unknown and Unequal </vt:lpstr>
      <vt:lpstr>Hypothesis Testing of μ1 − μ2 with σ1 and σ2 Unknown and Unequal </vt:lpstr>
      <vt:lpstr>Hypothesis Testing of μ1 − μ2 with σ1 and σ2 Unknown and Unequal </vt:lpstr>
      <vt:lpstr>Example 12.1.6</vt:lpstr>
      <vt:lpstr>Example 12.1.6 (cont.)</vt:lpstr>
      <vt:lpstr>Example 12.1.6 (cont.)</vt:lpstr>
      <vt:lpstr>Example 12.1.6 (cont.)</vt:lpstr>
      <vt:lpstr>Example 12.1.6 (cont.)</vt:lpstr>
      <vt:lpstr>Example 12.1.6 (cont.)</vt:lpstr>
      <vt:lpstr>Example 12.1.6 (cont.)</vt:lpstr>
      <vt:lpstr>Example 12.1.6 (cont.)</vt:lpstr>
      <vt:lpstr>Example 12.1.6 (cont.)</vt:lpstr>
      <vt:lpstr>Example 12.1.6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Robin Hendrix</cp:lastModifiedBy>
  <cp:revision>456</cp:revision>
  <dcterms:created xsi:type="dcterms:W3CDTF">2013-04-26T14:43:13Z</dcterms:created>
  <dcterms:modified xsi:type="dcterms:W3CDTF">2020-11-12T12:37:04Z</dcterms:modified>
</cp:coreProperties>
</file>