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handoutMasterIdLst>
    <p:handoutMasterId r:id="rId46"/>
  </p:handoutMasterIdLst>
  <p:sldIdLst>
    <p:sldId id="256" r:id="rId2"/>
    <p:sldId id="482" r:id="rId3"/>
    <p:sldId id="338" r:id="rId4"/>
    <p:sldId id="483" r:id="rId5"/>
    <p:sldId id="444" r:id="rId6"/>
    <p:sldId id="445" r:id="rId7"/>
    <p:sldId id="446" r:id="rId8"/>
    <p:sldId id="447" r:id="rId9"/>
    <p:sldId id="448" r:id="rId10"/>
    <p:sldId id="443" r:id="rId11"/>
    <p:sldId id="449" r:id="rId12"/>
    <p:sldId id="450" r:id="rId13"/>
    <p:sldId id="451" r:id="rId14"/>
    <p:sldId id="452" r:id="rId15"/>
    <p:sldId id="453" r:id="rId16"/>
    <p:sldId id="454" r:id="rId17"/>
    <p:sldId id="455" r:id="rId18"/>
    <p:sldId id="456" r:id="rId19"/>
    <p:sldId id="457" r:id="rId20"/>
    <p:sldId id="458" r:id="rId21"/>
    <p:sldId id="459" r:id="rId22"/>
    <p:sldId id="460" r:id="rId23"/>
    <p:sldId id="461" r:id="rId24"/>
    <p:sldId id="462" r:id="rId25"/>
    <p:sldId id="463" r:id="rId26"/>
    <p:sldId id="464" r:id="rId27"/>
    <p:sldId id="465" r:id="rId28"/>
    <p:sldId id="466" r:id="rId29"/>
    <p:sldId id="467" r:id="rId30"/>
    <p:sldId id="468" r:id="rId31"/>
    <p:sldId id="469" r:id="rId32"/>
    <p:sldId id="470" r:id="rId33"/>
    <p:sldId id="471" r:id="rId34"/>
    <p:sldId id="472" r:id="rId35"/>
    <p:sldId id="473" r:id="rId36"/>
    <p:sldId id="474" r:id="rId37"/>
    <p:sldId id="475" r:id="rId38"/>
    <p:sldId id="476" r:id="rId39"/>
    <p:sldId id="477" r:id="rId40"/>
    <p:sldId id="478" r:id="rId41"/>
    <p:sldId id="479" r:id="rId42"/>
    <p:sldId id="480" r:id="rId43"/>
    <p:sldId id="481" r:id="rId44"/>
  </p:sldIdLst>
  <p:sldSz cx="9144000" cy="6858000" type="screen4x3"/>
  <p:notesSz cx="6858000" cy="9144000"/>
  <p:embeddedFontLst>
    <p:embeddedFont>
      <p:font typeface="Calibri" panose="020F0502020204030204" pitchFamily="34" charset="0"/>
      <p:regular r:id="rId47"/>
      <p:bold r:id="rId48"/>
      <p:italic r:id="rId49"/>
      <p:boldItalic r:id="rId50"/>
    </p:embeddedFont>
    <p:embeddedFont>
      <p:font typeface="Cambria Math" panose="02040503050406030204" pitchFamily="18" charset="0"/>
      <p:regular r:id="rId51"/>
    </p:embeddedFont>
    <p:embeddedFont>
      <p:font typeface="Roboto Condensed" panose="02000000000000000000" pitchFamily="2"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4"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F497D"/>
    <a:srgbClr val="0000FF"/>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p:cViewPr varScale="1">
        <p:scale>
          <a:sx n="112" d="100"/>
          <a:sy n="112" d="100"/>
        </p:scale>
        <p:origin x="1830"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9/14/2018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9/14/2018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wmf"/><Relationship Id="rId11" Type="http://schemas.openxmlformats.org/officeDocument/2006/relationships/image" Target="../media/image18.png"/><Relationship Id="rId5" Type="http://schemas.openxmlformats.org/officeDocument/2006/relationships/oleObject" Target="../embeddings/oleObject10.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0.wmf"/><Relationship Id="rId5" Type="http://schemas.openxmlformats.org/officeDocument/2006/relationships/oleObject" Target="../embeddings/oleObject14.bin"/><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17.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7.wmf"/><Relationship Id="rId5" Type="http://schemas.openxmlformats.org/officeDocument/2006/relationships/oleObject" Target="../embeddings/oleObject21.bin"/><Relationship Id="rId4" Type="http://schemas.openxmlformats.org/officeDocument/2006/relationships/image" Target="../media/image2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9.wmf"/><Relationship Id="rId5" Type="http://schemas.openxmlformats.org/officeDocument/2006/relationships/oleObject" Target="../embeddings/oleObject23.bin"/><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0.wmf"/><Relationship Id="rId5" Type="http://schemas.openxmlformats.org/officeDocument/2006/relationships/oleObject" Target="../embeddings/oleObject25.bin"/><Relationship Id="rId4" Type="http://schemas.openxmlformats.org/officeDocument/2006/relationships/image" Target="../media/image28.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2.wmf"/><Relationship Id="rId5" Type="http://schemas.openxmlformats.org/officeDocument/2006/relationships/oleObject" Target="../embeddings/oleObject27.bin"/><Relationship Id="rId4" Type="http://schemas.openxmlformats.org/officeDocument/2006/relationships/image" Target="../media/image31.wmf"/></Relationships>
</file>

<file path=ppt/slides/_rels/slide26.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4.wmf"/><Relationship Id="rId5" Type="http://schemas.openxmlformats.org/officeDocument/2006/relationships/oleObject" Target="../embeddings/oleObject29.bin"/><Relationship Id="rId4" Type="http://schemas.openxmlformats.org/officeDocument/2006/relationships/image" Target="../media/image33.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0.wmf"/><Relationship Id="rId5" Type="http://schemas.openxmlformats.org/officeDocument/2006/relationships/oleObject" Target="../embeddings/oleObject32.bin"/><Relationship Id="rId4" Type="http://schemas.openxmlformats.org/officeDocument/2006/relationships/image" Target="../media/image39.w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12.2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Inference about Two Means: Dependent Samples </a:t>
            </a:r>
            <a:br>
              <a:rPr lang="en-US" b="1" i="1" dirty="0">
                <a:solidFill>
                  <a:srgbClr val="1F497D"/>
                </a:solidFill>
              </a:rPr>
            </a:br>
            <a:r>
              <a:rPr lang="en-US" b="1" dirty="0">
                <a:solidFill>
                  <a:srgbClr val="1F497D"/>
                </a:solidFill>
              </a:rPr>
              <a:t>(</a:t>
            </a:r>
            <a:r>
              <a:rPr lang="en-US" b="1" i="1" dirty="0">
                <a:solidFill>
                  <a:srgbClr val="1F497D"/>
                </a:solidFill>
              </a:rPr>
              <a:t>Paired Difference</a:t>
            </a:r>
            <a:r>
              <a:rPr lang="en-US" b="1" dirty="0">
                <a:solidFill>
                  <a:srgbClr val="1F497D"/>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a:t>
            </a:r>
          </a:p>
        </p:txBody>
      </p:sp>
      <p:sp>
        <p:nvSpPr>
          <p:cNvPr id="3" name="Content Placeholder 2"/>
          <p:cNvSpPr>
            <a:spLocks noGrp="1"/>
          </p:cNvSpPr>
          <p:nvPr>
            <p:ph idx="1"/>
          </p:nvPr>
        </p:nvSpPr>
        <p:spPr/>
        <p:txBody>
          <a:bodyPr/>
          <a:lstStyle/>
          <a:p>
            <a:r>
              <a:rPr lang="en-US" dirty="0"/>
              <a:t>Bull &amp; Bones </a:t>
            </a:r>
            <a:r>
              <a:rPr lang="en-US" dirty="0" err="1"/>
              <a:t>Brewhaus</a:t>
            </a:r>
            <a:r>
              <a:rPr lang="en-US" dirty="0"/>
              <a:t> is a microbrewery that has two restaurants located within 15 miles of each other. The owner of the microbrewery wants to compare the average daily food sales of the two restaurants. To do so, the owner randomly selects 10 days over a five-month period (college football season) and records the daily food sales. The results are </a:t>
            </a:r>
            <a:br>
              <a:rPr lang="en-US" dirty="0"/>
            </a:br>
            <a:r>
              <a:rPr lang="en-US" dirty="0"/>
              <a:t>given in the following table.</a:t>
            </a:r>
          </a:p>
        </p:txBody>
      </p:sp>
      <p:pic>
        <p:nvPicPr>
          <p:cNvPr id="242690" name="Picture 2"/>
          <p:cNvPicPr>
            <a:picLocks noChangeAspect="1" noChangeArrowheads="1"/>
          </p:cNvPicPr>
          <p:nvPr/>
        </p:nvPicPr>
        <p:blipFill>
          <a:blip r:embed="rId2" cstate="print"/>
          <a:srcRect/>
          <a:stretch>
            <a:fillRect/>
          </a:stretch>
        </p:blipFill>
        <p:spPr bwMode="auto">
          <a:xfrm>
            <a:off x="5410200" y="3962400"/>
            <a:ext cx="2905125" cy="19907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p:txBody>
          <a:bodyPr/>
          <a:lstStyle/>
          <a:p>
            <a:pPr marL="514350" indent="-514350">
              <a:buFont typeface="+mj-lt"/>
              <a:buAutoNum type="arabicPeriod"/>
            </a:pPr>
            <a:r>
              <a:rPr lang="en-US" dirty="0"/>
              <a:t>Calculate a 95% confidence interval for the mean difference in restaurant sales. </a:t>
            </a:r>
          </a:p>
          <a:p>
            <a:pPr marL="514350" indent="-514350">
              <a:buFont typeface="+mj-lt"/>
              <a:buAutoNum type="arabicPeriod"/>
            </a:pPr>
            <a:r>
              <a:rPr lang="en-US" dirty="0"/>
              <a:t>The owner wants to know if there is evidence of a difference between the average daily food sales of the two restaurants. Test using </a:t>
            </a:r>
            <a:r>
              <a:rPr lang="el-GR" i="1" dirty="0">
                <a:latin typeface="Cambria Math" panose="02040503050406030204" pitchFamily="18" charset="0"/>
                <a:ea typeface="Cambria Math" panose="02040503050406030204" pitchFamily="18" charset="0"/>
              </a:rPr>
              <a:t>α</a:t>
            </a:r>
            <a:r>
              <a:rPr lang="en-US" dirty="0"/>
              <a:t> = 0.01. </a:t>
            </a:r>
          </a:p>
          <a:p>
            <a:endParaRPr lang="en-US" dirty="0"/>
          </a:p>
        </p:txBody>
      </p:sp>
      <p:graphicFrame>
        <p:nvGraphicFramePr>
          <p:cNvPr id="4" name="object 3"/>
          <p:cNvGraphicFramePr>
            <a:graphicFrameLocks noGrp="1"/>
          </p:cNvGraphicFramePr>
          <p:nvPr/>
        </p:nvGraphicFramePr>
        <p:xfrm>
          <a:off x="1143000" y="3623345"/>
          <a:ext cx="7315200" cy="2305050"/>
        </p:xfrm>
        <a:graphic>
          <a:graphicData uri="http://schemas.openxmlformats.org/drawingml/2006/table">
            <a:tbl>
              <a:tblPr firstRow="1" bandRow="1">
                <a:tableStyleId>{5C22544A-7EE6-4342-B048-85BDC9FD1C3A}</a:tableStyleId>
              </a:tblPr>
              <a:tblGrid>
                <a:gridCol w="728642">
                  <a:extLst>
                    <a:ext uri="{9D8B030D-6E8A-4147-A177-3AD203B41FA5}">
                      <a16:colId xmlns:a16="http://schemas.microsoft.com/office/drawing/2014/main" val="20000"/>
                    </a:ext>
                  </a:extLst>
                </a:gridCol>
                <a:gridCol w="1759294">
                  <a:extLst>
                    <a:ext uri="{9D8B030D-6E8A-4147-A177-3AD203B41FA5}">
                      <a16:colId xmlns:a16="http://schemas.microsoft.com/office/drawing/2014/main" val="20001"/>
                    </a:ext>
                  </a:extLst>
                </a:gridCol>
                <a:gridCol w="1925873">
                  <a:extLst>
                    <a:ext uri="{9D8B030D-6E8A-4147-A177-3AD203B41FA5}">
                      <a16:colId xmlns:a16="http://schemas.microsoft.com/office/drawing/2014/main" val="20002"/>
                    </a:ext>
                  </a:extLst>
                </a:gridCol>
                <a:gridCol w="2901391">
                  <a:extLst>
                    <a:ext uri="{9D8B030D-6E8A-4147-A177-3AD203B41FA5}">
                      <a16:colId xmlns:a16="http://schemas.microsoft.com/office/drawing/2014/main" val="20003"/>
                    </a:ext>
                  </a:extLst>
                </a:gridCol>
              </a:tblGrid>
              <a:tr h="381000">
                <a:tc gridSpan="4">
                  <a:txBody>
                    <a:bodyPr/>
                    <a:lstStyle/>
                    <a:p>
                      <a:pPr marL="0" marR="13335"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Daily Food Sales for Two Restaurants ($) </a:t>
                      </a:r>
                    </a:p>
                  </a:txBody>
                  <a:tcPr marL="0" marR="0" marT="3810" marB="0"/>
                </a:tc>
                <a:tc hMerge="1">
                  <a:txBody>
                    <a:bodyPr/>
                    <a:lstStyle/>
                    <a:p>
                      <a:pPr marL="635" algn="ctr">
                        <a:lnSpc>
                          <a:spcPct val="100000"/>
                        </a:lnSpc>
                      </a:pPr>
                      <a:endParaRPr sz="1000">
                        <a:latin typeface="Roboto Condensed"/>
                        <a:cs typeface="Roboto Condensed"/>
                      </a:endParaRPr>
                    </a:p>
                  </a:txBody>
                  <a:tcPr marL="0" marR="0" marT="3810" marB="0"/>
                </a:tc>
                <a:tc hMerge="1">
                  <a:txBody>
                    <a:bodyPr/>
                    <a:lstStyle/>
                    <a:p>
                      <a:pPr marL="1905" algn="ctr">
                        <a:lnSpc>
                          <a:spcPct val="100000"/>
                        </a:lnSpc>
                      </a:pPr>
                      <a:endParaRPr sz="1000">
                        <a:latin typeface="Roboto Condensed"/>
                        <a:cs typeface="Roboto Condensed"/>
                      </a:endParaRPr>
                    </a:p>
                  </a:txBody>
                  <a:tcPr marL="0" marR="0" marT="3810" marB="0"/>
                </a:tc>
                <a:tc hMerge="1">
                  <a:txBody>
                    <a:bodyPr/>
                    <a:lstStyle/>
                    <a:p>
                      <a:pPr marL="64769" algn="ctr">
                        <a:lnSpc>
                          <a:spcPct val="100000"/>
                        </a:lnSpc>
                        <a:spcBef>
                          <a:spcPts val="120"/>
                        </a:spcBef>
                      </a:pPr>
                      <a:endParaRPr sz="1000" dirty="0">
                        <a:latin typeface="Roboto Condensed"/>
                        <a:cs typeface="Roboto Condensed"/>
                      </a:endParaRPr>
                    </a:p>
                  </a:txBody>
                  <a:tcPr marL="0" marR="0" marT="19050" marB="0"/>
                </a:tc>
                <a:extLst>
                  <a:ext uri="{0D108BD9-81ED-4DB2-BD59-A6C34878D82A}">
                    <a16:rowId xmlns:a16="http://schemas.microsoft.com/office/drawing/2014/main" val="10000"/>
                  </a:ext>
                </a:extLst>
              </a:tr>
              <a:tr h="443157">
                <a:tc>
                  <a:txBody>
                    <a:bodyPr/>
                    <a:lstStyle/>
                    <a:p>
                      <a:pPr algn="ctr">
                        <a:lnSpc>
                          <a:spcPct val="100000"/>
                        </a:lnSpc>
                        <a:spcBef>
                          <a:spcPts val="30"/>
                        </a:spcBef>
                      </a:pPr>
                      <a:endParaRPr sz="2000" b="1" dirty="0">
                        <a:solidFill>
                          <a:srgbClr val="000000"/>
                        </a:solidFill>
                      </a:endParaRPr>
                    </a:p>
                    <a:p>
                      <a:pPr marR="13335" algn="ctr">
                        <a:lnSpc>
                          <a:spcPct val="100000"/>
                        </a:lnSpc>
                      </a:pPr>
                      <a:r>
                        <a:rPr sz="2000" b="1" spc="-5" dirty="0">
                          <a:solidFill>
                            <a:srgbClr val="000000"/>
                          </a:solidFill>
                        </a:rPr>
                        <a:t>Day</a:t>
                      </a:r>
                      <a:endParaRPr sz="2000" b="1" dirty="0">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2000" b="1" dirty="0">
                        <a:solidFill>
                          <a:srgbClr val="000000"/>
                        </a:solidFill>
                      </a:endParaRPr>
                    </a:p>
                    <a:p>
                      <a:pPr marL="635" algn="ctr">
                        <a:lnSpc>
                          <a:spcPct val="100000"/>
                        </a:lnSpc>
                      </a:pPr>
                      <a:r>
                        <a:rPr sz="2000" b="1" spc="-5" dirty="0">
                          <a:solidFill>
                            <a:srgbClr val="000000"/>
                          </a:solidFill>
                        </a:rPr>
                        <a:t>Restaurant</a:t>
                      </a:r>
                      <a:r>
                        <a:rPr sz="2000" b="1" spc="-15" dirty="0">
                          <a:solidFill>
                            <a:srgbClr val="000000"/>
                          </a:solidFill>
                        </a:rPr>
                        <a:t> </a:t>
                      </a:r>
                      <a:r>
                        <a:rPr sz="2000" b="1" dirty="0">
                          <a:solidFill>
                            <a:srgbClr val="000000"/>
                          </a:solidFill>
                        </a:rPr>
                        <a:t>1</a:t>
                      </a:r>
                      <a:endParaRPr sz="2000" b="1" dirty="0">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2000" b="1">
                        <a:solidFill>
                          <a:srgbClr val="000000"/>
                        </a:solidFill>
                      </a:endParaRPr>
                    </a:p>
                    <a:p>
                      <a:pPr marL="1905" algn="ctr">
                        <a:lnSpc>
                          <a:spcPct val="100000"/>
                        </a:lnSpc>
                      </a:pPr>
                      <a:r>
                        <a:rPr sz="2000" b="1" spc="-5" dirty="0">
                          <a:solidFill>
                            <a:srgbClr val="000000"/>
                          </a:solidFill>
                        </a:rPr>
                        <a:t>Restaurant</a:t>
                      </a:r>
                      <a:r>
                        <a:rPr sz="2000" b="1" spc="-10" dirty="0">
                          <a:solidFill>
                            <a:srgbClr val="000000"/>
                          </a:solidFill>
                        </a:rPr>
                        <a:t> </a:t>
                      </a:r>
                      <a:r>
                        <a:rPr sz="2000" b="1" dirty="0">
                          <a:solidFill>
                            <a:srgbClr val="000000"/>
                          </a:solidFill>
                        </a:rPr>
                        <a:t>2</a:t>
                      </a:r>
                      <a:endParaRPr sz="2000" b="1">
                        <a:solidFill>
                          <a:srgbClr val="000000"/>
                        </a:solidFill>
                        <a:latin typeface="Roboto Condensed"/>
                        <a:cs typeface="Roboto Condensed"/>
                      </a:endParaRPr>
                    </a:p>
                  </a:txBody>
                  <a:tcPr marL="0" marR="0" marT="3810" marB="0"/>
                </a:tc>
                <a:tc>
                  <a:txBody>
                    <a:bodyPr/>
                    <a:lstStyle/>
                    <a:p>
                      <a:pPr marL="65405" algn="ctr">
                        <a:lnSpc>
                          <a:spcPct val="100000"/>
                        </a:lnSpc>
                        <a:spcBef>
                          <a:spcPts val="150"/>
                        </a:spcBef>
                      </a:pPr>
                      <a:r>
                        <a:rPr sz="2000" b="1" spc="-5" dirty="0">
                          <a:solidFill>
                            <a:srgbClr val="000000"/>
                          </a:solidFill>
                        </a:rPr>
                        <a:t>Difference </a:t>
                      </a:r>
                      <a:r>
                        <a:rPr sz="2000" b="1" dirty="0">
                          <a:solidFill>
                            <a:srgbClr val="000000"/>
                          </a:solidFill>
                        </a:rPr>
                        <a:t>= </a:t>
                      </a:r>
                      <a:r>
                        <a:rPr sz="2000" b="1" spc="-5" dirty="0">
                          <a:solidFill>
                            <a:srgbClr val="000000"/>
                          </a:solidFill>
                        </a:rPr>
                        <a:t>Restaurant</a:t>
                      </a:r>
                      <a:r>
                        <a:rPr sz="2000" b="1" spc="-25" dirty="0">
                          <a:solidFill>
                            <a:srgbClr val="000000"/>
                          </a:solidFill>
                        </a:rPr>
                        <a:t> </a:t>
                      </a:r>
                      <a:r>
                        <a:rPr sz="2000" b="1" dirty="0">
                          <a:solidFill>
                            <a:srgbClr val="000000"/>
                          </a:solidFill>
                        </a:rPr>
                        <a:t>1</a:t>
                      </a:r>
                    </a:p>
                    <a:p>
                      <a:pPr marL="64769" algn="ctr">
                        <a:lnSpc>
                          <a:spcPct val="100000"/>
                        </a:lnSpc>
                        <a:spcBef>
                          <a:spcPts val="120"/>
                        </a:spcBef>
                      </a:pPr>
                      <a:r>
                        <a:rPr sz="2000" b="1" dirty="0">
                          <a:solidFill>
                            <a:srgbClr val="000000"/>
                          </a:solidFill>
                        </a:rPr>
                        <a:t>– </a:t>
                      </a:r>
                      <a:r>
                        <a:rPr sz="2000" b="1" spc="-5" dirty="0">
                          <a:solidFill>
                            <a:srgbClr val="000000"/>
                          </a:solidFill>
                        </a:rPr>
                        <a:t>Restaurant</a:t>
                      </a:r>
                      <a:r>
                        <a:rPr sz="2000" b="1" spc="-15" dirty="0">
                          <a:solidFill>
                            <a:srgbClr val="000000"/>
                          </a:solidFill>
                        </a:rPr>
                        <a:t> </a:t>
                      </a:r>
                      <a:r>
                        <a:rPr sz="2000" b="1" dirty="0">
                          <a:solidFill>
                            <a:srgbClr val="000000"/>
                          </a:solidFill>
                        </a:rPr>
                        <a:t>2</a:t>
                      </a:r>
                      <a:endParaRPr sz="2000" b="1"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val="10001"/>
                  </a:ext>
                </a:extLst>
              </a:tr>
              <a:tr h="250581">
                <a:tc>
                  <a:txBody>
                    <a:bodyPr/>
                    <a:lstStyle/>
                    <a:p>
                      <a:pPr marR="13335" algn="ctr">
                        <a:lnSpc>
                          <a:spcPct val="100000"/>
                        </a:lnSpc>
                        <a:spcBef>
                          <a:spcPts val="125"/>
                        </a:spcBef>
                      </a:pPr>
                      <a:r>
                        <a:rPr sz="2000" dirty="0">
                          <a:solidFill>
                            <a:srgbClr val="000000"/>
                          </a:solidFill>
                        </a:rPr>
                        <a:t>1</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5828</a:t>
                      </a:r>
                      <a:endParaRPr sz="2000" dirty="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7894</a:t>
                      </a:r>
                      <a:endParaRPr sz="2000" dirty="0">
                        <a:solidFill>
                          <a:srgbClr val="000000"/>
                        </a:solidFill>
                        <a:latin typeface="STIX"/>
                        <a:cs typeface="STIX"/>
                      </a:endParaRPr>
                    </a:p>
                  </a:txBody>
                  <a:tcPr marL="0" marR="0" marT="15875" marB="0"/>
                </a:tc>
                <a:tc>
                  <a:txBody>
                    <a:bodyPr/>
                    <a:lstStyle/>
                    <a:p>
                      <a:pPr marR="541020" algn="ctr">
                        <a:lnSpc>
                          <a:spcPct val="100000"/>
                        </a:lnSpc>
                        <a:spcBef>
                          <a:spcPts val="125"/>
                        </a:spcBef>
                      </a:pPr>
                      <a:r>
                        <a:rPr sz="2000" dirty="0">
                          <a:solidFill>
                            <a:srgbClr val="000000"/>
                          </a:solidFill>
                        </a:rPr>
                        <a:t>−2066</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51354">
                <a:tc>
                  <a:txBody>
                    <a:bodyPr/>
                    <a:lstStyle/>
                    <a:p>
                      <a:pPr marR="13335" algn="ctr">
                        <a:lnSpc>
                          <a:spcPct val="100000"/>
                        </a:lnSpc>
                        <a:spcBef>
                          <a:spcPts val="125"/>
                        </a:spcBef>
                      </a:pPr>
                      <a:r>
                        <a:rPr sz="2000" dirty="0">
                          <a:solidFill>
                            <a:srgbClr val="000000"/>
                          </a:solidFill>
                        </a:rPr>
                        <a:t>2</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9836</a:t>
                      </a:r>
                      <a:endParaRPr sz="200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11,573</a:t>
                      </a:r>
                      <a:endParaRPr sz="2000" dirty="0">
                        <a:solidFill>
                          <a:srgbClr val="000000"/>
                        </a:solidFill>
                        <a:latin typeface="STIX"/>
                        <a:cs typeface="STIX"/>
                      </a:endParaRPr>
                    </a:p>
                  </a:txBody>
                  <a:tcPr marL="0" marR="0" marT="15875" marB="0"/>
                </a:tc>
                <a:tc>
                  <a:txBody>
                    <a:bodyPr/>
                    <a:lstStyle/>
                    <a:p>
                      <a:pPr marR="541020" algn="ctr">
                        <a:lnSpc>
                          <a:spcPct val="100000"/>
                        </a:lnSpc>
                        <a:spcBef>
                          <a:spcPts val="125"/>
                        </a:spcBef>
                      </a:pPr>
                      <a:r>
                        <a:rPr sz="2000" dirty="0">
                          <a:solidFill>
                            <a:srgbClr val="000000"/>
                          </a:solidFill>
                        </a:rPr>
                        <a:t>−1737</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51354">
                <a:tc>
                  <a:txBody>
                    <a:bodyPr/>
                    <a:lstStyle/>
                    <a:p>
                      <a:pPr marR="13335" algn="ctr">
                        <a:lnSpc>
                          <a:spcPct val="100000"/>
                        </a:lnSpc>
                        <a:spcBef>
                          <a:spcPts val="125"/>
                        </a:spcBef>
                      </a:pPr>
                      <a:r>
                        <a:rPr sz="2000" dirty="0">
                          <a:solidFill>
                            <a:srgbClr val="000000"/>
                          </a:solidFill>
                        </a:rPr>
                        <a:t>3</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3984</a:t>
                      </a:r>
                      <a:endParaRPr sz="200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5319</a:t>
                      </a:r>
                      <a:endParaRPr sz="2000">
                        <a:solidFill>
                          <a:srgbClr val="000000"/>
                        </a:solidFill>
                        <a:latin typeface="STIX"/>
                        <a:cs typeface="STIX"/>
                      </a:endParaRPr>
                    </a:p>
                  </a:txBody>
                  <a:tcPr marL="0" marR="0" marT="15875" marB="0"/>
                </a:tc>
                <a:tc>
                  <a:txBody>
                    <a:bodyPr/>
                    <a:lstStyle/>
                    <a:p>
                      <a:pPr marR="541020" algn="ctr">
                        <a:lnSpc>
                          <a:spcPct val="100000"/>
                        </a:lnSpc>
                        <a:spcBef>
                          <a:spcPts val="125"/>
                        </a:spcBef>
                      </a:pPr>
                      <a:r>
                        <a:rPr sz="2000" dirty="0">
                          <a:solidFill>
                            <a:srgbClr val="000000"/>
                          </a:solidFill>
                        </a:rPr>
                        <a:t>−1335</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r h="251354">
                <a:tc>
                  <a:txBody>
                    <a:bodyPr/>
                    <a:lstStyle/>
                    <a:p>
                      <a:pPr marR="13335" algn="ctr">
                        <a:lnSpc>
                          <a:spcPct val="100000"/>
                        </a:lnSpc>
                        <a:spcBef>
                          <a:spcPts val="125"/>
                        </a:spcBef>
                      </a:pPr>
                      <a:r>
                        <a:rPr sz="2000" dirty="0">
                          <a:solidFill>
                            <a:srgbClr val="000000"/>
                          </a:solidFill>
                        </a:rPr>
                        <a:t>4</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5845</a:t>
                      </a:r>
                      <a:endParaRPr sz="200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6389</a:t>
                      </a:r>
                      <a:endParaRPr sz="2000">
                        <a:solidFill>
                          <a:srgbClr val="000000"/>
                        </a:solidFill>
                        <a:latin typeface="STIX"/>
                        <a:cs typeface="STIX"/>
                      </a:endParaRPr>
                    </a:p>
                  </a:txBody>
                  <a:tcPr marL="0" marR="0" marT="15875" marB="0"/>
                </a:tc>
                <a:tc>
                  <a:txBody>
                    <a:bodyPr/>
                    <a:lstStyle/>
                    <a:p>
                      <a:pPr marR="575945" algn="ctr">
                        <a:lnSpc>
                          <a:spcPct val="100000"/>
                        </a:lnSpc>
                        <a:spcBef>
                          <a:spcPts val="125"/>
                        </a:spcBef>
                      </a:pPr>
                      <a:r>
                        <a:rPr sz="2000" dirty="0">
                          <a:solidFill>
                            <a:srgbClr val="000000"/>
                          </a:solidFill>
                        </a:rPr>
                        <a:t>−544</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r>
              <a:rPr lang="en-US" b="1" dirty="0"/>
              <a:t>Solution </a:t>
            </a:r>
          </a:p>
          <a:p>
            <a:pPr marL="514350" indent="-514350">
              <a:buFont typeface="+mj-lt"/>
              <a:buAutoNum type="alphaLcPeriod"/>
            </a:pPr>
            <a:r>
              <a:rPr lang="en-US" dirty="0"/>
              <a:t>From the information given, we know that </a:t>
            </a:r>
            <a:r>
              <a:rPr lang="en-US" i="1" dirty="0"/>
              <a:t>n</a:t>
            </a:r>
            <a:r>
              <a:rPr lang="en-US" dirty="0"/>
              <a:t> = 10 and </a:t>
            </a:r>
            <a:r>
              <a:rPr lang="el-GR" i="1" dirty="0">
                <a:latin typeface="Cambria Math" panose="02040503050406030204" pitchFamily="18" charset="0"/>
                <a:ea typeface="Cambria Math" panose="02040503050406030204" pitchFamily="18" charset="0"/>
              </a:rPr>
              <a:t>α</a:t>
            </a:r>
            <a:r>
              <a:rPr lang="en-US" dirty="0"/>
              <a:t> = 0.05. </a:t>
            </a:r>
          </a:p>
        </p:txBody>
      </p:sp>
      <p:graphicFrame>
        <p:nvGraphicFramePr>
          <p:cNvPr id="5" name="object 3"/>
          <p:cNvGraphicFramePr>
            <a:graphicFrameLocks noGrp="1"/>
          </p:cNvGraphicFramePr>
          <p:nvPr/>
        </p:nvGraphicFramePr>
        <p:xfrm>
          <a:off x="914400" y="1295400"/>
          <a:ext cx="7467600" cy="2929890"/>
        </p:xfrm>
        <a:graphic>
          <a:graphicData uri="http://schemas.openxmlformats.org/drawingml/2006/table">
            <a:tbl>
              <a:tblPr firstRow="1" bandRow="1">
                <a:tableStyleId>{5C22544A-7EE6-4342-B048-85BDC9FD1C3A}</a:tableStyleId>
              </a:tblPr>
              <a:tblGrid>
                <a:gridCol w="743823">
                  <a:extLst>
                    <a:ext uri="{9D8B030D-6E8A-4147-A177-3AD203B41FA5}">
                      <a16:colId xmlns:a16="http://schemas.microsoft.com/office/drawing/2014/main" val="20000"/>
                    </a:ext>
                  </a:extLst>
                </a:gridCol>
                <a:gridCol w="1795945">
                  <a:extLst>
                    <a:ext uri="{9D8B030D-6E8A-4147-A177-3AD203B41FA5}">
                      <a16:colId xmlns:a16="http://schemas.microsoft.com/office/drawing/2014/main" val="20001"/>
                    </a:ext>
                  </a:extLst>
                </a:gridCol>
                <a:gridCol w="1965994">
                  <a:extLst>
                    <a:ext uri="{9D8B030D-6E8A-4147-A177-3AD203B41FA5}">
                      <a16:colId xmlns:a16="http://schemas.microsoft.com/office/drawing/2014/main" val="20002"/>
                    </a:ext>
                  </a:extLst>
                </a:gridCol>
                <a:gridCol w="2961838">
                  <a:extLst>
                    <a:ext uri="{9D8B030D-6E8A-4147-A177-3AD203B41FA5}">
                      <a16:colId xmlns:a16="http://schemas.microsoft.com/office/drawing/2014/main" val="20003"/>
                    </a:ext>
                  </a:extLst>
                </a:gridCol>
              </a:tblGrid>
              <a:tr h="364490">
                <a:tc gridSpan="4">
                  <a:txBody>
                    <a:bodyPr/>
                    <a:lstStyle/>
                    <a:p>
                      <a:pPr marL="0" marR="102235"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Daily Food Sales for Two Restaurants ($) </a:t>
                      </a:r>
                      <a:endParaRPr sz="2000" dirty="0">
                        <a:latin typeface="Roboto Condensed"/>
                        <a:cs typeface="Roboto Condensed"/>
                      </a:endParaRPr>
                    </a:p>
                  </a:txBody>
                  <a:tcPr marL="0" marR="0" marT="3810" marB="0"/>
                </a:tc>
                <a:tc hMerge="1">
                  <a:txBody>
                    <a:bodyPr/>
                    <a:lstStyle/>
                    <a:p>
                      <a:pPr marL="635" algn="ctr">
                        <a:lnSpc>
                          <a:spcPct val="100000"/>
                        </a:lnSpc>
                      </a:pPr>
                      <a:endParaRPr sz="1000">
                        <a:latin typeface="Roboto Condensed"/>
                        <a:cs typeface="Roboto Condensed"/>
                      </a:endParaRPr>
                    </a:p>
                  </a:txBody>
                  <a:tcPr marL="0" marR="0" marT="3810" marB="0"/>
                </a:tc>
                <a:tc hMerge="1">
                  <a:txBody>
                    <a:bodyPr/>
                    <a:lstStyle/>
                    <a:p>
                      <a:pPr marL="1905" algn="ctr">
                        <a:lnSpc>
                          <a:spcPct val="100000"/>
                        </a:lnSpc>
                      </a:pPr>
                      <a:endParaRPr sz="1000">
                        <a:latin typeface="Roboto Condensed"/>
                        <a:cs typeface="Roboto Condensed"/>
                      </a:endParaRPr>
                    </a:p>
                  </a:txBody>
                  <a:tcPr marL="0" marR="0" marT="3810" marB="0"/>
                </a:tc>
                <a:tc hMerge="1">
                  <a:txBody>
                    <a:bodyPr/>
                    <a:lstStyle/>
                    <a:p>
                      <a:pPr marL="64769" algn="ctr">
                        <a:lnSpc>
                          <a:spcPct val="100000"/>
                        </a:lnSpc>
                        <a:spcBef>
                          <a:spcPts val="120"/>
                        </a:spcBef>
                      </a:pPr>
                      <a:endParaRPr sz="1000" dirty="0">
                        <a:latin typeface="Roboto Condensed"/>
                        <a:cs typeface="Roboto Condensed"/>
                      </a:endParaRPr>
                    </a:p>
                  </a:txBody>
                  <a:tcPr marL="0" marR="0" marT="19050" marB="0"/>
                </a:tc>
                <a:extLst>
                  <a:ext uri="{0D108BD9-81ED-4DB2-BD59-A6C34878D82A}">
                    <a16:rowId xmlns:a16="http://schemas.microsoft.com/office/drawing/2014/main" val="10000"/>
                  </a:ext>
                </a:extLst>
              </a:tr>
              <a:tr h="364490">
                <a:tc>
                  <a:txBody>
                    <a:bodyPr/>
                    <a:lstStyle/>
                    <a:p>
                      <a:pPr algn="ctr">
                        <a:lnSpc>
                          <a:spcPct val="100000"/>
                        </a:lnSpc>
                        <a:spcBef>
                          <a:spcPts val="30"/>
                        </a:spcBef>
                      </a:pPr>
                      <a:endParaRPr sz="2000" b="1" dirty="0">
                        <a:solidFill>
                          <a:srgbClr val="000000"/>
                        </a:solidFill>
                      </a:endParaRPr>
                    </a:p>
                    <a:p>
                      <a:pPr marR="102235" algn="ctr">
                        <a:lnSpc>
                          <a:spcPct val="100000"/>
                        </a:lnSpc>
                      </a:pPr>
                      <a:r>
                        <a:rPr sz="2000" b="1" spc="-5" dirty="0">
                          <a:solidFill>
                            <a:srgbClr val="000000"/>
                          </a:solidFill>
                        </a:rPr>
                        <a:t>D</a:t>
                      </a:r>
                      <a:r>
                        <a:rPr sz="2000" b="1" spc="-10" dirty="0">
                          <a:solidFill>
                            <a:srgbClr val="000000"/>
                          </a:solidFill>
                        </a:rPr>
                        <a:t>a</a:t>
                      </a:r>
                      <a:r>
                        <a:rPr sz="2000" b="1" dirty="0">
                          <a:solidFill>
                            <a:srgbClr val="000000"/>
                          </a:solidFill>
                        </a:rPr>
                        <a:t>y</a:t>
                      </a:r>
                      <a:endParaRPr sz="2000" b="1" dirty="0">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2000" b="1">
                        <a:solidFill>
                          <a:srgbClr val="000000"/>
                        </a:solidFill>
                      </a:endParaRPr>
                    </a:p>
                    <a:p>
                      <a:pPr marL="635" algn="ctr">
                        <a:lnSpc>
                          <a:spcPct val="100000"/>
                        </a:lnSpc>
                      </a:pPr>
                      <a:r>
                        <a:rPr sz="2000" b="1" spc="-5" dirty="0">
                          <a:solidFill>
                            <a:srgbClr val="000000"/>
                          </a:solidFill>
                        </a:rPr>
                        <a:t>Restaurant</a:t>
                      </a:r>
                      <a:r>
                        <a:rPr sz="2000" b="1" spc="-15" dirty="0">
                          <a:solidFill>
                            <a:srgbClr val="000000"/>
                          </a:solidFill>
                        </a:rPr>
                        <a:t> </a:t>
                      </a:r>
                      <a:r>
                        <a:rPr sz="2000" b="1" dirty="0">
                          <a:solidFill>
                            <a:srgbClr val="000000"/>
                          </a:solidFill>
                        </a:rPr>
                        <a:t>1</a:t>
                      </a:r>
                      <a:endParaRPr sz="2000" b="1">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2000" b="1">
                        <a:solidFill>
                          <a:srgbClr val="000000"/>
                        </a:solidFill>
                      </a:endParaRPr>
                    </a:p>
                    <a:p>
                      <a:pPr marL="1905" algn="ctr">
                        <a:lnSpc>
                          <a:spcPct val="100000"/>
                        </a:lnSpc>
                      </a:pPr>
                      <a:r>
                        <a:rPr sz="2000" b="1" spc="-5" dirty="0">
                          <a:solidFill>
                            <a:srgbClr val="000000"/>
                          </a:solidFill>
                        </a:rPr>
                        <a:t>Restaurant</a:t>
                      </a:r>
                      <a:r>
                        <a:rPr sz="2000" b="1" spc="-10" dirty="0">
                          <a:solidFill>
                            <a:srgbClr val="000000"/>
                          </a:solidFill>
                        </a:rPr>
                        <a:t> </a:t>
                      </a:r>
                      <a:r>
                        <a:rPr sz="2000" b="1" dirty="0">
                          <a:solidFill>
                            <a:srgbClr val="000000"/>
                          </a:solidFill>
                        </a:rPr>
                        <a:t>2</a:t>
                      </a:r>
                      <a:endParaRPr sz="2000" b="1">
                        <a:solidFill>
                          <a:srgbClr val="000000"/>
                        </a:solidFill>
                        <a:latin typeface="Roboto Condensed"/>
                        <a:cs typeface="Roboto Condensed"/>
                      </a:endParaRPr>
                    </a:p>
                  </a:txBody>
                  <a:tcPr marL="0" marR="0" marT="3810" marB="0"/>
                </a:tc>
                <a:tc>
                  <a:txBody>
                    <a:bodyPr/>
                    <a:lstStyle/>
                    <a:p>
                      <a:pPr marL="65405" algn="ctr">
                        <a:lnSpc>
                          <a:spcPct val="100000"/>
                        </a:lnSpc>
                        <a:spcBef>
                          <a:spcPts val="150"/>
                        </a:spcBef>
                      </a:pPr>
                      <a:r>
                        <a:rPr sz="2000" b="1" spc="-5" dirty="0">
                          <a:solidFill>
                            <a:srgbClr val="000000"/>
                          </a:solidFill>
                        </a:rPr>
                        <a:t>Difference </a:t>
                      </a:r>
                      <a:r>
                        <a:rPr sz="2000" b="1" dirty="0">
                          <a:solidFill>
                            <a:srgbClr val="000000"/>
                          </a:solidFill>
                        </a:rPr>
                        <a:t>= </a:t>
                      </a:r>
                      <a:r>
                        <a:rPr sz="2000" b="1" spc="-5" dirty="0">
                          <a:solidFill>
                            <a:srgbClr val="000000"/>
                          </a:solidFill>
                        </a:rPr>
                        <a:t>Restaurant</a:t>
                      </a:r>
                      <a:r>
                        <a:rPr sz="2000" b="1" spc="-25" dirty="0">
                          <a:solidFill>
                            <a:srgbClr val="000000"/>
                          </a:solidFill>
                        </a:rPr>
                        <a:t> </a:t>
                      </a:r>
                      <a:r>
                        <a:rPr sz="2000" b="1" dirty="0">
                          <a:solidFill>
                            <a:srgbClr val="000000"/>
                          </a:solidFill>
                        </a:rPr>
                        <a:t>1</a:t>
                      </a:r>
                    </a:p>
                    <a:p>
                      <a:pPr marL="64769" algn="ctr">
                        <a:lnSpc>
                          <a:spcPct val="100000"/>
                        </a:lnSpc>
                        <a:spcBef>
                          <a:spcPts val="120"/>
                        </a:spcBef>
                      </a:pPr>
                      <a:r>
                        <a:rPr sz="2000" b="1" dirty="0">
                          <a:solidFill>
                            <a:srgbClr val="000000"/>
                          </a:solidFill>
                        </a:rPr>
                        <a:t>– </a:t>
                      </a:r>
                      <a:r>
                        <a:rPr sz="2000" b="1" spc="-5" dirty="0">
                          <a:solidFill>
                            <a:srgbClr val="000000"/>
                          </a:solidFill>
                        </a:rPr>
                        <a:t>Restaurant</a:t>
                      </a:r>
                      <a:r>
                        <a:rPr sz="2000" b="1" spc="-15" dirty="0">
                          <a:solidFill>
                            <a:srgbClr val="000000"/>
                          </a:solidFill>
                        </a:rPr>
                        <a:t> </a:t>
                      </a:r>
                      <a:r>
                        <a:rPr sz="2000" b="1" dirty="0">
                          <a:solidFill>
                            <a:srgbClr val="000000"/>
                          </a:solidFill>
                        </a:rPr>
                        <a:t>2</a:t>
                      </a:r>
                      <a:endParaRPr sz="2000" b="1"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val="10001"/>
                  </a:ext>
                </a:extLst>
              </a:tr>
              <a:tr h="206375">
                <a:tc>
                  <a:txBody>
                    <a:bodyPr/>
                    <a:lstStyle/>
                    <a:p>
                      <a:pPr marR="160655" algn="ctr">
                        <a:lnSpc>
                          <a:spcPct val="100000"/>
                        </a:lnSpc>
                        <a:spcBef>
                          <a:spcPts val="125"/>
                        </a:spcBef>
                      </a:pPr>
                      <a:r>
                        <a:rPr sz="2000" dirty="0">
                          <a:solidFill>
                            <a:srgbClr val="000000"/>
                          </a:solidFill>
                        </a:rPr>
                        <a:t>5</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5210</a:t>
                      </a:r>
                      <a:endParaRPr sz="2000" dirty="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6055</a:t>
                      </a:r>
                      <a:endParaRPr sz="2000">
                        <a:solidFill>
                          <a:srgbClr val="000000"/>
                        </a:solidFill>
                        <a:latin typeface="STIX"/>
                        <a:cs typeface="STIX"/>
                      </a:endParaRPr>
                    </a:p>
                  </a:txBody>
                  <a:tcPr marL="0" marR="0" marT="15875" marB="0"/>
                </a:tc>
                <a:tc>
                  <a:txBody>
                    <a:bodyPr/>
                    <a:lstStyle/>
                    <a:p>
                      <a:pPr marR="575945" algn="ctr">
                        <a:lnSpc>
                          <a:spcPct val="100000"/>
                        </a:lnSpc>
                        <a:spcBef>
                          <a:spcPts val="125"/>
                        </a:spcBef>
                      </a:pPr>
                      <a:r>
                        <a:rPr sz="2000" dirty="0">
                          <a:solidFill>
                            <a:srgbClr val="000000"/>
                          </a:solidFill>
                        </a:rPr>
                        <a:t>−845</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marR="160655" algn="ctr">
                        <a:lnSpc>
                          <a:spcPct val="100000"/>
                        </a:lnSpc>
                        <a:spcBef>
                          <a:spcPts val="125"/>
                        </a:spcBef>
                      </a:pPr>
                      <a:r>
                        <a:rPr sz="2000" dirty="0">
                          <a:solidFill>
                            <a:srgbClr val="000000"/>
                          </a:solidFill>
                        </a:rPr>
                        <a:t>6</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9668</a:t>
                      </a:r>
                      <a:endParaRPr sz="2000" dirty="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10,631</a:t>
                      </a:r>
                      <a:endParaRPr sz="2000" dirty="0">
                        <a:solidFill>
                          <a:srgbClr val="000000"/>
                        </a:solidFill>
                        <a:latin typeface="STIX"/>
                        <a:cs typeface="STIX"/>
                      </a:endParaRPr>
                    </a:p>
                  </a:txBody>
                  <a:tcPr marL="0" marR="0" marT="15875" marB="0"/>
                </a:tc>
                <a:tc>
                  <a:txBody>
                    <a:bodyPr/>
                    <a:lstStyle/>
                    <a:p>
                      <a:pPr marR="575945" algn="ctr">
                        <a:lnSpc>
                          <a:spcPct val="100000"/>
                        </a:lnSpc>
                        <a:spcBef>
                          <a:spcPts val="125"/>
                        </a:spcBef>
                      </a:pPr>
                      <a:r>
                        <a:rPr sz="2000" dirty="0">
                          <a:solidFill>
                            <a:srgbClr val="000000"/>
                          </a:solidFill>
                        </a:rPr>
                        <a:t>−963</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06375">
                <a:tc>
                  <a:txBody>
                    <a:bodyPr/>
                    <a:lstStyle/>
                    <a:p>
                      <a:pPr marR="160655" algn="ctr">
                        <a:lnSpc>
                          <a:spcPct val="100000"/>
                        </a:lnSpc>
                        <a:spcBef>
                          <a:spcPts val="125"/>
                        </a:spcBef>
                      </a:pPr>
                      <a:r>
                        <a:rPr sz="2000" dirty="0">
                          <a:solidFill>
                            <a:srgbClr val="000000"/>
                          </a:solidFill>
                        </a:rPr>
                        <a:t>7</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6768</a:t>
                      </a:r>
                      <a:endParaRPr sz="2000" dirty="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7866</a:t>
                      </a:r>
                      <a:endParaRPr sz="2000" dirty="0">
                        <a:solidFill>
                          <a:srgbClr val="000000"/>
                        </a:solidFill>
                        <a:latin typeface="STIX"/>
                        <a:cs typeface="STIX"/>
                      </a:endParaRPr>
                    </a:p>
                  </a:txBody>
                  <a:tcPr marL="0" marR="0" marT="15875" marB="0"/>
                </a:tc>
                <a:tc>
                  <a:txBody>
                    <a:bodyPr/>
                    <a:lstStyle/>
                    <a:p>
                      <a:pPr marR="541020" algn="ctr">
                        <a:lnSpc>
                          <a:spcPct val="100000"/>
                        </a:lnSpc>
                        <a:spcBef>
                          <a:spcPts val="125"/>
                        </a:spcBef>
                      </a:pPr>
                      <a:r>
                        <a:rPr sz="2000" dirty="0">
                          <a:solidFill>
                            <a:srgbClr val="000000"/>
                          </a:solidFill>
                        </a:rPr>
                        <a:t>−1098</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r h="206375">
                <a:tc>
                  <a:txBody>
                    <a:bodyPr/>
                    <a:lstStyle/>
                    <a:p>
                      <a:pPr marR="160655" algn="ctr">
                        <a:lnSpc>
                          <a:spcPct val="100000"/>
                        </a:lnSpc>
                        <a:spcBef>
                          <a:spcPts val="125"/>
                        </a:spcBef>
                      </a:pPr>
                      <a:r>
                        <a:rPr sz="2000" dirty="0">
                          <a:solidFill>
                            <a:srgbClr val="000000"/>
                          </a:solidFill>
                        </a:rPr>
                        <a:t>8</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6726</a:t>
                      </a:r>
                      <a:endParaRPr sz="200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7976</a:t>
                      </a:r>
                      <a:endParaRPr sz="2000" dirty="0">
                        <a:solidFill>
                          <a:srgbClr val="000000"/>
                        </a:solidFill>
                        <a:latin typeface="STIX"/>
                        <a:cs typeface="STIX"/>
                      </a:endParaRPr>
                    </a:p>
                  </a:txBody>
                  <a:tcPr marL="0" marR="0" marT="15875" marB="0"/>
                </a:tc>
                <a:tc>
                  <a:txBody>
                    <a:bodyPr/>
                    <a:lstStyle/>
                    <a:p>
                      <a:pPr marR="541020" algn="ctr">
                        <a:lnSpc>
                          <a:spcPct val="100000"/>
                        </a:lnSpc>
                        <a:spcBef>
                          <a:spcPts val="125"/>
                        </a:spcBef>
                      </a:pPr>
                      <a:r>
                        <a:rPr sz="2000" dirty="0">
                          <a:solidFill>
                            <a:srgbClr val="000000"/>
                          </a:solidFill>
                        </a:rPr>
                        <a:t>−1250</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5"/>
                  </a:ext>
                </a:extLst>
              </a:tr>
              <a:tr h="206375">
                <a:tc>
                  <a:txBody>
                    <a:bodyPr/>
                    <a:lstStyle/>
                    <a:p>
                      <a:pPr marR="160655" algn="ctr">
                        <a:lnSpc>
                          <a:spcPct val="100000"/>
                        </a:lnSpc>
                        <a:spcBef>
                          <a:spcPts val="125"/>
                        </a:spcBef>
                      </a:pPr>
                      <a:r>
                        <a:rPr sz="2000" dirty="0">
                          <a:solidFill>
                            <a:srgbClr val="000000"/>
                          </a:solidFill>
                        </a:rPr>
                        <a:t>9</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4399</a:t>
                      </a:r>
                      <a:endParaRPr sz="200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5652</a:t>
                      </a:r>
                      <a:endParaRPr sz="2000" dirty="0">
                        <a:solidFill>
                          <a:srgbClr val="000000"/>
                        </a:solidFill>
                        <a:latin typeface="STIX"/>
                        <a:cs typeface="STIX"/>
                      </a:endParaRPr>
                    </a:p>
                  </a:txBody>
                  <a:tcPr marL="0" marR="0" marT="15875" marB="0"/>
                </a:tc>
                <a:tc>
                  <a:txBody>
                    <a:bodyPr/>
                    <a:lstStyle/>
                    <a:p>
                      <a:pPr marR="541020" algn="ctr">
                        <a:lnSpc>
                          <a:spcPct val="100000"/>
                        </a:lnSpc>
                        <a:spcBef>
                          <a:spcPts val="125"/>
                        </a:spcBef>
                      </a:pPr>
                      <a:r>
                        <a:rPr sz="2000" dirty="0">
                          <a:solidFill>
                            <a:srgbClr val="000000"/>
                          </a:solidFill>
                        </a:rPr>
                        <a:t>−1253</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6"/>
                  </a:ext>
                </a:extLst>
              </a:tr>
              <a:tr h="205740">
                <a:tc>
                  <a:txBody>
                    <a:bodyPr/>
                    <a:lstStyle/>
                    <a:p>
                      <a:pPr marR="125730" algn="ctr">
                        <a:lnSpc>
                          <a:spcPct val="100000"/>
                        </a:lnSpc>
                        <a:spcBef>
                          <a:spcPts val="125"/>
                        </a:spcBef>
                      </a:pPr>
                      <a:r>
                        <a:rPr sz="2000" dirty="0">
                          <a:solidFill>
                            <a:srgbClr val="000000"/>
                          </a:solidFill>
                        </a:rPr>
                        <a:t>10</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6692</a:t>
                      </a:r>
                      <a:endParaRPr sz="2000" dirty="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8083</a:t>
                      </a:r>
                      <a:endParaRPr sz="2000" dirty="0">
                        <a:solidFill>
                          <a:srgbClr val="000000"/>
                        </a:solidFill>
                        <a:latin typeface="STIX"/>
                        <a:cs typeface="STIX"/>
                      </a:endParaRPr>
                    </a:p>
                  </a:txBody>
                  <a:tcPr marL="0" marR="0" marT="15875" marB="0"/>
                </a:tc>
                <a:tc>
                  <a:txBody>
                    <a:bodyPr/>
                    <a:lstStyle/>
                    <a:p>
                      <a:pPr marR="541020" algn="ctr">
                        <a:lnSpc>
                          <a:spcPct val="100000"/>
                        </a:lnSpc>
                        <a:spcBef>
                          <a:spcPts val="125"/>
                        </a:spcBef>
                      </a:pPr>
                      <a:r>
                        <a:rPr sz="2000" dirty="0">
                          <a:solidFill>
                            <a:srgbClr val="000000"/>
                          </a:solidFill>
                        </a:rPr>
                        <a:t>−1391</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p:txBody>
          <a:bodyPr/>
          <a:lstStyle/>
          <a:p>
            <a:r>
              <a:rPr lang="en-US" dirty="0"/>
              <a:t>The data can be paired by day as shown in the table in order to compare the sales between the two restaurants. Since we only have 10 days' worth of data, we first need to determine if it’s reasonable to assume that the differences come from a normal population. Based on the normal probability plot and the histogram that follow, it appears that the differences are approximately normal and it is safe to calculate the confidence interval using a paired difference approach. </a:t>
            </a:r>
          </a:p>
          <a:p>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p:txBody>
          <a:bodyPr/>
          <a:lstStyle/>
          <a:p>
            <a:endParaRPr lang="en-US" dirty="0"/>
          </a:p>
          <a:p>
            <a:endParaRPr lang="en-US" dirty="0"/>
          </a:p>
        </p:txBody>
      </p:sp>
      <p:pic>
        <p:nvPicPr>
          <p:cNvPr id="243714" name="Picture 2"/>
          <p:cNvPicPr>
            <a:picLocks noChangeAspect="1" noChangeArrowheads="1"/>
          </p:cNvPicPr>
          <p:nvPr/>
        </p:nvPicPr>
        <p:blipFill>
          <a:blip r:embed="rId2" cstate="print"/>
          <a:srcRect/>
          <a:stretch>
            <a:fillRect/>
          </a:stretch>
        </p:blipFill>
        <p:spPr bwMode="auto">
          <a:xfrm>
            <a:off x="1711672" y="1295400"/>
            <a:ext cx="5720657" cy="378561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pPr marL="461963" indent="-461963"/>
            <a:r>
              <a:rPr lang="en-US" dirty="0"/>
              <a:t>	</a:t>
            </a:r>
          </a:p>
        </p:txBody>
      </p:sp>
      <p:pic>
        <p:nvPicPr>
          <p:cNvPr id="244738" name="Picture 2"/>
          <p:cNvPicPr>
            <a:picLocks noChangeAspect="1" noChangeArrowheads="1"/>
          </p:cNvPicPr>
          <p:nvPr/>
        </p:nvPicPr>
        <p:blipFill>
          <a:blip r:embed="rId2" cstate="print"/>
          <a:srcRect/>
          <a:stretch>
            <a:fillRect/>
          </a:stretch>
        </p:blipFill>
        <p:spPr bwMode="auto">
          <a:xfrm>
            <a:off x="1807201" y="1295400"/>
            <a:ext cx="5529598" cy="305409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p:txBody>
          <a:bodyPr/>
          <a:lstStyle/>
          <a:p>
            <a:pPr marL="461963" indent="-461963"/>
            <a:r>
              <a:rPr lang="en-US" dirty="0"/>
              <a:t>	The samples are dependent (matched pairs). </a:t>
            </a:r>
          </a:p>
          <a:p>
            <a:pPr marL="461963" indent="-461963"/>
            <a:r>
              <a:rPr lang="en-US" dirty="0"/>
              <a:t>	The matched pairs are a simple random sample. </a:t>
            </a:r>
          </a:p>
          <a:p>
            <a:pPr marL="461963" indent="-461963"/>
            <a:r>
              <a:rPr lang="en-US" dirty="0"/>
              <a:t>	The differences are approximately normally distributed. </a:t>
            </a:r>
          </a:p>
          <a:p>
            <a:r>
              <a:rPr lang="en-US" dirty="0"/>
              <a:t>Next we calculate the mean and standard deviation of the differences,     and </a:t>
            </a:r>
            <a:r>
              <a:rPr lang="en-US" i="1" dirty="0" err="1"/>
              <a:t>s</a:t>
            </a:r>
            <a:r>
              <a:rPr lang="en-US" i="1" baseline="-25000" dirty="0" err="1"/>
              <a:t>d</a:t>
            </a:r>
            <a:r>
              <a:rPr lang="en-US" dirty="0"/>
              <a:t>, respectively. </a:t>
            </a:r>
          </a:p>
        </p:txBody>
      </p:sp>
      <p:graphicFrame>
        <p:nvGraphicFramePr>
          <p:cNvPr id="245764" name="Object 4"/>
          <p:cNvGraphicFramePr>
            <a:graphicFrameLocks noChangeAspect="1"/>
          </p:cNvGraphicFramePr>
          <p:nvPr>
            <p:extLst>
              <p:ext uri="{D42A27DB-BD31-4B8C-83A1-F6EECF244321}">
                <p14:modId xmlns:p14="http://schemas.microsoft.com/office/powerpoint/2010/main" val="3182280280"/>
              </p:ext>
            </p:extLst>
          </p:nvPr>
        </p:nvGraphicFramePr>
        <p:xfrm>
          <a:off x="2843676" y="3759200"/>
          <a:ext cx="342900" cy="431800"/>
        </p:xfrm>
        <a:graphic>
          <a:graphicData uri="http://schemas.openxmlformats.org/presentationml/2006/ole">
            <mc:AlternateContent xmlns:mc="http://schemas.openxmlformats.org/markup-compatibility/2006">
              <mc:Choice xmlns:v="urn:schemas-microsoft-com:vml" Requires="v">
                <p:oleObj spid="_x0000_s245801" name="Equation" r:id="rId3" imgW="342720" imgH="431640" progId="Equation.DSMT4">
                  <p:embed/>
                </p:oleObj>
              </mc:Choice>
              <mc:Fallback>
                <p:oleObj name="Equation" r:id="rId3" imgW="342720" imgH="4316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676" y="3759200"/>
                        <a:ext cx="342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65" name="Object 5"/>
          <p:cNvGraphicFramePr>
            <a:graphicFrameLocks noChangeAspect="1"/>
          </p:cNvGraphicFramePr>
          <p:nvPr>
            <p:extLst>
              <p:ext uri="{D42A27DB-BD31-4B8C-83A1-F6EECF244321}">
                <p14:modId xmlns:p14="http://schemas.microsoft.com/office/powerpoint/2010/main" val="3314222528"/>
              </p:ext>
            </p:extLst>
          </p:nvPr>
        </p:nvGraphicFramePr>
        <p:xfrm>
          <a:off x="2209800" y="5477312"/>
          <a:ext cx="1676400" cy="292100"/>
        </p:xfrm>
        <a:graphic>
          <a:graphicData uri="http://schemas.openxmlformats.org/presentationml/2006/ole">
            <mc:AlternateContent xmlns:mc="http://schemas.openxmlformats.org/markup-compatibility/2006">
              <mc:Choice xmlns:v="urn:schemas-microsoft-com:vml" Requires="v">
                <p:oleObj spid="_x0000_s245802" name="Equation" r:id="rId5" imgW="1676160" imgH="291960" progId="Equation.DSMT4">
                  <p:embed/>
                </p:oleObj>
              </mc:Choice>
              <mc:Fallback>
                <p:oleObj name="Equation" r:id="rId5" imgW="1676160" imgH="2919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5477312"/>
                        <a:ext cx="1676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67" name="Object 7"/>
          <p:cNvGraphicFramePr>
            <a:graphicFrameLocks noChangeAspect="1"/>
          </p:cNvGraphicFramePr>
          <p:nvPr>
            <p:extLst>
              <p:ext uri="{D42A27DB-BD31-4B8C-83A1-F6EECF244321}">
                <p14:modId xmlns:p14="http://schemas.microsoft.com/office/powerpoint/2010/main" val="3138662125"/>
              </p:ext>
            </p:extLst>
          </p:nvPr>
        </p:nvGraphicFramePr>
        <p:xfrm>
          <a:off x="2143125" y="4458137"/>
          <a:ext cx="6527800" cy="876300"/>
        </p:xfrm>
        <a:graphic>
          <a:graphicData uri="http://schemas.openxmlformats.org/presentationml/2006/ole">
            <mc:AlternateContent xmlns:mc="http://schemas.openxmlformats.org/markup-compatibility/2006">
              <mc:Choice xmlns:v="urn:schemas-microsoft-com:vml" Requires="v">
                <p:oleObj spid="_x0000_s245803" name="Equation" r:id="rId7" imgW="6527520" imgH="876240" progId="Equation.DSMT4">
                  <p:embed/>
                </p:oleObj>
              </mc:Choice>
              <mc:Fallback>
                <p:oleObj name="Equation" r:id="rId7" imgW="6527520" imgH="87624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125" y="4458137"/>
                        <a:ext cx="6527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68" name="Object 8"/>
          <p:cNvGraphicFramePr>
            <a:graphicFrameLocks noChangeAspect="1"/>
          </p:cNvGraphicFramePr>
          <p:nvPr>
            <p:extLst>
              <p:ext uri="{D42A27DB-BD31-4B8C-83A1-F6EECF244321}">
                <p14:modId xmlns:p14="http://schemas.microsoft.com/office/powerpoint/2010/main" val="4146724074"/>
              </p:ext>
            </p:extLst>
          </p:nvPr>
        </p:nvGraphicFramePr>
        <p:xfrm>
          <a:off x="685800" y="4419600"/>
          <a:ext cx="1460500" cy="939800"/>
        </p:xfrm>
        <a:graphic>
          <a:graphicData uri="http://schemas.openxmlformats.org/presentationml/2006/ole">
            <mc:AlternateContent xmlns:mc="http://schemas.openxmlformats.org/markup-compatibility/2006">
              <mc:Choice xmlns:v="urn:schemas-microsoft-com:vml" Requires="v">
                <p:oleObj spid="_x0000_s245804" name="Equation" r:id="rId9" imgW="1460160" imgH="939600" progId="Equation.DSMT4">
                  <p:embed/>
                </p:oleObj>
              </mc:Choice>
              <mc:Fallback>
                <p:oleObj name="Equation" r:id="rId9" imgW="1460160" imgH="93960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4419600"/>
                        <a:ext cx="1460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2"/>
          <p:cNvPicPr>
            <a:picLocks noChangeAspect="1" noChangeArrowheads="1"/>
          </p:cNvPicPr>
          <p:nvPr/>
        </p:nvPicPr>
        <p:blipFill>
          <a:blip r:embed="rId11" cstate="print"/>
          <a:srcRect/>
          <a:stretch>
            <a:fillRect/>
          </a:stretch>
        </p:blipFill>
        <p:spPr bwMode="auto">
          <a:xfrm>
            <a:off x="549275" y="1371600"/>
            <a:ext cx="365125" cy="381000"/>
          </a:xfrm>
          <a:prstGeom prst="rect">
            <a:avLst/>
          </a:prstGeom>
          <a:noFill/>
          <a:ln w="9525">
            <a:noFill/>
            <a:miter lim="800000"/>
            <a:headEnd/>
            <a:tailEnd/>
          </a:ln>
        </p:spPr>
      </p:pic>
      <p:pic>
        <p:nvPicPr>
          <p:cNvPr id="9" name="Picture 2"/>
          <p:cNvPicPr>
            <a:picLocks noChangeAspect="1" noChangeArrowheads="1"/>
          </p:cNvPicPr>
          <p:nvPr/>
        </p:nvPicPr>
        <p:blipFill>
          <a:blip r:embed="rId11" cstate="print"/>
          <a:srcRect/>
          <a:stretch>
            <a:fillRect/>
          </a:stretch>
        </p:blipFill>
        <p:spPr bwMode="auto">
          <a:xfrm>
            <a:off x="549275" y="1856232"/>
            <a:ext cx="365125" cy="381000"/>
          </a:xfrm>
          <a:prstGeom prst="rect">
            <a:avLst/>
          </a:prstGeom>
          <a:noFill/>
          <a:ln w="9525">
            <a:noFill/>
            <a:miter lim="800000"/>
            <a:headEnd/>
            <a:tailEnd/>
          </a:ln>
        </p:spPr>
      </p:pic>
      <p:pic>
        <p:nvPicPr>
          <p:cNvPr id="10" name="Picture 2"/>
          <p:cNvPicPr>
            <a:picLocks noChangeAspect="1" noChangeArrowheads="1"/>
          </p:cNvPicPr>
          <p:nvPr/>
        </p:nvPicPr>
        <p:blipFill>
          <a:blip r:embed="rId11" cstate="print"/>
          <a:srcRect/>
          <a:stretch>
            <a:fillRect/>
          </a:stretch>
        </p:blipFill>
        <p:spPr bwMode="auto">
          <a:xfrm>
            <a:off x="549275" y="2373448"/>
            <a:ext cx="365125"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7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57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5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258050" name="Object 2"/>
          <p:cNvGraphicFramePr>
            <a:graphicFrameLocks noChangeAspect="1"/>
          </p:cNvGraphicFramePr>
          <p:nvPr/>
        </p:nvGraphicFramePr>
        <p:xfrm>
          <a:off x="415255" y="1371600"/>
          <a:ext cx="2692400" cy="1092200"/>
        </p:xfrm>
        <a:graphic>
          <a:graphicData uri="http://schemas.openxmlformats.org/presentationml/2006/ole">
            <mc:AlternateContent xmlns:mc="http://schemas.openxmlformats.org/markup-compatibility/2006">
              <mc:Choice xmlns:v="urn:schemas-microsoft-com:vml" Requires="v">
                <p:oleObj spid="_x0000_s258077" name="Equation" r:id="rId3" imgW="2692080" imgH="1091880" progId="Equation.DSMT4">
                  <p:embed/>
                </p:oleObj>
              </mc:Choice>
              <mc:Fallback>
                <p:oleObj name="Equation" r:id="rId3" imgW="2692080" imgH="1091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255" y="1371600"/>
                        <a:ext cx="26924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1" name="Object 3"/>
          <p:cNvGraphicFramePr>
            <a:graphicFrameLocks noChangeAspect="1"/>
          </p:cNvGraphicFramePr>
          <p:nvPr/>
        </p:nvGraphicFramePr>
        <p:xfrm>
          <a:off x="762000" y="2679700"/>
          <a:ext cx="7924800" cy="1816100"/>
        </p:xfrm>
        <a:graphic>
          <a:graphicData uri="http://schemas.openxmlformats.org/presentationml/2006/ole">
            <mc:AlternateContent xmlns:mc="http://schemas.openxmlformats.org/markup-compatibility/2006">
              <mc:Choice xmlns:v="urn:schemas-microsoft-com:vml" Requires="v">
                <p:oleObj spid="_x0000_s258078" name="Equation" r:id="rId5" imgW="7924680" imgH="1815840" progId="Equation.DSMT4">
                  <p:embed/>
                </p:oleObj>
              </mc:Choice>
              <mc:Fallback>
                <p:oleObj name="Equation" r:id="rId5" imgW="7924680" imgH="18158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679700"/>
                        <a:ext cx="79248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2" name="Object 4"/>
          <p:cNvGraphicFramePr>
            <a:graphicFrameLocks noChangeAspect="1"/>
          </p:cNvGraphicFramePr>
          <p:nvPr/>
        </p:nvGraphicFramePr>
        <p:xfrm>
          <a:off x="762000" y="4813300"/>
          <a:ext cx="1625600" cy="292100"/>
        </p:xfrm>
        <a:graphic>
          <a:graphicData uri="http://schemas.openxmlformats.org/presentationml/2006/ole">
            <mc:AlternateContent xmlns:mc="http://schemas.openxmlformats.org/markup-compatibility/2006">
              <mc:Choice xmlns:v="urn:schemas-microsoft-com:vml" Requires="v">
                <p:oleObj spid="_x0000_s258079" name="Equation" r:id="rId7" imgW="1625400" imgH="291960" progId="Equation.DSMT4">
                  <p:embed/>
                </p:oleObj>
              </mc:Choice>
              <mc:Fallback>
                <p:oleObj name="Equation" r:id="rId7" imgW="1625400" imgH="2919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4813300"/>
                        <a:ext cx="1625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8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p:txBody>
          <a:bodyPr/>
          <a:lstStyle/>
          <a:p>
            <a:r>
              <a:rPr lang="en-US" dirty="0"/>
              <a:t>Since we want a 95% confidence interval, we need to find the value of             Note that </a:t>
            </a:r>
            <a:r>
              <a:rPr lang="en-US" i="1" dirty="0" err="1"/>
              <a:t>df</a:t>
            </a:r>
            <a:r>
              <a:rPr lang="en-US" dirty="0"/>
              <a:t> = </a:t>
            </a:r>
            <a:r>
              <a:rPr lang="en-US" i="1" dirty="0"/>
              <a:t>n</a:t>
            </a:r>
            <a:r>
              <a:rPr lang="en-US" dirty="0"/>
              <a:t> − 1 = 9. Thus, a 95% confidence interval for the average difference in daily food sales between the two restaurants is calculated as follows. </a:t>
            </a:r>
          </a:p>
        </p:txBody>
      </p:sp>
      <p:graphicFrame>
        <p:nvGraphicFramePr>
          <p:cNvPr id="259074" name="Object 2"/>
          <p:cNvGraphicFramePr>
            <a:graphicFrameLocks noChangeAspect="1"/>
          </p:cNvGraphicFramePr>
          <p:nvPr>
            <p:extLst>
              <p:ext uri="{D42A27DB-BD31-4B8C-83A1-F6EECF244321}">
                <p14:modId xmlns:p14="http://schemas.microsoft.com/office/powerpoint/2010/main" val="2589455272"/>
              </p:ext>
            </p:extLst>
          </p:nvPr>
        </p:nvGraphicFramePr>
        <p:xfrm>
          <a:off x="2971800" y="1786156"/>
          <a:ext cx="838200" cy="495300"/>
        </p:xfrm>
        <a:graphic>
          <a:graphicData uri="http://schemas.openxmlformats.org/presentationml/2006/ole">
            <mc:AlternateContent xmlns:mc="http://schemas.openxmlformats.org/markup-compatibility/2006">
              <mc:Choice xmlns:v="urn:schemas-microsoft-com:vml" Requires="v">
                <p:oleObj spid="_x0000_s259110" name="Equation" r:id="rId3" imgW="838080" imgH="495000" progId="Equation.DSMT4">
                  <p:embed/>
                </p:oleObj>
              </mc:Choice>
              <mc:Fallback>
                <p:oleObj name="Equation" r:id="rId3" imgW="838080" imgH="495000" progId="Equation.DSMT4">
                  <p:embed/>
                  <p:pic>
                    <p:nvPicPr>
                      <p:cNvPr id="0" name="Picture 2"/>
                      <p:cNvPicPr>
                        <a:picLocks noChangeAspect="1" noChangeArrowheads="1"/>
                      </p:cNvPicPr>
                      <p:nvPr/>
                    </p:nvPicPr>
                    <p:blipFill>
                      <a:blip r:embed="rId4"/>
                      <a:srcRect/>
                      <a:stretch>
                        <a:fillRect/>
                      </a:stretch>
                    </p:blipFill>
                    <p:spPr bwMode="auto">
                      <a:xfrm>
                        <a:off x="2971800" y="1786156"/>
                        <a:ext cx="838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9075" name="Object 3"/>
          <p:cNvGraphicFramePr>
            <a:graphicFrameLocks noChangeAspect="1"/>
          </p:cNvGraphicFramePr>
          <p:nvPr>
            <p:extLst>
              <p:ext uri="{D42A27DB-BD31-4B8C-83A1-F6EECF244321}">
                <p14:modId xmlns:p14="http://schemas.microsoft.com/office/powerpoint/2010/main" val="276483059"/>
              </p:ext>
            </p:extLst>
          </p:nvPr>
        </p:nvGraphicFramePr>
        <p:xfrm>
          <a:off x="3048000" y="3581400"/>
          <a:ext cx="1955800" cy="889000"/>
        </p:xfrm>
        <a:graphic>
          <a:graphicData uri="http://schemas.openxmlformats.org/presentationml/2006/ole">
            <mc:AlternateContent xmlns:mc="http://schemas.openxmlformats.org/markup-compatibility/2006">
              <mc:Choice xmlns:v="urn:schemas-microsoft-com:vml" Requires="v">
                <p:oleObj spid="_x0000_s259111" name="Equation" r:id="rId5" imgW="1955520" imgH="888840" progId="Equation.DSMT4">
                  <p:embed/>
                </p:oleObj>
              </mc:Choice>
              <mc:Fallback>
                <p:oleObj name="Equation" r:id="rId5" imgW="1955520" imgH="888840" progId="Equation.DSMT4">
                  <p:embed/>
                  <p:pic>
                    <p:nvPicPr>
                      <p:cNvPr id="0" name="Picture 3"/>
                      <p:cNvPicPr>
                        <a:picLocks noChangeAspect="1" noChangeArrowheads="1"/>
                      </p:cNvPicPr>
                      <p:nvPr/>
                    </p:nvPicPr>
                    <p:blipFill>
                      <a:blip r:embed="rId6"/>
                      <a:srcRect/>
                      <a:stretch>
                        <a:fillRect/>
                      </a:stretch>
                    </p:blipFill>
                    <p:spPr bwMode="auto">
                      <a:xfrm>
                        <a:off x="3048000" y="3581400"/>
                        <a:ext cx="1955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9076" name="Object 4"/>
          <p:cNvGraphicFramePr>
            <a:graphicFrameLocks noChangeAspect="1"/>
          </p:cNvGraphicFramePr>
          <p:nvPr/>
        </p:nvGraphicFramePr>
        <p:xfrm>
          <a:off x="2438400" y="4572000"/>
          <a:ext cx="4267200" cy="952500"/>
        </p:xfrm>
        <a:graphic>
          <a:graphicData uri="http://schemas.openxmlformats.org/presentationml/2006/ole">
            <mc:AlternateContent xmlns:mc="http://schemas.openxmlformats.org/markup-compatibility/2006">
              <mc:Choice xmlns:v="urn:schemas-microsoft-com:vml" Requires="v">
                <p:oleObj spid="_x0000_s259112" name="Equation" r:id="rId7" imgW="4267080" imgH="952200" progId="Equation.DSMT4">
                  <p:embed/>
                </p:oleObj>
              </mc:Choice>
              <mc:Fallback>
                <p:oleObj name="Equation" r:id="rId7" imgW="4267080" imgH="952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4572000"/>
                        <a:ext cx="4267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9077" name="Object 5"/>
          <p:cNvGraphicFramePr>
            <a:graphicFrameLocks noChangeAspect="1"/>
          </p:cNvGraphicFramePr>
          <p:nvPr>
            <p:extLst>
              <p:ext uri="{D42A27DB-BD31-4B8C-83A1-F6EECF244321}">
                <p14:modId xmlns:p14="http://schemas.microsoft.com/office/powerpoint/2010/main" val="1854574202"/>
              </p:ext>
            </p:extLst>
          </p:nvPr>
        </p:nvGraphicFramePr>
        <p:xfrm>
          <a:off x="2603500" y="5656263"/>
          <a:ext cx="3098800" cy="381000"/>
        </p:xfrm>
        <a:graphic>
          <a:graphicData uri="http://schemas.openxmlformats.org/presentationml/2006/ole">
            <mc:AlternateContent xmlns:mc="http://schemas.openxmlformats.org/markup-compatibility/2006">
              <mc:Choice xmlns:v="urn:schemas-microsoft-com:vml" Requires="v">
                <p:oleObj spid="_x0000_s259113" name="Equation" r:id="rId9" imgW="3098520" imgH="380880" progId="Equation.DSMT4">
                  <p:embed/>
                </p:oleObj>
              </mc:Choice>
              <mc:Fallback>
                <p:oleObj name="Equation" r:id="rId9" imgW="3098520" imgH="380880" progId="Equation.DSMT4">
                  <p:embed/>
                  <p:pic>
                    <p:nvPicPr>
                      <p:cNvPr id="0" name="Picture 5"/>
                      <p:cNvPicPr>
                        <a:picLocks noChangeAspect="1" noChangeArrowheads="1"/>
                      </p:cNvPicPr>
                      <p:nvPr/>
                    </p:nvPicPr>
                    <p:blipFill>
                      <a:blip r:embed="rId10"/>
                      <a:srcRect/>
                      <a:stretch>
                        <a:fillRect/>
                      </a:stretch>
                    </p:blipFill>
                    <p:spPr bwMode="auto">
                      <a:xfrm>
                        <a:off x="2603500" y="5656263"/>
                        <a:ext cx="309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9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p:txBody>
          <a:bodyPr/>
          <a:lstStyle/>
          <a:p>
            <a:pPr marL="517525"/>
            <a:r>
              <a:rPr lang="en-US" dirty="0"/>
              <a:t>We are 95% confident that the true mean difference in sales between Restaurant 1 and Restaurant 2 is between −$1558.90 and −$937.50. That is, on average, Restaurant 2 averages between $937.50 and $1558.90 more in daily sales. </a:t>
            </a:r>
          </a:p>
          <a:p>
            <a:pPr marL="514350" indent="-514350">
              <a:buFont typeface="+mj-lt"/>
              <a:buAutoNum type="alphaLcPeriod" startAt="2"/>
            </a:pPr>
            <a:r>
              <a:rPr lang="en-US" dirty="0"/>
              <a:t>Based on the histogram and normal probability plot in part </a:t>
            </a:r>
            <a:r>
              <a:rPr lang="en-US" b="1" dirty="0"/>
              <a:t>a.</a:t>
            </a:r>
            <a:r>
              <a:rPr lang="en-US" dirty="0"/>
              <a:t>,</a:t>
            </a:r>
            <a:r>
              <a:rPr lang="en-US" b="1" dirty="0"/>
              <a:t> </a:t>
            </a:r>
            <a:r>
              <a:rPr lang="en-US" dirty="0"/>
              <a:t>it appears that the differences are approximately normal and it is safe to proceed with the paired difference hypothesis test. </a:t>
            </a:r>
          </a:p>
          <a:p>
            <a:pPr marL="514350" indent="-514350">
              <a:buFont typeface="+mj-lt"/>
              <a:buAutoNum type="alphaLcPeriod" startAt="2"/>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593F7-E531-4799-A3F6-8321D1C0E5C4}"/>
              </a:ext>
            </a:extLst>
          </p:cNvPr>
          <p:cNvSpPr>
            <a:spLocks noGrp="1"/>
          </p:cNvSpPr>
          <p:nvPr>
            <p:ph type="title"/>
          </p:nvPr>
        </p:nvSpPr>
        <p:spPr/>
        <p:txBody>
          <a:bodyPr/>
          <a:lstStyle/>
          <a:p>
            <a:r>
              <a:rPr lang="en-US" dirty="0"/>
              <a:t>Paired Difference Experimental Design</a:t>
            </a:r>
          </a:p>
        </p:txBody>
      </p:sp>
      <p:sp>
        <p:nvSpPr>
          <p:cNvPr id="3" name="Content Placeholder 2">
            <a:extLst>
              <a:ext uri="{FF2B5EF4-FFF2-40B4-BE49-F238E27FC236}">
                <a16:creationId xmlns:a16="http://schemas.microsoft.com/office/drawing/2014/main" id="{0A9F2037-C1C1-46BF-B990-74A1B94CE3E2}"/>
              </a:ext>
            </a:extLst>
          </p:cNvPr>
          <p:cNvSpPr>
            <a:spLocks noGrp="1"/>
          </p:cNvSpPr>
          <p:nvPr>
            <p:ph idx="1"/>
          </p:nvPr>
        </p:nvSpPr>
        <p:spPr/>
        <p:txBody>
          <a:bodyPr/>
          <a:lstStyle/>
          <a:p>
            <a:r>
              <a:rPr lang="en-US" dirty="0"/>
              <a:t>In a paired design, experimental units are paired such that units within a pair are much more alike than in the population as a whole. If we have been successful at significantly reducing the variation among the sample observations by pairing, we will create very potent data to make decisions.</a:t>
            </a:r>
          </a:p>
        </p:txBody>
      </p:sp>
    </p:spTree>
    <p:extLst>
      <p:ext uri="{BB962C8B-B14F-4D97-AF65-F5344CB8AC3E}">
        <p14:creationId xmlns:p14="http://schemas.microsoft.com/office/powerpoint/2010/main" val="982555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p:txBody>
          <a:bodyPr>
            <a:normAutofit lnSpcReduction="10000"/>
          </a:bodyPr>
          <a:lstStyle/>
          <a:p>
            <a:r>
              <a:rPr lang="en-US" b="1" dirty="0"/>
              <a:t>Step 1: </a:t>
            </a:r>
            <a:r>
              <a:rPr lang="en-US" dirty="0"/>
              <a:t>Determine the null and alternative hypotheses. </a:t>
            </a:r>
          </a:p>
          <a:p>
            <a:r>
              <a:rPr lang="en-US" b="1" dirty="0"/>
              <a:t>Null Hypothesis: </a:t>
            </a:r>
            <a:r>
              <a:rPr lang="en-US" dirty="0"/>
              <a:t>There is no difference in the average sales between the two restaurants on a given day. </a:t>
            </a:r>
          </a:p>
          <a:p>
            <a:r>
              <a:rPr lang="en-US" b="1" dirty="0"/>
              <a:t>Alternative Hypothesis:</a:t>
            </a:r>
            <a:r>
              <a:rPr lang="en-US" dirty="0"/>
              <a:t> There is a difference in the average sales between the two restaurants on a given day. </a:t>
            </a:r>
          </a:p>
          <a:p>
            <a:r>
              <a:rPr lang="en-US" dirty="0"/>
              <a:t>In a paired difference experimental design, the population parameter of interest is the population mean of the differences. Thus, the appropriate statistical measure is given by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p:txBody>
          <a:bodyPr/>
          <a:lstStyle/>
          <a:p>
            <a:r>
              <a:rPr lang="el-GR" i="1" dirty="0">
                <a:latin typeface="Cambria Math" panose="02040503050406030204" pitchFamily="18" charset="0"/>
                <a:ea typeface="Cambria Math" panose="02040503050406030204" pitchFamily="18" charset="0"/>
              </a:rPr>
              <a:t>μ</a:t>
            </a:r>
            <a:r>
              <a:rPr lang="en-US" i="1" baseline="-25000" dirty="0"/>
              <a:t>d</a:t>
            </a:r>
            <a:r>
              <a:rPr lang="en-US" dirty="0"/>
              <a:t> </a:t>
            </a:r>
            <a:r>
              <a:rPr lang="en-US" dirty="0">
                <a:latin typeface="Symbol" pitchFamily="98" charset="2"/>
              </a:rPr>
              <a:t>=</a:t>
            </a:r>
            <a:r>
              <a:rPr lang="en-US" dirty="0"/>
              <a:t> the average of the differences in daily sales  between the two restaurants. </a:t>
            </a:r>
          </a:p>
          <a:p>
            <a:r>
              <a:rPr lang="en-US" dirty="0"/>
              <a:t>Since the owner is interested in whether or not the average daily sales are different between the two restaurants, the alternative hypothesis will be two-sided and this will be a two-tailed test. </a:t>
            </a:r>
          </a:p>
          <a:p>
            <a:r>
              <a:rPr lang="en-US" dirty="0"/>
              <a:t>The statistical measure being used is the average difference in daily sales between the two restaurants. Since we have a two-tailed test, the hypotheses will be as follows.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p:txBody>
          <a:bodyPr>
            <a:normAutofit lnSpcReduction="10000"/>
          </a:bodyPr>
          <a:lstStyle/>
          <a:p>
            <a:endParaRPr lang="en-US" dirty="0"/>
          </a:p>
          <a:p>
            <a:endParaRPr lang="en-US" b="1" dirty="0"/>
          </a:p>
          <a:p>
            <a:endParaRPr lang="en-US" sz="3500" b="1" dirty="0"/>
          </a:p>
          <a:p>
            <a:r>
              <a:rPr lang="en-US" b="1" dirty="0"/>
              <a:t>Step 2: </a:t>
            </a:r>
            <a:r>
              <a:rPr lang="en-US" dirty="0"/>
              <a:t>Specify the significance level </a:t>
            </a:r>
            <a:r>
              <a:rPr lang="el-GR" i="1" dirty="0">
                <a:latin typeface="Cambria Math" panose="02040503050406030204" pitchFamily="18" charset="0"/>
                <a:ea typeface="Cambria Math" panose="02040503050406030204" pitchFamily="18" charset="0"/>
              </a:rPr>
              <a:t>α</a:t>
            </a:r>
            <a:r>
              <a:rPr lang="en-US" dirty="0"/>
              <a:t>.</a:t>
            </a:r>
          </a:p>
          <a:p>
            <a:r>
              <a:rPr lang="en-US" dirty="0"/>
              <a:t>The level of the test is specified in the problem to be      </a:t>
            </a:r>
            <a:r>
              <a:rPr lang="el-GR" i="1" dirty="0">
                <a:latin typeface="Cambria Math" panose="02040503050406030204" pitchFamily="18" charset="0"/>
                <a:ea typeface="Cambria Math" panose="02040503050406030204" pitchFamily="18" charset="0"/>
              </a:rPr>
              <a:t>α</a:t>
            </a:r>
            <a:r>
              <a:rPr lang="en-US" dirty="0"/>
              <a:t> = 0.01. </a:t>
            </a:r>
          </a:p>
          <a:p>
            <a:r>
              <a:rPr lang="en-US" b="1" dirty="0"/>
              <a:t>Step 3: </a:t>
            </a:r>
            <a:r>
              <a:rPr lang="en-US" dirty="0"/>
              <a:t>Validate the assumptions of the hypothesis test, identify the appropriate test statistic and compute its value. </a:t>
            </a:r>
          </a:p>
          <a:p>
            <a:r>
              <a:rPr lang="en-US" dirty="0"/>
              <a:t>The assumptions were validated in part </a:t>
            </a:r>
            <a:r>
              <a:rPr lang="en-US" b="1" dirty="0"/>
              <a:t>a.</a:t>
            </a:r>
            <a:r>
              <a:rPr lang="en-US" dirty="0"/>
              <a:t> </a:t>
            </a:r>
          </a:p>
        </p:txBody>
      </p:sp>
      <p:graphicFrame>
        <p:nvGraphicFramePr>
          <p:cNvPr id="260098" name="Object 2"/>
          <p:cNvGraphicFramePr>
            <a:graphicFrameLocks noChangeAspect="1"/>
          </p:cNvGraphicFramePr>
          <p:nvPr>
            <p:extLst>
              <p:ext uri="{D42A27DB-BD31-4B8C-83A1-F6EECF244321}">
                <p14:modId xmlns:p14="http://schemas.microsoft.com/office/powerpoint/2010/main" val="3149916368"/>
              </p:ext>
            </p:extLst>
          </p:nvPr>
        </p:nvGraphicFramePr>
        <p:xfrm>
          <a:off x="615950" y="1187450"/>
          <a:ext cx="1447800" cy="431800"/>
        </p:xfrm>
        <a:graphic>
          <a:graphicData uri="http://schemas.openxmlformats.org/presentationml/2006/ole">
            <mc:AlternateContent xmlns:mc="http://schemas.openxmlformats.org/markup-compatibility/2006">
              <mc:Choice xmlns:v="urn:schemas-microsoft-com:vml" Requires="v">
                <p:oleObj spid="_x0000_s260116" name="Equation" r:id="rId3" imgW="1447560" imgH="431640" progId="Equation.DSMT4">
                  <p:embed/>
                </p:oleObj>
              </mc:Choice>
              <mc:Fallback>
                <p:oleObj name="Equation" r:id="rId3" imgW="1447560" imgH="431640" progId="Equation.DSMT4">
                  <p:embed/>
                  <p:pic>
                    <p:nvPicPr>
                      <p:cNvPr id="0" name="Picture 2"/>
                      <p:cNvPicPr>
                        <a:picLocks noChangeAspect="1" noChangeArrowheads="1"/>
                      </p:cNvPicPr>
                      <p:nvPr/>
                    </p:nvPicPr>
                    <p:blipFill>
                      <a:blip r:embed="rId4"/>
                      <a:srcRect/>
                      <a:stretch>
                        <a:fillRect/>
                      </a:stretch>
                    </p:blipFill>
                    <p:spPr bwMode="auto">
                      <a:xfrm>
                        <a:off x="615950" y="1187450"/>
                        <a:ext cx="1447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2286000" y="1110632"/>
            <a:ext cx="6400800" cy="954107"/>
          </a:xfrm>
          <a:prstGeom prst="rect">
            <a:avLst/>
          </a:prstGeom>
        </p:spPr>
        <p:txBody>
          <a:bodyPr wrap="square">
            <a:spAutoFit/>
          </a:bodyPr>
          <a:lstStyle/>
          <a:p>
            <a:r>
              <a:rPr lang="en-US" sz="2800" dirty="0"/>
              <a:t>There is no difference in average daily sales between the two restaurants. </a:t>
            </a:r>
          </a:p>
        </p:txBody>
      </p:sp>
      <p:sp>
        <p:nvSpPr>
          <p:cNvPr id="6" name="Rectangle 5"/>
          <p:cNvSpPr/>
          <p:nvPr/>
        </p:nvSpPr>
        <p:spPr>
          <a:xfrm>
            <a:off x="2286000" y="1941493"/>
            <a:ext cx="6400800" cy="954107"/>
          </a:xfrm>
          <a:prstGeom prst="rect">
            <a:avLst/>
          </a:prstGeom>
        </p:spPr>
        <p:txBody>
          <a:bodyPr wrap="square">
            <a:spAutoFit/>
          </a:bodyPr>
          <a:lstStyle/>
          <a:p>
            <a:r>
              <a:rPr lang="en-US" sz="2800" dirty="0"/>
              <a:t>There is a difference in average daily sales between the two restaurants. </a:t>
            </a:r>
          </a:p>
        </p:txBody>
      </p:sp>
      <p:graphicFrame>
        <p:nvGraphicFramePr>
          <p:cNvPr id="260099" name="Object 3"/>
          <p:cNvGraphicFramePr>
            <a:graphicFrameLocks noChangeAspect="1"/>
          </p:cNvGraphicFramePr>
          <p:nvPr>
            <p:extLst>
              <p:ext uri="{D42A27DB-BD31-4B8C-83A1-F6EECF244321}">
                <p14:modId xmlns:p14="http://schemas.microsoft.com/office/powerpoint/2010/main" val="1454121146"/>
              </p:ext>
            </p:extLst>
          </p:nvPr>
        </p:nvGraphicFramePr>
        <p:xfrm>
          <a:off x="603250" y="2025650"/>
          <a:ext cx="1447800" cy="431800"/>
        </p:xfrm>
        <a:graphic>
          <a:graphicData uri="http://schemas.openxmlformats.org/presentationml/2006/ole">
            <mc:AlternateContent xmlns:mc="http://schemas.openxmlformats.org/markup-compatibility/2006">
              <mc:Choice xmlns:v="urn:schemas-microsoft-com:vml" Requires="v">
                <p:oleObj spid="_x0000_s260117" name="Equation" r:id="rId5" imgW="1447560" imgH="431640" progId="Equation.DSMT4">
                  <p:embed/>
                </p:oleObj>
              </mc:Choice>
              <mc:Fallback>
                <p:oleObj name="Equation" r:id="rId5" imgW="1447560" imgH="431640" progId="Equation.DSMT4">
                  <p:embed/>
                  <p:pic>
                    <p:nvPicPr>
                      <p:cNvPr id="0" name="Picture 3"/>
                      <p:cNvPicPr>
                        <a:picLocks noChangeAspect="1" noChangeArrowheads="1"/>
                      </p:cNvPicPr>
                      <p:nvPr/>
                    </p:nvPicPr>
                    <p:blipFill>
                      <a:blip r:embed="rId6"/>
                      <a:srcRect/>
                      <a:stretch>
                        <a:fillRect/>
                      </a:stretch>
                    </p:blipFill>
                    <p:spPr bwMode="auto">
                      <a:xfrm>
                        <a:off x="603250" y="2025650"/>
                        <a:ext cx="1447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p:txBody>
          <a:bodyPr>
            <a:normAutofit lnSpcReduction="10000"/>
          </a:bodyPr>
          <a:lstStyle/>
          <a:p>
            <a:r>
              <a:rPr lang="en-US" dirty="0"/>
              <a:t>To develop the appropriate test statistic, a random variable whose value will be used to make the decision to reject or fail to reject </a:t>
            </a:r>
            <a:r>
              <a:rPr lang="en-US" i="1" dirty="0"/>
              <a:t>H</a:t>
            </a:r>
            <a:r>
              <a:rPr lang="en-US" baseline="-25000" dirty="0"/>
              <a:t>0</a:t>
            </a:r>
            <a:r>
              <a:rPr lang="en-US" dirty="0"/>
              <a:t> must be developed. It is interesting to notice that by evaluating the differences of the paired data, we have effectively reduced the two-sample problem into a one-sample </a:t>
            </a:r>
            <a:r>
              <a:rPr lang="en-US" i="1" dirty="0"/>
              <a:t>t</a:t>
            </a:r>
            <a:r>
              <a:rPr lang="en-US" dirty="0"/>
              <a:t>-test for a population mean. The point estimate for the population mean of the differences, </a:t>
            </a:r>
            <a:r>
              <a:rPr lang="el-GR" i="1" dirty="0">
                <a:latin typeface="Cambria Math" panose="02040503050406030204" pitchFamily="18" charset="0"/>
                <a:ea typeface="Cambria Math" panose="02040503050406030204" pitchFamily="18" charset="0"/>
              </a:rPr>
              <a:t>μ</a:t>
            </a:r>
            <a:r>
              <a:rPr lang="en-US" i="1" baseline="-25000" dirty="0"/>
              <a:t>d</a:t>
            </a:r>
            <a:r>
              <a:rPr lang="en-US" dirty="0"/>
              <a:t>, is       the sample mean of the differences. Hence, the sampling distribution for      provides essential information for testing the hypothesis. </a:t>
            </a:r>
          </a:p>
        </p:txBody>
      </p:sp>
      <p:graphicFrame>
        <p:nvGraphicFramePr>
          <p:cNvPr id="261122" name="Object 2"/>
          <p:cNvGraphicFramePr>
            <a:graphicFrameLocks noChangeAspect="1"/>
          </p:cNvGraphicFramePr>
          <p:nvPr/>
        </p:nvGraphicFramePr>
        <p:xfrm>
          <a:off x="2793534" y="4792211"/>
          <a:ext cx="330200" cy="431800"/>
        </p:xfrm>
        <a:graphic>
          <a:graphicData uri="http://schemas.openxmlformats.org/presentationml/2006/ole">
            <mc:AlternateContent xmlns:mc="http://schemas.openxmlformats.org/markup-compatibility/2006">
              <mc:Choice xmlns:v="urn:schemas-microsoft-com:vml" Requires="v">
                <p:oleObj spid="_x0000_s261140" name="Equation" r:id="rId3" imgW="330120" imgH="431640" progId="Equation.DSMT4">
                  <p:embed/>
                </p:oleObj>
              </mc:Choice>
              <mc:Fallback>
                <p:oleObj name="Equation" r:id="rId3" imgW="33012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3534" y="4792211"/>
                        <a:ext cx="330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1123" name="Object 3"/>
          <p:cNvGraphicFramePr>
            <a:graphicFrameLocks noChangeAspect="1"/>
          </p:cNvGraphicFramePr>
          <p:nvPr/>
        </p:nvGraphicFramePr>
        <p:xfrm>
          <a:off x="6586756" y="4013433"/>
          <a:ext cx="444500" cy="431800"/>
        </p:xfrm>
        <a:graphic>
          <a:graphicData uri="http://schemas.openxmlformats.org/presentationml/2006/ole">
            <mc:AlternateContent xmlns:mc="http://schemas.openxmlformats.org/markup-compatibility/2006">
              <mc:Choice xmlns:v="urn:schemas-microsoft-com:vml" Requires="v">
                <p:oleObj spid="_x0000_s261141" name="Equation" r:id="rId5" imgW="444240" imgH="431640" progId="Equation.DSMT4">
                  <p:embed/>
                </p:oleObj>
              </mc:Choice>
              <mc:Fallback>
                <p:oleObj name="Equation" r:id="rId5" imgW="44424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6756" y="4013433"/>
                        <a:ext cx="444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a:xfrm>
            <a:off x="457200" y="1280160"/>
            <a:ext cx="8229600" cy="4892040"/>
          </a:xfrm>
        </p:spPr>
        <p:txBody>
          <a:bodyPr>
            <a:normAutofit/>
          </a:bodyPr>
          <a:lstStyle/>
          <a:p>
            <a:r>
              <a:rPr lang="en-US" dirty="0"/>
              <a:t>If the differences are normally distributed and the null hypothesis is assumed to be true, the sampling distribution of      has a </a:t>
            </a:r>
            <a:r>
              <a:rPr lang="en-US" i="1" dirty="0"/>
              <a:t>t</a:t>
            </a:r>
            <a:r>
              <a:rPr lang="en-US" dirty="0"/>
              <a:t>-distribution with </a:t>
            </a:r>
            <a:r>
              <a:rPr lang="en-US" i="1" dirty="0"/>
              <a:t>n</a:t>
            </a:r>
            <a:r>
              <a:rPr lang="en-US" dirty="0"/>
              <a:t> − 1 degrees of freedom. Note that </a:t>
            </a:r>
            <a:r>
              <a:rPr lang="en-US" i="1" dirty="0"/>
              <a:t>n</a:t>
            </a:r>
            <a:r>
              <a:rPr lang="en-US" dirty="0"/>
              <a:t> represents the number of differences. The </a:t>
            </a:r>
            <a:r>
              <a:rPr lang="en-US" i="1" dirty="0"/>
              <a:t>t</a:t>
            </a:r>
            <a:r>
              <a:rPr lang="en-US" dirty="0"/>
              <a:t>-test statistic is given by </a:t>
            </a:r>
          </a:p>
          <a:p>
            <a:endParaRPr lang="en-US" dirty="0"/>
          </a:p>
          <a:p>
            <a:endParaRPr lang="en-US" dirty="0"/>
          </a:p>
          <a:p>
            <a:endParaRPr lang="en-US" dirty="0"/>
          </a:p>
          <a:p>
            <a:r>
              <a:rPr lang="en-US" dirty="0"/>
              <a:t>where </a:t>
            </a:r>
            <a:r>
              <a:rPr lang="en-US" i="1" dirty="0" err="1"/>
              <a:t>s</a:t>
            </a:r>
            <a:r>
              <a:rPr lang="en-US" i="1" baseline="-25000" dirty="0" err="1"/>
              <a:t>d</a:t>
            </a:r>
            <a:r>
              <a:rPr lang="en-US" dirty="0"/>
              <a:t> is the sample standard deviation of the differences.</a:t>
            </a:r>
          </a:p>
        </p:txBody>
      </p:sp>
      <p:graphicFrame>
        <p:nvGraphicFramePr>
          <p:cNvPr id="262146" name="Object 2"/>
          <p:cNvGraphicFramePr>
            <a:graphicFrameLocks noChangeAspect="1"/>
          </p:cNvGraphicFramePr>
          <p:nvPr/>
        </p:nvGraphicFramePr>
        <p:xfrm>
          <a:off x="2675389" y="2201411"/>
          <a:ext cx="330200" cy="431800"/>
        </p:xfrm>
        <a:graphic>
          <a:graphicData uri="http://schemas.openxmlformats.org/presentationml/2006/ole">
            <mc:AlternateContent xmlns:mc="http://schemas.openxmlformats.org/markup-compatibility/2006">
              <mc:Choice xmlns:v="urn:schemas-microsoft-com:vml" Requires="v">
                <p:oleObj spid="_x0000_s262164" name="Equation" r:id="rId3" imgW="330120" imgH="431640" progId="Equation.DSMT4">
                  <p:embed/>
                </p:oleObj>
              </mc:Choice>
              <mc:Fallback>
                <p:oleObj name="Equation" r:id="rId3" imgW="33012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5389" y="2201411"/>
                        <a:ext cx="330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2147" name="Object 3"/>
          <p:cNvGraphicFramePr>
            <a:graphicFrameLocks noChangeAspect="1"/>
          </p:cNvGraphicFramePr>
          <p:nvPr>
            <p:extLst>
              <p:ext uri="{D42A27DB-BD31-4B8C-83A1-F6EECF244321}">
                <p14:modId xmlns:p14="http://schemas.microsoft.com/office/powerpoint/2010/main" val="3598762463"/>
              </p:ext>
            </p:extLst>
          </p:nvPr>
        </p:nvGraphicFramePr>
        <p:xfrm>
          <a:off x="3517900" y="3581400"/>
          <a:ext cx="1663700" cy="1257300"/>
        </p:xfrm>
        <a:graphic>
          <a:graphicData uri="http://schemas.openxmlformats.org/presentationml/2006/ole">
            <mc:AlternateContent xmlns:mc="http://schemas.openxmlformats.org/markup-compatibility/2006">
              <mc:Choice xmlns:v="urn:schemas-microsoft-com:vml" Requires="v">
                <p:oleObj spid="_x0000_s262165" name="Equation" r:id="rId5" imgW="1663560" imgH="1257120" progId="Equation.DSMT4">
                  <p:embed/>
                </p:oleObj>
              </mc:Choice>
              <mc:Fallback>
                <p:oleObj name="Equation" r:id="rId5" imgW="1663560" imgH="1257120" progId="Equation.DSMT4">
                  <p:embed/>
                  <p:pic>
                    <p:nvPicPr>
                      <p:cNvPr id="0" name="Picture 3"/>
                      <p:cNvPicPr>
                        <a:picLocks noChangeAspect="1" noChangeArrowheads="1"/>
                      </p:cNvPicPr>
                      <p:nvPr/>
                    </p:nvPicPr>
                    <p:blipFill>
                      <a:blip r:embed="rId6"/>
                      <a:srcRect/>
                      <a:stretch>
                        <a:fillRect/>
                      </a:stretch>
                    </p:blipFill>
                    <p:spPr bwMode="auto">
                      <a:xfrm>
                        <a:off x="3517900" y="3581400"/>
                        <a:ext cx="16637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p:txBody>
          <a:bodyPr/>
          <a:lstStyle/>
          <a:p>
            <a:r>
              <a:rPr lang="en-US" dirty="0"/>
              <a:t>If the observed value of      is significantly smaller or larger than the hypothesized difference (0), this will produce a large negative (or positive) value of the test statistic, causing us to question whether the null hypothesis is in fact true. How large is </a:t>
            </a:r>
            <a:r>
              <a:rPr lang="en-US" i="1" dirty="0"/>
              <a:t>large</a:t>
            </a:r>
            <a:r>
              <a:rPr lang="en-US" dirty="0"/>
              <a:t>? This is answered by the critical value of the test statistic specified in Step 4. </a:t>
            </a:r>
          </a:p>
          <a:p>
            <a:r>
              <a:rPr lang="en-US" dirty="0"/>
              <a:t>Based on the data in the table on daily food sales, 			     and the computed value of the test statistic is as follows. </a:t>
            </a:r>
          </a:p>
        </p:txBody>
      </p:sp>
      <p:graphicFrame>
        <p:nvGraphicFramePr>
          <p:cNvPr id="263170" name="Object 2"/>
          <p:cNvGraphicFramePr>
            <a:graphicFrameLocks noChangeAspect="1"/>
          </p:cNvGraphicFramePr>
          <p:nvPr/>
        </p:nvGraphicFramePr>
        <p:xfrm>
          <a:off x="4021822" y="1354822"/>
          <a:ext cx="330200" cy="431800"/>
        </p:xfrm>
        <a:graphic>
          <a:graphicData uri="http://schemas.openxmlformats.org/presentationml/2006/ole">
            <mc:AlternateContent xmlns:mc="http://schemas.openxmlformats.org/markup-compatibility/2006">
              <mc:Choice xmlns:v="urn:schemas-microsoft-com:vml" Requires="v">
                <p:oleObj spid="_x0000_s263188" name="Equation" r:id="rId3" imgW="330120" imgH="431640" progId="Equation.DSMT4">
                  <p:embed/>
                </p:oleObj>
              </mc:Choice>
              <mc:Fallback>
                <p:oleObj name="Equation" r:id="rId3" imgW="33012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1822" y="1354822"/>
                        <a:ext cx="330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3171" name="Object 3"/>
          <p:cNvGraphicFramePr>
            <a:graphicFrameLocks noChangeAspect="1"/>
          </p:cNvGraphicFramePr>
          <p:nvPr/>
        </p:nvGraphicFramePr>
        <p:xfrm>
          <a:off x="541789" y="4868411"/>
          <a:ext cx="2146300" cy="431800"/>
        </p:xfrm>
        <a:graphic>
          <a:graphicData uri="http://schemas.openxmlformats.org/presentationml/2006/ole">
            <mc:AlternateContent xmlns:mc="http://schemas.openxmlformats.org/markup-compatibility/2006">
              <mc:Choice xmlns:v="urn:schemas-microsoft-com:vml" Requires="v">
                <p:oleObj spid="_x0000_s263189" name="Equation" r:id="rId5" imgW="2145960" imgH="431640" progId="Equation.DSMT4">
                  <p:embed/>
                </p:oleObj>
              </mc:Choice>
              <mc:Fallback>
                <p:oleObj name="Equation" r:id="rId5" imgW="214596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789" y="4868411"/>
                        <a:ext cx="2146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3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p:txBody>
          <a:bodyPr/>
          <a:lstStyle/>
          <a:p>
            <a:endParaRPr lang="en-US" b="1" dirty="0"/>
          </a:p>
          <a:p>
            <a:endParaRPr lang="en-US" b="1" dirty="0"/>
          </a:p>
          <a:p>
            <a:endParaRPr lang="en-US" b="1" dirty="0"/>
          </a:p>
          <a:p>
            <a:r>
              <a:rPr lang="en-US" b="1" dirty="0"/>
              <a:t>Step 4: </a:t>
            </a:r>
            <a:r>
              <a:rPr lang="en-US" dirty="0"/>
              <a:t>Determine the critical value(s) or </a:t>
            </a:r>
            <a:r>
              <a:rPr lang="en-US" i="1" dirty="0"/>
              <a:t>P</a:t>
            </a:r>
            <a:r>
              <a:rPr lang="en-US" dirty="0"/>
              <a:t>-value.</a:t>
            </a:r>
          </a:p>
          <a:p>
            <a:r>
              <a:rPr lang="en-US" dirty="0"/>
              <a:t>Should the computed value of the test statistic fall in the rejection region, its value will be presumed to be too rare to have occurred because of ordinary sampling variation, and the null hypothesis will be rejected. </a:t>
            </a:r>
          </a:p>
        </p:txBody>
      </p:sp>
      <p:graphicFrame>
        <p:nvGraphicFramePr>
          <p:cNvPr id="264194" name="Object 2"/>
          <p:cNvGraphicFramePr>
            <a:graphicFrameLocks noChangeAspect="1"/>
          </p:cNvGraphicFramePr>
          <p:nvPr>
            <p:extLst>
              <p:ext uri="{D42A27DB-BD31-4B8C-83A1-F6EECF244321}">
                <p14:modId xmlns:p14="http://schemas.microsoft.com/office/powerpoint/2010/main" val="3199343500"/>
              </p:ext>
            </p:extLst>
          </p:nvPr>
        </p:nvGraphicFramePr>
        <p:xfrm>
          <a:off x="1917700" y="1371600"/>
          <a:ext cx="1549400" cy="1257300"/>
        </p:xfrm>
        <a:graphic>
          <a:graphicData uri="http://schemas.openxmlformats.org/presentationml/2006/ole">
            <mc:AlternateContent xmlns:mc="http://schemas.openxmlformats.org/markup-compatibility/2006">
              <mc:Choice xmlns:v="urn:schemas-microsoft-com:vml" Requires="v">
                <p:oleObj spid="_x0000_s264221" name="Equation" r:id="rId3" imgW="1549080" imgH="1257120" progId="Equation.DSMT4">
                  <p:embed/>
                </p:oleObj>
              </mc:Choice>
              <mc:Fallback>
                <p:oleObj name="Equation" r:id="rId3" imgW="1549080" imgH="1257120" progId="Equation.DSMT4">
                  <p:embed/>
                  <p:pic>
                    <p:nvPicPr>
                      <p:cNvPr id="0" name="Picture 2"/>
                      <p:cNvPicPr>
                        <a:picLocks noChangeAspect="1" noChangeArrowheads="1"/>
                      </p:cNvPicPr>
                      <p:nvPr/>
                    </p:nvPicPr>
                    <p:blipFill>
                      <a:blip r:embed="rId4"/>
                      <a:srcRect/>
                      <a:stretch>
                        <a:fillRect/>
                      </a:stretch>
                    </p:blipFill>
                    <p:spPr bwMode="auto">
                      <a:xfrm>
                        <a:off x="1917700" y="1371600"/>
                        <a:ext cx="15494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4195" name="Object 3"/>
          <p:cNvGraphicFramePr>
            <a:graphicFrameLocks noChangeAspect="1"/>
          </p:cNvGraphicFramePr>
          <p:nvPr/>
        </p:nvGraphicFramePr>
        <p:xfrm>
          <a:off x="3530600" y="1371600"/>
          <a:ext cx="2336800" cy="1168400"/>
        </p:xfrm>
        <a:graphic>
          <a:graphicData uri="http://schemas.openxmlformats.org/presentationml/2006/ole">
            <mc:AlternateContent xmlns:mc="http://schemas.openxmlformats.org/markup-compatibility/2006">
              <mc:Choice xmlns:v="urn:schemas-microsoft-com:vml" Requires="v">
                <p:oleObj spid="_x0000_s264222" name="Equation" r:id="rId5" imgW="2336760" imgH="1168200" progId="Equation.DSMT4">
                  <p:embed/>
                </p:oleObj>
              </mc:Choice>
              <mc:Fallback>
                <p:oleObj name="Equation" r:id="rId5" imgW="2336760" imgH="1168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0600" y="1371600"/>
                        <a:ext cx="23368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4196" name="Object 4"/>
          <p:cNvGraphicFramePr>
            <a:graphicFrameLocks noChangeAspect="1"/>
          </p:cNvGraphicFramePr>
          <p:nvPr>
            <p:extLst>
              <p:ext uri="{D42A27DB-BD31-4B8C-83A1-F6EECF244321}">
                <p14:modId xmlns:p14="http://schemas.microsoft.com/office/powerpoint/2010/main" val="3280795207"/>
              </p:ext>
            </p:extLst>
          </p:nvPr>
        </p:nvGraphicFramePr>
        <p:xfrm>
          <a:off x="5930900" y="1660216"/>
          <a:ext cx="1308100" cy="292100"/>
        </p:xfrm>
        <a:graphic>
          <a:graphicData uri="http://schemas.openxmlformats.org/presentationml/2006/ole">
            <mc:AlternateContent xmlns:mc="http://schemas.openxmlformats.org/markup-compatibility/2006">
              <mc:Choice xmlns:v="urn:schemas-microsoft-com:vml" Requires="v">
                <p:oleObj spid="_x0000_s264223" name="Equation" r:id="rId7" imgW="1307880" imgH="291960" progId="Equation.DSMT4">
                  <p:embed/>
                </p:oleObj>
              </mc:Choice>
              <mc:Fallback>
                <p:oleObj name="Equation" r:id="rId7" imgW="1307880" imgH="291960" progId="Equation.DSMT4">
                  <p:embed/>
                  <p:pic>
                    <p:nvPicPr>
                      <p:cNvPr id="0" name="Picture 4"/>
                      <p:cNvPicPr>
                        <a:picLocks noChangeAspect="1" noChangeArrowheads="1"/>
                      </p:cNvPicPr>
                      <p:nvPr/>
                    </p:nvPicPr>
                    <p:blipFill>
                      <a:blip r:embed="rId8"/>
                      <a:srcRect/>
                      <a:stretch>
                        <a:fillRect/>
                      </a:stretch>
                    </p:blipFill>
                    <p:spPr bwMode="auto">
                      <a:xfrm>
                        <a:off x="5930900" y="1660216"/>
                        <a:ext cx="1308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4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4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p:txBody>
          <a:bodyPr>
            <a:normAutofit lnSpcReduction="10000"/>
          </a:bodyPr>
          <a:lstStyle/>
          <a:p>
            <a:r>
              <a:rPr lang="en-US" dirty="0"/>
              <a:t>If the null hypothesis is true, the test statistic has a </a:t>
            </a:r>
            <a:br>
              <a:rPr lang="en-US" dirty="0"/>
            </a:br>
            <a:r>
              <a:rPr lang="en-US" i="1" dirty="0"/>
              <a:t>t</a:t>
            </a:r>
            <a:r>
              <a:rPr lang="en-US" dirty="0"/>
              <a:t>-distribution with </a:t>
            </a:r>
            <a:r>
              <a:rPr lang="en-US" i="1" dirty="0"/>
              <a:t>n</a:t>
            </a:r>
            <a:r>
              <a:rPr lang="en-US" dirty="0"/>
              <a:t> − 1 degrees of freedom. Thus, the critical value is determined in the same way as for the other tests of hypothesis where the test statistic had a </a:t>
            </a:r>
            <a:r>
              <a:rPr lang="en-US" i="1" dirty="0"/>
              <a:t>t</a:t>
            </a:r>
            <a:r>
              <a:rPr lang="en-US" dirty="0"/>
              <a:t>-distribution, except that the degrees of freedom are   </a:t>
            </a:r>
            <a:r>
              <a:rPr lang="en-US" i="1" dirty="0"/>
              <a:t>n</a:t>
            </a:r>
            <a:r>
              <a:rPr lang="en-US" dirty="0"/>
              <a:t> − 1 = 10 − 1 = 9. The rejection region for the alternative hypothesis, </a:t>
            </a:r>
            <a:r>
              <a:rPr lang="en-US" i="1" dirty="0"/>
              <a:t>H</a:t>
            </a:r>
            <a:r>
              <a:rPr lang="en-US" i="1" baseline="-25000" dirty="0"/>
              <a:t>a</a:t>
            </a:r>
            <a:r>
              <a:rPr lang="en-US" dirty="0"/>
              <a:t>: </a:t>
            </a:r>
            <a:r>
              <a:rPr lang="el-GR" i="1" dirty="0">
                <a:latin typeface="Cambria Math" panose="02040503050406030204" pitchFamily="18" charset="0"/>
                <a:ea typeface="Cambria Math" panose="02040503050406030204" pitchFamily="18" charset="0"/>
              </a:rPr>
              <a:t>μ</a:t>
            </a:r>
            <a:r>
              <a:rPr lang="en-US" i="1" baseline="-25000" dirty="0"/>
              <a:t>d</a:t>
            </a:r>
            <a:r>
              <a:rPr lang="en-US" baseline="-25000" dirty="0"/>
              <a:t> </a:t>
            </a:r>
            <a:r>
              <a:rPr lang="en-US" dirty="0">
                <a:latin typeface="Times New Roman"/>
              </a:rPr>
              <a:t>≠</a:t>
            </a:r>
            <a:r>
              <a:rPr lang="en-US" dirty="0"/>
              <a:t> 0, with </a:t>
            </a:r>
            <a:r>
              <a:rPr lang="el-GR" i="1" dirty="0">
                <a:latin typeface="Cambria Math" panose="02040503050406030204" pitchFamily="18" charset="0"/>
                <a:ea typeface="Cambria Math" panose="02040503050406030204" pitchFamily="18" charset="0"/>
              </a:rPr>
              <a:t>α</a:t>
            </a:r>
            <a:r>
              <a:rPr lang="en-US" dirty="0"/>
              <a:t> = 0.01 and </a:t>
            </a:r>
            <a:br>
              <a:rPr lang="en-US" dirty="0"/>
            </a:br>
            <a:r>
              <a:rPr lang="en-US" dirty="0"/>
              <a:t>9 degrees of freedom is displayed in the following figure. Because we have a two-sided hypothesis, we reject </a:t>
            </a:r>
            <a:r>
              <a:rPr lang="en-US" i="1" dirty="0"/>
              <a:t>H</a:t>
            </a:r>
            <a:r>
              <a:rPr lang="en-US" baseline="-25000" dirty="0"/>
              <a:t>0</a:t>
            </a:r>
            <a:r>
              <a:rPr lang="en-US" dirty="0"/>
              <a:t> if the test statistic is less than –3.250 or if it is greater than 3.250.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Using technology the </a:t>
            </a:r>
            <a:r>
              <a:rPr lang="en-US" i="1" dirty="0"/>
              <a:t>P</a:t>
            </a:r>
            <a:r>
              <a:rPr lang="en-US" dirty="0"/>
              <a:t>-value is approximately </a:t>
            </a:r>
            <a:r>
              <a:rPr lang="en-US" dirty="0">
                <a:solidFill>
                  <a:srgbClr val="FF0000"/>
                </a:solidFill>
              </a:rPr>
              <a:t>0.000008</a:t>
            </a:r>
            <a:r>
              <a:rPr lang="en-US" dirty="0"/>
              <a:t>. </a:t>
            </a:r>
          </a:p>
        </p:txBody>
      </p:sp>
      <p:pic>
        <p:nvPicPr>
          <p:cNvPr id="265218" name="Picture 2"/>
          <p:cNvPicPr>
            <a:picLocks noChangeAspect="1" noChangeArrowheads="1"/>
          </p:cNvPicPr>
          <p:nvPr/>
        </p:nvPicPr>
        <p:blipFill>
          <a:blip r:embed="rId2" cstate="print"/>
          <a:srcRect/>
          <a:stretch>
            <a:fillRect/>
          </a:stretch>
        </p:blipFill>
        <p:spPr bwMode="auto">
          <a:xfrm>
            <a:off x="1633921" y="1295400"/>
            <a:ext cx="5876158" cy="3291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p:txBody>
          <a:bodyPr/>
          <a:lstStyle/>
          <a:p>
            <a:r>
              <a:rPr lang="en-US" b="1" dirty="0"/>
              <a:t>Step 5: </a:t>
            </a:r>
            <a:r>
              <a:rPr lang="en-US" dirty="0"/>
              <a:t>Make the decision to reject or fail to reject </a:t>
            </a:r>
            <a:r>
              <a:rPr lang="en-US" i="1" dirty="0"/>
              <a:t>H</a:t>
            </a:r>
            <a:r>
              <a:rPr lang="en-US" baseline="-25000" dirty="0"/>
              <a:t>0</a:t>
            </a:r>
            <a:r>
              <a:rPr lang="en-US" dirty="0"/>
              <a:t>. As shown below, the value of the test statistic falls in the rejection region to the left. The test statistic indicates that the observed average daily sales are more than 9 standard deviations below the hypothesized value of 0. It is highly unlikely that the difference between the observed value and the hypothesized value is due to ordinary sampling variation. Thus, the null hypothesis is rejected at            </a:t>
            </a:r>
            <a:r>
              <a:rPr lang="el-GR" i="1" dirty="0">
                <a:latin typeface="Cambria Math" panose="02040503050406030204" pitchFamily="18" charset="0"/>
                <a:ea typeface="Cambria Math" panose="02040503050406030204" pitchFamily="18" charset="0"/>
              </a:rPr>
              <a:t>α</a:t>
            </a:r>
            <a:r>
              <a:rPr lang="en-US" dirty="0"/>
              <a:t> = 0.01.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Inference about Two Means: Dependent Samples (Paired Difference) </a:t>
            </a:r>
          </a:p>
        </p:txBody>
      </p:sp>
      <p:sp>
        <p:nvSpPr>
          <p:cNvPr id="4" name="Content Placeholder 2"/>
          <p:cNvSpPr>
            <a:spLocks noGrp="1"/>
          </p:cNvSpPr>
          <p:nvPr>
            <p:ph idx="1"/>
          </p:nvPr>
        </p:nvSpPr>
        <p:spPr>
          <a:xfrm>
            <a:off x="457200" y="1236714"/>
            <a:ext cx="8229600" cy="4228850"/>
          </a:xfrm>
          <a:solidFill>
            <a:srgbClr val="FFFFCC"/>
          </a:solidFill>
          <a:ln w="28575">
            <a:solidFill>
              <a:srgbClr val="000000"/>
            </a:solidFill>
          </a:ln>
        </p:spPr>
        <p:txBody>
          <a:bodyPr>
            <a:spAutoFit/>
          </a:bodyPr>
          <a:lstStyle/>
          <a:p>
            <a:pPr algn="ctr"/>
            <a:r>
              <a:rPr lang="en-US" b="1" dirty="0">
                <a:solidFill>
                  <a:srgbClr val="000000"/>
                </a:solidFill>
              </a:rPr>
              <a:t>Assumptions</a:t>
            </a:r>
            <a:endParaRPr lang="en-US" dirty="0">
              <a:solidFill>
                <a:srgbClr val="000000"/>
              </a:solidFill>
            </a:endParaRPr>
          </a:p>
          <a:p>
            <a:pPr marL="514350" indent="-514350">
              <a:buFont typeface="+mj-lt"/>
              <a:buAutoNum type="arabicPeriod"/>
            </a:pPr>
            <a:r>
              <a:rPr lang="en-US" dirty="0">
                <a:solidFill>
                  <a:srgbClr val="000000"/>
                </a:solidFill>
              </a:rPr>
              <a:t>The sample data is dependent, which means that the experimental units can be paired such that they are more alike within the pair than within the population as a whole. </a:t>
            </a:r>
          </a:p>
          <a:p>
            <a:pPr marL="514350" indent="-514350">
              <a:buFont typeface="+mj-lt"/>
              <a:buAutoNum type="arabicPeriod"/>
            </a:pPr>
            <a:r>
              <a:rPr lang="en-US" dirty="0">
                <a:solidFill>
                  <a:srgbClr val="000000"/>
                </a:solidFill>
              </a:rPr>
              <a:t>The matched pairs are a simple random sample. </a:t>
            </a:r>
          </a:p>
          <a:p>
            <a:pPr marL="514350" indent="-514350">
              <a:buFont typeface="+mj-lt"/>
              <a:buAutoNum type="arabicPeriod"/>
            </a:pPr>
            <a:r>
              <a:rPr lang="en-US" dirty="0">
                <a:solidFill>
                  <a:srgbClr val="000000"/>
                </a:solidFill>
              </a:rPr>
              <a:t>The number of pairs of sample data is large (</a:t>
            </a:r>
            <a:r>
              <a:rPr lang="en-US" i="1" dirty="0">
                <a:solidFill>
                  <a:srgbClr val="000000"/>
                </a:solidFill>
              </a:rPr>
              <a:t>n</a:t>
            </a:r>
            <a:r>
              <a:rPr lang="en-US" dirty="0">
                <a:solidFill>
                  <a:srgbClr val="000000"/>
                </a:solidFill>
              </a:rPr>
              <a:t> &gt; 30) or the differences are from a population that is approximately normally distributed.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a:xfrm>
            <a:off x="457200" y="1280160"/>
            <a:ext cx="8229600" cy="4815840"/>
          </a:xfrm>
        </p:spPr>
        <p:txBody>
          <a:bodyPr>
            <a:noAutofit/>
          </a:bodyPr>
          <a:lstStyle/>
          <a:p>
            <a:r>
              <a:rPr lang="en-US" dirty="0"/>
              <a:t>Since the </a:t>
            </a:r>
            <a:r>
              <a:rPr lang="en-US" i="1" dirty="0"/>
              <a:t>P</a:t>
            </a:r>
            <a:r>
              <a:rPr lang="en-US" dirty="0"/>
              <a:t>-value of 0.000008 is less than </a:t>
            </a:r>
            <a:r>
              <a:rPr lang="el-GR" i="1" dirty="0">
                <a:latin typeface="Cambria Math" panose="02040503050406030204" pitchFamily="18" charset="0"/>
                <a:ea typeface="Cambria Math" panose="02040503050406030204" pitchFamily="18" charset="0"/>
              </a:rPr>
              <a:t>α</a:t>
            </a:r>
            <a:r>
              <a:rPr lang="en-US" dirty="0"/>
              <a:t> = 0.01, </a:t>
            </a:r>
            <a:r>
              <a:rPr lang="en-US" i="1" dirty="0"/>
              <a:t>H</a:t>
            </a:r>
            <a:r>
              <a:rPr lang="en-US" baseline="-25000" dirty="0"/>
              <a:t>0</a:t>
            </a:r>
            <a:r>
              <a:rPr lang="en-US" dirty="0"/>
              <a:t> is rejected. </a:t>
            </a:r>
          </a:p>
          <a:p>
            <a:endParaRPr lang="en-US" dirty="0"/>
          </a:p>
          <a:p>
            <a:endParaRPr lang="en-US" dirty="0"/>
          </a:p>
          <a:p>
            <a:endParaRPr lang="en-US" dirty="0"/>
          </a:p>
          <a:p>
            <a:r>
              <a:rPr lang="en-US" b="1" dirty="0"/>
              <a:t>Step 6: </a:t>
            </a:r>
            <a:r>
              <a:rPr lang="en-US" dirty="0"/>
              <a:t>State the conclusion in terms of the original problem.</a:t>
            </a:r>
          </a:p>
          <a:p>
            <a:r>
              <a:rPr lang="en-US" dirty="0"/>
              <a:t>There is sufficient evidence for the owner to conclude at the </a:t>
            </a:r>
            <a:r>
              <a:rPr lang="el-GR" i="1" dirty="0">
                <a:latin typeface="Cambria Math" panose="02040503050406030204" pitchFamily="18" charset="0"/>
                <a:ea typeface="Cambria Math" panose="02040503050406030204" pitchFamily="18" charset="0"/>
              </a:rPr>
              <a:t>α</a:t>
            </a:r>
            <a:r>
              <a:rPr lang="en-US" dirty="0"/>
              <a:t> = 0.01 level that the average daily sales between the two restaurants are significantly different. </a:t>
            </a:r>
          </a:p>
        </p:txBody>
      </p:sp>
      <p:pic>
        <p:nvPicPr>
          <p:cNvPr id="266242" name="Picture 2"/>
          <p:cNvPicPr>
            <a:picLocks noChangeAspect="1" noChangeArrowheads="1"/>
          </p:cNvPicPr>
          <p:nvPr/>
        </p:nvPicPr>
        <p:blipFill>
          <a:blip r:embed="rId2" cstate="print"/>
          <a:srcRect/>
          <a:stretch>
            <a:fillRect/>
          </a:stretch>
        </p:blipFill>
        <p:spPr bwMode="auto">
          <a:xfrm>
            <a:off x="1066800" y="2189469"/>
            <a:ext cx="6949440" cy="16205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12.2.2</a:t>
            </a:r>
          </a:p>
        </p:txBody>
      </p:sp>
      <p:sp>
        <p:nvSpPr>
          <p:cNvPr id="3" name="Content Placeholder 2"/>
          <p:cNvSpPr>
            <a:spLocks noGrp="1"/>
          </p:cNvSpPr>
          <p:nvPr>
            <p:ph idx="1"/>
          </p:nvPr>
        </p:nvSpPr>
        <p:spPr/>
        <p:txBody>
          <a:bodyPr/>
          <a:lstStyle/>
          <a:p>
            <a:r>
              <a:rPr lang="en-US" dirty="0"/>
              <a:t>A researcher is interested in knowing the effect which one ounce of 100-proof alcohol has on his subjects. To study this effect the researcher randomly selects 10 subjects and records their reaction times (in seconds) both before and after drinking one ounce of 100-proof alcohol. The results of the study are displayed in the following table. </a:t>
            </a:r>
          </a:p>
          <a:p>
            <a:r>
              <a:rPr lang="en-US" dirty="0"/>
              <a:t>Can the researcher conclude at </a:t>
            </a:r>
            <a:r>
              <a:rPr lang="el-GR" i="1" dirty="0">
                <a:latin typeface="Cambria Math" panose="02040503050406030204" pitchFamily="18" charset="0"/>
                <a:ea typeface="Cambria Math" panose="02040503050406030204" pitchFamily="18" charset="0"/>
              </a:rPr>
              <a:t>α</a:t>
            </a:r>
            <a:r>
              <a:rPr lang="en-US" dirty="0"/>
              <a:t> = 0.01 that the average reaction time is longer after consuming one ounce of 100-proof alcohol?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12.2.2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 name="object 3"/>
          <p:cNvGraphicFramePr>
            <a:graphicFrameLocks noGrp="1"/>
          </p:cNvGraphicFramePr>
          <p:nvPr/>
        </p:nvGraphicFramePr>
        <p:xfrm>
          <a:off x="2057401" y="1346200"/>
          <a:ext cx="5257798" cy="3911600"/>
        </p:xfrm>
        <a:graphic>
          <a:graphicData uri="http://schemas.openxmlformats.org/drawingml/2006/table">
            <a:tbl>
              <a:tblPr firstRow="1" bandRow="1">
                <a:tableStyleId>{5C22544A-7EE6-4342-B048-85BDC9FD1C3A}</a:tableStyleId>
              </a:tblPr>
              <a:tblGrid>
                <a:gridCol w="981536">
                  <a:extLst>
                    <a:ext uri="{9D8B030D-6E8A-4147-A177-3AD203B41FA5}">
                      <a16:colId xmlns:a16="http://schemas.microsoft.com/office/drawing/2014/main" val="20000"/>
                    </a:ext>
                  </a:extLst>
                </a:gridCol>
                <a:gridCol w="1488263">
                  <a:extLst>
                    <a:ext uri="{9D8B030D-6E8A-4147-A177-3AD203B41FA5}">
                      <a16:colId xmlns:a16="http://schemas.microsoft.com/office/drawing/2014/main" val="20001"/>
                    </a:ext>
                  </a:extLst>
                </a:gridCol>
                <a:gridCol w="1488263">
                  <a:extLst>
                    <a:ext uri="{9D8B030D-6E8A-4147-A177-3AD203B41FA5}">
                      <a16:colId xmlns:a16="http://schemas.microsoft.com/office/drawing/2014/main" val="20002"/>
                    </a:ext>
                  </a:extLst>
                </a:gridCol>
                <a:gridCol w="1299736">
                  <a:extLst>
                    <a:ext uri="{9D8B030D-6E8A-4147-A177-3AD203B41FA5}">
                      <a16:colId xmlns:a16="http://schemas.microsoft.com/office/drawing/2014/main" val="20003"/>
                    </a:ext>
                  </a:extLst>
                </a:gridCol>
              </a:tblGrid>
              <a:tr h="381000">
                <a:tc gridSpan="4">
                  <a:txBody>
                    <a:bodyPr/>
                    <a:lstStyle/>
                    <a:p>
                      <a:pPr marL="0" marR="55880" indent="0" algn="ctr" defTabSz="914400" rtl="0" eaLnBrk="1" fontAlgn="auto" latinLnBrk="0" hangingPunct="1">
                        <a:lnSpc>
                          <a:spcPct val="100000"/>
                        </a:lnSpc>
                        <a:spcBef>
                          <a:spcPts val="150"/>
                        </a:spcBef>
                        <a:spcAft>
                          <a:spcPts val="0"/>
                        </a:spcAft>
                        <a:buClrTx/>
                        <a:buSzTx/>
                        <a:buFontTx/>
                        <a:buNone/>
                        <a:tabLst/>
                        <a:defRPr/>
                      </a:pPr>
                      <a:r>
                        <a:rPr lang="en-US" sz="2000" b="1" kern="1200" baseline="0" dirty="0">
                          <a:solidFill>
                            <a:schemeClr val="lt1"/>
                          </a:solidFill>
                          <a:latin typeface="+mn-lt"/>
                          <a:ea typeface="+mn-ea"/>
                          <a:cs typeface="+mn-cs"/>
                        </a:rPr>
                        <a:t>Reaction Times (in seconds) </a:t>
                      </a:r>
                    </a:p>
                  </a:txBody>
                  <a:tcPr marL="0" marR="0" marT="19050" marB="0"/>
                </a:tc>
                <a:tc hMerge="1">
                  <a:txBody>
                    <a:bodyPr/>
                    <a:lstStyle/>
                    <a:p>
                      <a:pPr algn="ctr">
                        <a:lnSpc>
                          <a:spcPct val="100000"/>
                        </a:lnSpc>
                        <a:spcBef>
                          <a:spcPts val="150"/>
                        </a:spcBef>
                      </a:pPr>
                      <a:endParaRPr sz="1000">
                        <a:latin typeface="Roboto Condensed"/>
                        <a:cs typeface="Roboto Condensed"/>
                      </a:endParaRPr>
                    </a:p>
                  </a:txBody>
                  <a:tcPr marL="0" marR="0" marT="19050" marB="0"/>
                </a:tc>
                <a:tc hMerge="1">
                  <a:txBody>
                    <a:bodyPr/>
                    <a:lstStyle/>
                    <a:p>
                      <a:pPr algn="ctr">
                        <a:lnSpc>
                          <a:spcPct val="100000"/>
                        </a:lnSpc>
                        <a:spcBef>
                          <a:spcPts val="150"/>
                        </a:spcBef>
                      </a:pPr>
                      <a:endParaRPr sz="1000">
                        <a:latin typeface="Roboto Condensed"/>
                        <a:cs typeface="Roboto Condensed"/>
                      </a:endParaRPr>
                    </a:p>
                  </a:txBody>
                  <a:tcPr marL="0" marR="0" marT="19050" marB="0"/>
                </a:tc>
                <a:tc hMerge="1">
                  <a:txBody>
                    <a:bodyPr/>
                    <a:lstStyle/>
                    <a:p>
                      <a:pPr marL="120014" algn="ctr">
                        <a:lnSpc>
                          <a:spcPct val="100000"/>
                        </a:lnSpc>
                        <a:spcBef>
                          <a:spcPts val="150"/>
                        </a:spcBef>
                      </a:pPr>
                      <a:endParaRPr sz="1000" dirty="0">
                        <a:latin typeface="Roboto Condensed"/>
                        <a:cs typeface="Roboto Condensed"/>
                      </a:endParaRPr>
                    </a:p>
                  </a:txBody>
                  <a:tcPr marL="0" marR="0" marT="19050" marB="0"/>
                </a:tc>
                <a:extLst>
                  <a:ext uri="{0D108BD9-81ED-4DB2-BD59-A6C34878D82A}">
                    <a16:rowId xmlns:a16="http://schemas.microsoft.com/office/drawing/2014/main" val="10000"/>
                  </a:ext>
                </a:extLst>
              </a:tr>
              <a:tr h="196850">
                <a:tc>
                  <a:txBody>
                    <a:bodyPr/>
                    <a:lstStyle/>
                    <a:p>
                      <a:pPr marR="55880" algn="ctr">
                        <a:lnSpc>
                          <a:spcPct val="100000"/>
                        </a:lnSpc>
                        <a:spcBef>
                          <a:spcPts val="150"/>
                        </a:spcBef>
                      </a:pPr>
                      <a:r>
                        <a:rPr sz="2000" b="1" spc="-5" dirty="0">
                          <a:solidFill>
                            <a:srgbClr val="000000"/>
                          </a:solidFill>
                        </a:rPr>
                        <a:t>Subject</a:t>
                      </a:r>
                      <a:endParaRPr sz="2000" b="1" dirty="0">
                        <a:solidFill>
                          <a:srgbClr val="000000"/>
                        </a:solidFill>
                        <a:latin typeface="Roboto Condensed"/>
                        <a:cs typeface="Roboto Condensed"/>
                      </a:endParaRPr>
                    </a:p>
                  </a:txBody>
                  <a:tcPr marL="0" marR="0" marT="19050" marB="0"/>
                </a:tc>
                <a:tc>
                  <a:txBody>
                    <a:bodyPr/>
                    <a:lstStyle/>
                    <a:p>
                      <a:pPr algn="ctr">
                        <a:lnSpc>
                          <a:spcPct val="100000"/>
                        </a:lnSpc>
                        <a:spcBef>
                          <a:spcPts val="150"/>
                        </a:spcBef>
                      </a:pPr>
                      <a:r>
                        <a:rPr sz="2000" b="1" spc="-10" dirty="0">
                          <a:solidFill>
                            <a:srgbClr val="000000"/>
                          </a:solidFill>
                        </a:rPr>
                        <a:t>Before</a:t>
                      </a:r>
                      <a:endParaRPr sz="2000" b="1">
                        <a:solidFill>
                          <a:srgbClr val="000000"/>
                        </a:solidFill>
                        <a:latin typeface="Roboto Condensed"/>
                        <a:cs typeface="Roboto Condensed"/>
                      </a:endParaRPr>
                    </a:p>
                  </a:txBody>
                  <a:tcPr marL="0" marR="0" marT="19050" marB="0"/>
                </a:tc>
                <a:tc>
                  <a:txBody>
                    <a:bodyPr/>
                    <a:lstStyle/>
                    <a:p>
                      <a:pPr algn="ctr">
                        <a:lnSpc>
                          <a:spcPct val="100000"/>
                        </a:lnSpc>
                        <a:spcBef>
                          <a:spcPts val="150"/>
                        </a:spcBef>
                      </a:pPr>
                      <a:r>
                        <a:rPr sz="2000" b="1" spc="-5" dirty="0">
                          <a:solidFill>
                            <a:srgbClr val="000000"/>
                          </a:solidFill>
                        </a:rPr>
                        <a:t>After</a:t>
                      </a:r>
                      <a:endParaRPr sz="2000" b="1">
                        <a:solidFill>
                          <a:srgbClr val="000000"/>
                        </a:solidFill>
                        <a:latin typeface="Roboto Condensed"/>
                        <a:cs typeface="Roboto Condensed"/>
                      </a:endParaRPr>
                    </a:p>
                  </a:txBody>
                  <a:tcPr marL="0" marR="0" marT="19050" marB="0"/>
                </a:tc>
                <a:tc>
                  <a:txBody>
                    <a:bodyPr/>
                    <a:lstStyle/>
                    <a:p>
                      <a:pPr marL="120014" algn="ctr">
                        <a:lnSpc>
                          <a:spcPct val="100000"/>
                        </a:lnSpc>
                        <a:spcBef>
                          <a:spcPts val="150"/>
                        </a:spcBef>
                      </a:pPr>
                      <a:r>
                        <a:rPr sz="2000" b="1" spc="-5" dirty="0">
                          <a:solidFill>
                            <a:srgbClr val="000000"/>
                          </a:solidFill>
                        </a:rPr>
                        <a:t>Difference</a:t>
                      </a:r>
                      <a:endParaRPr sz="2000" b="1"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val="10001"/>
                  </a:ext>
                </a:extLst>
              </a:tr>
              <a:tr h="205740">
                <a:tc>
                  <a:txBody>
                    <a:bodyPr/>
                    <a:lstStyle/>
                    <a:p>
                      <a:pPr marR="55880" algn="ctr">
                        <a:lnSpc>
                          <a:spcPct val="100000"/>
                        </a:lnSpc>
                        <a:spcBef>
                          <a:spcPts val="125"/>
                        </a:spcBef>
                      </a:pPr>
                      <a:r>
                        <a:rPr sz="2000" dirty="0">
                          <a:solidFill>
                            <a:srgbClr val="000000"/>
                          </a:solidFill>
                        </a:rPr>
                        <a:t>1</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0.4</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0.5</a:t>
                      </a:r>
                      <a:endParaRPr sz="2000" dirty="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−0.1</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marR="55880" algn="ctr">
                        <a:lnSpc>
                          <a:spcPct val="100000"/>
                        </a:lnSpc>
                        <a:spcBef>
                          <a:spcPts val="125"/>
                        </a:spcBef>
                      </a:pPr>
                      <a:r>
                        <a:rPr sz="2000" dirty="0">
                          <a:solidFill>
                            <a:srgbClr val="000000"/>
                          </a:solidFill>
                        </a:rPr>
                        <a:t>2</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0.5</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0.5</a:t>
                      </a:r>
                      <a:endParaRPr sz="200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0.0</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06375">
                <a:tc>
                  <a:txBody>
                    <a:bodyPr/>
                    <a:lstStyle/>
                    <a:p>
                      <a:pPr marR="55880" algn="ctr">
                        <a:lnSpc>
                          <a:spcPct val="100000"/>
                        </a:lnSpc>
                        <a:spcBef>
                          <a:spcPts val="125"/>
                        </a:spcBef>
                      </a:pPr>
                      <a:r>
                        <a:rPr sz="2000" dirty="0">
                          <a:solidFill>
                            <a:srgbClr val="000000"/>
                          </a:solidFill>
                        </a:rPr>
                        <a:t>3</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0.6</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0.7</a:t>
                      </a:r>
                      <a:endParaRPr sz="2000" dirty="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−0.1</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r h="206375">
                <a:tc>
                  <a:txBody>
                    <a:bodyPr/>
                    <a:lstStyle/>
                    <a:p>
                      <a:pPr marR="55880" algn="ctr">
                        <a:lnSpc>
                          <a:spcPct val="100000"/>
                        </a:lnSpc>
                        <a:spcBef>
                          <a:spcPts val="125"/>
                        </a:spcBef>
                      </a:pPr>
                      <a:r>
                        <a:rPr sz="2000" dirty="0">
                          <a:solidFill>
                            <a:srgbClr val="000000"/>
                          </a:solidFill>
                        </a:rPr>
                        <a:t>4</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0.4</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0.6</a:t>
                      </a:r>
                      <a:endParaRPr sz="2000" dirty="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−0.2</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5"/>
                  </a:ext>
                </a:extLst>
              </a:tr>
              <a:tr h="206375">
                <a:tc>
                  <a:txBody>
                    <a:bodyPr/>
                    <a:lstStyle/>
                    <a:p>
                      <a:pPr marR="55880" algn="ctr">
                        <a:lnSpc>
                          <a:spcPct val="100000"/>
                        </a:lnSpc>
                        <a:spcBef>
                          <a:spcPts val="125"/>
                        </a:spcBef>
                      </a:pPr>
                      <a:r>
                        <a:rPr sz="2000" dirty="0">
                          <a:solidFill>
                            <a:srgbClr val="000000"/>
                          </a:solidFill>
                        </a:rPr>
                        <a:t>5</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0.5</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0.6</a:t>
                      </a:r>
                      <a:endParaRPr sz="2000" dirty="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−0.1</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6"/>
                  </a:ext>
                </a:extLst>
              </a:tr>
              <a:tr h="206375">
                <a:tc>
                  <a:txBody>
                    <a:bodyPr/>
                    <a:lstStyle/>
                    <a:p>
                      <a:pPr marR="55880" algn="ctr">
                        <a:lnSpc>
                          <a:spcPct val="100000"/>
                        </a:lnSpc>
                        <a:spcBef>
                          <a:spcPts val="125"/>
                        </a:spcBef>
                      </a:pPr>
                      <a:r>
                        <a:rPr sz="2000" dirty="0">
                          <a:solidFill>
                            <a:srgbClr val="000000"/>
                          </a:solidFill>
                        </a:rPr>
                        <a:t>6</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0.4</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0.4</a:t>
                      </a:r>
                      <a:endParaRPr sz="2000" dirty="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0.0</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7"/>
                  </a:ext>
                </a:extLst>
              </a:tr>
              <a:tr h="206375">
                <a:tc>
                  <a:txBody>
                    <a:bodyPr/>
                    <a:lstStyle/>
                    <a:p>
                      <a:pPr marR="55880" algn="ctr">
                        <a:lnSpc>
                          <a:spcPct val="100000"/>
                        </a:lnSpc>
                        <a:spcBef>
                          <a:spcPts val="125"/>
                        </a:spcBef>
                      </a:pPr>
                      <a:r>
                        <a:rPr sz="2000" dirty="0">
                          <a:solidFill>
                            <a:srgbClr val="000000"/>
                          </a:solidFill>
                        </a:rPr>
                        <a:t>7</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0.4</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0.5</a:t>
                      </a:r>
                      <a:endParaRPr sz="200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−0.1</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8"/>
                  </a:ext>
                </a:extLst>
              </a:tr>
              <a:tr h="206375">
                <a:tc>
                  <a:txBody>
                    <a:bodyPr/>
                    <a:lstStyle/>
                    <a:p>
                      <a:pPr marR="55880" algn="ctr">
                        <a:lnSpc>
                          <a:spcPct val="100000"/>
                        </a:lnSpc>
                        <a:spcBef>
                          <a:spcPts val="125"/>
                        </a:spcBef>
                      </a:pPr>
                      <a:r>
                        <a:rPr sz="2000" dirty="0">
                          <a:solidFill>
                            <a:srgbClr val="000000"/>
                          </a:solidFill>
                        </a:rPr>
                        <a:t>8</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0.5</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0.7</a:t>
                      </a:r>
                      <a:endParaRPr sz="200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−0.2</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9"/>
                  </a:ext>
                </a:extLst>
              </a:tr>
              <a:tr h="206375">
                <a:tc>
                  <a:txBody>
                    <a:bodyPr/>
                    <a:lstStyle/>
                    <a:p>
                      <a:pPr marR="55880" algn="ctr">
                        <a:lnSpc>
                          <a:spcPct val="100000"/>
                        </a:lnSpc>
                        <a:spcBef>
                          <a:spcPts val="125"/>
                        </a:spcBef>
                      </a:pPr>
                      <a:r>
                        <a:rPr sz="2000" dirty="0">
                          <a:solidFill>
                            <a:srgbClr val="000000"/>
                          </a:solidFill>
                        </a:rPr>
                        <a:t>9</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0.6</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0.8</a:t>
                      </a:r>
                      <a:endParaRPr sz="200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−0.2</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10"/>
                  </a:ext>
                </a:extLst>
              </a:tr>
              <a:tr h="206375">
                <a:tc>
                  <a:txBody>
                    <a:bodyPr/>
                    <a:lstStyle/>
                    <a:p>
                      <a:pPr marR="55880" algn="ctr">
                        <a:lnSpc>
                          <a:spcPct val="100000"/>
                        </a:lnSpc>
                        <a:spcBef>
                          <a:spcPts val="125"/>
                        </a:spcBef>
                      </a:pPr>
                      <a:r>
                        <a:rPr sz="2000" dirty="0">
                          <a:solidFill>
                            <a:srgbClr val="000000"/>
                          </a:solidFill>
                        </a:rPr>
                        <a:t>10</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0.4</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0.5</a:t>
                      </a:r>
                      <a:endParaRPr sz="200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−0.1</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1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12.2.2 (cont.)</a:t>
            </a:r>
          </a:p>
        </p:txBody>
      </p:sp>
      <p:sp>
        <p:nvSpPr>
          <p:cNvPr id="3" name="Content Placeholder 2"/>
          <p:cNvSpPr>
            <a:spLocks noGrp="1"/>
          </p:cNvSpPr>
          <p:nvPr>
            <p:ph idx="1"/>
          </p:nvPr>
        </p:nvSpPr>
        <p:spPr>
          <a:xfrm>
            <a:off x="457200" y="1280160"/>
            <a:ext cx="8229600" cy="4663440"/>
          </a:xfrm>
        </p:spPr>
        <p:txBody>
          <a:bodyPr>
            <a:normAutofit/>
          </a:bodyPr>
          <a:lstStyle/>
          <a:p>
            <a:r>
              <a:rPr lang="en-US" b="1" dirty="0"/>
              <a:t>Solution</a:t>
            </a:r>
          </a:p>
          <a:p>
            <a:r>
              <a:rPr lang="en-US" b="1" dirty="0"/>
              <a:t>Step 1: </a:t>
            </a:r>
            <a:r>
              <a:rPr lang="en-US" dirty="0"/>
              <a:t>Determine the null and alternative hypotheses.</a:t>
            </a:r>
          </a:p>
          <a:p>
            <a:r>
              <a:rPr lang="en-US" dirty="0"/>
              <a:t>In plain English the hypotheses would be stated as follows. </a:t>
            </a:r>
          </a:p>
          <a:p>
            <a:r>
              <a:rPr lang="en-US" b="1" dirty="0"/>
              <a:t>Null hypothesis: </a:t>
            </a:r>
            <a:r>
              <a:rPr lang="en-US" dirty="0"/>
              <a:t>There is no difference in average reaction time before versus after drinking one ounce of 100-proof alcohol. </a:t>
            </a:r>
          </a:p>
          <a:p>
            <a:r>
              <a:rPr lang="en-US" b="1" dirty="0"/>
              <a:t>Alternate hypothesis: </a:t>
            </a:r>
            <a:r>
              <a:rPr lang="en-US" dirty="0"/>
              <a:t>The reaction time is significantly longer after drinking one-ounce of 100-proof alcohol.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12.2.2 (cont.)</a:t>
            </a:r>
          </a:p>
        </p:txBody>
      </p:sp>
      <p:sp>
        <p:nvSpPr>
          <p:cNvPr id="3" name="Content Placeholder 2"/>
          <p:cNvSpPr>
            <a:spLocks noGrp="1"/>
          </p:cNvSpPr>
          <p:nvPr>
            <p:ph idx="1"/>
          </p:nvPr>
        </p:nvSpPr>
        <p:spPr/>
        <p:txBody>
          <a:bodyPr/>
          <a:lstStyle/>
          <a:p>
            <a:r>
              <a:rPr lang="en-US" dirty="0"/>
              <a:t>In a paired difference experimental design, the population parameter of interest is the population mean of the differences. Thus, the appropriate statistical measure is given by </a:t>
            </a:r>
          </a:p>
          <a:p>
            <a:r>
              <a:rPr lang="el-GR" i="1" dirty="0">
                <a:latin typeface="Cambria Math" panose="02040503050406030204" pitchFamily="18" charset="0"/>
                <a:ea typeface="Cambria Math" panose="02040503050406030204" pitchFamily="18" charset="0"/>
              </a:rPr>
              <a:t>μ</a:t>
            </a:r>
            <a:r>
              <a:rPr lang="en-US" i="1" baseline="-25000" dirty="0"/>
              <a:t>d</a:t>
            </a:r>
            <a:r>
              <a:rPr lang="en-US" dirty="0"/>
              <a:t> = the average of the differences in reaction time before and after drinking one ounce of 100-proof alcohol for the population of interest. </a:t>
            </a:r>
          </a:p>
          <a:p>
            <a:r>
              <a:rPr lang="en-US" dirty="0"/>
              <a:t>Since the researcher is interested in whether or not the average reaction time is longer after drinking one ounce of 100-proof alcohol, this test is one-sided.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12.2.2 (cont.)</a:t>
            </a:r>
          </a:p>
        </p:txBody>
      </p:sp>
      <p:sp>
        <p:nvSpPr>
          <p:cNvPr id="3" name="Content Placeholder 2"/>
          <p:cNvSpPr>
            <a:spLocks noGrp="1"/>
          </p:cNvSpPr>
          <p:nvPr>
            <p:ph idx="1"/>
          </p:nvPr>
        </p:nvSpPr>
        <p:spPr/>
        <p:txBody>
          <a:bodyPr>
            <a:normAutofit lnSpcReduction="10000"/>
          </a:bodyPr>
          <a:lstStyle/>
          <a:p>
            <a:r>
              <a:rPr lang="en-US" dirty="0"/>
              <a:t>Note from the table that subtracting the </a:t>
            </a:r>
            <a:r>
              <a:rPr lang="en-US" i="1" dirty="0"/>
              <a:t>After</a:t>
            </a:r>
            <a:r>
              <a:rPr lang="en-US" dirty="0"/>
              <a:t> data from the </a:t>
            </a:r>
            <a:r>
              <a:rPr lang="en-US" i="1" dirty="0"/>
              <a:t>Before </a:t>
            </a:r>
            <a:r>
              <a:rPr lang="en-US" dirty="0"/>
              <a:t>data would result in a negative difference if the null hypothesis is not true. </a:t>
            </a:r>
          </a:p>
          <a:p>
            <a:r>
              <a:rPr lang="en-US" dirty="0"/>
              <a:t>The statistical measure being used is the average difference in reaction times before and after consuming the alcohol. If the reaction time is longer after the alcohol has been consumed, then the difference, </a:t>
            </a:r>
            <a:r>
              <a:rPr lang="el-GR" i="1" dirty="0">
                <a:latin typeface="Cambria Math" panose="02040503050406030204" pitchFamily="18" charset="0"/>
                <a:ea typeface="Cambria Math" panose="02040503050406030204" pitchFamily="18" charset="0"/>
              </a:rPr>
              <a:t>μ</a:t>
            </a:r>
            <a:r>
              <a:rPr lang="en-US" i="1" baseline="-25000" dirty="0"/>
              <a:t>d</a:t>
            </a:r>
            <a:r>
              <a:rPr lang="en-US" dirty="0"/>
              <a:t>, will be negative because the reaction time before drinking the alcohol is shorter than the reaction time after drinking the alcohol. Thus we will use the following hypotheses.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12.2.2 (cont.)</a:t>
            </a:r>
          </a:p>
        </p:txBody>
      </p:sp>
      <p:sp>
        <p:nvSpPr>
          <p:cNvPr id="3" name="Content Placeholder 2"/>
          <p:cNvSpPr>
            <a:spLocks noGrp="1"/>
          </p:cNvSpPr>
          <p:nvPr>
            <p:ph idx="1"/>
          </p:nvPr>
        </p:nvSpPr>
        <p:spPr/>
        <p:txBody>
          <a:bodyPr/>
          <a:lstStyle/>
          <a:p>
            <a:r>
              <a:rPr lang="en-US" i="1" dirty="0"/>
              <a:t>H</a:t>
            </a:r>
            <a:r>
              <a:rPr lang="en-US" baseline="-25000" dirty="0"/>
              <a:t>0</a:t>
            </a:r>
            <a:r>
              <a:rPr lang="en-US" dirty="0"/>
              <a:t>: </a:t>
            </a:r>
            <a:r>
              <a:rPr lang="el-GR" i="1" dirty="0">
                <a:latin typeface="Cambria Math" panose="02040503050406030204" pitchFamily="18" charset="0"/>
                <a:ea typeface="Cambria Math" panose="02040503050406030204" pitchFamily="18" charset="0"/>
              </a:rPr>
              <a:t>μ</a:t>
            </a:r>
            <a:r>
              <a:rPr lang="en-US" i="1" baseline="-25000" dirty="0"/>
              <a:t>d</a:t>
            </a:r>
            <a:r>
              <a:rPr lang="en-US" dirty="0"/>
              <a:t> = 0   There is no difference in average reaction time before drinking 1 oz. of 100 proof alcohol versus after drinking 1 oz. of 100 proof alcohol. </a:t>
            </a:r>
          </a:p>
          <a:p>
            <a:r>
              <a:rPr lang="en-US" i="1" dirty="0"/>
              <a:t>H</a:t>
            </a:r>
            <a:r>
              <a:rPr lang="en-US" i="1" baseline="-25000" dirty="0"/>
              <a:t>a</a:t>
            </a:r>
            <a:r>
              <a:rPr lang="en-US" dirty="0"/>
              <a:t>: </a:t>
            </a:r>
            <a:r>
              <a:rPr lang="el-GR" i="1" dirty="0">
                <a:latin typeface="Cambria Math" panose="02040503050406030204" pitchFamily="18" charset="0"/>
                <a:ea typeface="Cambria Math" panose="02040503050406030204" pitchFamily="18" charset="0"/>
              </a:rPr>
              <a:t>μ</a:t>
            </a:r>
            <a:r>
              <a:rPr lang="en-US" i="1" baseline="-25000" dirty="0"/>
              <a:t>d</a:t>
            </a:r>
            <a:r>
              <a:rPr lang="en-US" dirty="0"/>
              <a:t> &lt; 0   The average reaction time is higher after drinking 1 oz. of 100 proof alcohol than before drinking the alcohol. </a:t>
            </a:r>
          </a:p>
          <a:p>
            <a:r>
              <a:rPr lang="en-US" dirty="0"/>
              <a:t>Note that if we had subtracted the </a:t>
            </a:r>
            <a:r>
              <a:rPr lang="en-US" i="1" dirty="0"/>
              <a:t>Before</a:t>
            </a:r>
            <a:r>
              <a:rPr lang="en-US" dirty="0"/>
              <a:t> data from the </a:t>
            </a:r>
            <a:r>
              <a:rPr lang="en-US" i="1" dirty="0"/>
              <a:t>After</a:t>
            </a:r>
            <a:r>
              <a:rPr lang="en-US" dirty="0"/>
              <a:t> data, the alternative hypothesis would have been </a:t>
            </a:r>
            <a:r>
              <a:rPr lang="en-US" i="1" dirty="0"/>
              <a:t>H</a:t>
            </a:r>
            <a:r>
              <a:rPr lang="en-US" i="1" baseline="-25000" dirty="0"/>
              <a:t>a</a:t>
            </a:r>
            <a:r>
              <a:rPr lang="en-US" dirty="0"/>
              <a:t>: </a:t>
            </a:r>
            <a:r>
              <a:rPr lang="el-GR" i="1" dirty="0">
                <a:latin typeface="Cambria Math" panose="02040503050406030204" pitchFamily="18" charset="0"/>
                <a:ea typeface="Cambria Math" panose="02040503050406030204" pitchFamily="18" charset="0"/>
              </a:rPr>
              <a:t>μ</a:t>
            </a:r>
            <a:r>
              <a:rPr lang="en-US" i="1" baseline="-25000" dirty="0"/>
              <a:t>d </a:t>
            </a:r>
            <a:r>
              <a:rPr lang="en-US" dirty="0"/>
              <a:t>&gt; 0. The results from the hypothesis test would still be the same.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12.2.2 (cont.)</a:t>
            </a:r>
          </a:p>
        </p:txBody>
      </p:sp>
      <p:sp>
        <p:nvSpPr>
          <p:cNvPr id="3" name="Content Placeholder 2"/>
          <p:cNvSpPr>
            <a:spLocks noGrp="1"/>
          </p:cNvSpPr>
          <p:nvPr>
            <p:ph idx="1"/>
          </p:nvPr>
        </p:nvSpPr>
        <p:spPr>
          <a:xfrm>
            <a:off x="457200" y="1280160"/>
            <a:ext cx="8229600" cy="4739640"/>
          </a:xfrm>
        </p:spPr>
        <p:txBody>
          <a:bodyPr>
            <a:normAutofit/>
          </a:bodyPr>
          <a:lstStyle/>
          <a:p>
            <a:r>
              <a:rPr lang="en-US" b="1" dirty="0"/>
              <a:t>Step 2: </a:t>
            </a:r>
            <a:r>
              <a:rPr lang="en-US" dirty="0"/>
              <a:t>Specify the significance level </a:t>
            </a:r>
            <a:r>
              <a:rPr lang="el-GR" i="1" dirty="0">
                <a:latin typeface="Cambria Math" panose="02040503050406030204" pitchFamily="18" charset="0"/>
                <a:ea typeface="Cambria Math" panose="02040503050406030204" pitchFamily="18" charset="0"/>
              </a:rPr>
              <a:t>α</a:t>
            </a:r>
            <a:r>
              <a:rPr lang="en-US" dirty="0"/>
              <a:t>.</a:t>
            </a:r>
          </a:p>
          <a:p>
            <a:r>
              <a:rPr lang="en-US" dirty="0"/>
              <a:t>The level of the test is specified in the problem to be     </a:t>
            </a:r>
            <a:r>
              <a:rPr lang="el-GR" i="1" dirty="0">
                <a:latin typeface="Cambria Math" panose="02040503050406030204" pitchFamily="18" charset="0"/>
                <a:ea typeface="Cambria Math" panose="02040503050406030204" pitchFamily="18" charset="0"/>
              </a:rPr>
              <a:t>α</a:t>
            </a:r>
            <a:r>
              <a:rPr lang="en-US" dirty="0"/>
              <a:t> = 0.01. </a:t>
            </a:r>
          </a:p>
          <a:p>
            <a:r>
              <a:rPr lang="en-US" b="1" dirty="0"/>
              <a:t>Step 3: </a:t>
            </a:r>
            <a:r>
              <a:rPr lang="en-US" dirty="0"/>
              <a:t>Validate the assumptions of the hypothesis test, identify the appropriate test statistic and compute its value. </a:t>
            </a:r>
          </a:p>
          <a:p>
            <a:r>
              <a:rPr lang="en-US" dirty="0"/>
              <a:t>Before continuing with the test of hypothesis, let’s make sure that the assumption that the differences have a normal distribution is reasonable for the reaction time data.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12.2.2 (cont.)</a:t>
            </a:r>
          </a:p>
        </p:txBody>
      </p:sp>
      <p:sp>
        <p:nvSpPr>
          <p:cNvPr id="3" name="Content Placeholder 2"/>
          <p:cNvSpPr>
            <a:spLocks noGrp="1"/>
          </p:cNvSpPr>
          <p:nvPr>
            <p:ph idx="1"/>
          </p:nvPr>
        </p:nvSpPr>
        <p:spPr>
          <a:xfrm>
            <a:off x="295688" y="1143000"/>
            <a:ext cx="5724112" cy="4648200"/>
          </a:xfrm>
        </p:spPr>
        <p:txBody>
          <a:bodyPr>
            <a:normAutofit fontScale="92500" lnSpcReduction="10000"/>
          </a:bodyPr>
          <a:lstStyle/>
          <a:p>
            <a:r>
              <a:rPr lang="en-US" dirty="0"/>
              <a:t>A histogram of the differences is shown.</a:t>
            </a:r>
          </a:p>
          <a:p>
            <a:r>
              <a:rPr lang="en-US" dirty="0"/>
              <a:t>Based on this histogram, it appears that the differences are approximately normal and it is safe to proceed with the paired difference test. </a:t>
            </a:r>
          </a:p>
          <a:p>
            <a:pPr marL="461963" indent="-461963"/>
            <a:r>
              <a:rPr lang="en-US" dirty="0"/>
              <a:t>	The samples are dependent (matched pairs). </a:t>
            </a:r>
          </a:p>
          <a:p>
            <a:pPr marL="461963" indent="-461963"/>
            <a:r>
              <a:rPr lang="en-US" dirty="0"/>
              <a:t>	The matched pairs are a simple random sample. </a:t>
            </a:r>
          </a:p>
          <a:p>
            <a:pPr marL="461963" indent="-461963"/>
            <a:r>
              <a:rPr lang="en-US" dirty="0"/>
              <a:t>	The differences are approximately normally distributed. </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08658" y="3112923"/>
            <a:ext cx="365125" cy="3810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a:stretch>
            <a:fillRect/>
          </a:stretch>
        </p:blipFill>
        <p:spPr bwMode="auto">
          <a:xfrm>
            <a:off x="295688" y="3979207"/>
            <a:ext cx="365125" cy="38100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a:stretch>
            <a:fillRect/>
          </a:stretch>
        </p:blipFill>
        <p:spPr bwMode="auto">
          <a:xfrm>
            <a:off x="308658" y="4694703"/>
            <a:ext cx="365125" cy="381000"/>
          </a:xfrm>
          <a:prstGeom prst="rect">
            <a:avLst/>
          </a:prstGeom>
          <a:noFill/>
          <a:ln w="9525">
            <a:noFill/>
            <a:miter lim="800000"/>
            <a:headEnd/>
            <a:tailEnd/>
          </a:ln>
        </p:spPr>
      </p:pic>
      <p:pic>
        <p:nvPicPr>
          <p:cNvPr id="8" name="Picture 7">
            <a:extLst>
              <a:ext uri="{FF2B5EF4-FFF2-40B4-BE49-F238E27FC236}">
                <a16:creationId xmlns:a16="http://schemas.microsoft.com/office/drawing/2014/main" id="{1342E964-D3A6-4B2B-8F1F-1EFE1CFAD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576139"/>
            <a:ext cx="2971800" cy="3553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12.2.2 (cont.)</a:t>
            </a:r>
          </a:p>
        </p:txBody>
      </p:sp>
      <p:sp>
        <p:nvSpPr>
          <p:cNvPr id="3" name="Content Placeholder 2"/>
          <p:cNvSpPr>
            <a:spLocks noGrp="1"/>
          </p:cNvSpPr>
          <p:nvPr>
            <p:ph idx="1"/>
          </p:nvPr>
        </p:nvSpPr>
        <p:spPr>
          <a:xfrm>
            <a:off x="457200" y="1280160"/>
            <a:ext cx="8229600" cy="4815840"/>
          </a:xfrm>
        </p:spPr>
        <p:txBody>
          <a:bodyPr>
            <a:normAutofit fontScale="92500" lnSpcReduction="10000"/>
          </a:bodyPr>
          <a:lstStyle/>
          <a:p>
            <a:r>
              <a:rPr lang="en-US" dirty="0"/>
              <a:t>Based on the assumptions above being met, the test statistic for the differences is computed as </a:t>
            </a:r>
          </a:p>
          <a:p>
            <a:endParaRPr lang="en-US" b="1" dirty="0"/>
          </a:p>
          <a:p>
            <a:endParaRPr lang="en-US" b="1" dirty="0"/>
          </a:p>
          <a:p>
            <a:endParaRPr lang="en-US" b="1" dirty="0"/>
          </a:p>
          <a:p>
            <a:r>
              <a:rPr lang="en-US" b="1" dirty="0"/>
              <a:t>Step 4: </a:t>
            </a:r>
            <a:r>
              <a:rPr lang="en-US" dirty="0"/>
              <a:t>Determine the critical value(s) or </a:t>
            </a:r>
            <a:r>
              <a:rPr lang="en-US" i="1" dirty="0"/>
              <a:t>P</a:t>
            </a:r>
            <a:r>
              <a:rPr lang="en-US" dirty="0"/>
              <a:t>-value.</a:t>
            </a:r>
          </a:p>
          <a:p>
            <a:r>
              <a:rPr lang="en-US" dirty="0"/>
              <a:t>If the null hypothesis is true, the test statistic has a </a:t>
            </a:r>
            <a:r>
              <a:rPr lang="en-US" i="1" dirty="0"/>
              <a:t>t</a:t>
            </a:r>
            <a:r>
              <a:rPr lang="en-US" dirty="0"/>
              <a:t>-distribution with </a:t>
            </a:r>
            <a:r>
              <a:rPr lang="en-US" i="1" dirty="0"/>
              <a:t>n</a:t>
            </a:r>
            <a:r>
              <a:rPr lang="en-US" dirty="0"/>
              <a:t> − 1 degrees of freedom. Thus, the critical value is determined in the same way as for the other tests of hypothesis where the test statistic had a </a:t>
            </a:r>
            <a:r>
              <a:rPr lang="en-US" i="1" dirty="0"/>
              <a:t>t</a:t>
            </a:r>
            <a:r>
              <a:rPr lang="en-US" dirty="0"/>
              <a:t>-distribution, except that the degrees of freedom are  </a:t>
            </a:r>
            <a:r>
              <a:rPr lang="en-US" i="1" dirty="0"/>
              <a:t>n</a:t>
            </a:r>
            <a:r>
              <a:rPr lang="en-US" dirty="0"/>
              <a:t> − 1 = 10 −1 = 9. </a:t>
            </a:r>
          </a:p>
        </p:txBody>
      </p:sp>
      <p:graphicFrame>
        <p:nvGraphicFramePr>
          <p:cNvPr id="267266" name="Object 2"/>
          <p:cNvGraphicFramePr>
            <a:graphicFrameLocks noChangeAspect="1"/>
          </p:cNvGraphicFramePr>
          <p:nvPr>
            <p:extLst>
              <p:ext uri="{D42A27DB-BD31-4B8C-83A1-F6EECF244321}">
                <p14:modId xmlns:p14="http://schemas.microsoft.com/office/powerpoint/2010/main" val="234237707"/>
              </p:ext>
            </p:extLst>
          </p:nvPr>
        </p:nvGraphicFramePr>
        <p:xfrm>
          <a:off x="1765300" y="2019300"/>
          <a:ext cx="1549400" cy="1257300"/>
        </p:xfrm>
        <a:graphic>
          <a:graphicData uri="http://schemas.openxmlformats.org/presentationml/2006/ole">
            <mc:AlternateContent xmlns:mc="http://schemas.openxmlformats.org/markup-compatibility/2006">
              <mc:Choice xmlns:v="urn:schemas-microsoft-com:vml" Requires="v">
                <p:oleObj spid="_x0000_s267293" name="Equation" r:id="rId3" imgW="1549080" imgH="1257120" progId="Equation.DSMT4">
                  <p:embed/>
                </p:oleObj>
              </mc:Choice>
              <mc:Fallback>
                <p:oleObj name="Equation" r:id="rId3" imgW="1549080" imgH="1257120" progId="Equation.DSMT4">
                  <p:embed/>
                  <p:pic>
                    <p:nvPicPr>
                      <p:cNvPr id="0" name="Picture 2"/>
                      <p:cNvPicPr>
                        <a:picLocks noChangeAspect="1" noChangeArrowheads="1"/>
                      </p:cNvPicPr>
                      <p:nvPr/>
                    </p:nvPicPr>
                    <p:blipFill>
                      <a:blip r:embed="rId4"/>
                      <a:srcRect/>
                      <a:stretch>
                        <a:fillRect/>
                      </a:stretch>
                    </p:blipFill>
                    <p:spPr bwMode="auto">
                      <a:xfrm>
                        <a:off x="1765300" y="2019300"/>
                        <a:ext cx="15494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7267" name="Object 3"/>
          <p:cNvGraphicFramePr>
            <a:graphicFrameLocks noChangeAspect="1"/>
          </p:cNvGraphicFramePr>
          <p:nvPr>
            <p:extLst>
              <p:ext uri="{D42A27DB-BD31-4B8C-83A1-F6EECF244321}">
                <p14:modId xmlns:p14="http://schemas.microsoft.com/office/powerpoint/2010/main" val="768478782"/>
              </p:ext>
            </p:extLst>
          </p:nvPr>
        </p:nvGraphicFramePr>
        <p:xfrm>
          <a:off x="5342106" y="2361062"/>
          <a:ext cx="1397000" cy="279400"/>
        </p:xfrm>
        <a:graphic>
          <a:graphicData uri="http://schemas.openxmlformats.org/presentationml/2006/ole">
            <mc:AlternateContent xmlns:mc="http://schemas.openxmlformats.org/markup-compatibility/2006">
              <mc:Choice xmlns:v="urn:schemas-microsoft-com:vml" Requires="v">
                <p:oleObj spid="_x0000_s267294" name="Equation" r:id="rId5" imgW="1396800" imgH="279360" progId="Equation.DSMT4">
                  <p:embed/>
                </p:oleObj>
              </mc:Choice>
              <mc:Fallback>
                <p:oleObj name="Equation" r:id="rId5" imgW="1396800" imgH="2793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2106" y="2361062"/>
                        <a:ext cx="1397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7268" name="Object 4"/>
          <p:cNvGraphicFramePr>
            <a:graphicFrameLocks noChangeAspect="1"/>
          </p:cNvGraphicFramePr>
          <p:nvPr>
            <p:extLst>
              <p:ext uri="{D42A27DB-BD31-4B8C-83A1-F6EECF244321}">
                <p14:modId xmlns:p14="http://schemas.microsoft.com/office/powerpoint/2010/main" val="2529729623"/>
              </p:ext>
            </p:extLst>
          </p:nvPr>
        </p:nvGraphicFramePr>
        <p:xfrm>
          <a:off x="3492500" y="2055586"/>
          <a:ext cx="1676400" cy="1320800"/>
        </p:xfrm>
        <a:graphic>
          <a:graphicData uri="http://schemas.openxmlformats.org/presentationml/2006/ole">
            <mc:AlternateContent xmlns:mc="http://schemas.openxmlformats.org/markup-compatibility/2006">
              <mc:Choice xmlns:v="urn:schemas-microsoft-com:vml" Requires="v">
                <p:oleObj spid="_x0000_s267295" name="Equation" r:id="rId7" imgW="1676160" imgH="1320480" progId="Equation.DSMT4">
                  <p:embed/>
                </p:oleObj>
              </mc:Choice>
              <mc:Fallback>
                <p:oleObj name="Equation" r:id="rId7" imgW="1676160" imgH="1320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00" y="2055586"/>
                        <a:ext cx="16764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7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72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C5793-9AC3-4ACC-8ADD-6BEBFE492838}"/>
              </a:ext>
            </a:extLst>
          </p:cNvPr>
          <p:cNvSpPr>
            <a:spLocks noGrp="1"/>
          </p:cNvSpPr>
          <p:nvPr>
            <p:ph type="title"/>
          </p:nvPr>
        </p:nvSpPr>
        <p:spPr/>
        <p:txBody>
          <a:bodyPr/>
          <a:lstStyle/>
          <a:p>
            <a:r>
              <a:rPr lang="en-US" dirty="0"/>
              <a:t>Difference between Matched Pairs</a:t>
            </a:r>
          </a:p>
        </p:txBody>
      </p:sp>
      <p:sp>
        <p:nvSpPr>
          <p:cNvPr id="3" name="Content Placeholder 2">
            <a:extLst>
              <a:ext uri="{FF2B5EF4-FFF2-40B4-BE49-F238E27FC236}">
                <a16:creationId xmlns:a16="http://schemas.microsoft.com/office/drawing/2014/main" id="{0AB6EC21-2141-4A9A-8337-9B1F87C10E9D}"/>
              </a:ext>
            </a:extLst>
          </p:cNvPr>
          <p:cNvSpPr>
            <a:spLocks noGrp="1"/>
          </p:cNvSpPr>
          <p:nvPr>
            <p:ph idx="1"/>
          </p:nvPr>
        </p:nvSpPr>
        <p:spPr>
          <a:xfrm>
            <a:off x="457200" y="1280160"/>
            <a:ext cx="8763000" cy="4815840"/>
          </a:xfrm>
        </p:spPr>
        <p:txBody>
          <a:bodyPr>
            <a:normAutofit fontScale="92500"/>
          </a:bodyPr>
          <a:lstStyle/>
          <a:p>
            <a:r>
              <a:rPr lang="en-US" sz="2400" dirty="0"/>
              <a:t>To test the mean difference between two related population means, we treat the different scores, denoted by </a:t>
            </a:r>
            <a:r>
              <a:rPr lang="en-US" sz="2400" i="1" dirty="0"/>
              <a:t>d</a:t>
            </a:r>
            <a:r>
              <a:rPr lang="en-US" sz="2400" i="1" baseline="-25000" dirty="0"/>
              <a:t>i</a:t>
            </a:r>
            <a:r>
              <a:rPr lang="en-US" sz="2400" dirty="0"/>
              <a:t>, as values from a single sample. The general data setup is shown in the table.</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Note that </a:t>
            </a:r>
            <a:r>
              <a:rPr lang="en-US" sz="2400" i="1" dirty="0"/>
              <a:t>d</a:t>
            </a:r>
            <a:r>
              <a:rPr lang="en-US" sz="2400" i="1" baseline="-25000" dirty="0"/>
              <a:t>i</a:t>
            </a:r>
            <a:r>
              <a:rPr lang="en-US" sz="2400" baseline="-25000" dirty="0"/>
              <a:t> </a:t>
            </a:r>
            <a:r>
              <a:rPr lang="en-US" sz="2400" dirty="0"/>
              <a:t>is the difference between the </a:t>
            </a:r>
            <a:r>
              <a:rPr lang="en-US" sz="2400" i="1" dirty="0" err="1"/>
              <a:t>i</a:t>
            </a:r>
            <a:r>
              <a:rPr lang="en-US" sz="2400" baseline="30000" dirty="0" err="1"/>
              <a:t>th</a:t>
            </a:r>
            <a:r>
              <a:rPr lang="en-US" sz="2400" baseline="30000" dirty="0"/>
              <a:t> </a:t>
            </a:r>
            <a:r>
              <a:rPr lang="en-US" sz="2400" dirty="0"/>
              <a:t>observations in each sample.</a:t>
            </a:r>
          </a:p>
        </p:txBody>
      </p:sp>
      <p:pic>
        <p:nvPicPr>
          <p:cNvPr id="5" name="Picture 4">
            <a:extLst>
              <a:ext uri="{FF2B5EF4-FFF2-40B4-BE49-F238E27FC236}">
                <a16:creationId xmlns:a16="http://schemas.microsoft.com/office/drawing/2014/main" id="{D21B3337-3156-4DFC-A476-278DC4088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718" y="2438400"/>
            <a:ext cx="5870563" cy="3065229"/>
          </a:xfrm>
          <a:prstGeom prst="rect">
            <a:avLst/>
          </a:prstGeom>
        </p:spPr>
      </p:pic>
    </p:spTree>
    <p:extLst>
      <p:ext uri="{BB962C8B-B14F-4D97-AF65-F5344CB8AC3E}">
        <p14:creationId xmlns:p14="http://schemas.microsoft.com/office/powerpoint/2010/main" val="8250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12.2.2 (cont.)</a:t>
            </a:r>
          </a:p>
        </p:txBody>
      </p:sp>
      <p:sp>
        <p:nvSpPr>
          <p:cNvPr id="3" name="Content Placeholder 2"/>
          <p:cNvSpPr>
            <a:spLocks noGrp="1"/>
          </p:cNvSpPr>
          <p:nvPr>
            <p:ph idx="1"/>
          </p:nvPr>
        </p:nvSpPr>
        <p:spPr/>
        <p:txBody>
          <a:bodyPr/>
          <a:lstStyle/>
          <a:p>
            <a:r>
              <a:rPr lang="en-US" dirty="0"/>
              <a:t>The rejection region for the alternative hypothesis,     </a:t>
            </a:r>
            <a:r>
              <a:rPr lang="en-US" i="1" dirty="0"/>
              <a:t>H</a:t>
            </a:r>
            <a:r>
              <a:rPr lang="en-US" i="1" baseline="-25000" dirty="0"/>
              <a:t>a</a:t>
            </a:r>
            <a:r>
              <a:rPr lang="en-US" dirty="0"/>
              <a:t>: </a:t>
            </a:r>
            <a:r>
              <a:rPr lang="el-GR" i="1" dirty="0">
                <a:latin typeface="Cambria Math" panose="02040503050406030204" pitchFamily="18" charset="0"/>
                <a:ea typeface="Cambria Math" panose="02040503050406030204" pitchFamily="18" charset="0"/>
              </a:rPr>
              <a:t>μ</a:t>
            </a:r>
            <a:r>
              <a:rPr lang="en-US" i="1" baseline="-25000" dirty="0"/>
              <a:t>d </a:t>
            </a:r>
            <a:r>
              <a:rPr lang="en-US" dirty="0"/>
              <a:t>&lt; 0, with </a:t>
            </a:r>
            <a:r>
              <a:rPr lang="el-GR" i="1" dirty="0">
                <a:latin typeface="Cambria Math" panose="02040503050406030204" pitchFamily="18" charset="0"/>
                <a:ea typeface="Cambria Math" panose="02040503050406030204" pitchFamily="18" charset="0"/>
              </a:rPr>
              <a:t>α</a:t>
            </a:r>
            <a:r>
              <a:rPr lang="en-US" dirty="0"/>
              <a:t> = 0.01 and 9 degrees of freedom is displayed in the following figure. </a:t>
            </a:r>
          </a:p>
        </p:txBody>
      </p:sp>
      <p:pic>
        <p:nvPicPr>
          <p:cNvPr id="268290" name="Picture 2"/>
          <p:cNvPicPr>
            <a:picLocks noChangeAspect="1" noChangeArrowheads="1"/>
          </p:cNvPicPr>
          <p:nvPr/>
        </p:nvPicPr>
        <p:blipFill>
          <a:blip r:embed="rId2" cstate="print"/>
          <a:srcRect/>
          <a:stretch>
            <a:fillRect/>
          </a:stretch>
        </p:blipFill>
        <p:spPr bwMode="auto">
          <a:xfrm>
            <a:off x="2047320" y="2692167"/>
            <a:ext cx="5049361" cy="32826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12.2.2 (cont.)</a:t>
            </a:r>
          </a:p>
        </p:txBody>
      </p:sp>
      <p:sp>
        <p:nvSpPr>
          <p:cNvPr id="3" name="Content Placeholder 2"/>
          <p:cNvSpPr>
            <a:spLocks noGrp="1"/>
          </p:cNvSpPr>
          <p:nvPr>
            <p:ph idx="1"/>
          </p:nvPr>
        </p:nvSpPr>
        <p:spPr>
          <a:xfrm>
            <a:off x="457200" y="1280160"/>
            <a:ext cx="8229600" cy="4815840"/>
          </a:xfrm>
        </p:spPr>
        <p:txBody>
          <a:bodyPr>
            <a:noAutofit/>
          </a:bodyPr>
          <a:lstStyle/>
          <a:p>
            <a:pPr>
              <a:spcBef>
                <a:spcPts val="0"/>
              </a:spcBef>
            </a:pPr>
            <a:r>
              <a:rPr lang="en-US" dirty="0"/>
              <a:t>The null hypothesis will be rejected if the computed value of the test statistic is less than −2.821. </a:t>
            </a:r>
          </a:p>
          <a:p>
            <a:pPr>
              <a:spcBef>
                <a:spcPts val="0"/>
              </a:spcBef>
            </a:pPr>
            <a:r>
              <a:rPr lang="en-US" dirty="0"/>
              <a:t>Using technology, the </a:t>
            </a:r>
            <a:r>
              <a:rPr lang="en-US" i="1" dirty="0"/>
              <a:t>P</a:t>
            </a:r>
            <a:r>
              <a:rPr lang="en-US" dirty="0"/>
              <a:t>-value of the test statistic, −4.714, for a </a:t>
            </a:r>
            <a:r>
              <a:rPr lang="en-US" i="1" dirty="0"/>
              <a:t>t</a:t>
            </a:r>
            <a:r>
              <a:rPr lang="en-US" dirty="0"/>
              <a:t>-distribution with 9 degrees of freedom is </a:t>
            </a:r>
            <a:r>
              <a:rPr lang="en-US" dirty="0">
                <a:solidFill>
                  <a:srgbClr val="FF0000"/>
                </a:solidFill>
              </a:rPr>
              <a:t>0.00055</a:t>
            </a:r>
            <a:r>
              <a:rPr lang="en-US" dirty="0"/>
              <a:t>.</a:t>
            </a:r>
          </a:p>
          <a:p>
            <a:pPr>
              <a:spcBef>
                <a:spcPts val="0"/>
              </a:spcBef>
            </a:pPr>
            <a:r>
              <a:rPr lang="en-US" b="1" dirty="0"/>
              <a:t>Step 5:</a:t>
            </a:r>
            <a:r>
              <a:rPr lang="en-US" dirty="0"/>
              <a:t> Make the decision to reject or fail to reject </a:t>
            </a:r>
            <a:r>
              <a:rPr lang="en-US" i="1" dirty="0"/>
              <a:t>H</a:t>
            </a:r>
            <a:r>
              <a:rPr lang="en-US" baseline="-25000" dirty="0"/>
              <a:t>0</a:t>
            </a:r>
            <a:r>
              <a:rPr lang="en-US" dirty="0"/>
              <a:t>. </a:t>
            </a:r>
          </a:p>
          <a:p>
            <a:pPr>
              <a:spcBef>
                <a:spcPts val="0"/>
              </a:spcBef>
            </a:pPr>
            <a:r>
              <a:rPr lang="en-US" dirty="0"/>
              <a:t>As shown in the following figure, the value of the test statistic falls in the rejection region. The test statistic indicates that the observed average difference is almost 5 standard deviations below the hypothesized value of 0. It is highly unlikely that the difference between the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12.2.2 (cont.)</a:t>
            </a:r>
          </a:p>
        </p:txBody>
      </p:sp>
      <p:sp>
        <p:nvSpPr>
          <p:cNvPr id="3" name="Content Placeholder 2"/>
          <p:cNvSpPr>
            <a:spLocks noGrp="1"/>
          </p:cNvSpPr>
          <p:nvPr>
            <p:ph idx="1"/>
          </p:nvPr>
        </p:nvSpPr>
        <p:spPr/>
        <p:txBody>
          <a:bodyPr/>
          <a:lstStyle/>
          <a:p>
            <a:r>
              <a:rPr lang="en-US" dirty="0"/>
              <a:t>observed value and the hypothesized value is due to ordinary sampling variation. Thus, the null hypothesis is rejected at </a:t>
            </a:r>
            <a:r>
              <a:rPr lang="el-GR" i="1" dirty="0">
                <a:latin typeface="Cambria Math" panose="02040503050406030204" pitchFamily="18" charset="0"/>
                <a:ea typeface="Cambria Math" panose="02040503050406030204" pitchFamily="18" charset="0"/>
              </a:rPr>
              <a:t>α</a:t>
            </a:r>
            <a:r>
              <a:rPr lang="en-US" dirty="0"/>
              <a:t> = 0.01. </a:t>
            </a:r>
          </a:p>
          <a:p>
            <a:endParaRPr lang="en-US" dirty="0"/>
          </a:p>
          <a:p>
            <a:endParaRPr lang="en-US" dirty="0"/>
          </a:p>
          <a:p>
            <a:endParaRPr lang="en-US" dirty="0"/>
          </a:p>
          <a:p>
            <a:r>
              <a:rPr lang="en-US" dirty="0"/>
              <a:t>Since the </a:t>
            </a:r>
            <a:r>
              <a:rPr lang="en-US" i="1" dirty="0"/>
              <a:t>P</a:t>
            </a:r>
            <a:r>
              <a:rPr lang="en-US" dirty="0"/>
              <a:t>-value of 0.00055 is much smaller than         </a:t>
            </a:r>
            <a:r>
              <a:rPr lang="el-GR" i="1" dirty="0">
                <a:latin typeface="Cambria Math" panose="02040503050406030204" pitchFamily="18" charset="0"/>
                <a:ea typeface="Cambria Math" panose="02040503050406030204" pitchFamily="18" charset="0"/>
              </a:rPr>
              <a:t>α</a:t>
            </a:r>
            <a:r>
              <a:rPr lang="en-US" dirty="0"/>
              <a:t> = 0.01, the null hypothesis is rejected. </a:t>
            </a:r>
          </a:p>
        </p:txBody>
      </p:sp>
      <p:pic>
        <p:nvPicPr>
          <p:cNvPr id="269314" name="Picture 2"/>
          <p:cNvPicPr>
            <a:picLocks noChangeAspect="1" noChangeArrowheads="1"/>
          </p:cNvPicPr>
          <p:nvPr/>
        </p:nvPicPr>
        <p:blipFill>
          <a:blip r:embed="rId2" cstate="print"/>
          <a:srcRect/>
          <a:stretch>
            <a:fillRect/>
          </a:stretch>
        </p:blipFill>
        <p:spPr bwMode="auto">
          <a:xfrm>
            <a:off x="1097280" y="2590800"/>
            <a:ext cx="6949440" cy="16054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12.2.2 (cont.)</a:t>
            </a:r>
          </a:p>
        </p:txBody>
      </p:sp>
      <p:sp>
        <p:nvSpPr>
          <p:cNvPr id="3" name="Content Placeholder 2"/>
          <p:cNvSpPr>
            <a:spLocks noGrp="1"/>
          </p:cNvSpPr>
          <p:nvPr>
            <p:ph idx="1"/>
          </p:nvPr>
        </p:nvSpPr>
        <p:spPr/>
        <p:txBody>
          <a:bodyPr/>
          <a:lstStyle/>
          <a:p>
            <a:r>
              <a:rPr lang="en-US" b="1" dirty="0"/>
              <a:t>Step 6: </a:t>
            </a:r>
            <a:r>
              <a:rPr lang="en-US" dirty="0"/>
              <a:t>State the conclusion in terms of the original problem. </a:t>
            </a:r>
          </a:p>
          <a:p>
            <a:r>
              <a:rPr lang="en-US" dirty="0"/>
              <a:t>There is sufficient evidence for the researcher to conclude at </a:t>
            </a:r>
            <a:r>
              <a:rPr lang="el-GR" i="1" dirty="0">
                <a:latin typeface="Cambria Math" panose="02040503050406030204" pitchFamily="18" charset="0"/>
                <a:ea typeface="Cambria Math" panose="02040503050406030204" pitchFamily="18" charset="0"/>
              </a:rPr>
              <a:t>α</a:t>
            </a:r>
            <a:r>
              <a:rPr lang="en-US" dirty="0"/>
              <a:t> = 0.01 that the average response time is significantly higher for those subjects who have drunk one ounce of 100-proof alcohol than those who have not.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rPr>
              <a:t>μ</a:t>
            </a:r>
            <a:r>
              <a:rPr lang="en-US" i="1" baseline="-25000" dirty="0"/>
              <a:t>d</a:t>
            </a:r>
            <a:r>
              <a:rPr lang="en-US" dirty="0"/>
              <a:t> </a:t>
            </a:r>
          </a:p>
        </p:txBody>
      </p:sp>
      <p:sp>
        <p:nvSpPr>
          <p:cNvPr id="4" name="Content Placeholder 2"/>
          <p:cNvSpPr>
            <a:spLocks noGrp="1"/>
          </p:cNvSpPr>
          <p:nvPr>
            <p:ph idx="1"/>
          </p:nvPr>
        </p:nvSpPr>
        <p:spPr>
          <a:xfrm>
            <a:off x="457200" y="1143000"/>
            <a:ext cx="8229600" cy="4789003"/>
          </a:xfrm>
          <a:solidFill>
            <a:srgbClr val="FFFFCC"/>
          </a:solidFill>
          <a:ln w="28575">
            <a:solidFill>
              <a:srgbClr val="000000"/>
            </a:solidFill>
          </a:ln>
        </p:spPr>
        <p:txBody>
          <a:bodyPr>
            <a:spAutoFit/>
          </a:bodyPr>
          <a:lstStyle/>
          <a:p>
            <a:pPr algn="ctr"/>
            <a:r>
              <a:rPr lang="en-US" b="1" dirty="0">
                <a:solidFill>
                  <a:srgbClr val="000000"/>
                </a:solidFill>
              </a:rPr>
              <a:t>Formula (cont.)</a:t>
            </a:r>
            <a:endParaRPr lang="en-US" dirty="0">
              <a:solidFill>
                <a:srgbClr val="000000"/>
              </a:solidFill>
            </a:endParaRPr>
          </a:p>
          <a:p>
            <a:pPr marL="3175" indent="-3175"/>
            <a:r>
              <a:rPr lang="en-US" dirty="0">
                <a:solidFill>
                  <a:srgbClr val="000000"/>
                </a:solidFill>
              </a:rPr>
              <a:t>A 100(1 − </a:t>
            </a:r>
            <a:r>
              <a:rPr lang="el-GR" i="1" dirty="0">
                <a:solidFill>
                  <a:srgbClr val="000000"/>
                </a:solidFill>
                <a:latin typeface="Cambria Math" panose="02040503050406030204" pitchFamily="18" charset="0"/>
                <a:ea typeface="Cambria Math" panose="02040503050406030204" pitchFamily="18" charset="0"/>
              </a:rPr>
              <a:t>α</a:t>
            </a:r>
            <a:r>
              <a:rPr lang="en-US" dirty="0">
                <a:solidFill>
                  <a:srgbClr val="000000"/>
                </a:solidFill>
              </a:rPr>
              <a:t>)% confidence interval for the mean difference is given by </a:t>
            </a:r>
          </a:p>
          <a:p>
            <a:pPr marL="3175" indent="-3175"/>
            <a:endParaRPr lang="en-US" dirty="0">
              <a:solidFill>
                <a:srgbClr val="000000"/>
              </a:solidFill>
            </a:endParaRPr>
          </a:p>
          <a:p>
            <a:pPr marL="3175" indent="-3175"/>
            <a:endParaRPr lang="en-US" dirty="0">
              <a:solidFill>
                <a:srgbClr val="000000"/>
              </a:solidFill>
            </a:endParaRPr>
          </a:p>
          <a:p>
            <a:pPr marL="3175" indent="-3175"/>
            <a:r>
              <a:rPr lang="en-US" dirty="0">
                <a:solidFill>
                  <a:srgbClr val="000000"/>
                </a:solidFill>
              </a:rPr>
              <a:t>where     is the sample mean of the differences, </a:t>
            </a:r>
            <a:r>
              <a:rPr lang="en-US" i="1" dirty="0">
                <a:solidFill>
                  <a:srgbClr val="000000"/>
                </a:solidFill>
              </a:rPr>
              <a:t>n</a:t>
            </a:r>
            <a:r>
              <a:rPr lang="en-US" dirty="0">
                <a:solidFill>
                  <a:srgbClr val="000000"/>
                </a:solidFill>
              </a:rPr>
              <a:t> is the </a:t>
            </a:r>
          </a:p>
          <a:p>
            <a:pPr marL="3175" indent="-3175">
              <a:lnSpc>
                <a:spcPct val="150000"/>
              </a:lnSpc>
            </a:pPr>
            <a:r>
              <a:rPr lang="en-US" dirty="0">
                <a:solidFill>
                  <a:srgbClr val="000000"/>
                </a:solidFill>
              </a:rPr>
              <a:t>number of </a:t>
            </a:r>
            <a:r>
              <a:rPr lang="en-US" i="1" dirty="0">
                <a:solidFill>
                  <a:srgbClr val="000000"/>
                </a:solidFill>
              </a:rPr>
              <a:t>pairs</a:t>
            </a:r>
            <a:r>
              <a:rPr lang="en-US" dirty="0">
                <a:solidFill>
                  <a:srgbClr val="000000"/>
                </a:solidFill>
              </a:rPr>
              <a:t> of sample data, </a:t>
            </a:r>
          </a:p>
          <a:p>
            <a:pPr marL="3175" indent="-3175"/>
            <a:r>
              <a:rPr lang="en-US" dirty="0">
                <a:solidFill>
                  <a:srgbClr val="000000"/>
                </a:solidFill>
              </a:rPr>
              <a:t>				   and 		is the critical value </a:t>
            </a:r>
          </a:p>
          <a:p>
            <a:pPr marL="3175" indent="-3175"/>
            <a:endParaRPr lang="en-US" dirty="0">
              <a:solidFill>
                <a:srgbClr val="000000"/>
              </a:solidFill>
            </a:endParaRPr>
          </a:p>
        </p:txBody>
      </p:sp>
      <p:graphicFrame>
        <p:nvGraphicFramePr>
          <p:cNvPr id="238594" name="Object 2"/>
          <p:cNvGraphicFramePr>
            <a:graphicFrameLocks noChangeAspect="1"/>
          </p:cNvGraphicFramePr>
          <p:nvPr>
            <p:extLst>
              <p:ext uri="{D42A27DB-BD31-4B8C-83A1-F6EECF244321}">
                <p14:modId xmlns:p14="http://schemas.microsoft.com/office/powerpoint/2010/main" val="1400146710"/>
              </p:ext>
            </p:extLst>
          </p:nvPr>
        </p:nvGraphicFramePr>
        <p:xfrm>
          <a:off x="3511550" y="2674938"/>
          <a:ext cx="1562100" cy="889000"/>
        </p:xfrm>
        <a:graphic>
          <a:graphicData uri="http://schemas.openxmlformats.org/presentationml/2006/ole">
            <mc:AlternateContent xmlns:mc="http://schemas.openxmlformats.org/markup-compatibility/2006">
              <mc:Choice xmlns:v="urn:schemas-microsoft-com:vml" Requires="v">
                <p:oleObj spid="_x0000_s238639" name="Equation" r:id="rId3" imgW="1562040" imgH="888840" progId="Equation.DSMT4">
                  <p:embed/>
                </p:oleObj>
              </mc:Choice>
              <mc:Fallback>
                <p:oleObj name="Equation" r:id="rId3" imgW="1562040" imgH="888840" progId="Equation.DSMT4">
                  <p:embed/>
                  <p:pic>
                    <p:nvPicPr>
                      <p:cNvPr id="0" name="Picture 2"/>
                      <p:cNvPicPr>
                        <a:picLocks noChangeAspect="1" noChangeArrowheads="1"/>
                      </p:cNvPicPr>
                      <p:nvPr/>
                    </p:nvPicPr>
                    <p:blipFill>
                      <a:blip r:embed="rId4"/>
                      <a:srcRect/>
                      <a:stretch>
                        <a:fillRect/>
                      </a:stretch>
                    </p:blipFill>
                    <p:spPr bwMode="auto">
                      <a:xfrm>
                        <a:off x="3511550" y="2674938"/>
                        <a:ext cx="1562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8595" name="Object 3"/>
          <p:cNvGraphicFramePr>
            <a:graphicFrameLocks noChangeAspect="1"/>
          </p:cNvGraphicFramePr>
          <p:nvPr/>
        </p:nvGraphicFramePr>
        <p:xfrm>
          <a:off x="1566411" y="3708130"/>
          <a:ext cx="330200" cy="431800"/>
        </p:xfrm>
        <a:graphic>
          <a:graphicData uri="http://schemas.openxmlformats.org/presentationml/2006/ole">
            <mc:AlternateContent xmlns:mc="http://schemas.openxmlformats.org/markup-compatibility/2006">
              <mc:Choice xmlns:v="urn:schemas-microsoft-com:vml" Requires="v">
                <p:oleObj spid="_x0000_s238640" name="Equation" r:id="rId5" imgW="330120" imgH="431640" progId="Equation.DSMT4">
                  <p:embed/>
                </p:oleObj>
              </mc:Choice>
              <mc:Fallback>
                <p:oleObj name="Equation" r:id="rId5" imgW="33012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6411" y="3708130"/>
                        <a:ext cx="330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8596" name="Object 4"/>
          <p:cNvGraphicFramePr>
            <a:graphicFrameLocks noChangeAspect="1"/>
          </p:cNvGraphicFramePr>
          <p:nvPr/>
        </p:nvGraphicFramePr>
        <p:xfrm>
          <a:off x="5206767" y="4029941"/>
          <a:ext cx="1562100" cy="939800"/>
        </p:xfrm>
        <a:graphic>
          <a:graphicData uri="http://schemas.openxmlformats.org/presentationml/2006/ole">
            <mc:AlternateContent xmlns:mc="http://schemas.openxmlformats.org/markup-compatibility/2006">
              <mc:Choice xmlns:v="urn:schemas-microsoft-com:vml" Requires="v">
                <p:oleObj spid="_x0000_s238641" name="Equation" r:id="rId7" imgW="1562040" imgH="939600" progId="Equation.DSMT4">
                  <p:embed/>
                </p:oleObj>
              </mc:Choice>
              <mc:Fallback>
                <p:oleObj name="Equation" r:id="rId7" imgW="1562040" imgH="939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6767" y="4029941"/>
                        <a:ext cx="1562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8597" name="Object 5"/>
          <p:cNvGraphicFramePr>
            <a:graphicFrameLocks noChangeAspect="1"/>
          </p:cNvGraphicFramePr>
          <p:nvPr/>
        </p:nvGraphicFramePr>
        <p:xfrm>
          <a:off x="609600" y="4757686"/>
          <a:ext cx="2781300" cy="1092200"/>
        </p:xfrm>
        <a:graphic>
          <a:graphicData uri="http://schemas.openxmlformats.org/presentationml/2006/ole">
            <mc:AlternateContent xmlns:mc="http://schemas.openxmlformats.org/markup-compatibility/2006">
              <mc:Choice xmlns:v="urn:schemas-microsoft-com:vml" Requires="v">
                <p:oleObj spid="_x0000_s238642" name="Equation" r:id="rId9" imgW="2781000" imgH="1091880" progId="Equation.DSMT4">
                  <p:embed/>
                </p:oleObj>
              </mc:Choice>
              <mc:Fallback>
                <p:oleObj name="Equation" r:id="rId9" imgW="2781000" imgH="10918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4757686"/>
                        <a:ext cx="27813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8598" name="Object 6"/>
          <p:cNvGraphicFramePr>
            <a:graphicFrameLocks noChangeAspect="1"/>
          </p:cNvGraphicFramePr>
          <p:nvPr>
            <p:extLst>
              <p:ext uri="{D42A27DB-BD31-4B8C-83A1-F6EECF244321}">
                <p14:modId xmlns:p14="http://schemas.microsoft.com/office/powerpoint/2010/main" val="4069054382"/>
              </p:ext>
            </p:extLst>
          </p:nvPr>
        </p:nvGraphicFramePr>
        <p:xfrm>
          <a:off x="4165833" y="4936222"/>
          <a:ext cx="749300" cy="495300"/>
        </p:xfrm>
        <a:graphic>
          <a:graphicData uri="http://schemas.openxmlformats.org/presentationml/2006/ole">
            <mc:AlternateContent xmlns:mc="http://schemas.openxmlformats.org/markup-compatibility/2006">
              <mc:Choice xmlns:v="urn:schemas-microsoft-com:vml" Requires="v">
                <p:oleObj spid="_x0000_s238643" name="Equation" r:id="rId11" imgW="749160" imgH="495000" progId="Equation.DSMT4">
                  <p:embed/>
                </p:oleObj>
              </mc:Choice>
              <mc:Fallback>
                <p:oleObj name="Equation" r:id="rId11" imgW="749160" imgH="495000" progId="Equation.DSMT4">
                  <p:embed/>
                  <p:pic>
                    <p:nvPicPr>
                      <p:cNvPr id="0" name="Picture 6"/>
                      <p:cNvPicPr>
                        <a:picLocks noChangeAspect="1" noChangeArrowheads="1"/>
                      </p:cNvPicPr>
                      <p:nvPr/>
                    </p:nvPicPr>
                    <p:blipFill>
                      <a:blip r:embed="rId12"/>
                      <a:srcRect/>
                      <a:stretch>
                        <a:fillRect/>
                      </a:stretch>
                    </p:blipFill>
                    <p:spPr bwMode="auto">
                      <a:xfrm>
                        <a:off x="4165833" y="4936222"/>
                        <a:ext cx="749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rPr>
              <a:t>μ</a:t>
            </a:r>
            <a:r>
              <a:rPr lang="en-US" i="1" baseline="-25000" dirty="0"/>
              <a:t>d</a:t>
            </a:r>
            <a:r>
              <a:rPr lang="en-US" dirty="0"/>
              <a:t> </a:t>
            </a:r>
          </a:p>
        </p:txBody>
      </p:sp>
      <p:sp>
        <p:nvSpPr>
          <p:cNvPr id="4" name="Content Placeholder 2"/>
          <p:cNvSpPr>
            <a:spLocks noGrp="1"/>
          </p:cNvSpPr>
          <p:nvPr>
            <p:ph idx="1"/>
          </p:nvPr>
        </p:nvSpPr>
        <p:spPr>
          <a:xfrm>
            <a:off x="457200" y="1229384"/>
            <a:ext cx="8229600" cy="1471172"/>
          </a:xfrm>
          <a:solidFill>
            <a:srgbClr val="FFFFCC"/>
          </a:solidFill>
          <a:ln w="28575">
            <a:solidFill>
              <a:srgbClr val="000000"/>
            </a:solidFill>
          </a:ln>
        </p:spPr>
        <p:txBody>
          <a:bodyPr>
            <a:spAutoFit/>
          </a:bodyPr>
          <a:lstStyle/>
          <a:p>
            <a:pPr algn="ctr"/>
            <a:r>
              <a:rPr lang="en-US" b="1" dirty="0">
                <a:solidFill>
                  <a:srgbClr val="000000"/>
                </a:solidFill>
              </a:rPr>
              <a:t>Formula (cont.)</a:t>
            </a:r>
            <a:endParaRPr lang="en-US" dirty="0">
              <a:solidFill>
                <a:srgbClr val="000000"/>
              </a:solidFill>
            </a:endParaRPr>
          </a:p>
          <a:p>
            <a:pPr marL="3175" indent="-3175"/>
            <a:r>
              <a:rPr lang="en-US" dirty="0">
                <a:solidFill>
                  <a:srgbClr val="000000"/>
                </a:solidFill>
              </a:rPr>
              <a:t>of the </a:t>
            </a:r>
            <a:r>
              <a:rPr lang="en-US" i="1" dirty="0">
                <a:solidFill>
                  <a:srgbClr val="000000"/>
                </a:solidFill>
              </a:rPr>
              <a:t>t</a:t>
            </a:r>
            <a:r>
              <a:rPr lang="en-US" dirty="0">
                <a:solidFill>
                  <a:srgbClr val="000000"/>
                </a:solidFill>
              </a:rPr>
              <a:t>-distribution with an area of </a:t>
            </a:r>
            <a:r>
              <a:rPr lang="el-GR" i="1" dirty="0">
                <a:solidFill>
                  <a:srgbClr val="000000"/>
                </a:solidFill>
                <a:latin typeface="Cambria Math" panose="02040503050406030204" pitchFamily="18" charset="0"/>
                <a:ea typeface="Cambria Math" panose="02040503050406030204" pitchFamily="18" charset="0"/>
              </a:rPr>
              <a:t>α</a:t>
            </a:r>
            <a:r>
              <a:rPr lang="en-US" dirty="0">
                <a:solidFill>
                  <a:srgbClr val="000000"/>
                </a:solidFill>
              </a:rPr>
              <a:t>/2 in the upper tail with </a:t>
            </a:r>
            <a:r>
              <a:rPr lang="en-US" i="1" dirty="0">
                <a:solidFill>
                  <a:srgbClr val="000000"/>
                </a:solidFill>
              </a:rPr>
              <a:t>n</a:t>
            </a:r>
            <a:r>
              <a:rPr lang="en-US" dirty="0">
                <a:solidFill>
                  <a:srgbClr val="000000"/>
                </a:solidFill>
              </a:rPr>
              <a:t> − 1 degrees of freedom.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 Hypothesis about Two Dependent Population Means </a:t>
            </a:r>
          </a:p>
        </p:txBody>
      </p:sp>
      <p:sp>
        <p:nvSpPr>
          <p:cNvPr id="4" name="Content Placeholder 2"/>
          <p:cNvSpPr>
            <a:spLocks noGrp="1"/>
          </p:cNvSpPr>
          <p:nvPr>
            <p:ph idx="1"/>
          </p:nvPr>
        </p:nvSpPr>
        <p:spPr>
          <a:xfrm>
            <a:off x="457200" y="1229384"/>
            <a:ext cx="8229600" cy="3453253"/>
          </a:xfrm>
          <a:solidFill>
            <a:srgbClr val="FFFFCC"/>
          </a:solidFill>
          <a:ln w="28575">
            <a:solidFill>
              <a:srgbClr val="000000"/>
            </a:solidFill>
          </a:ln>
        </p:spPr>
        <p:txBody>
          <a:bodyPr>
            <a:spAutoFit/>
          </a:bodyPr>
          <a:lstStyle/>
          <a:p>
            <a:pPr algn="ctr"/>
            <a:r>
              <a:rPr lang="en-US" b="1" dirty="0">
                <a:solidFill>
                  <a:srgbClr val="000000"/>
                </a:solidFill>
              </a:rPr>
              <a:t>Procedure</a:t>
            </a:r>
            <a:endParaRPr lang="en-US" dirty="0">
              <a:solidFill>
                <a:srgbClr val="000000"/>
              </a:solidFill>
            </a:endParaRPr>
          </a:p>
          <a:p>
            <a:r>
              <a:rPr lang="en-US" b="1" dirty="0">
                <a:solidFill>
                  <a:srgbClr val="000000"/>
                </a:solidFill>
              </a:rPr>
              <a:t>Assumptions: </a:t>
            </a:r>
          </a:p>
          <a:p>
            <a:pPr marL="514350" indent="-514350">
              <a:buFont typeface="+mj-lt"/>
              <a:buAutoNum type="arabicPeriod"/>
            </a:pPr>
            <a:r>
              <a:rPr lang="en-US" dirty="0">
                <a:solidFill>
                  <a:srgbClr val="000000"/>
                </a:solidFill>
              </a:rPr>
              <a:t>The samples are dependent (matched pairs). </a:t>
            </a:r>
          </a:p>
          <a:p>
            <a:pPr marL="514350" indent="-514350">
              <a:buFont typeface="+mj-lt"/>
              <a:buAutoNum type="arabicPeriod"/>
            </a:pPr>
            <a:r>
              <a:rPr lang="en-US" dirty="0">
                <a:solidFill>
                  <a:srgbClr val="000000"/>
                </a:solidFill>
              </a:rPr>
              <a:t>The matched pairs are a simple random sample. </a:t>
            </a:r>
          </a:p>
          <a:p>
            <a:pPr marL="514350" indent="-514350">
              <a:buFont typeface="+mj-lt"/>
              <a:buAutoNum type="arabicPeriod"/>
            </a:pPr>
            <a:r>
              <a:rPr lang="en-US" dirty="0">
                <a:solidFill>
                  <a:srgbClr val="000000"/>
                </a:solidFill>
              </a:rPr>
              <a:t>The number of pairs of sample data is large (</a:t>
            </a:r>
            <a:r>
              <a:rPr lang="en-US" i="1" dirty="0">
                <a:solidFill>
                  <a:srgbClr val="000000"/>
                </a:solidFill>
              </a:rPr>
              <a:t>n</a:t>
            </a:r>
            <a:r>
              <a:rPr lang="en-US" dirty="0">
                <a:solidFill>
                  <a:srgbClr val="000000"/>
                </a:solidFill>
              </a:rPr>
              <a:t> &gt; 30) or the differences are approximately normally distributed.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 Hypothesis about Two Dependent Population Means </a:t>
            </a:r>
          </a:p>
        </p:txBody>
      </p:sp>
      <p:sp>
        <p:nvSpPr>
          <p:cNvPr id="4" name="Content Placeholder 2"/>
          <p:cNvSpPr>
            <a:spLocks noGrp="1"/>
          </p:cNvSpPr>
          <p:nvPr>
            <p:ph idx="1"/>
          </p:nvPr>
        </p:nvSpPr>
        <p:spPr>
          <a:xfrm>
            <a:off x="457200" y="1229384"/>
            <a:ext cx="8229600" cy="4745915"/>
          </a:xfrm>
          <a:solidFill>
            <a:srgbClr val="FFFFCC"/>
          </a:solidFill>
          <a:ln w="28575">
            <a:solidFill>
              <a:srgbClr val="000000"/>
            </a:solidFill>
          </a:ln>
        </p:spPr>
        <p:txBody>
          <a:bodyPr>
            <a:spAutoFit/>
          </a:bodyPr>
          <a:lstStyle/>
          <a:p>
            <a:pPr algn="ctr"/>
            <a:r>
              <a:rPr lang="en-US" b="1" dirty="0">
                <a:solidFill>
                  <a:srgbClr val="000000"/>
                </a:solidFill>
              </a:rPr>
              <a:t>Procedure</a:t>
            </a:r>
            <a:endParaRPr lang="en-US" dirty="0">
              <a:solidFill>
                <a:srgbClr val="000000"/>
              </a:solidFill>
            </a:endParaRPr>
          </a:p>
          <a:p>
            <a:r>
              <a:rPr lang="en-US" b="1" dirty="0">
                <a:solidFill>
                  <a:srgbClr val="000000"/>
                </a:solidFill>
              </a:rPr>
              <a:t>Test Statistic:</a:t>
            </a:r>
          </a:p>
          <a:p>
            <a:r>
              <a:rPr lang="en-US" dirty="0">
                <a:solidFill>
                  <a:srgbClr val="000000"/>
                </a:solidFill>
              </a:rPr>
              <a:t>If the differences are normally distributed and the null hypothesis is assumed to be true, the sampling distribution of      has a </a:t>
            </a:r>
            <a:r>
              <a:rPr lang="en-US" i="1" dirty="0">
                <a:solidFill>
                  <a:srgbClr val="000000"/>
                </a:solidFill>
              </a:rPr>
              <a:t>t</a:t>
            </a:r>
            <a:r>
              <a:rPr lang="en-US" dirty="0">
                <a:solidFill>
                  <a:srgbClr val="000000"/>
                </a:solidFill>
              </a:rPr>
              <a:t>-distribution with </a:t>
            </a:r>
            <a:r>
              <a:rPr lang="en-US" i="1" dirty="0">
                <a:solidFill>
                  <a:srgbClr val="000000"/>
                </a:solidFill>
              </a:rPr>
              <a:t>n</a:t>
            </a:r>
            <a:r>
              <a:rPr lang="en-US" dirty="0">
                <a:solidFill>
                  <a:srgbClr val="000000"/>
                </a:solidFill>
              </a:rPr>
              <a:t> − 1 degrees of freedom. Note that </a:t>
            </a:r>
            <a:r>
              <a:rPr lang="en-US" i="1" dirty="0">
                <a:solidFill>
                  <a:srgbClr val="000000"/>
                </a:solidFill>
              </a:rPr>
              <a:t>n</a:t>
            </a:r>
            <a:r>
              <a:rPr lang="en-US" dirty="0">
                <a:solidFill>
                  <a:srgbClr val="000000"/>
                </a:solidFill>
              </a:rPr>
              <a:t> represents the number of pairs of sample data. The </a:t>
            </a:r>
            <a:r>
              <a:rPr lang="en-US" i="1" dirty="0">
                <a:solidFill>
                  <a:srgbClr val="000000"/>
                </a:solidFill>
              </a:rPr>
              <a:t>t</a:t>
            </a:r>
            <a:r>
              <a:rPr lang="en-US" dirty="0">
                <a:solidFill>
                  <a:srgbClr val="000000"/>
                </a:solidFill>
              </a:rPr>
              <a:t>-test statistic is given by </a:t>
            </a:r>
          </a:p>
          <a:p>
            <a:endParaRPr lang="en-US" dirty="0">
              <a:solidFill>
                <a:srgbClr val="000000"/>
              </a:solidFill>
            </a:endParaRPr>
          </a:p>
          <a:p>
            <a:pPr>
              <a:lnSpc>
                <a:spcPct val="200000"/>
              </a:lnSpc>
            </a:pPr>
            <a:endParaRPr lang="en-US" dirty="0">
              <a:solidFill>
                <a:srgbClr val="000000"/>
              </a:solidFill>
            </a:endParaRPr>
          </a:p>
        </p:txBody>
      </p:sp>
      <p:graphicFrame>
        <p:nvGraphicFramePr>
          <p:cNvPr id="240642" name="Object 2"/>
          <p:cNvGraphicFramePr>
            <a:graphicFrameLocks noChangeAspect="1"/>
          </p:cNvGraphicFramePr>
          <p:nvPr/>
        </p:nvGraphicFramePr>
        <p:xfrm>
          <a:off x="2683778" y="3174534"/>
          <a:ext cx="330200" cy="431800"/>
        </p:xfrm>
        <a:graphic>
          <a:graphicData uri="http://schemas.openxmlformats.org/presentationml/2006/ole">
            <mc:AlternateContent xmlns:mc="http://schemas.openxmlformats.org/markup-compatibility/2006">
              <mc:Choice xmlns:v="urn:schemas-microsoft-com:vml" Requires="v">
                <p:oleObj spid="_x0000_s240660" name="Equation" r:id="rId3" imgW="330120" imgH="431640" progId="Equation.DSMT4">
                  <p:embed/>
                </p:oleObj>
              </mc:Choice>
              <mc:Fallback>
                <p:oleObj name="Equation" r:id="rId3" imgW="33012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3778" y="3174534"/>
                        <a:ext cx="330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0643" name="Object 3"/>
          <p:cNvGraphicFramePr>
            <a:graphicFrameLocks noChangeAspect="1"/>
          </p:cNvGraphicFramePr>
          <p:nvPr>
            <p:extLst>
              <p:ext uri="{D42A27DB-BD31-4B8C-83A1-F6EECF244321}">
                <p14:modId xmlns:p14="http://schemas.microsoft.com/office/powerpoint/2010/main" val="1744505671"/>
              </p:ext>
            </p:extLst>
          </p:nvPr>
        </p:nvGraphicFramePr>
        <p:xfrm>
          <a:off x="3670300" y="4513263"/>
          <a:ext cx="1663700" cy="1320800"/>
        </p:xfrm>
        <a:graphic>
          <a:graphicData uri="http://schemas.openxmlformats.org/presentationml/2006/ole">
            <mc:AlternateContent xmlns:mc="http://schemas.openxmlformats.org/markup-compatibility/2006">
              <mc:Choice xmlns:v="urn:schemas-microsoft-com:vml" Requires="v">
                <p:oleObj spid="_x0000_s240661" name="Equation" r:id="rId5" imgW="1663560" imgH="1320480" progId="Equation.DSMT4">
                  <p:embed/>
                </p:oleObj>
              </mc:Choice>
              <mc:Fallback>
                <p:oleObj name="Equation" r:id="rId5" imgW="1663560" imgH="1320480" progId="Equation.DSMT4">
                  <p:embed/>
                  <p:pic>
                    <p:nvPicPr>
                      <p:cNvPr id="0" name="Picture 3"/>
                      <p:cNvPicPr>
                        <a:picLocks noChangeAspect="1" noChangeArrowheads="1"/>
                      </p:cNvPicPr>
                      <p:nvPr/>
                    </p:nvPicPr>
                    <p:blipFill>
                      <a:blip r:embed="rId6"/>
                      <a:srcRect/>
                      <a:stretch>
                        <a:fillRect/>
                      </a:stretch>
                    </p:blipFill>
                    <p:spPr bwMode="auto">
                      <a:xfrm>
                        <a:off x="3670300" y="4513263"/>
                        <a:ext cx="16637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 Hypothesis about Two Dependent Population Means </a:t>
            </a:r>
          </a:p>
        </p:txBody>
      </p:sp>
      <p:sp>
        <p:nvSpPr>
          <p:cNvPr id="4" name="Content Placeholder 2"/>
          <p:cNvSpPr>
            <a:spLocks noGrp="1"/>
          </p:cNvSpPr>
          <p:nvPr>
            <p:ph idx="1"/>
          </p:nvPr>
        </p:nvSpPr>
        <p:spPr>
          <a:xfrm>
            <a:off x="457200" y="1229384"/>
            <a:ext cx="8229600" cy="3539430"/>
          </a:xfrm>
          <a:solidFill>
            <a:srgbClr val="FFFFCC"/>
          </a:solidFill>
          <a:ln w="28575">
            <a:solidFill>
              <a:srgbClr val="000000"/>
            </a:solidFill>
          </a:ln>
        </p:spPr>
        <p:txBody>
          <a:bodyPr>
            <a:spAutoFit/>
          </a:bodyPr>
          <a:lstStyle/>
          <a:p>
            <a:pPr algn="ctr"/>
            <a:r>
              <a:rPr lang="en-US" b="1" dirty="0">
                <a:solidFill>
                  <a:srgbClr val="000000"/>
                </a:solidFill>
              </a:rPr>
              <a:t>Procedure (cont.)</a:t>
            </a:r>
            <a:endParaRPr lang="en-US" dirty="0">
              <a:solidFill>
                <a:srgbClr val="000000"/>
              </a:solidFill>
            </a:endParaRPr>
          </a:p>
          <a:p>
            <a:r>
              <a:rPr lang="en-US" dirty="0">
                <a:solidFill>
                  <a:srgbClr val="000000"/>
                </a:solidFill>
              </a:rPr>
              <a:t>where </a:t>
            </a:r>
          </a:p>
          <a:p>
            <a:r>
              <a:rPr lang="en-US" dirty="0">
                <a:solidFill>
                  <a:srgbClr val="000000"/>
                </a:solidFill>
              </a:rPr>
              <a:t>     </a:t>
            </a:r>
            <a:r>
              <a:rPr lang="en-US" dirty="0">
                <a:solidFill>
                  <a:srgbClr val="000000"/>
                </a:solidFill>
                <a:latin typeface="Symbol" pitchFamily="98" charset="2"/>
              </a:rPr>
              <a:t>=</a:t>
            </a:r>
            <a:r>
              <a:rPr lang="en-US" dirty="0">
                <a:solidFill>
                  <a:srgbClr val="000000"/>
                </a:solidFill>
              </a:rPr>
              <a:t> the mean value of the sample of differences, </a:t>
            </a:r>
          </a:p>
          <a:p>
            <a:r>
              <a:rPr lang="el-GR" i="1" dirty="0">
                <a:solidFill>
                  <a:srgbClr val="000000"/>
                </a:solidFill>
                <a:latin typeface="Cambria Math" panose="02040503050406030204" pitchFamily="18" charset="0"/>
                <a:ea typeface="Cambria Math" panose="02040503050406030204" pitchFamily="18" charset="0"/>
              </a:rPr>
              <a:t>μ</a:t>
            </a:r>
            <a:r>
              <a:rPr lang="en-US" i="1" baseline="-25000" dirty="0">
                <a:solidFill>
                  <a:srgbClr val="000000"/>
                </a:solidFill>
              </a:rPr>
              <a:t>d</a:t>
            </a:r>
            <a:r>
              <a:rPr lang="en-US" dirty="0">
                <a:solidFill>
                  <a:srgbClr val="000000"/>
                </a:solidFill>
              </a:rPr>
              <a:t> </a:t>
            </a:r>
            <a:r>
              <a:rPr lang="en-US" dirty="0">
                <a:solidFill>
                  <a:srgbClr val="000000"/>
                </a:solidFill>
                <a:latin typeface="Symbol" pitchFamily="98" charset="2"/>
              </a:rPr>
              <a:t>=</a:t>
            </a:r>
            <a:r>
              <a:rPr lang="en-US" dirty="0">
                <a:solidFill>
                  <a:srgbClr val="000000"/>
                </a:solidFill>
              </a:rPr>
              <a:t> the mean value of the population of differences, </a:t>
            </a:r>
          </a:p>
          <a:p>
            <a:r>
              <a:rPr lang="en-US" i="1" dirty="0" err="1">
                <a:solidFill>
                  <a:srgbClr val="000000"/>
                </a:solidFill>
              </a:rPr>
              <a:t>s</a:t>
            </a:r>
            <a:r>
              <a:rPr lang="en-US" i="1" baseline="-25000" dirty="0" err="1">
                <a:solidFill>
                  <a:srgbClr val="000000"/>
                </a:solidFill>
              </a:rPr>
              <a:t>d</a:t>
            </a:r>
            <a:r>
              <a:rPr lang="en-US" dirty="0">
                <a:solidFill>
                  <a:srgbClr val="000000"/>
                </a:solidFill>
              </a:rPr>
              <a:t> </a:t>
            </a:r>
            <a:r>
              <a:rPr lang="en-US" dirty="0">
                <a:solidFill>
                  <a:srgbClr val="000000"/>
                </a:solidFill>
                <a:latin typeface="Symbol" pitchFamily="98" charset="2"/>
              </a:rPr>
              <a:t>=</a:t>
            </a:r>
            <a:r>
              <a:rPr lang="en-US" dirty="0">
                <a:solidFill>
                  <a:srgbClr val="000000"/>
                </a:solidFill>
              </a:rPr>
              <a:t> the standard deviation of the sample of</a:t>
            </a:r>
            <a:br>
              <a:rPr lang="en-US" dirty="0">
                <a:solidFill>
                  <a:srgbClr val="000000"/>
                </a:solidFill>
              </a:rPr>
            </a:br>
            <a:r>
              <a:rPr lang="en-US" dirty="0">
                <a:solidFill>
                  <a:srgbClr val="000000"/>
                </a:solidFill>
              </a:rPr>
              <a:t>        differences, and </a:t>
            </a:r>
          </a:p>
          <a:p>
            <a:r>
              <a:rPr lang="en-US" i="1" dirty="0">
                <a:solidFill>
                  <a:srgbClr val="000000"/>
                </a:solidFill>
              </a:rPr>
              <a:t>n</a:t>
            </a:r>
            <a:r>
              <a:rPr lang="en-US" dirty="0">
                <a:solidFill>
                  <a:srgbClr val="000000"/>
                </a:solidFill>
              </a:rPr>
              <a:t> </a:t>
            </a:r>
            <a:r>
              <a:rPr lang="en-US" dirty="0">
                <a:solidFill>
                  <a:srgbClr val="000000"/>
                </a:solidFill>
                <a:latin typeface="Symbol" pitchFamily="98" charset="2"/>
              </a:rPr>
              <a:t>=</a:t>
            </a:r>
            <a:r>
              <a:rPr lang="en-US" dirty="0">
                <a:solidFill>
                  <a:srgbClr val="000000"/>
                </a:solidFill>
              </a:rPr>
              <a:t> the number of pairs of sample data. </a:t>
            </a:r>
          </a:p>
        </p:txBody>
      </p:sp>
      <p:graphicFrame>
        <p:nvGraphicFramePr>
          <p:cNvPr id="240642" name="Object 2"/>
          <p:cNvGraphicFramePr>
            <a:graphicFrameLocks noChangeAspect="1"/>
          </p:cNvGraphicFramePr>
          <p:nvPr/>
        </p:nvGraphicFramePr>
        <p:xfrm>
          <a:off x="550178" y="2319556"/>
          <a:ext cx="330200" cy="431800"/>
        </p:xfrm>
        <a:graphic>
          <a:graphicData uri="http://schemas.openxmlformats.org/presentationml/2006/ole">
            <mc:AlternateContent xmlns:mc="http://schemas.openxmlformats.org/markup-compatibility/2006">
              <mc:Choice xmlns:v="urn:schemas-microsoft-com:vml" Requires="v">
                <p:oleObj spid="_x0000_s241675" name="Equation" r:id="rId3" imgW="330120" imgH="431640" progId="Equation.DSMT4">
                  <p:embed/>
                </p:oleObj>
              </mc:Choice>
              <mc:Fallback>
                <p:oleObj name="Equation" r:id="rId3" imgW="330120" imgH="4316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178" y="2319556"/>
                        <a:ext cx="330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3150</TotalTime>
  <Words>2645</Words>
  <Application>Microsoft Office PowerPoint</Application>
  <PresentationFormat>On-screen Show (4:3)</PresentationFormat>
  <Paragraphs>298</Paragraphs>
  <Slides>43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3" baseType="lpstr">
      <vt:lpstr>Times New Roman</vt:lpstr>
      <vt:lpstr>Cambria Math</vt:lpstr>
      <vt:lpstr>Symbol</vt:lpstr>
      <vt:lpstr>Arial</vt:lpstr>
      <vt:lpstr>Calibri</vt:lpstr>
      <vt:lpstr>STIX</vt:lpstr>
      <vt:lpstr>Roboto Condensed</vt:lpstr>
      <vt:lpstr>Office Theme</vt:lpstr>
      <vt:lpstr>MathType 6.0 Equation</vt:lpstr>
      <vt:lpstr>Equation</vt:lpstr>
      <vt:lpstr>Section 12.2</vt:lpstr>
      <vt:lpstr>Paired Difference Experimental Design</vt:lpstr>
      <vt:lpstr>Inference about Two Means: Dependent Samples (Paired Difference) </vt:lpstr>
      <vt:lpstr>Difference between Matched Pairs</vt:lpstr>
      <vt:lpstr>100(1 − α)% Confidence Interval for μd </vt:lpstr>
      <vt:lpstr>100(1 − α)% Confidence Interval for μd </vt:lpstr>
      <vt:lpstr>Testing a Hypothesis about Two Dependent Population Means </vt:lpstr>
      <vt:lpstr>Testing a Hypothesis about Two Dependent Population Means </vt:lpstr>
      <vt:lpstr>Testing a Hypothesis about Two Dependent Population Means </vt:lpstr>
      <vt:lpstr>Example 12.2.1</vt:lpstr>
      <vt:lpstr>Example 12.2.1 (cont.)</vt:lpstr>
      <vt:lpstr>Example 12.2.1 (cont.)</vt:lpstr>
      <vt:lpstr>Example 12.2.1 (cont.)</vt:lpstr>
      <vt:lpstr>Example 12.2.1 (cont.)</vt:lpstr>
      <vt:lpstr>Example 12.2.1 (cont.)</vt:lpstr>
      <vt:lpstr>Example 12.2.1 (cont.)</vt:lpstr>
      <vt:lpstr>Example 12.2.1 (cont.)</vt:lpstr>
      <vt:lpstr>Example 12.2.1 (cont.)</vt:lpstr>
      <vt:lpstr>Example 12.2.1 (cont.)</vt:lpstr>
      <vt:lpstr>Example 12.2.1 (cont.)</vt:lpstr>
      <vt:lpstr>Example 12.2.1 (cont.)</vt:lpstr>
      <vt:lpstr>Example 12.2.1 (cont.)</vt:lpstr>
      <vt:lpstr>Example 12.2.1 (cont.)</vt:lpstr>
      <vt:lpstr>Example 12.2.1 (cont.)</vt:lpstr>
      <vt:lpstr>Example 12.2.1 (cont.)</vt:lpstr>
      <vt:lpstr>Example 12.2.1 (cont.)</vt:lpstr>
      <vt:lpstr>Example 12.2.1 (cont.)</vt:lpstr>
      <vt:lpstr>Example 12.2.1 (cont.)</vt:lpstr>
      <vt:lpstr>Example 12.2.1 (cont.)</vt:lpstr>
      <vt:lpstr>Example 12.2.1 (cont.)</vt:lpstr>
      <vt:lpstr>Example 12.2.2</vt:lpstr>
      <vt:lpstr>Example 12.2.2 (cont.)</vt:lpstr>
      <vt:lpstr>Example 12.2.2 (cont.)</vt:lpstr>
      <vt:lpstr>Example 12.2.2 (cont.)</vt:lpstr>
      <vt:lpstr>Example 12.2.2 (cont.)</vt:lpstr>
      <vt:lpstr>Example 12.2.2 (cont.)</vt:lpstr>
      <vt:lpstr>Example 12.2.2 (cont.)</vt:lpstr>
      <vt:lpstr>Example 12.2.2 (cont.)</vt:lpstr>
      <vt:lpstr>Example 12.2.2 (cont.)</vt:lpstr>
      <vt:lpstr>Example 12.2.2 (cont.)</vt:lpstr>
      <vt:lpstr>Example 12.2.2 (cont.)</vt:lpstr>
      <vt:lpstr>Example 12.2.2 (cont.)</vt:lpstr>
      <vt:lpstr>Example 12.2.2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3e</dc:title>
  <dc:creator>Hawkes Learning</dc:creator>
  <cp:lastModifiedBy>jeevan</cp:lastModifiedBy>
  <cp:revision>445</cp:revision>
  <dcterms:created xsi:type="dcterms:W3CDTF">2013-04-26T14:43:13Z</dcterms:created>
  <dcterms:modified xsi:type="dcterms:W3CDTF">2018-09-14T11:19:06Z</dcterms:modified>
</cp:coreProperties>
</file>