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9"/>
  </p:notesMasterIdLst>
  <p:handoutMasterIdLst>
    <p:handoutMasterId r:id="rId40"/>
  </p:handoutMasterIdLst>
  <p:sldIdLst>
    <p:sldId id="256" r:id="rId2"/>
    <p:sldId id="338" r:id="rId3"/>
    <p:sldId id="482" r:id="rId4"/>
    <p:sldId id="444" r:id="rId5"/>
    <p:sldId id="483" r:id="rId6"/>
    <p:sldId id="515" r:id="rId7"/>
    <p:sldId id="484" r:id="rId8"/>
    <p:sldId id="485" r:id="rId9"/>
    <p:sldId id="486" r:id="rId10"/>
    <p:sldId id="487" r:id="rId11"/>
    <p:sldId id="488" r:id="rId12"/>
    <p:sldId id="489" r:id="rId13"/>
    <p:sldId id="514" r:id="rId14"/>
    <p:sldId id="490" r:id="rId15"/>
    <p:sldId id="491" r:id="rId16"/>
    <p:sldId id="492" r:id="rId17"/>
    <p:sldId id="493" r:id="rId18"/>
    <p:sldId id="494" r:id="rId19"/>
    <p:sldId id="495" r:id="rId20"/>
    <p:sldId id="496" r:id="rId21"/>
    <p:sldId id="497" r:id="rId22"/>
    <p:sldId id="498" r:id="rId23"/>
    <p:sldId id="499" r:id="rId24"/>
    <p:sldId id="500" r:id="rId25"/>
    <p:sldId id="501" r:id="rId26"/>
    <p:sldId id="502" r:id="rId27"/>
    <p:sldId id="503" r:id="rId28"/>
    <p:sldId id="504" r:id="rId29"/>
    <p:sldId id="505" r:id="rId30"/>
    <p:sldId id="506" r:id="rId31"/>
    <p:sldId id="507" r:id="rId32"/>
    <p:sldId id="508" r:id="rId33"/>
    <p:sldId id="509" r:id="rId34"/>
    <p:sldId id="510" r:id="rId35"/>
    <p:sldId id="511" r:id="rId36"/>
    <p:sldId id="512" r:id="rId37"/>
    <p:sldId id="513" r:id="rId38"/>
  </p:sldIdLst>
  <p:sldSz cx="9144000" cy="6858000" type="screen4x3"/>
  <p:notesSz cx="6858000" cy="9144000"/>
  <p:embeddedFontLst>
    <p:embeddedFont>
      <p:font typeface="Calibri" panose="020F0502020204030204" pitchFamily="34" charset="0"/>
      <p:regular r:id="rId41"/>
      <p:bold r:id="rId42"/>
      <p:italic r:id="rId43"/>
      <p:boldItalic r:id="rId44"/>
    </p:embeddedFont>
    <p:embeddedFont>
      <p:font typeface="Cambria Math" panose="02040503050406030204" pitchFamily="18" charset="0"/>
      <p:regular r:id="rId45"/>
    </p:embeddedFont>
    <p:embeddedFont>
      <p:font typeface="Roboto Condensed" panose="02000000000000000000" pitchFamily="2" charset="0"/>
      <p:regular r:id="rId46"/>
      <p:bold r:id="rId47"/>
      <p:italic r:id="rId48"/>
      <p:boldItalic r:id="rId4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Lebeaux" initials="RL" lastIdx="2" clrIdx="0">
    <p:extLst>
      <p:ext uri="{19B8F6BF-5375-455C-9EA6-DF929625EA0E}">
        <p15:presenceInfo xmlns:p15="http://schemas.microsoft.com/office/powerpoint/2012/main" userId="Rebecca Lebeaux"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00"/>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12" d="100"/>
          <a:sy n="112" d="100"/>
        </p:scale>
        <p:origin x="1830"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2.fntdata"/><Relationship Id="rId47" Type="http://schemas.openxmlformats.org/officeDocument/2006/relationships/font" Target="fonts/font7.fntdata"/><Relationship Id="rId50"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font" Target="fonts/font5.fntdata"/><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4.fntdata"/><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3.fntdata"/><Relationship Id="rId48" Type="http://schemas.openxmlformats.org/officeDocument/2006/relationships/font" Target="fonts/font8.fntdata"/><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6.fntdata"/><Relationship Id="rId20" Type="http://schemas.openxmlformats.org/officeDocument/2006/relationships/slide" Target="slides/slide19.xml"/><Relationship Id="rId41" Type="http://schemas.openxmlformats.org/officeDocument/2006/relationships/font" Target="fonts/font1.fntdata"/><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9.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4" Type="http://schemas.openxmlformats.org/officeDocument/2006/relationships/image" Target="../media/image32.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 Id="rId4" Type="http://schemas.openxmlformats.org/officeDocument/2006/relationships/image" Target="../media/image46.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48.wmf"/><Relationship Id="rId1" Type="http://schemas.openxmlformats.org/officeDocument/2006/relationships/image" Target="../media/image47.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image" Target="../media/image50.wmf"/><Relationship Id="rId1" Type="http://schemas.openxmlformats.org/officeDocument/2006/relationships/image" Target="../media/image49.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50.wmf"/><Relationship Id="rId1" Type="http://schemas.openxmlformats.org/officeDocument/2006/relationships/image" Target="../media/image55.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58.wmf"/><Relationship Id="rId2" Type="http://schemas.openxmlformats.org/officeDocument/2006/relationships/image" Target="../media/image57.wmf"/><Relationship Id="rId1" Type="http://schemas.openxmlformats.org/officeDocument/2006/relationships/image" Target="../media/image56.wmf"/><Relationship Id="rId4" Type="http://schemas.openxmlformats.org/officeDocument/2006/relationships/image" Target="../media/image59.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4"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 Id="rId4" Type="http://schemas.openxmlformats.org/officeDocument/2006/relationships/image" Target="../media/image18.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9/14/2018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9/14/2018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6.wmf"/><Relationship Id="rId5" Type="http://schemas.openxmlformats.org/officeDocument/2006/relationships/oleObject" Target="../embeddings/oleObject15.bin"/><Relationship Id="rId10" Type="http://schemas.openxmlformats.org/officeDocument/2006/relationships/image" Target="../media/image18.wmf"/><Relationship Id="rId4" Type="http://schemas.openxmlformats.org/officeDocument/2006/relationships/image" Target="../media/image15.wmf"/><Relationship Id="rId9" Type="http://schemas.openxmlformats.org/officeDocument/2006/relationships/oleObject" Target="../embeddings/oleObject17.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1.wmf"/><Relationship Id="rId5" Type="http://schemas.openxmlformats.org/officeDocument/2006/relationships/oleObject" Target="../embeddings/oleObject19.bin"/><Relationship Id="rId4" Type="http://schemas.openxmlformats.org/officeDocument/2006/relationships/image" Target="../media/image20.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2.wmf"/></Relationships>
</file>

<file path=ppt/slides/_rels/slide18.xml.rels><?xml version="1.0" encoding="UTF-8" standalone="yes"?>
<Relationships xmlns="http://schemas.openxmlformats.org/package/2006/relationships"><Relationship Id="rId8" Type="http://schemas.openxmlformats.org/officeDocument/2006/relationships/image" Target="../media/image25.wmf"/><Relationship Id="rId13" Type="http://schemas.openxmlformats.org/officeDocument/2006/relationships/oleObject" Target="../embeddings/oleObject26.bin"/><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27.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4.wmf"/><Relationship Id="rId11" Type="http://schemas.openxmlformats.org/officeDocument/2006/relationships/oleObject" Target="../embeddings/oleObject25.bin"/><Relationship Id="rId5" Type="http://schemas.openxmlformats.org/officeDocument/2006/relationships/oleObject" Target="../embeddings/oleObject22.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4.bin"/><Relationship Id="rId14" Type="http://schemas.openxmlformats.org/officeDocument/2006/relationships/image" Target="../media/image28.wmf"/></Relationships>
</file>

<file path=ppt/slides/_rels/slide19.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7.bin"/><Relationship Id="rId7"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0.wmf"/><Relationship Id="rId5" Type="http://schemas.openxmlformats.org/officeDocument/2006/relationships/oleObject" Target="../embeddings/oleObject28.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30.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4.wmf"/><Relationship Id="rId5" Type="http://schemas.openxmlformats.org/officeDocument/2006/relationships/oleObject" Target="../embeddings/oleObject32.bin"/><Relationship Id="rId4" Type="http://schemas.openxmlformats.org/officeDocument/2006/relationships/image" Target="../media/image33.wmf"/><Relationship Id="rId9" Type="http://schemas.openxmlformats.org/officeDocument/2006/relationships/image" Target="../media/image36.png"/></Relationships>
</file>

<file path=ppt/slides/_rels/slide21.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39.bin"/><Relationship Id="rId3" Type="http://schemas.openxmlformats.org/officeDocument/2006/relationships/oleObject" Target="../embeddings/oleObject34.bin"/><Relationship Id="rId7" Type="http://schemas.openxmlformats.org/officeDocument/2006/relationships/oleObject" Target="../embeddings/oleObject36.bin"/><Relationship Id="rId12" Type="http://schemas.openxmlformats.org/officeDocument/2006/relationships/image" Target="../media/image41.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38.wmf"/><Relationship Id="rId11" Type="http://schemas.openxmlformats.org/officeDocument/2006/relationships/oleObject" Target="../embeddings/oleObject38.bin"/><Relationship Id="rId5" Type="http://schemas.openxmlformats.org/officeDocument/2006/relationships/oleObject" Target="../embeddings/oleObject35.bin"/><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7.bin"/><Relationship Id="rId14" Type="http://schemas.openxmlformats.org/officeDocument/2006/relationships/image" Target="../media/image42.wmf"/></Relationships>
</file>

<file path=ppt/slides/_rels/slide22.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40.bin"/><Relationship Id="rId7"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44.wmf"/><Relationship Id="rId5" Type="http://schemas.openxmlformats.org/officeDocument/2006/relationships/oleObject" Target="../embeddings/oleObject41.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43.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48.wmf"/><Relationship Id="rId5" Type="http://schemas.openxmlformats.org/officeDocument/2006/relationships/oleObject" Target="../embeddings/oleObject45.bin"/><Relationship Id="rId4" Type="http://schemas.openxmlformats.org/officeDocument/2006/relationships/image" Target="../media/image47.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49.bin"/><Relationship Id="rId3" Type="http://schemas.openxmlformats.org/officeDocument/2006/relationships/oleObject" Target="../embeddings/oleObject46.bin"/><Relationship Id="rId7"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50.wmf"/><Relationship Id="rId5" Type="http://schemas.openxmlformats.org/officeDocument/2006/relationships/oleObject" Target="../embeddings/oleObject47.bin"/><Relationship Id="rId4" Type="http://schemas.openxmlformats.org/officeDocument/2006/relationships/image" Target="../media/image49.wmf"/><Relationship Id="rId9" Type="http://schemas.openxmlformats.org/officeDocument/2006/relationships/image" Target="../media/image51.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30.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oleObject" Target="../embeddings/oleObject50.bin"/><Relationship Id="rId7" Type="http://schemas.openxmlformats.org/officeDocument/2006/relationships/oleObject" Target="../embeddings/oleObject52.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53.wmf"/><Relationship Id="rId5" Type="http://schemas.openxmlformats.org/officeDocument/2006/relationships/oleObject" Target="../embeddings/oleObject51.bin"/><Relationship Id="rId4" Type="http://schemas.openxmlformats.org/officeDocument/2006/relationships/image" Target="../media/image52.w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50.wmf"/><Relationship Id="rId5" Type="http://schemas.openxmlformats.org/officeDocument/2006/relationships/oleObject" Target="../embeddings/oleObject54.bin"/><Relationship Id="rId4" Type="http://schemas.openxmlformats.org/officeDocument/2006/relationships/image" Target="../media/image55.wmf"/></Relationships>
</file>

<file path=ppt/slides/_rels/slide32.xml.rels><?xml version="1.0" encoding="UTF-8" standalone="yes"?>
<Relationships xmlns="http://schemas.openxmlformats.org/package/2006/relationships"><Relationship Id="rId8" Type="http://schemas.openxmlformats.org/officeDocument/2006/relationships/image" Target="../media/image58.wmf"/><Relationship Id="rId3" Type="http://schemas.openxmlformats.org/officeDocument/2006/relationships/oleObject" Target="../embeddings/oleObject55.bin"/><Relationship Id="rId7" Type="http://schemas.openxmlformats.org/officeDocument/2006/relationships/oleObject" Target="../embeddings/oleObject57.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57.wmf"/><Relationship Id="rId5" Type="http://schemas.openxmlformats.org/officeDocument/2006/relationships/oleObject" Target="../embeddings/oleObject56.bin"/><Relationship Id="rId10" Type="http://schemas.openxmlformats.org/officeDocument/2006/relationships/image" Target="../media/image59.wmf"/><Relationship Id="rId4" Type="http://schemas.openxmlformats.org/officeDocument/2006/relationships/image" Target="../media/image56.wmf"/><Relationship Id="rId9" Type="http://schemas.openxmlformats.org/officeDocument/2006/relationships/oleObject" Target="../embeddings/oleObject58.bin"/></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6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9.wmf"/><Relationship Id="rId5" Type="http://schemas.openxmlformats.org/officeDocument/2006/relationships/oleObject" Target="../embeddings/oleObject8.bin"/><Relationship Id="rId4" Type="http://schemas.openxmlformats.org/officeDocument/2006/relationships/image" Target="../media/image8.wmf"/></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8.wmf"/></Relationships>
</file>

<file path=ppt/slides/_rels/slide9.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2.wmf"/><Relationship Id="rId5" Type="http://schemas.openxmlformats.org/officeDocument/2006/relationships/oleObject" Target="../embeddings/oleObject11.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12.3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Inference about Two Population Proportions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Testing a Hypothesis about Two Population Proportions </a:t>
            </a:r>
          </a:p>
        </p:txBody>
      </p:sp>
      <p:sp>
        <p:nvSpPr>
          <p:cNvPr id="4" name="Content Placeholder 2"/>
          <p:cNvSpPr>
            <a:spLocks noGrp="1"/>
          </p:cNvSpPr>
          <p:nvPr>
            <p:ph idx="1"/>
          </p:nvPr>
        </p:nvSpPr>
        <p:spPr>
          <a:xfrm>
            <a:off x="457200" y="1101054"/>
            <a:ext cx="8229600" cy="4842545"/>
          </a:xfrm>
          <a:solidFill>
            <a:srgbClr val="FFFFCC"/>
          </a:solidFill>
          <a:ln w="28575">
            <a:solidFill>
              <a:srgbClr val="000000"/>
            </a:solidFill>
          </a:ln>
        </p:spPr>
        <p:txBody>
          <a:bodyPr wrap="square">
            <a:spAutoFit/>
          </a:bodyPr>
          <a:lstStyle/>
          <a:p>
            <a:pPr algn="ctr"/>
            <a:r>
              <a:rPr lang="en-US" b="1" dirty="0">
                <a:solidFill>
                  <a:srgbClr val="000000"/>
                </a:solidFill>
              </a:rPr>
              <a:t>Procedure (cont.)</a:t>
            </a:r>
          </a:p>
          <a:p>
            <a:r>
              <a:rPr lang="en-US" dirty="0">
                <a:solidFill>
                  <a:srgbClr val="000000"/>
                </a:solidFill>
              </a:rPr>
              <a:t>Therefore,     and      are pooled to derive a better estimate of the population proportion. The test statistic is a standard normal random variable and is given by</a:t>
            </a:r>
          </a:p>
          <a:p>
            <a:endParaRPr lang="en-US" dirty="0">
              <a:solidFill>
                <a:srgbClr val="000000"/>
              </a:solidFill>
            </a:endParaRPr>
          </a:p>
          <a:p>
            <a:endParaRPr lang="en-US" dirty="0">
              <a:solidFill>
                <a:srgbClr val="000000"/>
              </a:solidFill>
            </a:endParaRPr>
          </a:p>
          <a:p>
            <a:endParaRPr lang="en-US" dirty="0">
              <a:solidFill>
                <a:srgbClr val="000000"/>
              </a:solidFill>
            </a:endParaRPr>
          </a:p>
          <a:p>
            <a:r>
              <a:rPr lang="en-US" dirty="0">
                <a:solidFill>
                  <a:srgbClr val="000000"/>
                </a:solidFill>
              </a:rPr>
              <a:t>where the pooled sample proportion is calculated as</a:t>
            </a:r>
          </a:p>
          <a:p>
            <a:pPr>
              <a:lnSpc>
                <a:spcPct val="150000"/>
              </a:lnSpc>
            </a:pPr>
            <a:endParaRPr lang="en-US" dirty="0">
              <a:solidFill>
                <a:srgbClr val="000000"/>
              </a:solidFill>
            </a:endParaRPr>
          </a:p>
        </p:txBody>
      </p:sp>
      <p:graphicFrame>
        <p:nvGraphicFramePr>
          <p:cNvPr id="285703" name="Object 7"/>
          <p:cNvGraphicFramePr>
            <a:graphicFrameLocks noChangeAspect="1"/>
          </p:cNvGraphicFramePr>
          <p:nvPr/>
        </p:nvGraphicFramePr>
        <p:xfrm>
          <a:off x="2090956" y="1674349"/>
          <a:ext cx="304800" cy="431800"/>
        </p:xfrm>
        <a:graphic>
          <a:graphicData uri="http://schemas.openxmlformats.org/presentationml/2006/ole">
            <mc:AlternateContent xmlns:mc="http://schemas.openxmlformats.org/markup-compatibility/2006">
              <mc:Choice xmlns:v="urn:schemas-microsoft-com:vml" Requires="v">
                <p:oleObj spid="_x0000_s285731" name="Equation" r:id="rId3" imgW="304560" imgH="431640" progId="Equation.DSMT4">
                  <p:embed/>
                </p:oleObj>
              </mc:Choice>
              <mc:Fallback>
                <p:oleObj name="Equation" r:id="rId3" imgW="304560" imgH="43164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90956" y="1674349"/>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5704" name="Object 8"/>
          <p:cNvGraphicFramePr>
            <a:graphicFrameLocks noChangeAspect="1"/>
          </p:cNvGraphicFramePr>
          <p:nvPr/>
        </p:nvGraphicFramePr>
        <p:xfrm>
          <a:off x="3074988" y="1657804"/>
          <a:ext cx="317500" cy="431800"/>
        </p:xfrm>
        <a:graphic>
          <a:graphicData uri="http://schemas.openxmlformats.org/presentationml/2006/ole">
            <mc:AlternateContent xmlns:mc="http://schemas.openxmlformats.org/markup-compatibility/2006">
              <mc:Choice xmlns:v="urn:schemas-microsoft-com:vml" Requires="v">
                <p:oleObj spid="_x0000_s285732" name="Equation" r:id="rId5" imgW="317160" imgH="431640" progId="Equation.DSMT4">
                  <p:embed/>
                </p:oleObj>
              </mc:Choice>
              <mc:Fallback>
                <p:oleObj name="Equation" r:id="rId5" imgW="317160" imgH="43164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74988" y="1657804"/>
                        <a:ext cx="317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5705" name="Object 9"/>
          <p:cNvGraphicFramePr>
            <a:graphicFrameLocks noChangeAspect="1"/>
          </p:cNvGraphicFramePr>
          <p:nvPr/>
        </p:nvGraphicFramePr>
        <p:xfrm>
          <a:off x="2895600" y="2987226"/>
          <a:ext cx="3441700" cy="1638300"/>
        </p:xfrm>
        <a:graphic>
          <a:graphicData uri="http://schemas.openxmlformats.org/presentationml/2006/ole">
            <mc:AlternateContent xmlns:mc="http://schemas.openxmlformats.org/markup-compatibility/2006">
              <mc:Choice xmlns:v="urn:schemas-microsoft-com:vml" Requires="v">
                <p:oleObj spid="_x0000_s285733" name="Equation" r:id="rId7" imgW="3441600" imgH="1638000" progId="Equation.DSMT4">
                  <p:embed/>
                </p:oleObj>
              </mc:Choice>
              <mc:Fallback>
                <p:oleObj name="Equation" r:id="rId7" imgW="3441600" imgH="16380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95600" y="2987226"/>
                        <a:ext cx="3441700" cy="163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5706" name="Object 10"/>
          <p:cNvGraphicFramePr>
            <a:graphicFrameLocks noChangeAspect="1"/>
          </p:cNvGraphicFramePr>
          <p:nvPr/>
        </p:nvGraphicFramePr>
        <p:xfrm>
          <a:off x="3886200" y="4978167"/>
          <a:ext cx="1663700" cy="927100"/>
        </p:xfrm>
        <a:graphic>
          <a:graphicData uri="http://schemas.openxmlformats.org/presentationml/2006/ole">
            <mc:AlternateContent xmlns:mc="http://schemas.openxmlformats.org/markup-compatibility/2006">
              <mc:Choice xmlns:v="urn:schemas-microsoft-com:vml" Requires="v">
                <p:oleObj spid="_x0000_s285734" name="Equation" r:id="rId9" imgW="1663560" imgH="927000" progId="Equation.DSMT4">
                  <p:embed/>
                </p:oleObj>
              </mc:Choice>
              <mc:Fallback>
                <p:oleObj name="Equation" r:id="rId9" imgW="1663560" imgH="92700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86200" y="4978167"/>
                        <a:ext cx="1663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Testing a Hypothesis about Two Population Proportions </a:t>
            </a:r>
          </a:p>
        </p:txBody>
      </p:sp>
      <p:sp>
        <p:nvSpPr>
          <p:cNvPr id="4" name="Content Placeholder 2"/>
          <p:cNvSpPr>
            <a:spLocks noGrp="1"/>
          </p:cNvSpPr>
          <p:nvPr>
            <p:ph idx="1"/>
          </p:nvPr>
        </p:nvSpPr>
        <p:spPr>
          <a:xfrm>
            <a:off x="457200" y="1221251"/>
            <a:ext cx="8229600" cy="4659737"/>
          </a:xfrm>
          <a:solidFill>
            <a:srgbClr val="FFFFCC"/>
          </a:solidFill>
          <a:ln w="28575">
            <a:solidFill>
              <a:srgbClr val="000000"/>
            </a:solidFill>
          </a:ln>
        </p:spPr>
        <p:txBody>
          <a:bodyPr>
            <a:spAutoFit/>
          </a:bodyPr>
          <a:lstStyle/>
          <a:p>
            <a:pPr algn="ctr"/>
            <a:r>
              <a:rPr lang="en-US" b="1" dirty="0">
                <a:solidFill>
                  <a:srgbClr val="000000"/>
                </a:solidFill>
              </a:rPr>
              <a:t>Procedure (cont.)</a:t>
            </a:r>
          </a:p>
          <a:p>
            <a:r>
              <a:rPr lang="en-US" dirty="0">
                <a:solidFill>
                  <a:srgbClr val="000000"/>
                </a:solidFill>
              </a:rPr>
              <a:t>For Population 1 			</a:t>
            </a:r>
          </a:p>
          <a:p>
            <a:r>
              <a:rPr lang="en-US" i="1" dirty="0">
                <a:solidFill>
                  <a:srgbClr val="000000"/>
                </a:solidFill>
              </a:rPr>
              <a:t>p</a:t>
            </a:r>
            <a:r>
              <a:rPr lang="en-US" baseline="-25000" dirty="0">
                <a:solidFill>
                  <a:srgbClr val="000000"/>
                </a:solidFill>
              </a:rPr>
              <a:t>1</a:t>
            </a:r>
            <a:r>
              <a:rPr lang="en-US" dirty="0">
                <a:solidFill>
                  <a:srgbClr val="000000"/>
                </a:solidFill>
              </a:rPr>
              <a:t> = the population proportion,   	</a:t>
            </a:r>
          </a:p>
          <a:p>
            <a:r>
              <a:rPr lang="en-US" i="1" dirty="0">
                <a:solidFill>
                  <a:srgbClr val="000000"/>
                </a:solidFill>
              </a:rPr>
              <a:t>x</a:t>
            </a:r>
            <a:r>
              <a:rPr lang="en-US" baseline="-25000" dirty="0">
                <a:solidFill>
                  <a:srgbClr val="000000"/>
                </a:solidFill>
              </a:rPr>
              <a:t>1</a:t>
            </a:r>
            <a:r>
              <a:rPr lang="en-US" dirty="0">
                <a:solidFill>
                  <a:srgbClr val="000000"/>
                </a:solidFill>
              </a:rPr>
              <a:t> = the number of successes in the first sample, and </a:t>
            </a:r>
          </a:p>
          <a:p>
            <a:r>
              <a:rPr lang="en-US" i="1" dirty="0">
                <a:solidFill>
                  <a:srgbClr val="000000"/>
                </a:solidFill>
              </a:rPr>
              <a:t>n</a:t>
            </a:r>
            <a:r>
              <a:rPr lang="en-US" baseline="-25000" dirty="0">
                <a:solidFill>
                  <a:srgbClr val="000000"/>
                </a:solidFill>
              </a:rPr>
              <a:t>1</a:t>
            </a:r>
            <a:r>
              <a:rPr lang="en-US" dirty="0">
                <a:solidFill>
                  <a:srgbClr val="000000"/>
                </a:solidFill>
              </a:rPr>
              <a:t> = the sample size of the first sample. </a:t>
            </a:r>
          </a:p>
          <a:p>
            <a:r>
              <a:rPr lang="en-US" dirty="0">
                <a:solidFill>
                  <a:srgbClr val="000000"/>
                </a:solidFill>
              </a:rPr>
              <a:t>For Population 2</a:t>
            </a:r>
          </a:p>
          <a:p>
            <a:r>
              <a:rPr lang="en-US" i="1" dirty="0">
                <a:solidFill>
                  <a:srgbClr val="000000"/>
                </a:solidFill>
              </a:rPr>
              <a:t>p</a:t>
            </a:r>
            <a:r>
              <a:rPr lang="en-US" baseline="-25000" dirty="0">
                <a:solidFill>
                  <a:srgbClr val="000000"/>
                </a:solidFill>
              </a:rPr>
              <a:t>2</a:t>
            </a:r>
            <a:r>
              <a:rPr lang="en-US" dirty="0">
                <a:solidFill>
                  <a:srgbClr val="000000"/>
                </a:solidFill>
              </a:rPr>
              <a:t> = the population proportion,</a:t>
            </a:r>
          </a:p>
          <a:p>
            <a:r>
              <a:rPr lang="en-US" i="1" dirty="0">
                <a:solidFill>
                  <a:srgbClr val="000000"/>
                </a:solidFill>
              </a:rPr>
              <a:t>x</a:t>
            </a:r>
            <a:r>
              <a:rPr lang="en-US" baseline="-25000" dirty="0">
                <a:solidFill>
                  <a:srgbClr val="000000"/>
                </a:solidFill>
              </a:rPr>
              <a:t>2</a:t>
            </a:r>
            <a:r>
              <a:rPr lang="en-US" dirty="0">
                <a:solidFill>
                  <a:srgbClr val="000000"/>
                </a:solidFill>
              </a:rPr>
              <a:t> = the number of successes in the second sample, and</a:t>
            </a:r>
          </a:p>
          <a:p>
            <a:r>
              <a:rPr lang="en-US" i="1" dirty="0">
                <a:solidFill>
                  <a:srgbClr val="000000"/>
                </a:solidFill>
              </a:rPr>
              <a:t>n</a:t>
            </a:r>
            <a:r>
              <a:rPr lang="en-US" baseline="-25000" dirty="0">
                <a:solidFill>
                  <a:srgbClr val="000000"/>
                </a:solidFill>
              </a:rPr>
              <a:t>2</a:t>
            </a:r>
            <a:r>
              <a:rPr lang="en-US" dirty="0">
                <a:solidFill>
                  <a:srgbClr val="000000"/>
                </a:solidFill>
              </a:rPr>
              <a:t> = the sample size of the second sample.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a:t>
            </a:r>
          </a:p>
        </p:txBody>
      </p:sp>
      <p:sp>
        <p:nvSpPr>
          <p:cNvPr id="3" name="Content Placeholder 2"/>
          <p:cNvSpPr>
            <a:spLocks noGrp="1"/>
          </p:cNvSpPr>
          <p:nvPr>
            <p:ph idx="1"/>
          </p:nvPr>
        </p:nvSpPr>
        <p:spPr>
          <a:xfrm>
            <a:off x="457200" y="1280160"/>
            <a:ext cx="5562600" cy="2225040"/>
          </a:xfrm>
        </p:spPr>
        <p:txBody>
          <a:bodyPr>
            <a:noAutofit/>
          </a:bodyPr>
          <a:lstStyle/>
          <a:p>
            <a:r>
              <a:rPr lang="en-US" dirty="0"/>
              <a:t>A cell phone executive has recently been bombarded with complaints from his customers about defective cell phones. He has two plants which produce the cell phones, and he is not sure where the defective phones are coming from. In the past, </a:t>
            </a:r>
          </a:p>
        </p:txBody>
      </p:sp>
      <p:pic>
        <p:nvPicPr>
          <p:cNvPr id="287746" name="Picture 2"/>
          <p:cNvPicPr>
            <a:picLocks noChangeAspect="1" noChangeArrowheads="1"/>
          </p:cNvPicPr>
          <p:nvPr/>
        </p:nvPicPr>
        <p:blipFill>
          <a:blip r:embed="rId2" cstate="print"/>
          <a:srcRect/>
          <a:stretch>
            <a:fillRect/>
          </a:stretch>
        </p:blipFill>
        <p:spPr bwMode="auto">
          <a:xfrm>
            <a:off x="6010276" y="1752600"/>
            <a:ext cx="2828924" cy="1981200"/>
          </a:xfrm>
          <a:prstGeom prst="rect">
            <a:avLst/>
          </a:prstGeom>
          <a:noFill/>
          <a:ln w="9525">
            <a:noFill/>
            <a:miter lim="800000"/>
            <a:headEnd/>
            <a:tailEnd/>
          </a:ln>
        </p:spPr>
      </p:pic>
      <p:sp>
        <p:nvSpPr>
          <p:cNvPr id="5" name="Rectangle 4"/>
          <p:cNvSpPr/>
          <p:nvPr/>
        </p:nvSpPr>
        <p:spPr>
          <a:xfrm>
            <a:off x="457200" y="4249723"/>
            <a:ext cx="8305800" cy="1815882"/>
          </a:xfrm>
          <a:prstGeom prst="rect">
            <a:avLst/>
          </a:prstGeom>
        </p:spPr>
        <p:txBody>
          <a:bodyPr wrap="square">
            <a:spAutoFit/>
          </a:bodyPr>
          <a:lstStyle/>
          <a:p>
            <a:r>
              <a:rPr lang="en-US" sz="2800" dirty="0"/>
              <a:t>the plants have had good control over the number of defective phones produced. Because of the recent flurry of complaints, he thinks that one of the plants may have lost control over its production process.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a:t>
            </a:r>
          </a:p>
        </p:txBody>
      </p:sp>
      <p:sp>
        <p:nvSpPr>
          <p:cNvPr id="3" name="Content Placeholder 2"/>
          <p:cNvSpPr>
            <a:spLocks noGrp="1"/>
          </p:cNvSpPr>
          <p:nvPr>
            <p:ph idx="1"/>
          </p:nvPr>
        </p:nvSpPr>
        <p:spPr>
          <a:xfrm>
            <a:off x="457200" y="1280160"/>
            <a:ext cx="8229600" cy="4511040"/>
          </a:xfrm>
        </p:spPr>
        <p:txBody>
          <a:bodyPr>
            <a:noAutofit/>
          </a:bodyPr>
          <a:lstStyle/>
          <a:p>
            <a:r>
              <a:rPr lang="en-US" dirty="0"/>
              <a:t>To test this theory, he randomly selects </a:t>
            </a:r>
            <a:r>
              <a:rPr lang="en-US" dirty="0">
                <a:solidFill>
                  <a:srgbClr val="0000FF"/>
                </a:solidFill>
              </a:rPr>
              <a:t>200</a:t>
            </a:r>
            <a:r>
              <a:rPr lang="en-US" dirty="0"/>
              <a:t> phones from each of the plants and counts the number of defective phones. The results of the survey are displayed in the table.</a:t>
            </a:r>
          </a:p>
        </p:txBody>
      </p:sp>
      <p:graphicFrame>
        <p:nvGraphicFramePr>
          <p:cNvPr id="6" name="object 3"/>
          <p:cNvGraphicFramePr>
            <a:graphicFrameLocks noGrp="1"/>
          </p:cNvGraphicFramePr>
          <p:nvPr/>
        </p:nvGraphicFramePr>
        <p:xfrm>
          <a:off x="1600200" y="3225800"/>
          <a:ext cx="5943600" cy="1270000"/>
        </p:xfrm>
        <a:graphic>
          <a:graphicData uri="http://schemas.openxmlformats.org/drawingml/2006/table">
            <a:tbl>
              <a:tblPr firstRow="1" bandRow="1">
                <a:tableStyleId>{5C22544A-7EE6-4342-B048-85BDC9FD1C3A}</a:tableStyleId>
              </a:tblPr>
              <a:tblGrid>
                <a:gridCol w="1336177">
                  <a:extLst>
                    <a:ext uri="{9D8B030D-6E8A-4147-A177-3AD203B41FA5}">
                      <a16:colId xmlns:a16="http://schemas.microsoft.com/office/drawing/2014/main" val="20000"/>
                    </a:ext>
                  </a:extLst>
                </a:gridCol>
                <a:gridCol w="2135116">
                  <a:extLst>
                    <a:ext uri="{9D8B030D-6E8A-4147-A177-3AD203B41FA5}">
                      <a16:colId xmlns:a16="http://schemas.microsoft.com/office/drawing/2014/main" val="20001"/>
                    </a:ext>
                  </a:extLst>
                </a:gridCol>
                <a:gridCol w="2472307">
                  <a:extLst>
                    <a:ext uri="{9D8B030D-6E8A-4147-A177-3AD203B41FA5}">
                      <a16:colId xmlns:a16="http://schemas.microsoft.com/office/drawing/2014/main" val="20002"/>
                    </a:ext>
                  </a:extLst>
                </a:gridCol>
              </a:tblGrid>
              <a:tr h="304800">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kern="1200" baseline="0" dirty="0">
                          <a:solidFill>
                            <a:schemeClr val="lt1"/>
                          </a:solidFill>
                          <a:latin typeface="+mn-lt"/>
                          <a:ea typeface="+mn-ea"/>
                          <a:cs typeface="+mn-cs"/>
                        </a:rPr>
                        <a:t>Cell Phone Survey Data </a:t>
                      </a:r>
                    </a:p>
                  </a:txBody>
                  <a:tcPr marL="0" marR="0" marT="0" marB="0"/>
                </a:tc>
                <a:tc hMerge="1">
                  <a:txBody>
                    <a:bodyPr/>
                    <a:lstStyle/>
                    <a:p>
                      <a:pPr marL="10795" algn="ctr">
                        <a:lnSpc>
                          <a:spcPct val="100000"/>
                        </a:lnSpc>
                        <a:spcBef>
                          <a:spcPts val="150"/>
                        </a:spcBef>
                      </a:pPr>
                      <a:endParaRPr sz="1000">
                        <a:latin typeface="Roboto Condensed"/>
                        <a:cs typeface="Roboto Condensed"/>
                      </a:endParaRPr>
                    </a:p>
                  </a:txBody>
                  <a:tcPr marL="0" marR="0" marT="19050" marB="0"/>
                </a:tc>
                <a:tc hMerge="1">
                  <a:txBody>
                    <a:bodyPr/>
                    <a:lstStyle/>
                    <a:p>
                      <a:pPr marL="10795" algn="ctr">
                        <a:lnSpc>
                          <a:spcPct val="100000"/>
                        </a:lnSpc>
                        <a:spcBef>
                          <a:spcPts val="150"/>
                        </a:spcBef>
                      </a:pPr>
                      <a:endParaRPr sz="1000" dirty="0">
                        <a:latin typeface="Roboto Condensed"/>
                        <a:cs typeface="Roboto Condensed"/>
                      </a:endParaRPr>
                    </a:p>
                  </a:txBody>
                  <a:tcPr marL="0" marR="0" marT="19050" marB="0"/>
                </a:tc>
                <a:extLst>
                  <a:ext uri="{0D108BD9-81ED-4DB2-BD59-A6C34878D82A}">
                    <a16:rowId xmlns:a16="http://schemas.microsoft.com/office/drawing/2014/main" val="10000"/>
                  </a:ext>
                </a:extLst>
              </a:tr>
              <a:tr h="196850">
                <a:tc>
                  <a:txBody>
                    <a:bodyPr/>
                    <a:lstStyle/>
                    <a:p>
                      <a:pPr algn="ctr">
                        <a:lnSpc>
                          <a:spcPct val="100000"/>
                        </a:lnSpc>
                      </a:pPr>
                      <a:endParaRPr sz="2000" b="1" dirty="0">
                        <a:solidFill>
                          <a:srgbClr val="000000"/>
                        </a:solidFill>
                        <a:latin typeface="Times New Roman"/>
                        <a:cs typeface="Times New Roman"/>
                      </a:endParaRPr>
                    </a:p>
                  </a:txBody>
                  <a:tcPr marL="0" marR="0" marT="0" marB="0"/>
                </a:tc>
                <a:tc>
                  <a:txBody>
                    <a:bodyPr/>
                    <a:lstStyle/>
                    <a:p>
                      <a:pPr marL="10795" algn="ctr">
                        <a:lnSpc>
                          <a:spcPct val="100000"/>
                        </a:lnSpc>
                        <a:spcBef>
                          <a:spcPts val="150"/>
                        </a:spcBef>
                      </a:pPr>
                      <a:r>
                        <a:rPr sz="2000" b="1" spc="-5" dirty="0">
                          <a:solidFill>
                            <a:srgbClr val="000000"/>
                          </a:solidFill>
                        </a:rPr>
                        <a:t>Number</a:t>
                      </a:r>
                      <a:r>
                        <a:rPr sz="2000" b="1" spc="-30" dirty="0">
                          <a:solidFill>
                            <a:srgbClr val="000000"/>
                          </a:solidFill>
                        </a:rPr>
                        <a:t> </a:t>
                      </a:r>
                      <a:r>
                        <a:rPr sz="2000" b="1" spc="-5" dirty="0">
                          <a:solidFill>
                            <a:srgbClr val="000000"/>
                          </a:solidFill>
                        </a:rPr>
                        <a:t>Sampled</a:t>
                      </a:r>
                      <a:endParaRPr sz="2000" b="1" dirty="0">
                        <a:solidFill>
                          <a:srgbClr val="000000"/>
                        </a:solidFill>
                        <a:latin typeface="Roboto Condensed"/>
                        <a:cs typeface="Roboto Condensed"/>
                      </a:endParaRPr>
                    </a:p>
                  </a:txBody>
                  <a:tcPr marL="0" marR="0" marT="19050" marB="0"/>
                </a:tc>
                <a:tc>
                  <a:txBody>
                    <a:bodyPr/>
                    <a:lstStyle/>
                    <a:p>
                      <a:pPr marL="10795" algn="ctr">
                        <a:lnSpc>
                          <a:spcPct val="100000"/>
                        </a:lnSpc>
                        <a:spcBef>
                          <a:spcPts val="150"/>
                        </a:spcBef>
                      </a:pPr>
                      <a:r>
                        <a:rPr sz="2000" b="1" spc="-5" dirty="0">
                          <a:solidFill>
                            <a:srgbClr val="000000"/>
                          </a:solidFill>
                        </a:rPr>
                        <a:t>Number </a:t>
                      </a:r>
                      <a:r>
                        <a:rPr sz="2000" b="1" dirty="0">
                          <a:solidFill>
                            <a:srgbClr val="000000"/>
                          </a:solidFill>
                        </a:rPr>
                        <a:t>of</a:t>
                      </a:r>
                      <a:r>
                        <a:rPr sz="2000" b="1" spc="-35" dirty="0">
                          <a:solidFill>
                            <a:srgbClr val="000000"/>
                          </a:solidFill>
                        </a:rPr>
                        <a:t> </a:t>
                      </a:r>
                      <a:r>
                        <a:rPr sz="2000" b="1" spc="-5" dirty="0">
                          <a:solidFill>
                            <a:srgbClr val="000000"/>
                          </a:solidFill>
                        </a:rPr>
                        <a:t>Defectives</a:t>
                      </a:r>
                      <a:endParaRPr sz="2000" b="1" dirty="0">
                        <a:solidFill>
                          <a:srgbClr val="000000"/>
                        </a:solidFill>
                        <a:latin typeface="Roboto Condensed"/>
                        <a:cs typeface="Roboto Condensed"/>
                      </a:endParaRPr>
                    </a:p>
                  </a:txBody>
                  <a:tcPr marL="0" marR="0" marT="19050" marB="0"/>
                </a:tc>
                <a:extLst>
                  <a:ext uri="{0D108BD9-81ED-4DB2-BD59-A6C34878D82A}">
                    <a16:rowId xmlns:a16="http://schemas.microsoft.com/office/drawing/2014/main" val="10001"/>
                  </a:ext>
                </a:extLst>
              </a:tr>
              <a:tr h="206375">
                <a:tc>
                  <a:txBody>
                    <a:bodyPr/>
                    <a:lstStyle/>
                    <a:p>
                      <a:pPr marL="94615" algn="ctr">
                        <a:lnSpc>
                          <a:spcPct val="100000"/>
                        </a:lnSpc>
                        <a:spcBef>
                          <a:spcPts val="125"/>
                        </a:spcBef>
                      </a:pPr>
                      <a:r>
                        <a:rPr sz="2000" dirty="0">
                          <a:solidFill>
                            <a:srgbClr val="000000"/>
                          </a:solidFill>
                        </a:rPr>
                        <a:t>Plant</a:t>
                      </a:r>
                      <a:r>
                        <a:rPr sz="2000" spc="-20" dirty="0">
                          <a:solidFill>
                            <a:srgbClr val="000000"/>
                          </a:solidFill>
                        </a:rPr>
                        <a:t> </a:t>
                      </a:r>
                      <a:r>
                        <a:rPr sz="2000" dirty="0">
                          <a:solidFill>
                            <a:srgbClr val="000000"/>
                          </a:solidFill>
                        </a:rPr>
                        <a:t>A</a:t>
                      </a:r>
                      <a:endParaRPr sz="2000" dirty="0">
                        <a:solidFill>
                          <a:srgbClr val="000000"/>
                        </a:solidFill>
                        <a:latin typeface="STIX"/>
                        <a:cs typeface="STIX"/>
                      </a:endParaRPr>
                    </a:p>
                  </a:txBody>
                  <a:tcPr marL="0" marR="0" marT="15875" marB="0"/>
                </a:tc>
                <a:tc>
                  <a:txBody>
                    <a:bodyPr/>
                    <a:lstStyle/>
                    <a:p>
                      <a:pPr marL="11430" algn="ctr">
                        <a:lnSpc>
                          <a:spcPct val="100000"/>
                        </a:lnSpc>
                        <a:spcBef>
                          <a:spcPts val="125"/>
                        </a:spcBef>
                      </a:pPr>
                      <a:r>
                        <a:rPr sz="2000" dirty="0">
                          <a:solidFill>
                            <a:srgbClr val="000000"/>
                          </a:solidFill>
                        </a:rPr>
                        <a:t>200</a:t>
                      </a:r>
                      <a:endParaRPr sz="2000" dirty="0">
                        <a:solidFill>
                          <a:srgbClr val="000000"/>
                        </a:solidFill>
                        <a:latin typeface="STIX"/>
                        <a:cs typeface="STIX"/>
                      </a:endParaRPr>
                    </a:p>
                  </a:txBody>
                  <a:tcPr marL="0" marR="0" marT="15875" marB="0"/>
                </a:tc>
                <a:tc>
                  <a:txBody>
                    <a:bodyPr/>
                    <a:lstStyle/>
                    <a:p>
                      <a:pPr marL="10795" algn="ctr">
                        <a:lnSpc>
                          <a:spcPct val="100000"/>
                        </a:lnSpc>
                        <a:spcBef>
                          <a:spcPts val="125"/>
                        </a:spcBef>
                      </a:pPr>
                      <a:r>
                        <a:rPr sz="2000" dirty="0">
                          <a:solidFill>
                            <a:srgbClr val="000000"/>
                          </a:solidFill>
                        </a:rPr>
                        <a:t>12</a:t>
                      </a:r>
                      <a:endParaRPr sz="2000">
                        <a:solidFill>
                          <a:srgbClr val="000000"/>
                        </a:solidFill>
                        <a:latin typeface="STIX"/>
                        <a:cs typeface="STIX"/>
                      </a:endParaRPr>
                    </a:p>
                  </a:txBody>
                  <a:tcPr marL="0" marR="0" marT="15875" marB="0"/>
                </a:tc>
                <a:extLst>
                  <a:ext uri="{0D108BD9-81ED-4DB2-BD59-A6C34878D82A}">
                    <a16:rowId xmlns:a16="http://schemas.microsoft.com/office/drawing/2014/main" val="10002"/>
                  </a:ext>
                </a:extLst>
              </a:tr>
              <a:tr h="206375">
                <a:tc>
                  <a:txBody>
                    <a:bodyPr/>
                    <a:lstStyle/>
                    <a:p>
                      <a:pPr marL="99060" algn="ctr">
                        <a:lnSpc>
                          <a:spcPct val="100000"/>
                        </a:lnSpc>
                        <a:spcBef>
                          <a:spcPts val="125"/>
                        </a:spcBef>
                      </a:pPr>
                      <a:r>
                        <a:rPr sz="2000" dirty="0">
                          <a:solidFill>
                            <a:srgbClr val="000000"/>
                          </a:solidFill>
                        </a:rPr>
                        <a:t>Plant</a:t>
                      </a:r>
                      <a:r>
                        <a:rPr sz="2000" spc="-20" dirty="0">
                          <a:solidFill>
                            <a:srgbClr val="000000"/>
                          </a:solidFill>
                        </a:rPr>
                        <a:t> </a:t>
                      </a:r>
                      <a:r>
                        <a:rPr sz="2000" dirty="0">
                          <a:solidFill>
                            <a:srgbClr val="000000"/>
                          </a:solidFill>
                        </a:rPr>
                        <a:t>B</a:t>
                      </a:r>
                      <a:endParaRPr sz="2000" dirty="0">
                        <a:solidFill>
                          <a:srgbClr val="000000"/>
                        </a:solidFill>
                        <a:latin typeface="STIX"/>
                        <a:cs typeface="STIX"/>
                      </a:endParaRPr>
                    </a:p>
                  </a:txBody>
                  <a:tcPr marL="0" marR="0" marT="15875" marB="0"/>
                </a:tc>
                <a:tc>
                  <a:txBody>
                    <a:bodyPr/>
                    <a:lstStyle/>
                    <a:p>
                      <a:pPr marL="11430" algn="ctr">
                        <a:lnSpc>
                          <a:spcPct val="100000"/>
                        </a:lnSpc>
                        <a:spcBef>
                          <a:spcPts val="125"/>
                        </a:spcBef>
                      </a:pPr>
                      <a:r>
                        <a:rPr sz="2000" dirty="0">
                          <a:solidFill>
                            <a:srgbClr val="000000"/>
                          </a:solidFill>
                        </a:rPr>
                        <a:t>200</a:t>
                      </a:r>
                      <a:endParaRPr sz="2000" dirty="0">
                        <a:solidFill>
                          <a:srgbClr val="000000"/>
                        </a:solidFill>
                        <a:latin typeface="STIX"/>
                        <a:cs typeface="STIX"/>
                      </a:endParaRPr>
                    </a:p>
                  </a:txBody>
                  <a:tcPr marL="0" marR="0" marT="15875" marB="0"/>
                </a:tc>
                <a:tc>
                  <a:txBody>
                    <a:bodyPr/>
                    <a:lstStyle/>
                    <a:p>
                      <a:pPr marL="10795" algn="ctr">
                        <a:lnSpc>
                          <a:spcPct val="100000"/>
                        </a:lnSpc>
                        <a:spcBef>
                          <a:spcPts val="125"/>
                        </a:spcBef>
                      </a:pPr>
                      <a:r>
                        <a:rPr sz="2000" dirty="0">
                          <a:solidFill>
                            <a:srgbClr val="000000"/>
                          </a:solidFill>
                        </a:rPr>
                        <a:t>10</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3" name="Content Placeholder 2"/>
          <p:cNvSpPr>
            <a:spLocks noGrp="1"/>
          </p:cNvSpPr>
          <p:nvPr>
            <p:ph idx="1"/>
          </p:nvPr>
        </p:nvSpPr>
        <p:spPr/>
        <p:txBody>
          <a:bodyPr>
            <a:normAutofit/>
          </a:bodyPr>
          <a:lstStyle/>
          <a:p>
            <a:pPr marL="514350" indent="-514350">
              <a:buFont typeface="+mj-lt"/>
              <a:buAutoNum type="alphaLcPeriod"/>
            </a:pPr>
            <a:r>
              <a:rPr lang="en-US" dirty="0"/>
              <a:t>Are the sample sizes large enough to assume that the sample proportions are approximately normally distributed? Why is this necessary? </a:t>
            </a:r>
          </a:p>
          <a:p>
            <a:pPr marL="514350" indent="-514350">
              <a:buFont typeface="+mj-lt"/>
              <a:buAutoNum type="alphaLcPeriod"/>
            </a:pPr>
            <a:r>
              <a:rPr lang="en-US" dirty="0"/>
              <a:t>Calculate a 95% confidence interval for the difference between the proportions of defective phones from Plant A and Plant B. </a:t>
            </a:r>
          </a:p>
          <a:p>
            <a:pPr marL="514350" indent="-514350">
              <a:buFont typeface="+mj-lt"/>
              <a:buAutoNum type="alphaLcPeriod"/>
            </a:pPr>
            <a:r>
              <a:rPr lang="en-US" dirty="0"/>
              <a:t>Is there sufficient evidence for the cell phone executive to conclude that there is a difference in the proportion of defective cell phones produced by the two plants at </a:t>
            </a:r>
            <a:r>
              <a:rPr lang="el-GR" i="1" dirty="0">
                <a:latin typeface="Cambria Math" panose="02040503050406030204" pitchFamily="18" charset="0"/>
                <a:ea typeface="Cambria Math" panose="02040503050406030204" pitchFamily="18" charset="0"/>
              </a:rPr>
              <a:t>α</a:t>
            </a:r>
            <a:r>
              <a:rPr lang="en-US" dirty="0"/>
              <a:t> = 0.10?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3" name="Content Placeholder 2"/>
          <p:cNvSpPr>
            <a:spLocks noGrp="1"/>
          </p:cNvSpPr>
          <p:nvPr>
            <p:ph idx="1"/>
          </p:nvPr>
        </p:nvSpPr>
        <p:spPr/>
        <p:txBody>
          <a:bodyPr>
            <a:noAutofit/>
          </a:bodyPr>
          <a:lstStyle/>
          <a:p>
            <a:r>
              <a:rPr lang="en-US" b="1" dirty="0"/>
              <a:t>Solution </a:t>
            </a:r>
          </a:p>
          <a:p>
            <a:pPr marL="514350" indent="-514350">
              <a:buFont typeface="+mj-lt"/>
              <a:buAutoNum type="alphaLcPeriod"/>
            </a:pPr>
            <a:r>
              <a:rPr lang="en-US" dirty="0"/>
              <a:t>Let      = the sample proportion of defective phones produced in Plant A, </a:t>
            </a:r>
          </a:p>
          <a:p>
            <a:pPr marL="514350" indent="-514350"/>
            <a:r>
              <a:rPr lang="en-US" dirty="0"/>
              <a:t>		= the sample proportion of defective phones produced in Plant B,</a:t>
            </a:r>
          </a:p>
          <a:p>
            <a:pPr>
              <a:tabLst>
                <a:tab pos="461963" algn="l"/>
              </a:tabLst>
            </a:pPr>
            <a:r>
              <a:rPr lang="en-US" i="1" dirty="0"/>
              <a:t>	x</a:t>
            </a:r>
            <a:r>
              <a:rPr lang="en-US" baseline="-25000" dirty="0"/>
              <a:t>1</a:t>
            </a:r>
            <a:r>
              <a:rPr lang="en-US" dirty="0"/>
              <a:t> = the sample number of defective phone 	produced in Plant A, </a:t>
            </a:r>
          </a:p>
          <a:p>
            <a:pPr>
              <a:tabLst>
                <a:tab pos="461963" algn="l"/>
              </a:tabLst>
            </a:pPr>
            <a:r>
              <a:rPr lang="en-US" i="1" dirty="0"/>
              <a:t>	x</a:t>
            </a:r>
            <a:r>
              <a:rPr lang="en-US" baseline="-25000" dirty="0"/>
              <a:t>2 </a:t>
            </a:r>
            <a:r>
              <a:rPr lang="en-US" dirty="0"/>
              <a:t>= the sample number of defective phones 	produced in Plant B,</a:t>
            </a:r>
          </a:p>
        </p:txBody>
      </p:sp>
      <p:graphicFrame>
        <p:nvGraphicFramePr>
          <p:cNvPr id="288770" name="Object 2"/>
          <p:cNvGraphicFramePr>
            <a:graphicFrameLocks noChangeAspect="1"/>
          </p:cNvGraphicFramePr>
          <p:nvPr/>
        </p:nvGraphicFramePr>
        <p:xfrm>
          <a:off x="1599606" y="1864540"/>
          <a:ext cx="304800" cy="431800"/>
        </p:xfrm>
        <a:graphic>
          <a:graphicData uri="http://schemas.openxmlformats.org/presentationml/2006/ole">
            <mc:AlternateContent xmlns:mc="http://schemas.openxmlformats.org/markup-compatibility/2006">
              <mc:Choice xmlns:v="urn:schemas-microsoft-com:vml" Requires="v">
                <p:oleObj spid="_x0000_s288784" name="Equation" r:id="rId3" imgW="304560" imgH="431640" progId="Equation.DSMT4">
                  <p:embed/>
                </p:oleObj>
              </mc:Choice>
              <mc:Fallback>
                <p:oleObj name="Equation" r:id="rId3" imgW="30456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99606" y="1864540"/>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8771" name="Object 3"/>
          <p:cNvGraphicFramePr>
            <a:graphicFrameLocks noChangeAspect="1"/>
          </p:cNvGraphicFramePr>
          <p:nvPr/>
        </p:nvGraphicFramePr>
        <p:xfrm>
          <a:off x="1060450" y="2795718"/>
          <a:ext cx="317500" cy="431800"/>
        </p:xfrm>
        <a:graphic>
          <a:graphicData uri="http://schemas.openxmlformats.org/presentationml/2006/ole">
            <mc:AlternateContent xmlns:mc="http://schemas.openxmlformats.org/markup-compatibility/2006">
              <mc:Choice xmlns:v="urn:schemas-microsoft-com:vml" Requires="v">
                <p:oleObj spid="_x0000_s288785" name="Equation" r:id="rId5" imgW="317160" imgH="431640" progId="Equation.DSMT4">
                  <p:embed/>
                </p:oleObj>
              </mc:Choice>
              <mc:Fallback>
                <p:oleObj name="Equation" r:id="rId5" imgW="317160" imgH="4316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0450" y="2795718"/>
                        <a:ext cx="317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877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8877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3" name="Content Placeholder 2"/>
          <p:cNvSpPr>
            <a:spLocks noGrp="1"/>
          </p:cNvSpPr>
          <p:nvPr>
            <p:ph idx="1"/>
          </p:nvPr>
        </p:nvSpPr>
        <p:spPr>
          <a:xfrm>
            <a:off x="457200" y="1280160"/>
            <a:ext cx="8229600" cy="4815840"/>
          </a:xfrm>
        </p:spPr>
        <p:txBody>
          <a:bodyPr>
            <a:normAutofit/>
          </a:bodyPr>
          <a:lstStyle/>
          <a:p>
            <a:r>
              <a:rPr lang="en-US" i="1" dirty="0"/>
              <a:t>n</a:t>
            </a:r>
            <a:r>
              <a:rPr lang="en-US" baseline="-25000" dirty="0"/>
              <a:t>1</a:t>
            </a:r>
            <a:r>
              <a:rPr lang="en-US" dirty="0"/>
              <a:t> = the number of phones sample from Plant A, and</a:t>
            </a:r>
          </a:p>
          <a:p>
            <a:r>
              <a:rPr lang="en-US" i="1" dirty="0"/>
              <a:t>n</a:t>
            </a:r>
            <a:r>
              <a:rPr lang="en-US" baseline="-25000" dirty="0"/>
              <a:t>2</a:t>
            </a:r>
            <a:r>
              <a:rPr lang="en-US" dirty="0"/>
              <a:t> = the number of phones sampled from plant B. </a:t>
            </a:r>
          </a:p>
          <a:p>
            <a:r>
              <a:rPr lang="en-US" dirty="0"/>
              <a:t>Before we can determine a confidence interval or perform a hypothesis test for the difference between the population proportions, we need to be sure that the sample sizes are large enough.</a:t>
            </a:r>
          </a:p>
          <a:p>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3" name="Content Placeholder 2"/>
          <p:cNvSpPr>
            <a:spLocks noGrp="1"/>
          </p:cNvSpPr>
          <p:nvPr>
            <p:ph idx="1"/>
          </p:nvPr>
        </p:nvSpPr>
        <p:spPr/>
        <p:txBody>
          <a:bodyPr/>
          <a:lstStyle/>
          <a:p>
            <a:r>
              <a:rPr lang="en-US" dirty="0"/>
              <a:t>You may recall that when dealing with single samples of proportions, the sample size, </a:t>
            </a:r>
            <a:r>
              <a:rPr lang="en-US" i="1" dirty="0"/>
              <a:t>n</a:t>
            </a:r>
            <a:r>
              <a:rPr lang="en-US" dirty="0"/>
              <a:t>, must be large enough such that the sampling distribution of the sample proportion will be approximately normal. To determine whether the sample sizes are large enough, we need to show that 						   are all greater than or equal to 10. If both samples are large enough, then we know that the sampling distribution of the difference between the sample proportions is approximately normal, and we can proceed with</a:t>
            </a:r>
          </a:p>
        </p:txBody>
      </p:sp>
      <p:graphicFrame>
        <p:nvGraphicFramePr>
          <p:cNvPr id="289794" name="Object 2"/>
          <p:cNvGraphicFramePr>
            <a:graphicFrameLocks noChangeAspect="1"/>
          </p:cNvGraphicFramePr>
          <p:nvPr/>
        </p:nvGraphicFramePr>
        <p:xfrm>
          <a:off x="2057400" y="3445778"/>
          <a:ext cx="5067300" cy="495300"/>
        </p:xfrm>
        <a:graphic>
          <a:graphicData uri="http://schemas.openxmlformats.org/presentationml/2006/ole">
            <mc:AlternateContent xmlns:mc="http://schemas.openxmlformats.org/markup-compatibility/2006">
              <mc:Choice xmlns:v="urn:schemas-microsoft-com:vml" Requires="v">
                <p:oleObj spid="_x0000_s289802" name="Equation" r:id="rId3" imgW="5067000" imgH="495000" progId="Equation.DSMT4">
                  <p:embed/>
                </p:oleObj>
              </mc:Choice>
              <mc:Fallback>
                <p:oleObj name="Equation" r:id="rId3" imgW="5067000" imgH="495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3445778"/>
                        <a:ext cx="5067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3" name="Content Placeholder 2"/>
          <p:cNvSpPr>
            <a:spLocks noGrp="1"/>
          </p:cNvSpPr>
          <p:nvPr>
            <p:ph idx="1"/>
          </p:nvPr>
        </p:nvSpPr>
        <p:spPr/>
        <p:txBody>
          <a:bodyPr/>
          <a:lstStyle/>
          <a:p>
            <a:r>
              <a:rPr lang="en-US" dirty="0"/>
              <a:t>constructing the confidence interval and performing the hypothesis test. First, we need to calculate the sample proportions for the defective phones produced in Plant A and Plant B. </a:t>
            </a:r>
          </a:p>
          <a:p>
            <a:endParaRPr lang="en-US" dirty="0"/>
          </a:p>
        </p:txBody>
      </p:sp>
      <p:graphicFrame>
        <p:nvGraphicFramePr>
          <p:cNvPr id="290818" name="Object 2"/>
          <p:cNvGraphicFramePr>
            <a:graphicFrameLocks noChangeAspect="1"/>
          </p:cNvGraphicFramePr>
          <p:nvPr/>
        </p:nvGraphicFramePr>
        <p:xfrm>
          <a:off x="2819400" y="3200400"/>
          <a:ext cx="1028700" cy="927100"/>
        </p:xfrm>
        <a:graphic>
          <a:graphicData uri="http://schemas.openxmlformats.org/presentationml/2006/ole">
            <mc:AlternateContent xmlns:mc="http://schemas.openxmlformats.org/markup-compatibility/2006">
              <mc:Choice xmlns:v="urn:schemas-microsoft-com:vml" Requires="v">
                <p:oleObj spid="_x0000_s290860" name="Equation" r:id="rId3" imgW="1028520" imgH="927000" progId="Equation.DSMT4">
                  <p:embed/>
                </p:oleObj>
              </mc:Choice>
              <mc:Fallback>
                <p:oleObj name="Equation" r:id="rId3" imgW="1028520" imgH="927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3200400"/>
                        <a:ext cx="1028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0819" name="Object 3"/>
          <p:cNvGraphicFramePr>
            <a:graphicFrameLocks noChangeAspect="1"/>
          </p:cNvGraphicFramePr>
          <p:nvPr/>
        </p:nvGraphicFramePr>
        <p:xfrm>
          <a:off x="2819400" y="4330700"/>
          <a:ext cx="1041400" cy="927100"/>
        </p:xfrm>
        <a:graphic>
          <a:graphicData uri="http://schemas.openxmlformats.org/presentationml/2006/ole">
            <mc:AlternateContent xmlns:mc="http://schemas.openxmlformats.org/markup-compatibility/2006">
              <mc:Choice xmlns:v="urn:schemas-microsoft-com:vml" Requires="v">
                <p:oleObj spid="_x0000_s290861" name="Equation" r:id="rId5" imgW="1041120" imgH="927000" progId="Equation.DSMT4">
                  <p:embed/>
                </p:oleObj>
              </mc:Choice>
              <mc:Fallback>
                <p:oleObj name="Equation" r:id="rId5" imgW="1041120" imgH="9270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19400" y="4330700"/>
                        <a:ext cx="10414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0820" name="Object 4"/>
          <p:cNvGraphicFramePr>
            <a:graphicFrameLocks noChangeAspect="1"/>
          </p:cNvGraphicFramePr>
          <p:nvPr/>
        </p:nvGraphicFramePr>
        <p:xfrm>
          <a:off x="3962400" y="3200400"/>
          <a:ext cx="889000" cy="838200"/>
        </p:xfrm>
        <a:graphic>
          <a:graphicData uri="http://schemas.openxmlformats.org/presentationml/2006/ole">
            <mc:AlternateContent xmlns:mc="http://schemas.openxmlformats.org/markup-compatibility/2006">
              <mc:Choice xmlns:v="urn:schemas-microsoft-com:vml" Requires="v">
                <p:oleObj spid="_x0000_s290862" name="Equation" r:id="rId7" imgW="888840" imgH="838080" progId="Equation.DSMT4">
                  <p:embed/>
                </p:oleObj>
              </mc:Choice>
              <mc:Fallback>
                <p:oleObj name="Equation" r:id="rId7" imgW="88884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2400" y="3200400"/>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0821" name="Object 5"/>
          <p:cNvGraphicFramePr>
            <a:graphicFrameLocks noChangeAspect="1"/>
          </p:cNvGraphicFramePr>
          <p:nvPr/>
        </p:nvGraphicFramePr>
        <p:xfrm>
          <a:off x="4864100" y="3485532"/>
          <a:ext cx="927100" cy="292100"/>
        </p:xfrm>
        <a:graphic>
          <a:graphicData uri="http://schemas.openxmlformats.org/presentationml/2006/ole">
            <mc:AlternateContent xmlns:mc="http://schemas.openxmlformats.org/markup-compatibility/2006">
              <mc:Choice xmlns:v="urn:schemas-microsoft-com:vml" Requires="v">
                <p:oleObj spid="_x0000_s290863" name="Equation" r:id="rId9" imgW="927000" imgH="291960" progId="Equation.DSMT4">
                  <p:embed/>
                </p:oleObj>
              </mc:Choice>
              <mc:Fallback>
                <p:oleObj name="Equation" r:id="rId9" imgW="92700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64100" y="3485532"/>
                        <a:ext cx="927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0822" name="Object 6"/>
          <p:cNvGraphicFramePr>
            <a:graphicFrameLocks noChangeAspect="1"/>
          </p:cNvGraphicFramePr>
          <p:nvPr/>
        </p:nvGraphicFramePr>
        <p:xfrm>
          <a:off x="4892984" y="4612348"/>
          <a:ext cx="914400" cy="292100"/>
        </p:xfrm>
        <a:graphic>
          <a:graphicData uri="http://schemas.openxmlformats.org/presentationml/2006/ole">
            <mc:AlternateContent xmlns:mc="http://schemas.openxmlformats.org/markup-compatibility/2006">
              <mc:Choice xmlns:v="urn:schemas-microsoft-com:vml" Requires="v">
                <p:oleObj spid="_x0000_s290864" name="Equation" r:id="rId11" imgW="914400" imgH="291960" progId="Equation.DSMT4">
                  <p:embed/>
                </p:oleObj>
              </mc:Choice>
              <mc:Fallback>
                <p:oleObj name="Equation" r:id="rId11" imgW="914400" imgH="2919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92984" y="4612348"/>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0823" name="Object 7"/>
          <p:cNvGraphicFramePr>
            <a:graphicFrameLocks noChangeAspect="1"/>
          </p:cNvGraphicFramePr>
          <p:nvPr/>
        </p:nvGraphicFramePr>
        <p:xfrm>
          <a:off x="3955432" y="4327216"/>
          <a:ext cx="889000" cy="838200"/>
        </p:xfrm>
        <a:graphic>
          <a:graphicData uri="http://schemas.openxmlformats.org/presentationml/2006/ole">
            <mc:AlternateContent xmlns:mc="http://schemas.openxmlformats.org/markup-compatibility/2006">
              <mc:Choice xmlns:v="urn:schemas-microsoft-com:vml" Requires="v">
                <p:oleObj spid="_x0000_s290865" name="Equation" r:id="rId13" imgW="888840" imgH="838080" progId="Equation.DSMT4">
                  <p:embed/>
                </p:oleObj>
              </mc:Choice>
              <mc:Fallback>
                <p:oleObj name="Equation" r:id="rId13" imgW="88884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55432" y="4327216"/>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08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08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08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08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908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08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3" name="Content Placeholder 2"/>
          <p:cNvSpPr>
            <a:spLocks noGrp="1"/>
          </p:cNvSpPr>
          <p:nvPr>
            <p:ph idx="1"/>
          </p:nvPr>
        </p:nvSpPr>
        <p:spPr/>
        <p:txBody>
          <a:bodyPr/>
          <a:lstStyle/>
          <a:p>
            <a:r>
              <a:rPr lang="en-US" dirty="0"/>
              <a:t>Now, we can use the sample proportions along with the sample sizes to verify that the samples are large enough such that the sampling distribution of the difference between the sample proportions is approximately normal. </a:t>
            </a:r>
          </a:p>
        </p:txBody>
      </p:sp>
      <p:graphicFrame>
        <p:nvGraphicFramePr>
          <p:cNvPr id="291842" name="Object 2"/>
          <p:cNvGraphicFramePr>
            <a:graphicFrameLocks noChangeAspect="1"/>
          </p:cNvGraphicFramePr>
          <p:nvPr/>
        </p:nvGraphicFramePr>
        <p:xfrm>
          <a:off x="2971800" y="3581400"/>
          <a:ext cx="3035300" cy="469900"/>
        </p:xfrm>
        <a:graphic>
          <a:graphicData uri="http://schemas.openxmlformats.org/presentationml/2006/ole">
            <mc:AlternateContent xmlns:mc="http://schemas.openxmlformats.org/markup-compatibility/2006">
              <mc:Choice xmlns:v="urn:schemas-microsoft-com:vml" Requires="v">
                <p:oleObj spid="_x0000_s291871" name="Equation" r:id="rId3" imgW="3035160" imgH="469800" progId="Equation.DSMT4">
                  <p:embed/>
                </p:oleObj>
              </mc:Choice>
              <mc:Fallback>
                <p:oleObj name="Equation" r:id="rId3" imgW="303516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1800" y="3581400"/>
                        <a:ext cx="3035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1843" name="Object 3"/>
          <p:cNvGraphicFramePr>
            <a:graphicFrameLocks noChangeAspect="1"/>
          </p:cNvGraphicFramePr>
          <p:nvPr/>
        </p:nvGraphicFramePr>
        <p:xfrm>
          <a:off x="2209800" y="4093478"/>
          <a:ext cx="4445000" cy="495300"/>
        </p:xfrm>
        <a:graphic>
          <a:graphicData uri="http://schemas.openxmlformats.org/presentationml/2006/ole">
            <mc:AlternateContent xmlns:mc="http://schemas.openxmlformats.org/markup-compatibility/2006">
              <mc:Choice xmlns:v="urn:schemas-microsoft-com:vml" Requires="v">
                <p:oleObj spid="_x0000_s291872" name="Equation" r:id="rId5" imgW="4444920" imgH="495000" progId="Equation.DSMT4">
                  <p:embed/>
                </p:oleObj>
              </mc:Choice>
              <mc:Fallback>
                <p:oleObj name="Equation" r:id="rId5" imgW="4444920" imgH="4950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9800" y="4093478"/>
                        <a:ext cx="4445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1845" name="Object 5"/>
          <p:cNvGraphicFramePr>
            <a:graphicFrameLocks noChangeAspect="1"/>
          </p:cNvGraphicFramePr>
          <p:nvPr/>
        </p:nvGraphicFramePr>
        <p:xfrm>
          <a:off x="2971800" y="4635500"/>
          <a:ext cx="3035300" cy="469900"/>
        </p:xfrm>
        <a:graphic>
          <a:graphicData uri="http://schemas.openxmlformats.org/presentationml/2006/ole">
            <mc:AlternateContent xmlns:mc="http://schemas.openxmlformats.org/markup-compatibility/2006">
              <mc:Choice xmlns:v="urn:schemas-microsoft-com:vml" Requires="v">
                <p:oleObj spid="_x0000_s291873" name="Equation" r:id="rId7" imgW="3035160" imgH="469800" progId="Equation.DSMT4">
                  <p:embed/>
                </p:oleObj>
              </mc:Choice>
              <mc:Fallback>
                <p:oleObj name="Equation" r:id="rId7" imgW="303516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71800" y="4635500"/>
                        <a:ext cx="3035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1846" name="Object 6"/>
          <p:cNvGraphicFramePr>
            <a:graphicFrameLocks noChangeAspect="1"/>
          </p:cNvGraphicFramePr>
          <p:nvPr/>
        </p:nvGraphicFramePr>
        <p:xfrm>
          <a:off x="2203450" y="5151889"/>
          <a:ext cx="4457700" cy="495300"/>
        </p:xfrm>
        <a:graphic>
          <a:graphicData uri="http://schemas.openxmlformats.org/presentationml/2006/ole">
            <mc:AlternateContent xmlns:mc="http://schemas.openxmlformats.org/markup-compatibility/2006">
              <mc:Choice xmlns:v="urn:schemas-microsoft-com:vml" Requires="v">
                <p:oleObj spid="_x0000_s291874" name="Equation" r:id="rId9" imgW="4457520" imgH="495000" progId="Equation.DSMT4">
                  <p:embed/>
                </p:oleObj>
              </mc:Choice>
              <mc:Fallback>
                <p:oleObj name="Equation" r:id="rId9" imgW="4457520" imgH="4950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3450" y="5151889"/>
                        <a:ext cx="4457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18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18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18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18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Assumptions for Comparing Two Population Proportions </a:t>
            </a:r>
          </a:p>
        </p:txBody>
      </p:sp>
      <p:sp>
        <p:nvSpPr>
          <p:cNvPr id="4" name="Content Placeholder 2"/>
          <p:cNvSpPr>
            <a:spLocks noGrp="1"/>
          </p:cNvSpPr>
          <p:nvPr>
            <p:ph idx="1"/>
          </p:nvPr>
        </p:nvSpPr>
        <p:spPr>
          <a:xfrm>
            <a:off x="457200" y="1236714"/>
            <a:ext cx="8229600" cy="3884140"/>
          </a:xfrm>
          <a:solidFill>
            <a:srgbClr val="FFFFCC"/>
          </a:solidFill>
          <a:ln w="28575">
            <a:solidFill>
              <a:srgbClr val="000000"/>
            </a:solidFill>
          </a:ln>
        </p:spPr>
        <p:txBody>
          <a:bodyPr>
            <a:spAutoFit/>
          </a:bodyPr>
          <a:lstStyle/>
          <a:p>
            <a:pPr algn="ctr"/>
            <a:r>
              <a:rPr lang="en-US" b="1" dirty="0">
                <a:solidFill>
                  <a:srgbClr val="000000"/>
                </a:solidFill>
              </a:rPr>
              <a:t>Assumptions</a:t>
            </a:r>
            <a:endParaRPr lang="en-US" dirty="0">
              <a:solidFill>
                <a:srgbClr val="000000"/>
              </a:solidFill>
            </a:endParaRPr>
          </a:p>
          <a:p>
            <a:pPr marL="514350" indent="-514350">
              <a:buFont typeface="+mj-lt"/>
              <a:buAutoNum type="arabicPeriod"/>
            </a:pPr>
            <a:r>
              <a:rPr lang="en-US" dirty="0">
                <a:solidFill>
                  <a:srgbClr val="000000"/>
                </a:solidFill>
              </a:rPr>
              <a:t>The sample proportions are from two simple random samples. </a:t>
            </a:r>
          </a:p>
          <a:p>
            <a:pPr marL="514350" indent="-514350">
              <a:buFont typeface="+mj-lt"/>
              <a:buAutoNum type="arabicPeriod"/>
            </a:pPr>
            <a:r>
              <a:rPr lang="en-US" dirty="0">
                <a:solidFill>
                  <a:srgbClr val="000000"/>
                </a:solidFill>
              </a:rPr>
              <a:t>The samples are independent (not paired). </a:t>
            </a:r>
          </a:p>
          <a:p>
            <a:pPr marL="514350" indent="-514350">
              <a:buFont typeface="+mj-lt"/>
              <a:buAutoNum type="arabicPeriod"/>
            </a:pPr>
            <a:r>
              <a:rPr lang="en-US" dirty="0">
                <a:solidFill>
                  <a:srgbClr val="000000"/>
                </a:solidFill>
              </a:rPr>
              <a:t>The samples are large enough such that there are at least 10 successes and 10 failures for each sample, i.e., </a:t>
            </a:r>
          </a:p>
          <a:p>
            <a:pPr marL="514350" indent="-514350"/>
            <a:endParaRPr lang="en-US" dirty="0">
              <a:solidFill>
                <a:srgbClr val="000000"/>
              </a:solidFill>
            </a:endParaRPr>
          </a:p>
        </p:txBody>
      </p:sp>
      <p:graphicFrame>
        <p:nvGraphicFramePr>
          <p:cNvPr id="239617" name="Object 1"/>
          <p:cNvGraphicFramePr>
            <a:graphicFrameLocks noChangeAspect="1"/>
          </p:cNvGraphicFramePr>
          <p:nvPr/>
        </p:nvGraphicFramePr>
        <p:xfrm>
          <a:off x="669022" y="4559067"/>
          <a:ext cx="7848600" cy="495300"/>
        </p:xfrm>
        <a:graphic>
          <a:graphicData uri="http://schemas.openxmlformats.org/presentationml/2006/ole">
            <mc:AlternateContent xmlns:mc="http://schemas.openxmlformats.org/markup-compatibility/2006">
              <mc:Choice xmlns:v="urn:schemas-microsoft-com:vml" Requires="v">
                <p:oleObj spid="_x0000_s239624" name="Equation" r:id="rId3" imgW="7848360" imgH="495000" progId="Equation.DSMT4">
                  <p:embed/>
                </p:oleObj>
              </mc:Choice>
              <mc:Fallback>
                <p:oleObj name="Equation" r:id="rId3" imgW="7848360" imgH="4950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9022" y="4559067"/>
                        <a:ext cx="7848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3" name="Content Placeholder 2"/>
          <p:cNvSpPr>
            <a:spLocks noGrp="1"/>
          </p:cNvSpPr>
          <p:nvPr>
            <p:ph idx="1"/>
          </p:nvPr>
        </p:nvSpPr>
        <p:spPr/>
        <p:txBody>
          <a:bodyPr/>
          <a:lstStyle/>
          <a:p>
            <a:r>
              <a:rPr lang="en-US" dirty="0"/>
              <a:t>Since 						      are all greater than or equal to 10, we can conclude that 	        has an approximately normal distribution. 	</a:t>
            </a:r>
          </a:p>
          <a:p>
            <a:pPr marL="461963" indent="-461963"/>
            <a:r>
              <a:rPr lang="en-US" dirty="0"/>
              <a:t>	The sample proportions are from simple random samples. </a:t>
            </a:r>
          </a:p>
          <a:p>
            <a:pPr marL="461963" indent="-461963"/>
            <a:r>
              <a:rPr lang="en-US" dirty="0"/>
              <a:t>	The samples are independent of one another. </a:t>
            </a:r>
          </a:p>
          <a:p>
            <a:pPr marL="461963" indent="-461963"/>
            <a:r>
              <a:rPr lang="en-US" dirty="0"/>
              <a:t>	The samples are large enough such that there are at least 10 successes and 10 failures for each sample, i.e., </a:t>
            </a:r>
          </a:p>
          <a:p>
            <a:endParaRPr lang="en-US" dirty="0"/>
          </a:p>
        </p:txBody>
      </p:sp>
      <p:graphicFrame>
        <p:nvGraphicFramePr>
          <p:cNvPr id="292866" name="Object 2"/>
          <p:cNvGraphicFramePr>
            <a:graphicFrameLocks noChangeAspect="1"/>
          </p:cNvGraphicFramePr>
          <p:nvPr/>
        </p:nvGraphicFramePr>
        <p:xfrm>
          <a:off x="1371600" y="1304488"/>
          <a:ext cx="5067300" cy="495300"/>
        </p:xfrm>
        <a:graphic>
          <a:graphicData uri="http://schemas.openxmlformats.org/presentationml/2006/ole">
            <mc:AlternateContent xmlns:mc="http://schemas.openxmlformats.org/markup-compatibility/2006">
              <mc:Choice xmlns:v="urn:schemas-microsoft-com:vml" Requires="v">
                <p:oleObj spid="_x0000_s292887" name="Equation" r:id="rId3" imgW="5067000" imgH="495000" progId="Equation.DSMT4">
                  <p:embed/>
                </p:oleObj>
              </mc:Choice>
              <mc:Fallback>
                <p:oleObj name="Equation" r:id="rId3" imgW="5067000" imgH="495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1304488"/>
                        <a:ext cx="5067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2867" name="Object 3"/>
          <p:cNvGraphicFramePr>
            <a:graphicFrameLocks noChangeAspect="1"/>
          </p:cNvGraphicFramePr>
          <p:nvPr/>
        </p:nvGraphicFramePr>
        <p:xfrm>
          <a:off x="6612622" y="1770077"/>
          <a:ext cx="939800" cy="431800"/>
        </p:xfrm>
        <a:graphic>
          <a:graphicData uri="http://schemas.openxmlformats.org/presentationml/2006/ole">
            <mc:AlternateContent xmlns:mc="http://schemas.openxmlformats.org/markup-compatibility/2006">
              <mc:Choice xmlns:v="urn:schemas-microsoft-com:vml" Requires="v">
                <p:oleObj spid="_x0000_s292888" name="Equation" r:id="rId5" imgW="939600" imgH="431640" progId="Equation.DSMT4">
                  <p:embed/>
                </p:oleObj>
              </mc:Choice>
              <mc:Fallback>
                <p:oleObj name="Equation" r:id="rId5" imgW="939600" imgH="4316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12622" y="1770077"/>
                        <a:ext cx="939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2868" name="Object 4"/>
          <p:cNvGraphicFramePr>
            <a:graphicFrameLocks noChangeAspect="1"/>
          </p:cNvGraphicFramePr>
          <p:nvPr/>
        </p:nvGraphicFramePr>
        <p:xfrm>
          <a:off x="778778" y="5486400"/>
          <a:ext cx="7785100" cy="495300"/>
        </p:xfrm>
        <a:graphic>
          <a:graphicData uri="http://schemas.openxmlformats.org/presentationml/2006/ole">
            <mc:AlternateContent xmlns:mc="http://schemas.openxmlformats.org/markup-compatibility/2006">
              <mc:Choice xmlns:v="urn:schemas-microsoft-com:vml" Requires="v">
                <p:oleObj spid="_x0000_s292889" name="Equation" r:id="rId7" imgW="7785000" imgH="495000" progId="Equation.DSMT4">
                  <p:embed/>
                </p:oleObj>
              </mc:Choice>
              <mc:Fallback>
                <p:oleObj name="Equation" r:id="rId7" imgW="7785000" imgH="4950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78778" y="5486400"/>
                        <a:ext cx="7785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7" name="Picture 2"/>
          <p:cNvPicPr>
            <a:picLocks noChangeAspect="1" noChangeArrowheads="1"/>
          </p:cNvPicPr>
          <p:nvPr/>
        </p:nvPicPr>
        <p:blipFill>
          <a:blip r:embed="rId9" cstate="print"/>
          <a:srcRect/>
          <a:stretch>
            <a:fillRect/>
          </a:stretch>
        </p:blipFill>
        <p:spPr bwMode="auto">
          <a:xfrm>
            <a:off x="549275" y="2743200"/>
            <a:ext cx="365125" cy="381000"/>
          </a:xfrm>
          <a:prstGeom prst="rect">
            <a:avLst/>
          </a:prstGeom>
          <a:noFill/>
          <a:ln w="9525">
            <a:noFill/>
            <a:miter lim="800000"/>
            <a:headEnd/>
            <a:tailEnd/>
          </a:ln>
        </p:spPr>
      </p:pic>
      <p:pic>
        <p:nvPicPr>
          <p:cNvPr id="8" name="Picture 2"/>
          <p:cNvPicPr>
            <a:picLocks noChangeAspect="1" noChangeArrowheads="1"/>
          </p:cNvPicPr>
          <p:nvPr/>
        </p:nvPicPr>
        <p:blipFill>
          <a:blip r:embed="rId9" cstate="print"/>
          <a:srcRect/>
          <a:stretch>
            <a:fillRect/>
          </a:stretch>
        </p:blipFill>
        <p:spPr bwMode="auto">
          <a:xfrm>
            <a:off x="549275" y="3673784"/>
            <a:ext cx="365125" cy="381000"/>
          </a:xfrm>
          <a:prstGeom prst="rect">
            <a:avLst/>
          </a:prstGeom>
          <a:noFill/>
          <a:ln w="9525">
            <a:noFill/>
            <a:miter lim="800000"/>
            <a:headEnd/>
            <a:tailEnd/>
          </a:ln>
        </p:spPr>
      </p:pic>
      <p:pic>
        <p:nvPicPr>
          <p:cNvPr id="9" name="Picture 2"/>
          <p:cNvPicPr>
            <a:picLocks noChangeAspect="1" noChangeArrowheads="1"/>
          </p:cNvPicPr>
          <p:nvPr/>
        </p:nvPicPr>
        <p:blipFill>
          <a:blip r:embed="rId9" cstate="print"/>
          <a:srcRect/>
          <a:stretch>
            <a:fillRect/>
          </a:stretch>
        </p:blipFill>
        <p:spPr bwMode="auto">
          <a:xfrm>
            <a:off x="549275" y="4191000"/>
            <a:ext cx="365125" cy="381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928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3" name="Content Placeholder 2"/>
          <p:cNvSpPr>
            <a:spLocks noGrp="1"/>
          </p:cNvSpPr>
          <p:nvPr>
            <p:ph idx="1"/>
          </p:nvPr>
        </p:nvSpPr>
        <p:spPr/>
        <p:txBody>
          <a:bodyPr/>
          <a:lstStyle/>
          <a:p>
            <a:pPr marL="461963"/>
            <a:r>
              <a:rPr lang="en-US" dirty="0"/>
              <a:t>Now that we have verified the conditions required to proceed with the calculation of a confidence interval, we can find the 95% confidence interval for the difference between the population proportions. </a:t>
            </a:r>
          </a:p>
          <a:p>
            <a:pPr marL="461963" indent="-461963">
              <a:buFont typeface="+mj-lt"/>
              <a:buAutoNum type="alphaLcPeriod" startAt="2"/>
            </a:pPr>
            <a:r>
              <a:rPr lang="en-US" dirty="0"/>
              <a:t>We know that </a:t>
            </a:r>
            <a:r>
              <a:rPr lang="en-US" i="1" dirty="0"/>
              <a:t>n</a:t>
            </a:r>
            <a:r>
              <a:rPr lang="en-US" baseline="-25000" dirty="0"/>
              <a:t>1</a:t>
            </a:r>
            <a:r>
              <a:rPr lang="en-US" dirty="0"/>
              <a:t> = </a:t>
            </a:r>
            <a:r>
              <a:rPr lang="en-US" i="1" dirty="0"/>
              <a:t>n</a:t>
            </a:r>
            <a:r>
              <a:rPr lang="en-US" baseline="-25000" dirty="0"/>
              <a:t>2</a:t>
            </a:r>
            <a:r>
              <a:rPr lang="en-US" dirty="0"/>
              <a:t> = 200, </a:t>
            </a:r>
            <a:r>
              <a:rPr lang="en-US" i="1" dirty="0"/>
              <a:t>x</a:t>
            </a:r>
            <a:r>
              <a:rPr lang="en-US" baseline="-25000" dirty="0"/>
              <a:t>1</a:t>
            </a:r>
            <a:r>
              <a:rPr lang="en-US" dirty="0"/>
              <a:t> = 12, and </a:t>
            </a:r>
            <a:r>
              <a:rPr lang="en-US" i="1" dirty="0"/>
              <a:t>x</a:t>
            </a:r>
            <a:r>
              <a:rPr lang="en-US" baseline="-25000" dirty="0"/>
              <a:t>2</a:t>
            </a:r>
            <a:r>
              <a:rPr lang="en-US" dirty="0"/>
              <a:t> = 10. </a:t>
            </a:r>
          </a:p>
          <a:p>
            <a:pPr marL="461963" indent="-461963"/>
            <a:r>
              <a:rPr lang="en-US" dirty="0"/>
              <a:t>	With the information given, we can calculate the sample proportions. </a:t>
            </a:r>
          </a:p>
          <a:p>
            <a:endParaRPr lang="en-US" dirty="0"/>
          </a:p>
        </p:txBody>
      </p:sp>
      <p:graphicFrame>
        <p:nvGraphicFramePr>
          <p:cNvPr id="293890" name="Object 2"/>
          <p:cNvGraphicFramePr>
            <a:graphicFrameLocks noChangeAspect="1"/>
          </p:cNvGraphicFramePr>
          <p:nvPr/>
        </p:nvGraphicFramePr>
        <p:xfrm>
          <a:off x="990600" y="4724400"/>
          <a:ext cx="1028700" cy="927100"/>
        </p:xfrm>
        <a:graphic>
          <a:graphicData uri="http://schemas.openxmlformats.org/presentationml/2006/ole">
            <mc:AlternateContent xmlns:mc="http://schemas.openxmlformats.org/markup-compatibility/2006">
              <mc:Choice xmlns:v="urn:schemas-microsoft-com:vml" Requires="v">
                <p:oleObj spid="_x0000_s293932" name="Equation" r:id="rId3" imgW="1028520" imgH="927000" progId="Equation.DSMT4">
                  <p:embed/>
                </p:oleObj>
              </mc:Choice>
              <mc:Fallback>
                <p:oleObj name="Equation" r:id="rId3" imgW="1028520" imgH="927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4724400"/>
                        <a:ext cx="1028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3891" name="Object 3"/>
          <p:cNvGraphicFramePr>
            <a:graphicFrameLocks noChangeAspect="1"/>
          </p:cNvGraphicFramePr>
          <p:nvPr/>
        </p:nvGraphicFramePr>
        <p:xfrm>
          <a:off x="4495800" y="4699000"/>
          <a:ext cx="1041400" cy="927100"/>
        </p:xfrm>
        <a:graphic>
          <a:graphicData uri="http://schemas.openxmlformats.org/presentationml/2006/ole">
            <mc:AlternateContent xmlns:mc="http://schemas.openxmlformats.org/markup-compatibility/2006">
              <mc:Choice xmlns:v="urn:schemas-microsoft-com:vml" Requires="v">
                <p:oleObj spid="_x0000_s293933" name="Equation" r:id="rId5" imgW="1041120" imgH="927000" progId="Equation.DSMT4">
                  <p:embed/>
                </p:oleObj>
              </mc:Choice>
              <mc:Fallback>
                <p:oleObj name="Equation" r:id="rId5" imgW="1041120" imgH="9270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95800" y="4699000"/>
                        <a:ext cx="10414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3892" name="Object 4"/>
          <p:cNvGraphicFramePr>
            <a:graphicFrameLocks noChangeAspect="1"/>
          </p:cNvGraphicFramePr>
          <p:nvPr/>
        </p:nvGraphicFramePr>
        <p:xfrm>
          <a:off x="2109324" y="4724400"/>
          <a:ext cx="889000" cy="838200"/>
        </p:xfrm>
        <a:graphic>
          <a:graphicData uri="http://schemas.openxmlformats.org/presentationml/2006/ole">
            <mc:AlternateContent xmlns:mc="http://schemas.openxmlformats.org/markup-compatibility/2006">
              <mc:Choice xmlns:v="urn:schemas-microsoft-com:vml" Requires="v">
                <p:oleObj spid="_x0000_s293934" name="Equation" r:id="rId7" imgW="888840" imgH="838080" progId="Equation.DSMT4">
                  <p:embed/>
                </p:oleObj>
              </mc:Choice>
              <mc:Fallback>
                <p:oleObj name="Equation" r:id="rId7" imgW="88884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09324" y="4724400"/>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3893" name="Object 5"/>
          <p:cNvGraphicFramePr>
            <a:graphicFrameLocks noChangeAspect="1"/>
          </p:cNvGraphicFramePr>
          <p:nvPr/>
        </p:nvGraphicFramePr>
        <p:xfrm>
          <a:off x="3023836" y="5009532"/>
          <a:ext cx="927100" cy="292100"/>
        </p:xfrm>
        <a:graphic>
          <a:graphicData uri="http://schemas.openxmlformats.org/presentationml/2006/ole">
            <mc:AlternateContent xmlns:mc="http://schemas.openxmlformats.org/markup-compatibility/2006">
              <mc:Choice xmlns:v="urn:schemas-microsoft-com:vml" Requires="v">
                <p:oleObj spid="_x0000_s293935" name="Equation" r:id="rId9" imgW="927000" imgH="291960" progId="Equation.DSMT4">
                  <p:embed/>
                </p:oleObj>
              </mc:Choice>
              <mc:Fallback>
                <p:oleObj name="Equation" r:id="rId9" imgW="92700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23836" y="5009532"/>
                        <a:ext cx="927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3894" name="Object 6"/>
          <p:cNvGraphicFramePr>
            <a:graphicFrameLocks noChangeAspect="1"/>
          </p:cNvGraphicFramePr>
          <p:nvPr/>
        </p:nvGraphicFramePr>
        <p:xfrm>
          <a:off x="5588000" y="4700588"/>
          <a:ext cx="889000" cy="838200"/>
        </p:xfrm>
        <a:graphic>
          <a:graphicData uri="http://schemas.openxmlformats.org/presentationml/2006/ole">
            <mc:AlternateContent xmlns:mc="http://schemas.openxmlformats.org/markup-compatibility/2006">
              <mc:Choice xmlns:v="urn:schemas-microsoft-com:vml" Requires="v">
                <p:oleObj spid="_x0000_s293936" name="Equation" r:id="rId11" imgW="888840" imgH="838080" progId="Equation.DSMT4">
                  <p:embed/>
                </p:oleObj>
              </mc:Choice>
              <mc:Fallback>
                <p:oleObj name="Equation" r:id="rId11" imgW="88884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88000" y="4700588"/>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3895" name="Object 7"/>
          <p:cNvGraphicFramePr>
            <a:graphicFrameLocks noChangeAspect="1"/>
          </p:cNvGraphicFramePr>
          <p:nvPr/>
        </p:nvGraphicFramePr>
        <p:xfrm>
          <a:off x="6509368" y="4981884"/>
          <a:ext cx="914400" cy="292100"/>
        </p:xfrm>
        <a:graphic>
          <a:graphicData uri="http://schemas.openxmlformats.org/presentationml/2006/ole">
            <mc:AlternateContent xmlns:mc="http://schemas.openxmlformats.org/markup-compatibility/2006">
              <mc:Choice xmlns:v="urn:schemas-microsoft-com:vml" Requires="v">
                <p:oleObj spid="_x0000_s293937" name="Equation" r:id="rId13" imgW="914400" imgH="291960" progId="Equation.DSMT4">
                  <p:embed/>
                </p:oleObj>
              </mc:Choice>
              <mc:Fallback>
                <p:oleObj name="Equation" r:id="rId13" imgW="914400" imgH="29196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509368" y="4981884"/>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38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389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9389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389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9389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938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3" name="Content Placeholder 2"/>
          <p:cNvSpPr>
            <a:spLocks noGrp="1"/>
          </p:cNvSpPr>
          <p:nvPr>
            <p:ph idx="1"/>
          </p:nvPr>
        </p:nvSpPr>
        <p:spPr/>
        <p:txBody>
          <a:bodyPr/>
          <a:lstStyle/>
          <a:p>
            <a:r>
              <a:rPr lang="en-US" dirty="0"/>
              <a:t>For a 95% confidence interval, </a:t>
            </a:r>
            <a:r>
              <a:rPr lang="el-GR" i="1" dirty="0">
                <a:latin typeface="Cambria Math" panose="02040503050406030204" pitchFamily="18" charset="0"/>
                <a:ea typeface="Cambria Math" panose="02040503050406030204" pitchFamily="18" charset="0"/>
              </a:rPr>
              <a:t>α</a:t>
            </a:r>
            <a:r>
              <a:rPr lang="en-US" dirty="0"/>
              <a:t> = 0.05 and </a:t>
            </a:r>
          </a:p>
          <a:p>
            <a:r>
              <a:rPr lang="en-US" dirty="0"/>
              <a:t>		         Therefore, the 95% confidence interval is calculated as follows.</a:t>
            </a:r>
          </a:p>
        </p:txBody>
      </p:sp>
      <p:graphicFrame>
        <p:nvGraphicFramePr>
          <p:cNvPr id="294914" name="Object 2"/>
          <p:cNvGraphicFramePr>
            <a:graphicFrameLocks noChangeAspect="1"/>
          </p:cNvGraphicFramePr>
          <p:nvPr>
            <p:extLst>
              <p:ext uri="{D42A27DB-BD31-4B8C-83A1-F6EECF244321}">
                <p14:modId xmlns:p14="http://schemas.microsoft.com/office/powerpoint/2010/main" val="2440166962"/>
              </p:ext>
            </p:extLst>
          </p:nvPr>
        </p:nvGraphicFramePr>
        <p:xfrm>
          <a:off x="533400" y="1862356"/>
          <a:ext cx="2425700" cy="495300"/>
        </p:xfrm>
        <a:graphic>
          <a:graphicData uri="http://schemas.openxmlformats.org/presentationml/2006/ole">
            <mc:AlternateContent xmlns:mc="http://schemas.openxmlformats.org/markup-compatibility/2006">
              <mc:Choice xmlns:v="urn:schemas-microsoft-com:vml" Requires="v">
                <p:oleObj spid="_x0000_s294942" name="Equation" r:id="rId3" imgW="2425680" imgH="495000" progId="Equation.DSMT4">
                  <p:embed/>
                </p:oleObj>
              </mc:Choice>
              <mc:Fallback>
                <p:oleObj name="Equation" r:id="rId3" imgW="2425680" imgH="495000" progId="Equation.DSMT4">
                  <p:embed/>
                  <p:pic>
                    <p:nvPicPr>
                      <p:cNvPr id="0" name="Picture 2"/>
                      <p:cNvPicPr>
                        <a:picLocks noChangeAspect="1" noChangeArrowheads="1"/>
                      </p:cNvPicPr>
                      <p:nvPr/>
                    </p:nvPicPr>
                    <p:blipFill>
                      <a:blip r:embed="rId4"/>
                      <a:srcRect/>
                      <a:stretch>
                        <a:fillRect/>
                      </a:stretch>
                    </p:blipFill>
                    <p:spPr bwMode="auto">
                      <a:xfrm>
                        <a:off x="533400" y="1862356"/>
                        <a:ext cx="2425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4915" name="Object 3"/>
          <p:cNvGraphicFramePr>
            <a:graphicFrameLocks noChangeAspect="1"/>
          </p:cNvGraphicFramePr>
          <p:nvPr>
            <p:extLst>
              <p:ext uri="{D42A27DB-BD31-4B8C-83A1-F6EECF244321}">
                <p14:modId xmlns:p14="http://schemas.microsoft.com/office/powerpoint/2010/main" val="1825988818"/>
              </p:ext>
            </p:extLst>
          </p:nvPr>
        </p:nvGraphicFramePr>
        <p:xfrm>
          <a:off x="1600200" y="2819400"/>
          <a:ext cx="5334000" cy="1092200"/>
        </p:xfrm>
        <a:graphic>
          <a:graphicData uri="http://schemas.openxmlformats.org/presentationml/2006/ole">
            <mc:AlternateContent xmlns:mc="http://schemas.openxmlformats.org/markup-compatibility/2006">
              <mc:Choice xmlns:v="urn:schemas-microsoft-com:vml" Requires="v">
                <p:oleObj spid="_x0000_s294943" name="Equation" r:id="rId5" imgW="5333760" imgH="1091880" progId="Equation.DSMT4">
                  <p:embed/>
                </p:oleObj>
              </mc:Choice>
              <mc:Fallback>
                <p:oleObj name="Equation" r:id="rId5" imgW="5333760" imgH="1091880" progId="Equation.DSMT4">
                  <p:embed/>
                  <p:pic>
                    <p:nvPicPr>
                      <p:cNvPr id="0" name="Picture 3"/>
                      <p:cNvPicPr>
                        <a:picLocks noChangeAspect="1" noChangeArrowheads="1"/>
                      </p:cNvPicPr>
                      <p:nvPr/>
                    </p:nvPicPr>
                    <p:blipFill>
                      <a:blip r:embed="rId6"/>
                      <a:srcRect/>
                      <a:stretch>
                        <a:fillRect/>
                      </a:stretch>
                    </p:blipFill>
                    <p:spPr bwMode="auto">
                      <a:xfrm>
                        <a:off x="1600200" y="2819400"/>
                        <a:ext cx="53340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4916" name="Object 4"/>
          <p:cNvGraphicFramePr>
            <a:graphicFrameLocks noChangeAspect="1"/>
          </p:cNvGraphicFramePr>
          <p:nvPr/>
        </p:nvGraphicFramePr>
        <p:xfrm>
          <a:off x="685800" y="4114800"/>
          <a:ext cx="7404100" cy="977900"/>
        </p:xfrm>
        <a:graphic>
          <a:graphicData uri="http://schemas.openxmlformats.org/presentationml/2006/ole">
            <mc:AlternateContent xmlns:mc="http://schemas.openxmlformats.org/markup-compatibility/2006">
              <mc:Choice xmlns:v="urn:schemas-microsoft-com:vml" Requires="v">
                <p:oleObj spid="_x0000_s294944" name="Equation" r:id="rId7" imgW="7403760" imgH="977760" progId="Equation.DSMT4">
                  <p:embed/>
                </p:oleObj>
              </mc:Choice>
              <mc:Fallback>
                <p:oleObj name="Equation" r:id="rId7" imgW="7403760" imgH="9777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800" y="4114800"/>
                        <a:ext cx="74041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4917" name="Object 5"/>
          <p:cNvGraphicFramePr>
            <a:graphicFrameLocks noChangeAspect="1"/>
          </p:cNvGraphicFramePr>
          <p:nvPr/>
        </p:nvGraphicFramePr>
        <p:xfrm>
          <a:off x="2743200" y="5367556"/>
          <a:ext cx="2730500" cy="381000"/>
        </p:xfrm>
        <a:graphic>
          <a:graphicData uri="http://schemas.openxmlformats.org/presentationml/2006/ole">
            <mc:AlternateContent xmlns:mc="http://schemas.openxmlformats.org/markup-compatibility/2006">
              <mc:Choice xmlns:v="urn:schemas-microsoft-com:vml" Requires="v">
                <p:oleObj spid="_x0000_s294945" name="Equation" r:id="rId9" imgW="2730240" imgH="380880" progId="Equation.DSMT4">
                  <p:embed/>
                </p:oleObj>
              </mc:Choice>
              <mc:Fallback>
                <p:oleObj name="Equation" r:id="rId9" imgW="2730240" imgH="3808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43200" y="5367556"/>
                        <a:ext cx="2730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49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49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49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3" name="Content Placeholder 2"/>
          <p:cNvSpPr>
            <a:spLocks noGrp="1"/>
          </p:cNvSpPr>
          <p:nvPr>
            <p:ph idx="1"/>
          </p:nvPr>
        </p:nvSpPr>
        <p:spPr/>
        <p:txBody>
          <a:bodyPr>
            <a:normAutofit/>
          </a:bodyPr>
          <a:lstStyle/>
          <a:p>
            <a:r>
              <a:rPr lang="en-US" dirty="0"/>
              <a:t>Thus, we are 95% confident that the true difference in the proportion of defectives between Plant A and Plant B is between −0.0347 and 0.0547. </a:t>
            </a:r>
          </a:p>
          <a:p>
            <a:pPr marL="514350" indent="-514350">
              <a:buFont typeface="+mj-lt"/>
              <a:buAutoNum type="alphaLcPeriod" startAt="3"/>
            </a:pPr>
            <a:r>
              <a:rPr lang="en-US" dirty="0"/>
              <a:t>To perform the hypothesis test we proceed as follows. </a:t>
            </a:r>
          </a:p>
          <a:p>
            <a:r>
              <a:rPr lang="en-US" b="1" dirty="0"/>
              <a:t>Step 1: </a:t>
            </a:r>
            <a:r>
              <a:rPr lang="en-US" dirty="0"/>
              <a:t>Determine the null and alternative hypotheses. </a:t>
            </a:r>
          </a:p>
          <a:p>
            <a:r>
              <a:rPr lang="en-US" dirty="0"/>
              <a:t>The hypotheses from the problem can be stated in words as follows.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3" name="Content Placeholder 2"/>
          <p:cNvSpPr>
            <a:spLocks noGrp="1"/>
          </p:cNvSpPr>
          <p:nvPr>
            <p:ph idx="1"/>
          </p:nvPr>
        </p:nvSpPr>
        <p:spPr/>
        <p:txBody>
          <a:bodyPr/>
          <a:lstStyle/>
          <a:p>
            <a:r>
              <a:rPr lang="en-US" b="1" dirty="0"/>
              <a:t>Null Hypothesis:</a:t>
            </a:r>
            <a:r>
              <a:rPr lang="en-US" dirty="0"/>
              <a:t> There is no difference in the proportion of defective cell phones produced at the two plants. </a:t>
            </a:r>
          </a:p>
          <a:p>
            <a:r>
              <a:rPr lang="en-US" b="1" dirty="0"/>
              <a:t>Alternative Hypothesis: </a:t>
            </a:r>
            <a:r>
              <a:rPr lang="en-US" dirty="0"/>
              <a:t>There is a difference in the proportion of defective cell phones produced at the two plants. </a:t>
            </a:r>
          </a:p>
          <a:p>
            <a:r>
              <a:rPr lang="en-US" dirty="0"/>
              <a:t>Since the executive is interested in comparing the proportion of defective phones produced at Plant A to the proportion of defective phones produced at Plant B, the appropriate statistical measures are as follows.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3" name="Content Placeholder 2"/>
          <p:cNvSpPr>
            <a:spLocks noGrp="1"/>
          </p:cNvSpPr>
          <p:nvPr>
            <p:ph idx="1"/>
          </p:nvPr>
        </p:nvSpPr>
        <p:spPr/>
        <p:txBody>
          <a:bodyPr/>
          <a:lstStyle/>
          <a:p>
            <a:r>
              <a:rPr lang="en-US" i="1" dirty="0"/>
              <a:t>p</a:t>
            </a:r>
            <a:r>
              <a:rPr lang="en-US" baseline="-25000" dirty="0"/>
              <a:t>1</a:t>
            </a:r>
            <a:r>
              <a:rPr lang="en-US" dirty="0"/>
              <a:t> = the true proportion of defective phones produced at Plant A </a:t>
            </a:r>
          </a:p>
          <a:p>
            <a:r>
              <a:rPr lang="en-US" i="1" dirty="0"/>
              <a:t>p</a:t>
            </a:r>
            <a:r>
              <a:rPr lang="en-US" baseline="-25000" dirty="0"/>
              <a:t>2</a:t>
            </a:r>
            <a:r>
              <a:rPr lang="en-US" dirty="0"/>
              <a:t> = the true proportion of defective phones produced at Plant B </a:t>
            </a:r>
          </a:p>
          <a:p>
            <a:r>
              <a:rPr lang="en-US" dirty="0"/>
              <a:t>The executive’s interest is in whether or not there is a </a:t>
            </a:r>
            <a:r>
              <a:rPr lang="en-US" i="1" dirty="0"/>
              <a:t>difference</a:t>
            </a:r>
            <a:r>
              <a:rPr lang="en-US" dirty="0"/>
              <a:t> in the proportion of defective phones produced between the two plants. Thus, the alternative hypothesis is two-sided and this is a two-tailed test.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3" name="Content Placeholder 2"/>
          <p:cNvSpPr>
            <a:spLocks noGrp="1"/>
          </p:cNvSpPr>
          <p:nvPr>
            <p:ph idx="1"/>
          </p:nvPr>
        </p:nvSpPr>
        <p:spPr/>
        <p:txBody>
          <a:bodyPr/>
          <a:lstStyle/>
          <a:p>
            <a:r>
              <a:rPr lang="en-US" dirty="0"/>
              <a:t>Since the executive is interested in comparing the two population proportions, a natural way to perform this comparison is to look at the difference between the two population proportions. Hence, the null and alternative hypotheses are as follows: </a:t>
            </a:r>
          </a:p>
        </p:txBody>
      </p:sp>
      <p:graphicFrame>
        <p:nvGraphicFramePr>
          <p:cNvPr id="295938" name="Object 2"/>
          <p:cNvGraphicFramePr>
            <a:graphicFrameLocks noChangeAspect="1"/>
          </p:cNvGraphicFramePr>
          <p:nvPr/>
        </p:nvGraphicFramePr>
        <p:xfrm>
          <a:off x="533400" y="3625232"/>
          <a:ext cx="2019300" cy="431800"/>
        </p:xfrm>
        <a:graphic>
          <a:graphicData uri="http://schemas.openxmlformats.org/presentationml/2006/ole">
            <mc:AlternateContent xmlns:mc="http://schemas.openxmlformats.org/markup-compatibility/2006">
              <mc:Choice xmlns:v="urn:schemas-microsoft-com:vml" Requires="v">
                <p:oleObj spid="_x0000_s295952" name="Equation" r:id="rId3" imgW="2019240" imgH="431640" progId="Equation.DSMT4">
                  <p:embed/>
                </p:oleObj>
              </mc:Choice>
              <mc:Fallback>
                <p:oleObj name="Equation" r:id="rId3" imgW="201924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625232"/>
                        <a:ext cx="2019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2743200" y="3581400"/>
            <a:ext cx="6019800" cy="830997"/>
          </a:xfrm>
          <a:prstGeom prst="rect">
            <a:avLst/>
          </a:prstGeom>
        </p:spPr>
        <p:txBody>
          <a:bodyPr wrap="square">
            <a:spAutoFit/>
          </a:bodyPr>
          <a:lstStyle/>
          <a:p>
            <a:r>
              <a:rPr lang="en-US" sz="2400" dirty="0"/>
              <a:t>(There is no difference in the proportion of defective phones produced at the two plants.)</a:t>
            </a:r>
          </a:p>
        </p:txBody>
      </p:sp>
      <p:sp>
        <p:nvSpPr>
          <p:cNvPr id="6" name="Rectangle 5"/>
          <p:cNvSpPr/>
          <p:nvPr/>
        </p:nvSpPr>
        <p:spPr>
          <a:xfrm>
            <a:off x="2743200" y="4451968"/>
            <a:ext cx="6096000" cy="830997"/>
          </a:xfrm>
          <a:prstGeom prst="rect">
            <a:avLst/>
          </a:prstGeom>
        </p:spPr>
        <p:txBody>
          <a:bodyPr wrap="square">
            <a:spAutoFit/>
          </a:bodyPr>
          <a:lstStyle/>
          <a:p>
            <a:r>
              <a:rPr lang="en-US" sz="2400" dirty="0"/>
              <a:t>(There is a difference in the proportion of defective phones produced at the two plants. )</a:t>
            </a:r>
          </a:p>
        </p:txBody>
      </p:sp>
      <p:graphicFrame>
        <p:nvGraphicFramePr>
          <p:cNvPr id="295939" name="Object 3"/>
          <p:cNvGraphicFramePr>
            <a:graphicFrameLocks noChangeAspect="1"/>
          </p:cNvGraphicFramePr>
          <p:nvPr/>
        </p:nvGraphicFramePr>
        <p:xfrm>
          <a:off x="457200" y="4495800"/>
          <a:ext cx="2019300" cy="431800"/>
        </p:xfrm>
        <a:graphic>
          <a:graphicData uri="http://schemas.openxmlformats.org/presentationml/2006/ole">
            <mc:AlternateContent xmlns:mc="http://schemas.openxmlformats.org/markup-compatibility/2006">
              <mc:Choice xmlns:v="urn:schemas-microsoft-com:vml" Requires="v">
                <p:oleObj spid="_x0000_s295953" name="Equation" r:id="rId5" imgW="2019240" imgH="431640" progId="Equation.DSMT4">
                  <p:embed/>
                </p:oleObj>
              </mc:Choice>
              <mc:Fallback>
                <p:oleObj name="Equation" r:id="rId5" imgW="2019240" imgH="4316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4495800"/>
                        <a:ext cx="2019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593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9593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4" name="Content Placeholder 3"/>
          <p:cNvSpPr txBox="1">
            <a:spLocks/>
          </p:cNvSpPr>
          <p:nvPr/>
        </p:nvSpPr>
        <p:spPr>
          <a:xfrm>
            <a:off x="457200" y="1280160"/>
            <a:ext cx="8229600" cy="2332946"/>
          </a:xfrm>
          <a:prstGeom prst="rect">
            <a:avLst/>
          </a:prstGeom>
          <a:ln w="28575">
            <a:solidFill>
              <a:srgbClr val="FF0000"/>
            </a:solidFill>
          </a:ln>
        </p:spPr>
        <p:txBody>
          <a:bodyPr>
            <a:spAutoFit/>
          </a:bodyPr>
          <a:lstStyle/>
          <a:p>
            <a:pPr marL="1588" marR="0" lvl="0" indent="-1588" algn="ctr"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a:t>
            </a:r>
            <a:r>
              <a:rPr kumimoji="0" lang="en-US" sz="2800" b="1" i="0" u="none" strike="noStrike" kern="1200" cap="none" spc="0" normalizeH="0" baseline="0" noProof="0" dirty="0">
                <a:ln>
                  <a:noFill/>
                </a:ln>
                <a:solidFill>
                  <a:srgbClr val="000000"/>
                </a:solidFill>
                <a:effectLst/>
                <a:uLnTx/>
                <a:uFillTx/>
                <a:latin typeface="Calibri" pitchFamily="34" charset="0"/>
                <a:ea typeface="+mn-ea"/>
                <a:cs typeface="+mn-cs"/>
              </a:rPr>
              <a:t>Note</a:t>
            </a:r>
          </a:p>
          <a:p>
            <a:pPr lvl="0">
              <a:spcBef>
                <a:spcPct val="20000"/>
              </a:spcBef>
            </a:pPr>
            <a:r>
              <a:rPr lang="en-US" sz="2800" dirty="0">
                <a:solidFill>
                  <a:srgbClr val="000000"/>
                </a:solidFill>
              </a:rPr>
              <a:t>In order for the following hypothesis procedure to be valid, the hypothesized difference between the two population proportions in the null hypothesis must </a:t>
            </a:r>
            <a:br>
              <a:rPr lang="en-US" sz="2800" dirty="0">
                <a:solidFill>
                  <a:srgbClr val="000000"/>
                </a:solidFill>
              </a:rPr>
            </a:br>
            <a:r>
              <a:rPr lang="en-US" sz="2800" dirty="0">
                <a:solidFill>
                  <a:srgbClr val="000000"/>
                </a:solidFill>
              </a:rPr>
              <a:t>be 0. </a:t>
            </a:r>
            <a:endParaRPr kumimoji="0" lang="en-US" sz="2800" b="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3" name="Content Placeholder 2"/>
          <p:cNvSpPr>
            <a:spLocks noGrp="1"/>
          </p:cNvSpPr>
          <p:nvPr>
            <p:ph idx="1"/>
          </p:nvPr>
        </p:nvSpPr>
        <p:spPr>
          <a:xfrm>
            <a:off x="457200" y="1280160"/>
            <a:ext cx="8229600" cy="4968240"/>
          </a:xfrm>
        </p:spPr>
        <p:txBody>
          <a:bodyPr>
            <a:normAutofit/>
          </a:bodyPr>
          <a:lstStyle/>
          <a:p>
            <a:r>
              <a:rPr lang="en-US" b="1" dirty="0"/>
              <a:t>Step 2: </a:t>
            </a:r>
            <a:r>
              <a:rPr lang="en-US" dirty="0"/>
              <a:t>Specify the significance level </a:t>
            </a:r>
            <a:r>
              <a:rPr lang="el-GR" i="1" dirty="0">
                <a:latin typeface="Cambria Math" panose="02040503050406030204" pitchFamily="18" charset="0"/>
                <a:ea typeface="Cambria Math" panose="02040503050406030204" pitchFamily="18" charset="0"/>
              </a:rPr>
              <a:t>α</a:t>
            </a:r>
            <a:r>
              <a:rPr lang="en-US" dirty="0"/>
              <a:t>.</a:t>
            </a:r>
          </a:p>
          <a:p>
            <a:r>
              <a:rPr lang="en-US" dirty="0"/>
              <a:t>The level of the test is specified in the problem to be     </a:t>
            </a:r>
            <a:r>
              <a:rPr lang="el-GR" i="1" dirty="0">
                <a:latin typeface="Cambria Math" panose="02040503050406030204" pitchFamily="18" charset="0"/>
                <a:ea typeface="Cambria Math" panose="02040503050406030204" pitchFamily="18" charset="0"/>
              </a:rPr>
              <a:t>α</a:t>
            </a:r>
            <a:r>
              <a:rPr lang="en-US" dirty="0"/>
              <a:t> = 0.10. </a:t>
            </a:r>
          </a:p>
          <a:p>
            <a:r>
              <a:rPr lang="en-US" b="1" dirty="0"/>
              <a:t>Step 3: </a:t>
            </a:r>
            <a:r>
              <a:rPr lang="en-US" dirty="0"/>
              <a:t>Validate the assumptions of the hypothesis test, identify the appropriate test statistic and compute its value. </a:t>
            </a:r>
          </a:p>
          <a:p>
            <a:r>
              <a:rPr lang="en-US" dirty="0"/>
              <a:t>The assumptions were validated in part </a:t>
            </a:r>
            <a:r>
              <a:rPr lang="en-US" b="1" dirty="0"/>
              <a:t>a. </a:t>
            </a:r>
          </a:p>
          <a:p>
            <a:r>
              <a:rPr lang="en-US" dirty="0"/>
              <a:t>To develop the appropriate test statistic, a random variable whose value will be used to help make the decision to reject or fail to reject </a:t>
            </a:r>
            <a:r>
              <a:rPr lang="en-US" i="1" dirty="0"/>
              <a:t>H</a:t>
            </a:r>
            <a:r>
              <a:rPr lang="en-US" baseline="-25000" dirty="0"/>
              <a:t>0</a:t>
            </a:r>
            <a:r>
              <a:rPr lang="en-US" dirty="0"/>
              <a:t> must be found.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3" name="Content Placeholder 2"/>
          <p:cNvSpPr>
            <a:spLocks noGrp="1"/>
          </p:cNvSpPr>
          <p:nvPr>
            <p:ph idx="1"/>
          </p:nvPr>
        </p:nvSpPr>
        <p:spPr/>
        <p:txBody>
          <a:bodyPr/>
          <a:lstStyle/>
          <a:p>
            <a:r>
              <a:rPr lang="en-US" dirty="0"/>
              <a:t>The point estimate of </a:t>
            </a:r>
            <a:r>
              <a:rPr lang="en-US" i="1" dirty="0"/>
              <a:t>p</a:t>
            </a:r>
            <a:r>
              <a:rPr lang="en-US" baseline="-25000" dirty="0"/>
              <a:t>1</a:t>
            </a:r>
            <a:r>
              <a:rPr lang="en-US" dirty="0"/>
              <a:t> − </a:t>
            </a:r>
            <a:r>
              <a:rPr lang="en-US" i="1" dirty="0"/>
              <a:t>p</a:t>
            </a:r>
            <a:r>
              <a:rPr lang="en-US" baseline="-25000" dirty="0"/>
              <a:t>2</a:t>
            </a:r>
            <a:r>
              <a:rPr lang="en-US" dirty="0"/>
              <a:t> is 		. The sampling distribution of 	     will be used in determining the critical values of the test statistic. If the assumptions outlined above are met, and we assume the null hypothesis is true, the sampling distribution of 	    has an approximately normal distribution with mean, 0, and standard deviation, </a:t>
            </a:r>
          </a:p>
        </p:txBody>
      </p:sp>
      <p:graphicFrame>
        <p:nvGraphicFramePr>
          <p:cNvPr id="296962" name="Object 2"/>
          <p:cNvGraphicFramePr>
            <a:graphicFrameLocks noChangeAspect="1"/>
          </p:cNvGraphicFramePr>
          <p:nvPr/>
        </p:nvGraphicFramePr>
        <p:xfrm>
          <a:off x="5029200" y="1346433"/>
          <a:ext cx="939800" cy="431800"/>
        </p:xfrm>
        <a:graphic>
          <a:graphicData uri="http://schemas.openxmlformats.org/presentationml/2006/ole">
            <mc:AlternateContent xmlns:mc="http://schemas.openxmlformats.org/markup-compatibility/2006">
              <mc:Choice xmlns:v="urn:schemas-microsoft-com:vml" Requires="v">
                <p:oleObj spid="_x0000_s296990" name="Equation" r:id="rId3" imgW="939600" imgH="431640" progId="Equation.DSMT4">
                  <p:embed/>
                </p:oleObj>
              </mc:Choice>
              <mc:Fallback>
                <p:oleObj name="Equation" r:id="rId3" imgW="93960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9200" y="1346433"/>
                        <a:ext cx="939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6963" name="Object 3"/>
          <p:cNvGraphicFramePr>
            <a:graphicFrameLocks noChangeAspect="1"/>
          </p:cNvGraphicFramePr>
          <p:nvPr/>
        </p:nvGraphicFramePr>
        <p:xfrm>
          <a:off x="2667000" y="1769378"/>
          <a:ext cx="939800" cy="431800"/>
        </p:xfrm>
        <a:graphic>
          <a:graphicData uri="http://schemas.openxmlformats.org/presentationml/2006/ole">
            <mc:AlternateContent xmlns:mc="http://schemas.openxmlformats.org/markup-compatibility/2006">
              <mc:Choice xmlns:v="urn:schemas-microsoft-com:vml" Requires="v">
                <p:oleObj spid="_x0000_s296991" name="Equation" r:id="rId5" imgW="939600" imgH="431640" progId="Equation.DSMT4">
                  <p:embed/>
                </p:oleObj>
              </mc:Choice>
              <mc:Fallback>
                <p:oleObj name="Equation" r:id="rId5" imgW="939600" imgH="4316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67000" y="1769378"/>
                        <a:ext cx="939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6964" name="Object 4"/>
          <p:cNvGraphicFramePr>
            <a:graphicFrameLocks noChangeAspect="1"/>
          </p:cNvGraphicFramePr>
          <p:nvPr/>
        </p:nvGraphicFramePr>
        <p:xfrm>
          <a:off x="7331978" y="3039611"/>
          <a:ext cx="939800" cy="431800"/>
        </p:xfrm>
        <a:graphic>
          <a:graphicData uri="http://schemas.openxmlformats.org/presentationml/2006/ole">
            <mc:AlternateContent xmlns:mc="http://schemas.openxmlformats.org/markup-compatibility/2006">
              <mc:Choice xmlns:v="urn:schemas-microsoft-com:vml" Requires="v">
                <p:oleObj spid="_x0000_s296992" name="Equation" r:id="rId7" imgW="939600" imgH="431640" progId="Equation.DSMT4">
                  <p:embed/>
                </p:oleObj>
              </mc:Choice>
              <mc:Fallback>
                <p:oleObj name="Equation" r:id="rId7" imgW="939600" imgH="4316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31978" y="3039611"/>
                        <a:ext cx="939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6965" name="Object 5"/>
          <p:cNvGraphicFramePr>
            <a:graphicFrameLocks noChangeAspect="1"/>
          </p:cNvGraphicFramePr>
          <p:nvPr>
            <p:extLst>
              <p:ext uri="{D42A27DB-BD31-4B8C-83A1-F6EECF244321}">
                <p14:modId xmlns:p14="http://schemas.microsoft.com/office/powerpoint/2010/main" val="952798356"/>
              </p:ext>
            </p:extLst>
          </p:nvPr>
        </p:nvGraphicFramePr>
        <p:xfrm>
          <a:off x="1136650" y="4495800"/>
          <a:ext cx="6858000" cy="1130300"/>
        </p:xfrm>
        <a:graphic>
          <a:graphicData uri="http://schemas.openxmlformats.org/presentationml/2006/ole">
            <mc:AlternateContent xmlns:mc="http://schemas.openxmlformats.org/markup-compatibility/2006">
              <mc:Choice xmlns:v="urn:schemas-microsoft-com:vml" Requires="v">
                <p:oleObj spid="_x0000_s296993" name="Equation" r:id="rId8" imgW="6858000" imgH="1130040" progId="Equation.DSMT4">
                  <p:embed/>
                </p:oleObj>
              </mc:Choice>
              <mc:Fallback>
                <p:oleObj name="Equation" r:id="rId8" imgW="6858000" imgH="1130040" progId="Equation.DSMT4">
                  <p:embed/>
                  <p:pic>
                    <p:nvPicPr>
                      <p:cNvPr id="0" name="Picture 5"/>
                      <p:cNvPicPr>
                        <a:picLocks noChangeAspect="1" noChangeArrowheads="1"/>
                      </p:cNvPicPr>
                      <p:nvPr/>
                    </p:nvPicPr>
                    <p:blipFill>
                      <a:blip r:embed="rId9"/>
                      <a:srcRect/>
                      <a:stretch>
                        <a:fillRect/>
                      </a:stretch>
                    </p:blipFill>
                    <p:spPr bwMode="auto">
                      <a:xfrm>
                        <a:off x="1136650" y="4495800"/>
                        <a:ext cx="68580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Assumptions for Comparing Two Population Proportions </a:t>
            </a:r>
          </a:p>
        </p:txBody>
      </p:sp>
      <p:sp>
        <p:nvSpPr>
          <p:cNvPr id="4" name="Content Placeholder 2"/>
          <p:cNvSpPr>
            <a:spLocks noGrp="1"/>
          </p:cNvSpPr>
          <p:nvPr>
            <p:ph idx="1"/>
          </p:nvPr>
        </p:nvSpPr>
        <p:spPr>
          <a:xfrm>
            <a:off x="457200" y="1236714"/>
            <a:ext cx="8229600" cy="2419124"/>
          </a:xfrm>
          <a:solidFill>
            <a:srgbClr val="FFFFCC"/>
          </a:solidFill>
          <a:ln w="28575">
            <a:solidFill>
              <a:srgbClr val="000000"/>
            </a:solidFill>
          </a:ln>
        </p:spPr>
        <p:txBody>
          <a:bodyPr>
            <a:spAutoFit/>
          </a:bodyPr>
          <a:lstStyle/>
          <a:p>
            <a:pPr algn="ctr"/>
            <a:r>
              <a:rPr lang="en-US" b="1" dirty="0">
                <a:solidFill>
                  <a:srgbClr val="000000"/>
                </a:solidFill>
              </a:rPr>
              <a:t>Assumptions (cont.)</a:t>
            </a:r>
            <a:endParaRPr lang="en-US" dirty="0">
              <a:solidFill>
                <a:srgbClr val="000000"/>
              </a:solidFill>
            </a:endParaRPr>
          </a:p>
          <a:p>
            <a:r>
              <a:rPr lang="en-US" dirty="0">
                <a:solidFill>
                  <a:srgbClr val="000000"/>
                </a:solidFill>
              </a:rPr>
              <a:t>where     and </a:t>
            </a:r>
            <a:r>
              <a:rPr lang="en-US" i="1" dirty="0">
                <a:solidFill>
                  <a:srgbClr val="000000"/>
                </a:solidFill>
              </a:rPr>
              <a:t>n</a:t>
            </a:r>
            <a:r>
              <a:rPr lang="en-US" baseline="-25000" dirty="0">
                <a:solidFill>
                  <a:srgbClr val="000000"/>
                </a:solidFill>
              </a:rPr>
              <a:t>1</a:t>
            </a:r>
            <a:r>
              <a:rPr lang="en-US" dirty="0">
                <a:solidFill>
                  <a:srgbClr val="000000"/>
                </a:solidFill>
              </a:rPr>
              <a:t> are the sample proportion and sample size, respectively, from the first population, and </a:t>
            </a:r>
          </a:p>
          <a:p>
            <a:r>
              <a:rPr lang="en-US" dirty="0">
                <a:solidFill>
                  <a:srgbClr val="000000"/>
                </a:solidFill>
              </a:rPr>
              <a:t>and </a:t>
            </a:r>
            <a:r>
              <a:rPr lang="en-US" i="1" dirty="0">
                <a:solidFill>
                  <a:srgbClr val="000000"/>
                </a:solidFill>
              </a:rPr>
              <a:t>n</a:t>
            </a:r>
            <a:r>
              <a:rPr lang="en-US" baseline="-25000" dirty="0">
                <a:solidFill>
                  <a:srgbClr val="000000"/>
                </a:solidFill>
              </a:rPr>
              <a:t>2</a:t>
            </a:r>
            <a:r>
              <a:rPr lang="en-US" dirty="0">
                <a:solidFill>
                  <a:srgbClr val="000000"/>
                </a:solidFill>
              </a:rPr>
              <a:t> are the sample proportion and sample size, respectively, from the second population. </a:t>
            </a:r>
          </a:p>
        </p:txBody>
      </p:sp>
      <p:graphicFrame>
        <p:nvGraphicFramePr>
          <p:cNvPr id="281603" name="Object 3"/>
          <p:cNvGraphicFramePr>
            <a:graphicFrameLocks noChangeAspect="1"/>
          </p:cNvGraphicFramePr>
          <p:nvPr/>
        </p:nvGraphicFramePr>
        <p:xfrm>
          <a:off x="1498833" y="1812022"/>
          <a:ext cx="304800" cy="431800"/>
        </p:xfrm>
        <a:graphic>
          <a:graphicData uri="http://schemas.openxmlformats.org/presentationml/2006/ole">
            <mc:AlternateContent xmlns:mc="http://schemas.openxmlformats.org/markup-compatibility/2006">
              <mc:Choice xmlns:v="urn:schemas-microsoft-com:vml" Requires="v">
                <p:oleObj spid="_x0000_s281617" name="Equation" r:id="rId3" imgW="304560" imgH="431640" progId="Equation.DSMT4">
                  <p:embed/>
                </p:oleObj>
              </mc:Choice>
              <mc:Fallback>
                <p:oleObj name="Equation" r:id="rId3" imgW="304560" imgH="4316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98833" y="1812022"/>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1604" name="Object 4"/>
          <p:cNvGraphicFramePr>
            <a:graphicFrameLocks noChangeAspect="1"/>
          </p:cNvGraphicFramePr>
          <p:nvPr/>
        </p:nvGraphicFramePr>
        <p:xfrm>
          <a:off x="7427913" y="2235200"/>
          <a:ext cx="317500" cy="431800"/>
        </p:xfrm>
        <a:graphic>
          <a:graphicData uri="http://schemas.openxmlformats.org/presentationml/2006/ole">
            <mc:AlternateContent xmlns:mc="http://schemas.openxmlformats.org/markup-compatibility/2006">
              <mc:Choice xmlns:v="urn:schemas-microsoft-com:vml" Requires="v">
                <p:oleObj spid="_x0000_s281618" name="Equation" r:id="rId5" imgW="317160" imgH="431640" progId="Equation.DSMT4">
                  <p:embed/>
                </p:oleObj>
              </mc:Choice>
              <mc:Fallback>
                <p:oleObj name="Equation" r:id="rId5" imgW="317160" imgH="4316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27913" y="2235200"/>
                        <a:ext cx="317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3" name="Content Placeholder 2"/>
          <p:cNvSpPr>
            <a:spLocks noGrp="1"/>
          </p:cNvSpPr>
          <p:nvPr>
            <p:ph idx="1"/>
          </p:nvPr>
        </p:nvSpPr>
        <p:spPr/>
        <p:txBody>
          <a:bodyPr/>
          <a:lstStyle/>
          <a:p>
            <a:r>
              <a:rPr lang="en-US" dirty="0"/>
              <a:t>Note that     is the weighted average of the two sample proportion estimates,     and      In hypothesis tests comparing two population proportions, we will always assume that the hypothesized difference between the two proportions is zero. </a:t>
            </a:r>
          </a:p>
          <a:p>
            <a:r>
              <a:rPr lang="en-US" dirty="0"/>
              <a:t>Therefore, the test statistic will be as follows. </a:t>
            </a:r>
          </a:p>
          <a:p>
            <a:endParaRPr lang="en-US" dirty="0"/>
          </a:p>
        </p:txBody>
      </p:sp>
      <p:graphicFrame>
        <p:nvGraphicFramePr>
          <p:cNvPr id="297987" name="Object 3"/>
          <p:cNvGraphicFramePr>
            <a:graphicFrameLocks noChangeAspect="1"/>
          </p:cNvGraphicFramePr>
          <p:nvPr>
            <p:extLst>
              <p:ext uri="{D42A27DB-BD31-4B8C-83A1-F6EECF244321}">
                <p14:modId xmlns:p14="http://schemas.microsoft.com/office/powerpoint/2010/main" val="810474109"/>
              </p:ext>
            </p:extLst>
          </p:nvPr>
        </p:nvGraphicFramePr>
        <p:xfrm>
          <a:off x="2006070" y="1393293"/>
          <a:ext cx="241300" cy="368300"/>
        </p:xfrm>
        <a:graphic>
          <a:graphicData uri="http://schemas.openxmlformats.org/presentationml/2006/ole">
            <mc:AlternateContent xmlns:mc="http://schemas.openxmlformats.org/markup-compatibility/2006">
              <mc:Choice xmlns:v="urn:schemas-microsoft-com:vml" Requires="v">
                <p:oleObj spid="_x0000_s298014" name="Equation" r:id="rId3" imgW="241200" imgH="368280" progId="Equation.DSMT4">
                  <p:embed/>
                </p:oleObj>
              </mc:Choice>
              <mc:Fallback>
                <p:oleObj name="Equation" r:id="rId3" imgW="241200" imgH="3682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6070" y="1393293"/>
                        <a:ext cx="241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988" name="Object 4"/>
          <p:cNvGraphicFramePr>
            <a:graphicFrameLocks noChangeAspect="1"/>
          </p:cNvGraphicFramePr>
          <p:nvPr>
            <p:extLst>
              <p:ext uri="{D42A27DB-BD31-4B8C-83A1-F6EECF244321}">
                <p14:modId xmlns:p14="http://schemas.microsoft.com/office/powerpoint/2010/main" val="1431672266"/>
              </p:ext>
            </p:extLst>
          </p:nvPr>
        </p:nvGraphicFramePr>
        <p:xfrm>
          <a:off x="3733800" y="1778000"/>
          <a:ext cx="304800" cy="431800"/>
        </p:xfrm>
        <a:graphic>
          <a:graphicData uri="http://schemas.openxmlformats.org/presentationml/2006/ole">
            <mc:AlternateContent xmlns:mc="http://schemas.openxmlformats.org/markup-compatibility/2006">
              <mc:Choice xmlns:v="urn:schemas-microsoft-com:vml" Requires="v">
                <p:oleObj spid="_x0000_s298015" name="Equation" r:id="rId5" imgW="304560" imgH="431640" progId="Equation.DSMT4">
                  <p:embed/>
                </p:oleObj>
              </mc:Choice>
              <mc:Fallback>
                <p:oleObj name="Equation" r:id="rId5" imgW="304560" imgH="4316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33800" y="1778000"/>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989" name="Object 5"/>
          <p:cNvGraphicFramePr>
            <a:graphicFrameLocks noChangeAspect="1"/>
          </p:cNvGraphicFramePr>
          <p:nvPr>
            <p:extLst>
              <p:ext uri="{D42A27DB-BD31-4B8C-83A1-F6EECF244321}">
                <p14:modId xmlns:p14="http://schemas.microsoft.com/office/powerpoint/2010/main" val="2474271214"/>
              </p:ext>
            </p:extLst>
          </p:nvPr>
        </p:nvGraphicFramePr>
        <p:xfrm>
          <a:off x="4640263" y="1769597"/>
          <a:ext cx="406400" cy="431800"/>
        </p:xfrm>
        <a:graphic>
          <a:graphicData uri="http://schemas.openxmlformats.org/presentationml/2006/ole">
            <mc:AlternateContent xmlns:mc="http://schemas.openxmlformats.org/markup-compatibility/2006">
              <mc:Choice xmlns:v="urn:schemas-microsoft-com:vml" Requires="v">
                <p:oleObj spid="_x0000_s298016" name="Equation" r:id="rId7" imgW="406080" imgH="431640" progId="Equation.DSMT4">
                  <p:embed/>
                </p:oleObj>
              </mc:Choice>
              <mc:Fallback>
                <p:oleObj name="Equation" r:id="rId7" imgW="406080" imgH="4316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40263" y="1769597"/>
                        <a:ext cx="406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3" name="Content Placeholder 2"/>
          <p:cNvSpPr>
            <a:spLocks noGrp="1"/>
          </p:cNvSpPr>
          <p:nvPr>
            <p:ph idx="1"/>
          </p:nvPr>
        </p:nvSpPr>
        <p:spPr>
          <a:xfrm>
            <a:off x="457200" y="1280160"/>
            <a:ext cx="8229600" cy="4587240"/>
          </a:xfrm>
        </p:spPr>
        <p:txBody>
          <a:bodyPr/>
          <a:lstStyle/>
          <a:p>
            <a:endParaRPr lang="en-US" dirty="0"/>
          </a:p>
          <a:p>
            <a:endParaRPr lang="en-US" dirty="0"/>
          </a:p>
          <a:p>
            <a:endParaRPr lang="en-US" dirty="0"/>
          </a:p>
          <a:p>
            <a:r>
              <a:rPr lang="en-US" dirty="0"/>
              <a:t>If the null hypothesis is true, </a:t>
            </a:r>
            <a:r>
              <a:rPr lang="en-US" i="1" dirty="0"/>
              <a:t>z</a:t>
            </a:r>
            <a:r>
              <a:rPr lang="en-US" dirty="0"/>
              <a:t> has an approximately normal distribution. If the observed value of              is significantly different from 0, this will produce a value of the test statistic significantly different from 0, causing us to question whether the null hypothesis is true. </a:t>
            </a:r>
          </a:p>
        </p:txBody>
      </p:sp>
      <p:graphicFrame>
        <p:nvGraphicFramePr>
          <p:cNvPr id="299010" name="Object 2"/>
          <p:cNvGraphicFramePr>
            <a:graphicFrameLocks noChangeAspect="1"/>
          </p:cNvGraphicFramePr>
          <p:nvPr/>
        </p:nvGraphicFramePr>
        <p:xfrm>
          <a:off x="2743200" y="1181100"/>
          <a:ext cx="3441700" cy="1638300"/>
        </p:xfrm>
        <a:graphic>
          <a:graphicData uri="http://schemas.openxmlformats.org/presentationml/2006/ole">
            <mc:AlternateContent xmlns:mc="http://schemas.openxmlformats.org/markup-compatibility/2006">
              <mc:Choice xmlns:v="urn:schemas-microsoft-com:vml" Requires="v">
                <p:oleObj spid="_x0000_s299024" name="Equation" r:id="rId3" imgW="3441600" imgH="1638000" progId="Equation.DSMT4">
                  <p:embed/>
                </p:oleObj>
              </mc:Choice>
              <mc:Fallback>
                <p:oleObj name="Equation" r:id="rId3" imgW="3441600" imgH="1638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1181100"/>
                        <a:ext cx="3441700" cy="163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9011" name="Object 3"/>
          <p:cNvGraphicFramePr>
            <a:graphicFrameLocks noChangeAspect="1"/>
          </p:cNvGraphicFramePr>
          <p:nvPr/>
        </p:nvGraphicFramePr>
        <p:xfrm>
          <a:off x="7001312" y="3276600"/>
          <a:ext cx="939800" cy="431800"/>
        </p:xfrm>
        <a:graphic>
          <a:graphicData uri="http://schemas.openxmlformats.org/presentationml/2006/ole">
            <mc:AlternateContent xmlns:mc="http://schemas.openxmlformats.org/markup-compatibility/2006">
              <mc:Choice xmlns:v="urn:schemas-microsoft-com:vml" Requires="v">
                <p:oleObj spid="_x0000_s299025" name="Equation" r:id="rId5" imgW="939600" imgH="431640" progId="Equation.DSMT4">
                  <p:embed/>
                </p:oleObj>
              </mc:Choice>
              <mc:Fallback>
                <p:oleObj name="Equation" r:id="rId5" imgW="939600" imgH="4316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01312" y="3276600"/>
                        <a:ext cx="939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990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3" name="Content Placeholder 2"/>
          <p:cNvSpPr>
            <a:spLocks noGrp="1"/>
          </p:cNvSpPr>
          <p:nvPr>
            <p:ph idx="1"/>
          </p:nvPr>
        </p:nvSpPr>
        <p:spPr/>
        <p:txBody>
          <a:bodyPr/>
          <a:lstStyle/>
          <a:p>
            <a:r>
              <a:rPr lang="en-US" dirty="0"/>
              <a:t>Based on the data given in the problem, the computed value of the test statistic is given by</a:t>
            </a:r>
          </a:p>
          <a:p>
            <a:endParaRPr lang="en-US" dirty="0"/>
          </a:p>
          <a:p>
            <a:endParaRPr lang="en-US" dirty="0"/>
          </a:p>
          <a:p>
            <a:endParaRPr lang="en-US" dirty="0"/>
          </a:p>
          <a:p>
            <a:endParaRPr lang="en-US" dirty="0"/>
          </a:p>
          <a:p>
            <a:r>
              <a:rPr lang="en-US" dirty="0"/>
              <a:t>where </a:t>
            </a:r>
          </a:p>
        </p:txBody>
      </p:sp>
      <p:graphicFrame>
        <p:nvGraphicFramePr>
          <p:cNvPr id="300034" name="Object 2"/>
          <p:cNvGraphicFramePr>
            <a:graphicFrameLocks noChangeAspect="1"/>
          </p:cNvGraphicFramePr>
          <p:nvPr/>
        </p:nvGraphicFramePr>
        <p:xfrm>
          <a:off x="1219200" y="2227263"/>
          <a:ext cx="5054600" cy="1866900"/>
        </p:xfrm>
        <a:graphic>
          <a:graphicData uri="http://schemas.openxmlformats.org/presentationml/2006/ole">
            <mc:AlternateContent xmlns:mc="http://schemas.openxmlformats.org/markup-compatibility/2006">
              <mc:Choice xmlns:v="urn:schemas-microsoft-com:vml" Requires="v">
                <p:oleObj spid="_x0000_s300062" name="Equation" r:id="rId3" imgW="5054400" imgH="1866600" progId="Equation.DSMT4">
                  <p:embed/>
                </p:oleObj>
              </mc:Choice>
              <mc:Fallback>
                <p:oleObj name="Equation" r:id="rId3" imgW="5054400" imgH="18666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2227263"/>
                        <a:ext cx="5054600"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0035" name="Object 3"/>
          <p:cNvGraphicFramePr>
            <a:graphicFrameLocks noChangeAspect="1"/>
          </p:cNvGraphicFramePr>
          <p:nvPr/>
        </p:nvGraphicFramePr>
        <p:xfrm>
          <a:off x="1600200" y="4114800"/>
          <a:ext cx="2006600" cy="838200"/>
        </p:xfrm>
        <a:graphic>
          <a:graphicData uri="http://schemas.openxmlformats.org/presentationml/2006/ole">
            <mc:AlternateContent xmlns:mc="http://schemas.openxmlformats.org/markup-compatibility/2006">
              <mc:Choice xmlns:v="urn:schemas-microsoft-com:vml" Requires="v">
                <p:oleObj spid="_x0000_s300063" name="Equation" r:id="rId5" imgW="2006280" imgH="838080" progId="Equation.DSMT4">
                  <p:embed/>
                </p:oleObj>
              </mc:Choice>
              <mc:Fallback>
                <p:oleObj name="Equation" r:id="rId5" imgW="20062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4114800"/>
                        <a:ext cx="200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0036" name="Object 4"/>
          <p:cNvGraphicFramePr>
            <a:graphicFrameLocks noChangeAspect="1"/>
          </p:cNvGraphicFramePr>
          <p:nvPr/>
        </p:nvGraphicFramePr>
        <p:xfrm>
          <a:off x="6337300" y="2915156"/>
          <a:ext cx="1282700" cy="292100"/>
        </p:xfrm>
        <a:graphic>
          <a:graphicData uri="http://schemas.openxmlformats.org/presentationml/2006/ole">
            <mc:AlternateContent xmlns:mc="http://schemas.openxmlformats.org/markup-compatibility/2006">
              <mc:Choice xmlns:v="urn:schemas-microsoft-com:vml" Requires="v">
                <p:oleObj spid="_x0000_s300064" name="Equation" r:id="rId7" imgW="1282680" imgH="291960" progId="Equation.DSMT4">
                  <p:embed/>
                </p:oleObj>
              </mc:Choice>
              <mc:Fallback>
                <p:oleObj name="Equation" r:id="rId7" imgW="128268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37300" y="2915156"/>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0037" name="Object 5"/>
          <p:cNvGraphicFramePr>
            <a:graphicFrameLocks noChangeAspect="1"/>
          </p:cNvGraphicFramePr>
          <p:nvPr/>
        </p:nvGraphicFramePr>
        <p:xfrm>
          <a:off x="3695700" y="4396560"/>
          <a:ext cx="1181100" cy="292100"/>
        </p:xfrm>
        <a:graphic>
          <a:graphicData uri="http://schemas.openxmlformats.org/presentationml/2006/ole">
            <mc:AlternateContent xmlns:mc="http://schemas.openxmlformats.org/markup-compatibility/2006">
              <mc:Choice xmlns:v="urn:schemas-microsoft-com:vml" Requires="v">
                <p:oleObj spid="_x0000_s300065" name="Equation" r:id="rId9" imgW="1180800" imgH="291960" progId="Equation.DSMT4">
                  <p:embed/>
                </p:oleObj>
              </mc:Choice>
              <mc:Fallback>
                <p:oleObj name="Equation" r:id="rId9" imgW="118080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95700" y="4396560"/>
                        <a:ext cx="1181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00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00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003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00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3" name="Content Placeholder 2"/>
          <p:cNvSpPr>
            <a:spLocks noGrp="1"/>
          </p:cNvSpPr>
          <p:nvPr>
            <p:ph idx="1"/>
          </p:nvPr>
        </p:nvSpPr>
        <p:spPr/>
        <p:txBody>
          <a:bodyPr/>
          <a:lstStyle/>
          <a:p>
            <a:r>
              <a:rPr lang="en-US" b="1" dirty="0"/>
              <a:t>Step 4: </a:t>
            </a:r>
            <a:r>
              <a:rPr lang="en-US" dirty="0"/>
              <a:t>Determine the critical value(s) or </a:t>
            </a:r>
            <a:r>
              <a:rPr lang="en-US" i="1" dirty="0"/>
              <a:t>P</a:t>
            </a:r>
            <a:r>
              <a:rPr lang="en-US" dirty="0"/>
              <a:t>-value. </a:t>
            </a:r>
          </a:p>
          <a:p>
            <a:r>
              <a:rPr lang="en-US" dirty="0"/>
              <a:t>The role of the critical value in this test is exactly the same as for all of the hypothesis tests discussed earlier. It defines a range of values for the test statistic, the rejection region, that will be so rare that it is unlikely that it occurred from ordinary sampling variability assuming </a:t>
            </a:r>
            <a:r>
              <a:rPr lang="en-US" i="1" dirty="0"/>
              <a:t>H</a:t>
            </a:r>
            <a:r>
              <a:rPr lang="en-US" baseline="-25000" dirty="0"/>
              <a:t>0</a:t>
            </a:r>
            <a:r>
              <a:rPr lang="en-US" dirty="0"/>
              <a:t> is true. The level of the test defines the size of the rejection region. Should the computed value of the test statistic fall in the rejection region, the null hypothesis will be rejected.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3" name="Content Placeholder 2"/>
          <p:cNvSpPr>
            <a:spLocks noGrp="1"/>
          </p:cNvSpPr>
          <p:nvPr>
            <p:ph idx="1"/>
          </p:nvPr>
        </p:nvSpPr>
        <p:spPr/>
        <p:txBody>
          <a:bodyPr/>
          <a:lstStyle/>
          <a:p>
            <a:r>
              <a:rPr lang="en-US" dirty="0"/>
              <a:t>If the null hypothesis is true, the test statistic has an approximately standard normal distribution. Thus the critical value is determined in the same way as for the other tests of hypotheses where the test statistic had an approximately standard normal distribution. The rejection region for a two-sided test with </a:t>
            </a:r>
            <a:r>
              <a:rPr lang="en-US" i="1" dirty="0"/>
              <a:t>α</a:t>
            </a:r>
            <a:r>
              <a:rPr lang="en-US" dirty="0"/>
              <a:t> = 0.10 is displayed in the following figure. We will reject the null hypothesis if the computed value of the test statistic is larger than 1.645 or smaller than −1.645.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3" name="Content Placeholder 2"/>
          <p:cNvSpPr>
            <a:spLocks noGrp="1"/>
          </p:cNvSpPr>
          <p:nvPr>
            <p:ph idx="1"/>
          </p:nvPr>
        </p:nvSpPr>
        <p:spPr>
          <a:xfrm>
            <a:off x="457200" y="1066800"/>
            <a:ext cx="8229600" cy="4572000"/>
          </a:xfrm>
        </p:spPr>
        <p:txBody>
          <a:bodyPr/>
          <a:lstStyle/>
          <a:p>
            <a:r>
              <a:rPr lang="en-US" dirty="0"/>
              <a:t>If the null hypothesis is true and the assumptions of the test are valid, the probability of obtaining a value of the test statistic above 0.4386 is 0.33047. Since this is a two-sided test, this probability must be doubled to obtain the </a:t>
            </a:r>
            <a:r>
              <a:rPr lang="en-US" i="1" dirty="0"/>
              <a:t>P</a:t>
            </a:r>
            <a:r>
              <a:rPr lang="en-US" dirty="0"/>
              <a:t>-value. Therefore the </a:t>
            </a:r>
            <a:r>
              <a:rPr lang="en-US" i="1" dirty="0"/>
              <a:t>P</a:t>
            </a:r>
            <a:r>
              <a:rPr lang="en-US" dirty="0"/>
              <a:t>-value is 0.6609. </a:t>
            </a:r>
          </a:p>
        </p:txBody>
      </p:sp>
      <p:pic>
        <p:nvPicPr>
          <p:cNvPr id="30105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444688" y="3251433"/>
            <a:ext cx="4254624" cy="2743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10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3" name="Content Placeholder 2"/>
          <p:cNvSpPr>
            <a:spLocks noGrp="1"/>
          </p:cNvSpPr>
          <p:nvPr>
            <p:ph idx="1"/>
          </p:nvPr>
        </p:nvSpPr>
        <p:spPr>
          <a:xfrm>
            <a:off x="457200" y="1280160"/>
            <a:ext cx="8229600" cy="4968240"/>
          </a:xfrm>
        </p:spPr>
        <p:txBody>
          <a:bodyPr>
            <a:normAutofit lnSpcReduction="10000"/>
          </a:bodyPr>
          <a:lstStyle/>
          <a:p>
            <a:r>
              <a:rPr lang="en-US" b="1" dirty="0"/>
              <a:t>Step 5: </a:t>
            </a:r>
            <a:r>
              <a:rPr lang="en-US" dirty="0"/>
              <a:t>Make the decision to reject or fail to reject </a:t>
            </a:r>
            <a:r>
              <a:rPr lang="en-US" i="1" dirty="0"/>
              <a:t>H</a:t>
            </a:r>
            <a:r>
              <a:rPr lang="en-US" baseline="-25000" dirty="0"/>
              <a:t>0</a:t>
            </a:r>
            <a:r>
              <a:rPr lang="en-US" i="1" dirty="0"/>
              <a:t>. </a:t>
            </a:r>
          </a:p>
          <a:p>
            <a:endParaRPr lang="en-US" b="1" i="1" dirty="0"/>
          </a:p>
          <a:p>
            <a:endParaRPr lang="en-US" b="1" i="1" dirty="0"/>
          </a:p>
          <a:p>
            <a:endParaRPr lang="en-US" b="1" i="1" dirty="0"/>
          </a:p>
          <a:p>
            <a:endParaRPr lang="en-US" dirty="0"/>
          </a:p>
          <a:p>
            <a:r>
              <a:rPr lang="en-US" dirty="0"/>
              <a:t>As shown above, the value of the test statistic does not fall in the rejection region because </a:t>
            </a:r>
            <a:br>
              <a:rPr lang="en-US" dirty="0"/>
            </a:br>
            <a:r>
              <a:rPr lang="en-US" dirty="0">
                <a:latin typeface="Symbol" pitchFamily="98" charset="2"/>
              </a:rPr>
              <a:t>-</a:t>
            </a:r>
            <a:r>
              <a:rPr lang="en-US" dirty="0"/>
              <a:t>1.645 &lt; 0.4386 &lt; 1.645. Thus, the difference between the observed value and the hypothesized value is likely due to ordinary sampling variation. We fail to reject the null hypothesis at </a:t>
            </a:r>
            <a:r>
              <a:rPr lang="el-GR" i="1" dirty="0">
                <a:latin typeface="Cambria Math" panose="02040503050406030204" pitchFamily="18" charset="0"/>
                <a:ea typeface="Cambria Math" panose="02040503050406030204" pitchFamily="18" charset="0"/>
              </a:rPr>
              <a:t>α</a:t>
            </a:r>
            <a:r>
              <a:rPr lang="en-US" i="1" dirty="0"/>
              <a:t> </a:t>
            </a:r>
            <a:r>
              <a:rPr lang="en-US" dirty="0"/>
              <a:t>= 0.10.</a:t>
            </a:r>
          </a:p>
        </p:txBody>
      </p:sp>
      <p:pic>
        <p:nvPicPr>
          <p:cNvPr id="302082" name="Picture 2"/>
          <p:cNvPicPr>
            <a:picLocks noChangeAspect="1" noChangeArrowheads="1"/>
          </p:cNvPicPr>
          <p:nvPr/>
        </p:nvPicPr>
        <p:blipFill>
          <a:blip r:embed="rId2" cstate="print"/>
          <a:srcRect/>
          <a:stretch>
            <a:fillRect/>
          </a:stretch>
        </p:blipFill>
        <p:spPr bwMode="auto">
          <a:xfrm>
            <a:off x="1156716" y="1828800"/>
            <a:ext cx="6830568" cy="157951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20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12.3.1 (cont.)</a:t>
            </a:r>
          </a:p>
        </p:txBody>
      </p:sp>
      <p:sp>
        <p:nvSpPr>
          <p:cNvPr id="3" name="Content Placeholder 2"/>
          <p:cNvSpPr>
            <a:spLocks noGrp="1"/>
          </p:cNvSpPr>
          <p:nvPr>
            <p:ph idx="1"/>
          </p:nvPr>
        </p:nvSpPr>
        <p:spPr/>
        <p:txBody>
          <a:bodyPr/>
          <a:lstStyle/>
          <a:p>
            <a:r>
              <a:rPr lang="en-US" dirty="0"/>
              <a:t>The </a:t>
            </a:r>
            <a:r>
              <a:rPr lang="en-US" i="1" dirty="0"/>
              <a:t>P</a:t>
            </a:r>
            <a:r>
              <a:rPr lang="en-US" dirty="0"/>
              <a:t>-value of 0.6609 is much greater than </a:t>
            </a:r>
            <a:r>
              <a:rPr lang="el-GR" i="1" dirty="0">
                <a:latin typeface="Cambria Math" panose="02040503050406030204" pitchFamily="18" charset="0"/>
                <a:ea typeface="Cambria Math" panose="02040503050406030204" pitchFamily="18" charset="0"/>
              </a:rPr>
              <a:t>α</a:t>
            </a:r>
            <a:r>
              <a:rPr lang="en-US" dirty="0"/>
              <a:t> = 0.10, so the null hypothesis is not rejected. </a:t>
            </a:r>
            <a:endParaRPr lang="en-US" b="1" dirty="0"/>
          </a:p>
          <a:p>
            <a:r>
              <a:rPr lang="en-US" b="1" dirty="0"/>
              <a:t>Step 6: </a:t>
            </a:r>
            <a:r>
              <a:rPr lang="en-US" dirty="0"/>
              <a:t>State the conclusion in terms of the original problem. </a:t>
            </a:r>
          </a:p>
          <a:p>
            <a:r>
              <a:rPr lang="en-US" dirty="0"/>
              <a:t>There is insufficient evidence at </a:t>
            </a:r>
            <a:r>
              <a:rPr lang="el-GR" i="1" dirty="0">
                <a:latin typeface="Cambria Math" panose="02040503050406030204" pitchFamily="18" charset="0"/>
                <a:ea typeface="Cambria Math" panose="02040503050406030204" pitchFamily="18" charset="0"/>
              </a:rPr>
              <a:t>α</a:t>
            </a:r>
            <a:r>
              <a:rPr lang="en-US" dirty="0"/>
              <a:t> = 0.10 for the cell phone executive to conclude that the proportion of defective phones produced differs between the two plants.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100(1 −</a:t>
            </a:r>
            <a:r>
              <a:rPr lang="el-GR" i="1" dirty="0">
                <a:latin typeface="Cambria Math" panose="02040503050406030204" pitchFamily="18" charset="0"/>
                <a:ea typeface="Cambria Math" panose="02040503050406030204" pitchFamily="18" charset="0"/>
              </a:rPr>
              <a:t>α</a:t>
            </a:r>
            <a:r>
              <a:rPr lang="en-US" dirty="0"/>
              <a:t>)% Confidence Interval for </a:t>
            </a:r>
            <a:r>
              <a:rPr lang="en-US" i="1" dirty="0"/>
              <a:t>p</a:t>
            </a:r>
            <a:r>
              <a:rPr lang="en-US" baseline="-25000" dirty="0"/>
              <a:t>1 </a:t>
            </a:r>
            <a:r>
              <a:rPr lang="en-US" dirty="0">
                <a:latin typeface="Symbol" pitchFamily="98" charset="2"/>
              </a:rPr>
              <a:t>-</a:t>
            </a:r>
            <a:r>
              <a:rPr lang="en-US" dirty="0"/>
              <a:t> </a:t>
            </a:r>
            <a:r>
              <a:rPr lang="en-US" i="1" dirty="0"/>
              <a:t>p</a:t>
            </a:r>
            <a:r>
              <a:rPr lang="en-US" baseline="-25000" dirty="0"/>
              <a:t>2</a:t>
            </a:r>
          </a:p>
        </p:txBody>
      </p:sp>
      <p:sp>
        <p:nvSpPr>
          <p:cNvPr id="4" name="Content Placeholder 2"/>
          <p:cNvSpPr>
            <a:spLocks noGrp="1"/>
          </p:cNvSpPr>
          <p:nvPr>
            <p:ph idx="1"/>
          </p:nvPr>
        </p:nvSpPr>
        <p:spPr>
          <a:xfrm>
            <a:off x="457200" y="1143000"/>
            <a:ext cx="8229600" cy="4745915"/>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pPr marL="3175" indent="-3175"/>
            <a:r>
              <a:rPr lang="en-US" dirty="0">
                <a:solidFill>
                  <a:srgbClr val="000000"/>
                </a:solidFill>
              </a:rPr>
              <a:t>We can construct a 100(1 − </a:t>
            </a:r>
            <a:r>
              <a:rPr lang="el-GR" i="1" dirty="0">
                <a:solidFill>
                  <a:srgbClr val="000000"/>
                </a:solidFill>
                <a:latin typeface="Cambria Math" panose="02040503050406030204" pitchFamily="18" charset="0"/>
                <a:ea typeface="Cambria Math" panose="02040503050406030204" pitchFamily="18" charset="0"/>
              </a:rPr>
              <a:t>α</a:t>
            </a:r>
            <a:r>
              <a:rPr lang="en-US" dirty="0">
                <a:solidFill>
                  <a:srgbClr val="000000"/>
                </a:solidFill>
              </a:rPr>
              <a:t>)% confidence interval estimate for the difference between two population proportions using the following.</a:t>
            </a:r>
          </a:p>
          <a:p>
            <a:pPr marL="3175" indent="-3175"/>
            <a:endParaRPr lang="en-US" dirty="0">
              <a:solidFill>
                <a:srgbClr val="000000"/>
              </a:solidFill>
            </a:endParaRPr>
          </a:p>
          <a:p>
            <a:pPr marL="3175" indent="-3175"/>
            <a:endParaRPr lang="en-US" dirty="0">
              <a:solidFill>
                <a:srgbClr val="000000"/>
              </a:solidFill>
            </a:endParaRPr>
          </a:p>
          <a:p>
            <a:pPr marL="3175" indent="-3175"/>
            <a:r>
              <a:rPr lang="en-US" dirty="0">
                <a:solidFill>
                  <a:srgbClr val="000000"/>
                </a:solidFill>
              </a:rPr>
              <a:t>where     and </a:t>
            </a:r>
            <a:r>
              <a:rPr lang="en-US" i="1" dirty="0">
                <a:solidFill>
                  <a:srgbClr val="000000"/>
                </a:solidFill>
              </a:rPr>
              <a:t>n</a:t>
            </a:r>
            <a:r>
              <a:rPr lang="en-US" baseline="-25000" dirty="0">
                <a:solidFill>
                  <a:srgbClr val="000000"/>
                </a:solidFill>
              </a:rPr>
              <a:t>1</a:t>
            </a:r>
            <a:r>
              <a:rPr lang="en-US" dirty="0">
                <a:solidFill>
                  <a:srgbClr val="000000"/>
                </a:solidFill>
              </a:rPr>
              <a:t> are the sample proportion and sample size, respectively, from the first population,     and </a:t>
            </a:r>
            <a:r>
              <a:rPr lang="en-US" i="1" dirty="0">
                <a:solidFill>
                  <a:srgbClr val="000000"/>
                </a:solidFill>
              </a:rPr>
              <a:t>n</a:t>
            </a:r>
            <a:r>
              <a:rPr lang="en-US" baseline="-25000" dirty="0">
                <a:solidFill>
                  <a:srgbClr val="000000"/>
                </a:solidFill>
              </a:rPr>
              <a:t>2</a:t>
            </a:r>
            <a:r>
              <a:rPr lang="en-US" dirty="0">
                <a:solidFill>
                  <a:srgbClr val="000000"/>
                </a:solidFill>
              </a:rPr>
              <a:t> are the sample proportion and sample size, respectively, from the second population,</a:t>
            </a:r>
          </a:p>
        </p:txBody>
      </p:sp>
      <p:graphicFrame>
        <p:nvGraphicFramePr>
          <p:cNvPr id="238595" name="Object 3"/>
          <p:cNvGraphicFramePr>
            <a:graphicFrameLocks noChangeAspect="1"/>
          </p:cNvGraphicFramePr>
          <p:nvPr/>
        </p:nvGraphicFramePr>
        <p:xfrm>
          <a:off x="1371599" y="3048000"/>
          <a:ext cx="5334001" cy="1092200"/>
        </p:xfrm>
        <a:graphic>
          <a:graphicData uri="http://schemas.openxmlformats.org/presentationml/2006/ole">
            <mc:AlternateContent xmlns:mc="http://schemas.openxmlformats.org/markup-compatibility/2006">
              <mc:Choice xmlns:v="urn:schemas-microsoft-com:vml" Requires="v">
                <p:oleObj spid="_x0000_s238619" name="Equation" r:id="rId3" imgW="5333760" imgH="1091880" progId="Equation.DSMT4">
                  <p:embed/>
                </p:oleObj>
              </mc:Choice>
              <mc:Fallback>
                <p:oleObj name="Equation" r:id="rId3" imgW="5333760" imgH="1091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599" y="3048000"/>
                        <a:ext cx="5334001"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8599" name="Object 7"/>
          <p:cNvGraphicFramePr>
            <a:graphicFrameLocks noChangeAspect="1"/>
          </p:cNvGraphicFramePr>
          <p:nvPr/>
        </p:nvGraphicFramePr>
        <p:xfrm>
          <a:off x="1549167" y="4114800"/>
          <a:ext cx="304800" cy="431800"/>
        </p:xfrm>
        <a:graphic>
          <a:graphicData uri="http://schemas.openxmlformats.org/presentationml/2006/ole">
            <mc:AlternateContent xmlns:mc="http://schemas.openxmlformats.org/markup-compatibility/2006">
              <mc:Choice xmlns:v="urn:schemas-microsoft-com:vml" Requires="v">
                <p:oleObj spid="_x0000_s238620" name="Equation" r:id="rId5" imgW="304560" imgH="431640" progId="Equation.DSMT4">
                  <p:embed/>
                </p:oleObj>
              </mc:Choice>
              <mc:Fallback>
                <p:oleObj name="Equation" r:id="rId5" imgW="304560" imgH="43164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49167" y="4114800"/>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8600" name="Object 8"/>
          <p:cNvGraphicFramePr>
            <a:graphicFrameLocks noChangeAspect="1"/>
          </p:cNvGraphicFramePr>
          <p:nvPr/>
        </p:nvGraphicFramePr>
        <p:xfrm>
          <a:off x="6811744" y="4546833"/>
          <a:ext cx="317500" cy="431800"/>
        </p:xfrm>
        <a:graphic>
          <a:graphicData uri="http://schemas.openxmlformats.org/presentationml/2006/ole">
            <mc:AlternateContent xmlns:mc="http://schemas.openxmlformats.org/markup-compatibility/2006">
              <mc:Choice xmlns:v="urn:schemas-microsoft-com:vml" Requires="v">
                <p:oleObj spid="_x0000_s238621" name="Equation" r:id="rId7" imgW="317160" imgH="431640" progId="Equation.DSMT4">
                  <p:embed/>
                </p:oleObj>
              </mc:Choice>
              <mc:Fallback>
                <p:oleObj name="Equation" r:id="rId7" imgW="317160" imgH="43164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11744" y="4546833"/>
                        <a:ext cx="317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100(1 −</a:t>
            </a:r>
            <a:r>
              <a:rPr lang="el-GR" i="1" dirty="0">
                <a:latin typeface="Cambria Math" panose="02040503050406030204" pitchFamily="18" charset="0"/>
                <a:ea typeface="Cambria Math" panose="02040503050406030204" pitchFamily="18" charset="0"/>
              </a:rPr>
              <a:t>α</a:t>
            </a:r>
            <a:r>
              <a:rPr lang="en-US" dirty="0"/>
              <a:t>)% Confidence Interval for </a:t>
            </a:r>
            <a:r>
              <a:rPr lang="en-US" i="1" dirty="0"/>
              <a:t>p</a:t>
            </a:r>
            <a:r>
              <a:rPr lang="en-US" baseline="-25000" dirty="0"/>
              <a:t>1 </a:t>
            </a:r>
            <a:r>
              <a:rPr lang="en-US" dirty="0">
                <a:latin typeface="Symbol" pitchFamily="98" charset="2"/>
              </a:rPr>
              <a:t>-</a:t>
            </a:r>
            <a:r>
              <a:rPr lang="en-US" dirty="0"/>
              <a:t> </a:t>
            </a:r>
            <a:r>
              <a:rPr lang="en-US" i="1" dirty="0"/>
              <a:t>p</a:t>
            </a:r>
            <a:r>
              <a:rPr lang="en-US" baseline="-25000" dirty="0"/>
              <a:t>2</a:t>
            </a:r>
          </a:p>
        </p:txBody>
      </p:sp>
      <p:sp>
        <p:nvSpPr>
          <p:cNvPr id="4" name="Content Placeholder 2"/>
          <p:cNvSpPr>
            <a:spLocks noGrp="1"/>
          </p:cNvSpPr>
          <p:nvPr>
            <p:ph idx="1"/>
          </p:nvPr>
        </p:nvSpPr>
        <p:spPr>
          <a:xfrm>
            <a:off x="457200" y="1143000"/>
            <a:ext cx="8229600" cy="1988237"/>
          </a:xfrm>
          <a:solidFill>
            <a:srgbClr val="FFFFCC"/>
          </a:solidFill>
          <a:ln w="28575">
            <a:solidFill>
              <a:srgbClr val="000000"/>
            </a:solidFill>
          </a:ln>
        </p:spPr>
        <p:txBody>
          <a:bodyPr>
            <a:spAutoFit/>
          </a:bodyPr>
          <a:lstStyle/>
          <a:p>
            <a:pPr algn="ctr"/>
            <a:r>
              <a:rPr lang="en-US" b="1" dirty="0">
                <a:solidFill>
                  <a:srgbClr val="000000"/>
                </a:solidFill>
              </a:rPr>
              <a:t>Formula (cont.)</a:t>
            </a:r>
          </a:p>
          <a:p>
            <a:pPr algn="ctr"/>
            <a:endParaRPr lang="en-US" b="1" dirty="0">
              <a:solidFill>
                <a:srgbClr val="000000"/>
              </a:solidFill>
            </a:endParaRPr>
          </a:p>
          <a:p>
            <a:r>
              <a:rPr lang="en-US" dirty="0">
                <a:solidFill>
                  <a:srgbClr val="000000"/>
                </a:solidFill>
              </a:rPr>
              <a:t>and      is the critical value for the </a:t>
            </a:r>
            <a:r>
              <a:rPr lang="en-US" i="1" dirty="0">
                <a:solidFill>
                  <a:srgbClr val="000000"/>
                </a:solidFill>
              </a:rPr>
              <a:t>z</a:t>
            </a:r>
            <a:r>
              <a:rPr lang="en-US" dirty="0">
                <a:solidFill>
                  <a:srgbClr val="000000"/>
                </a:solidFill>
              </a:rPr>
              <a:t>-distribution that captures an area of </a:t>
            </a:r>
            <a:r>
              <a:rPr lang="el-GR" i="1" dirty="0">
                <a:solidFill>
                  <a:srgbClr val="000000"/>
                </a:solidFill>
                <a:latin typeface="Cambria Math" panose="02040503050406030204" pitchFamily="18" charset="0"/>
                <a:ea typeface="Cambria Math" panose="02040503050406030204" pitchFamily="18" charset="0"/>
              </a:rPr>
              <a:t>α</a:t>
            </a:r>
            <a:r>
              <a:rPr lang="en-US" dirty="0">
                <a:solidFill>
                  <a:srgbClr val="000000"/>
                </a:solidFill>
              </a:rPr>
              <a:t>/2 in the upper tail.</a:t>
            </a:r>
          </a:p>
        </p:txBody>
      </p:sp>
      <p:graphicFrame>
        <p:nvGraphicFramePr>
          <p:cNvPr id="282629" name="Object 5"/>
          <p:cNvGraphicFramePr>
            <a:graphicFrameLocks noChangeAspect="1"/>
          </p:cNvGraphicFramePr>
          <p:nvPr>
            <p:extLst>
              <p:ext uri="{D42A27DB-BD31-4B8C-83A1-F6EECF244321}">
                <p14:modId xmlns:p14="http://schemas.microsoft.com/office/powerpoint/2010/main" val="2653653117"/>
              </p:ext>
            </p:extLst>
          </p:nvPr>
        </p:nvGraphicFramePr>
        <p:xfrm>
          <a:off x="685800" y="1718345"/>
          <a:ext cx="7848600" cy="495300"/>
        </p:xfrm>
        <a:graphic>
          <a:graphicData uri="http://schemas.openxmlformats.org/presentationml/2006/ole">
            <mc:AlternateContent xmlns:mc="http://schemas.openxmlformats.org/markup-compatibility/2006">
              <mc:Choice xmlns:v="urn:schemas-microsoft-com:vml" Requires="v">
                <p:oleObj spid="_x0000_s282643" name="Equation" r:id="rId3" imgW="7848360" imgH="495000" progId="Equation.DSMT4">
                  <p:embed/>
                </p:oleObj>
              </mc:Choice>
              <mc:Fallback>
                <p:oleObj name="Equation" r:id="rId3" imgW="7848360" imgH="4950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1718345"/>
                        <a:ext cx="7848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2630" name="Object 6"/>
          <p:cNvGraphicFramePr>
            <a:graphicFrameLocks noChangeAspect="1"/>
          </p:cNvGraphicFramePr>
          <p:nvPr>
            <p:extLst>
              <p:ext uri="{D42A27DB-BD31-4B8C-83A1-F6EECF244321}">
                <p14:modId xmlns:p14="http://schemas.microsoft.com/office/powerpoint/2010/main" val="3346943530"/>
              </p:ext>
            </p:extLst>
          </p:nvPr>
        </p:nvGraphicFramePr>
        <p:xfrm>
          <a:off x="1143699" y="2234967"/>
          <a:ext cx="393700" cy="495300"/>
        </p:xfrm>
        <a:graphic>
          <a:graphicData uri="http://schemas.openxmlformats.org/presentationml/2006/ole">
            <mc:AlternateContent xmlns:mc="http://schemas.openxmlformats.org/markup-compatibility/2006">
              <mc:Choice xmlns:v="urn:schemas-microsoft-com:vml" Requires="v">
                <p:oleObj spid="_x0000_s282644" name="Equation" r:id="rId5" imgW="393480" imgH="495000" progId="Equation.DSMT4">
                  <p:embed/>
                </p:oleObj>
              </mc:Choice>
              <mc:Fallback>
                <p:oleObj name="Equation" r:id="rId5" imgW="393480" imgH="495000" progId="Equation.DSMT4">
                  <p:embed/>
                  <p:pic>
                    <p:nvPicPr>
                      <p:cNvPr id="0" name="Picture 6"/>
                      <p:cNvPicPr>
                        <a:picLocks noChangeAspect="1" noChangeArrowheads="1"/>
                      </p:cNvPicPr>
                      <p:nvPr/>
                    </p:nvPicPr>
                    <p:blipFill>
                      <a:blip r:embed="rId6"/>
                      <a:srcRect/>
                      <a:stretch>
                        <a:fillRect/>
                      </a:stretch>
                    </p:blipFill>
                    <p:spPr bwMode="auto">
                      <a:xfrm>
                        <a:off x="1143699" y="2234967"/>
                        <a:ext cx="393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81C89-E04F-4612-AFC9-DDFEF639D7F5}"/>
              </a:ext>
            </a:extLst>
          </p:cNvPr>
          <p:cNvSpPr>
            <a:spLocks noGrp="1"/>
          </p:cNvSpPr>
          <p:nvPr>
            <p:ph type="title"/>
          </p:nvPr>
        </p:nvSpPr>
        <p:spPr/>
        <p:txBody>
          <a:bodyPr/>
          <a:lstStyle/>
          <a:p>
            <a:r>
              <a:rPr lang="en-US" dirty="0"/>
              <a:t>Hypothesis Testing about </a:t>
            </a:r>
            <a:r>
              <a:rPr lang="en-US" i="1" dirty="0"/>
              <a:t>p</a:t>
            </a:r>
            <a:r>
              <a:rPr lang="en-US" baseline="-25000" dirty="0"/>
              <a:t>1</a:t>
            </a:r>
            <a:r>
              <a:rPr lang="en-US" dirty="0"/>
              <a:t>-</a:t>
            </a:r>
            <a:r>
              <a:rPr lang="en-US" i="1" dirty="0"/>
              <a:t>p</a:t>
            </a:r>
            <a:r>
              <a:rPr lang="en-US" baseline="-25000" dirty="0"/>
              <a:t>2</a:t>
            </a:r>
          </a:p>
        </p:txBody>
      </p:sp>
      <p:sp>
        <p:nvSpPr>
          <p:cNvPr id="3" name="Content Placeholder 2">
            <a:extLst>
              <a:ext uri="{FF2B5EF4-FFF2-40B4-BE49-F238E27FC236}">
                <a16:creationId xmlns:a16="http://schemas.microsoft.com/office/drawing/2014/main" id="{F9580FEB-2B3F-4321-A9A7-6B2606654873}"/>
              </a:ext>
            </a:extLst>
          </p:cNvPr>
          <p:cNvSpPr>
            <a:spLocks noGrp="1"/>
          </p:cNvSpPr>
          <p:nvPr>
            <p:ph idx="1"/>
          </p:nvPr>
        </p:nvSpPr>
        <p:spPr/>
        <p:txBody>
          <a:bodyPr/>
          <a:lstStyle/>
          <a:p>
            <a:r>
              <a:rPr lang="en-US" dirty="0"/>
              <a:t>Table 12.3.1 gives a short summary of the possible hypothesis tests that can be conducted when you want to compare two proportions.</a:t>
            </a:r>
          </a:p>
        </p:txBody>
      </p:sp>
      <p:pic>
        <p:nvPicPr>
          <p:cNvPr id="5" name="Picture 4">
            <a:extLst>
              <a:ext uri="{FF2B5EF4-FFF2-40B4-BE49-F238E27FC236}">
                <a16:creationId xmlns:a16="http://schemas.microsoft.com/office/drawing/2014/main" id="{9B69CA26-CA7F-46C9-92BA-C1930CD285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2868590"/>
            <a:ext cx="8686800" cy="2709250"/>
          </a:xfrm>
          <a:prstGeom prst="rect">
            <a:avLst/>
          </a:prstGeom>
        </p:spPr>
      </p:pic>
    </p:spTree>
    <p:extLst>
      <p:ext uri="{BB962C8B-B14F-4D97-AF65-F5344CB8AC3E}">
        <p14:creationId xmlns:p14="http://schemas.microsoft.com/office/powerpoint/2010/main" val="652972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Hypothesis Testing about </a:t>
            </a:r>
            <a:r>
              <a:rPr lang="en-US" i="1" dirty="0"/>
              <a:t>p</a:t>
            </a:r>
            <a:r>
              <a:rPr lang="en-US" baseline="-25000" dirty="0"/>
              <a:t>1</a:t>
            </a:r>
            <a:r>
              <a:rPr lang="en-US" dirty="0"/>
              <a:t> − </a:t>
            </a:r>
            <a:r>
              <a:rPr lang="en-US" i="1" dirty="0"/>
              <a:t>p</a:t>
            </a:r>
            <a:r>
              <a:rPr lang="en-US" baseline="-25000" dirty="0"/>
              <a:t>2</a:t>
            </a:r>
          </a:p>
        </p:txBody>
      </p:sp>
      <p:sp>
        <p:nvSpPr>
          <p:cNvPr id="4" name="Content Placeholder 3"/>
          <p:cNvSpPr>
            <a:spLocks noGrp="1"/>
          </p:cNvSpPr>
          <p:nvPr>
            <p:ph idx="1"/>
          </p:nvPr>
        </p:nvSpPr>
        <p:spPr>
          <a:xfrm>
            <a:off x="457200" y="1280160"/>
            <a:ext cx="8229600" cy="1040285"/>
          </a:xfrm>
          <a:ln w="28575">
            <a:solidFill>
              <a:srgbClr val="FF0000"/>
            </a:solidFill>
          </a:ln>
        </p:spPr>
        <p:txBody>
          <a:bodyPr wrap="square">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i="1" dirty="0">
                <a:solidFill>
                  <a:srgbClr val="000000"/>
                </a:solidFill>
              </a:rPr>
              <a:t>p</a:t>
            </a:r>
            <a:r>
              <a:rPr lang="en-US" baseline="-25000" dirty="0">
                <a:solidFill>
                  <a:srgbClr val="000000"/>
                </a:solidFill>
              </a:rPr>
              <a:t>1</a:t>
            </a:r>
            <a:r>
              <a:rPr lang="en-US" dirty="0">
                <a:solidFill>
                  <a:srgbClr val="000000"/>
                </a:solidFill>
              </a:rPr>
              <a:t> = </a:t>
            </a:r>
            <a:r>
              <a:rPr lang="en-US" i="1" dirty="0">
                <a:solidFill>
                  <a:srgbClr val="000000"/>
                </a:solidFill>
              </a:rPr>
              <a:t>p</a:t>
            </a:r>
            <a:r>
              <a:rPr lang="en-US" baseline="-25000" dirty="0">
                <a:solidFill>
                  <a:srgbClr val="000000"/>
                </a:solidFill>
              </a:rPr>
              <a:t>2</a:t>
            </a:r>
            <a:r>
              <a:rPr lang="en-US" dirty="0">
                <a:solidFill>
                  <a:srgbClr val="000000"/>
                </a:solidFill>
              </a:rPr>
              <a:t> is equivalent to </a:t>
            </a:r>
            <a:r>
              <a:rPr lang="en-US" i="1" dirty="0">
                <a:solidFill>
                  <a:srgbClr val="000000"/>
                </a:solidFill>
              </a:rPr>
              <a:t>p</a:t>
            </a:r>
            <a:r>
              <a:rPr lang="en-US" baseline="-25000" dirty="0">
                <a:solidFill>
                  <a:srgbClr val="000000"/>
                </a:solidFill>
              </a:rPr>
              <a:t>1 </a:t>
            </a:r>
            <a:r>
              <a:rPr lang="en-US" dirty="0">
                <a:solidFill>
                  <a:srgbClr val="000000"/>
                </a:solidFill>
              </a:rPr>
              <a:t>−</a:t>
            </a:r>
            <a:r>
              <a:rPr lang="en-US" i="1" dirty="0">
                <a:solidFill>
                  <a:srgbClr val="000000"/>
                </a:solidFill>
              </a:rPr>
              <a:t> p</a:t>
            </a:r>
            <a:r>
              <a:rPr lang="en-US" baseline="-25000" dirty="0">
                <a:solidFill>
                  <a:srgbClr val="000000"/>
                </a:solidFill>
              </a:rPr>
              <a:t>2 </a:t>
            </a:r>
            <a:r>
              <a:rPr lang="en-US" dirty="0">
                <a:solidFill>
                  <a:srgbClr val="000000"/>
                </a:solidFill>
              </a:rPr>
              <a:t>= 0.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Testing a Hypothesis about Two Population Proportions </a:t>
            </a:r>
          </a:p>
        </p:txBody>
      </p:sp>
      <p:sp>
        <p:nvSpPr>
          <p:cNvPr id="4" name="Content Placeholder 2"/>
          <p:cNvSpPr>
            <a:spLocks noGrp="1"/>
          </p:cNvSpPr>
          <p:nvPr>
            <p:ph idx="1"/>
          </p:nvPr>
        </p:nvSpPr>
        <p:spPr>
          <a:xfrm>
            <a:off x="457200" y="1221251"/>
            <a:ext cx="8229600" cy="4401205"/>
          </a:xfrm>
          <a:solidFill>
            <a:srgbClr val="FFFFCC"/>
          </a:solidFill>
          <a:ln w="28575">
            <a:solidFill>
              <a:srgbClr val="000000"/>
            </a:solidFill>
          </a:ln>
        </p:spPr>
        <p:txBody>
          <a:bodyPr>
            <a:spAutoFit/>
          </a:bodyPr>
          <a:lstStyle/>
          <a:p>
            <a:pPr algn="ctr"/>
            <a:r>
              <a:rPr lang="en-US" b="1" dirty="0">
                <a:solidFill>
                  <a:srgbClr val="000000"/>
                </a:solidFill>
              </a:rPr>
              <a:t>Procedure</a:t>
            </a:r>
          </a:p>
          <a:p>
            <a:r>
              <a:rPr lang="en-US" b="1" dirty="0">
                <a:solidFill>
                  <a:srgbClr val="000000"/>
                </a:solidFill>
              </a:rPr>
              <a:t>Assumptions: </a:t>
            </a:r>
          </a:p>
          <a:p>
            <a:pPr marL="514350" indent="-514350">
              <a:buFont typeface="+mj-lt"/>
              <a:buAutoNum type="arabicPeriod"/>
            </a:pPr>
            <a:r>
              <a:rPr lang="en-US" dirty="0">
                <a:solidFill>
                  <a:srgbClr val="000000"/>
                </a:solidFill>
              </a:rPr>
              <a:t>The sample proportions are from two simple random samples. </a:t>
            </a:r>
          </a:p>
          <a:p>
            <a:pPr marL="514350" indent="-514350">
              <a:buFont typeface="+mj-lt"/>
              <a:buAutoNum type="arabicPeriod"/>
            </a:pPr>
            <a:r>
              <a:rPr lang="en-US" dirty="0">
                <a:solidFill>
                  <a:srgbClr val="000000"/>
                </a:solidFill>
              </a:rPr>
              <a:t>The samples are independent (not paired). </a:t>
            </a:r>
          </a:p>
          <a:p>
            <a:pPr marL="514350" indent="-514350">
              <a:buFont typeface="+mj-lt"/>
              <a:buAutoNum type="arabicPeriod"/>
            </a:pPr>
            <a:r>
              <a:rPr lang="en-US" dirty="0">
                <a:solidFill>
                  <a:srgbClr val="000000"/>
                </a:solidFill>
              </a:rPr>
              <a:t>The samples are large enough such that there are at least 10 successes and 10 failures for each sample, i.e., </a:t>
            </a:r>
          </a:p>
          <a:p>
            <a:pPr marL="514350" indent="-514350"/>
            <a:endParaRPr lang="en-US" dirty="0">
              <a:solidFill>
                <a:srgbClr val="000000"/>
              </a:solidFill>
            </a:endParaRPr>
          </a:p>
        </p:txBody>
      </p:sp>
      <p:graphicFrame>
        <p:nvGraphicFramePr>
          <p:cNvPr id="283650" name="Object 2"/>
          <p:cNvGraphicFramePr>
            <a:graphicFrameLocks noChangeAspect="1"/>
          </p:cNvGraphicFramePr>
          <p:nvPr/>
        </p:nvGraphicFramePr>
        <p:xfrm>
          <a:off x="685800" y="5029200"/>
          <a:ext cx="7848600" cy="495300"/>
        </p:xfrm>
        <a:graphic>
          <a:graphicData uri="http://schemas.openxmlformats.org/presentationml/2006/ole">
            <mc:AlternateContent xmlns:mc="http://schemas.openxmlformats.org/markup-compatibility/2006">
              <mc:Choice xmlns:v="urn:schemas-microsoft-com:vml" Requires="v">
                <p:oleObj spid="_x0000_s283657" name="Equation" r:id="rId3" imgW="7848360" imgH="495000" progId="Equation.DSMT4">
                  <p:embed/>
                </p:oleObj>
              </mc:Choice>
              <mc:Fallback>
                <p:oleObj name="Equation" r:id="rId3" imgW="7848360" imgH="495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5029200"/>
                        <a:ext cx="7848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Testing a Hypothesis about Two Population Proportions </a:t>
            </a:r>
          </a:p>
        </p:txBody>
      </p:sp>
      <p:sp>
        <p:nvSpPr>
          <p:cNvPr id="4" name="Content Placeholder 2"/>
          <p:cNvSpPr>
            <a:spLocks noGrp="1"/>
          </p:cNvSpPr>
          <p:nvPr>
            <p:ph idx="1"/>
          </p:nvPr>
        </p:nvSpPr>
        <p:spPr>
          <a:xfrm>
            <a:off x="457200" y="1221251"/>
            <a:ext cx="8229600" cy="4487382"/>
          </a:xfrm>
          <a:solidFill>
            <a:srgbClr val="FFFFCC"/>
          </a:solidFill>
          <a:ln w="28575">
            <a:solidFill>
              <a:srgbClr val="000000"/>
            </a:solidFill>
          </a:ln>
        </p:spPr>
        <p:txBody>
          <a:bodyPr>
            <a:spAutoFit/>
          </a:bodyPr>
          <a:lstStyle/>
          <a:p>
            <a:pPr algn="ctr"/>
            <a:r>
              <a:rPr lang="en-US" b="1" dirty="0">
                <a:solidFill>
                  <a:srgbClr val="000000"/>
                </a:solidFill>
              </a:rPr>
              <a:t>Procedure (cont.)</a:t>
            </a:r>
          </a:p>
          <a:p>
            <a:r>
              <a:rPr lang="en-US" dirty="0">
                <a:solidFill>
                  <a:srgbClr val="000000"/>
                </a:solidFill>
              </a:rPr>
              <a:t>The sample proportion from the first sample is</a:t>
            </a:r>
          </a:p>
          <a:p>
            <a:r>
              <a:rPr lang="en-US" dirty="0">
                <a:solidFill>
                  <a:srgbClr val="000000"/>
                </a:solidFill>
              </a:rPr>
              <a:t>The sample proportion from the second sample is</a:t>
            </a:r>
          </a:p>
          <a:p>
            <a:endParaRPr lang="en-US" dirty="0">
              <a:solidFill>
                <a:srgbClr val="000000"/>
              </a:solidFill>
            </a:endParaRPr>
          </a:p>
          <a:p>
            <a:endParaRPr lang="en-US" dirty="0">
              <a:solidFill>
                <a:srgbClr val="000000"/>
              </a:solidFill>
            </a:endParaRPr>
          </a:p>
          <a:p>
            <a:r>
              <a:rPr lang="en-US" b="1" dirty="0">
                <a:solidFill>
                  <a:srgbClr val="000000"/>
                </a:solidFill>
              </a:rPr>
              <a:t>Test Statistic:</a:t>
            </a:r>
          </a:p>
          <a:p>
            <a:r>
              <a:rPr lang="en-US" dirty="0">
                <a:solidFill>
                  <a:srgbClr val="000000"/>
                </a:solidFill>
              </a:rPr>
              <a:t>If the null hypothesis is assumed to be true, then </a:t>
            </a:r>
            <a:br>
              <a:rPr lang="en-US" dirty="0">
                <a:solidFill>
                  <a:srgbClr val="000000"/>
                </a:solidFill>
              </a:rPr>
            </a:br>
            <a:r>
              <a:rPr lang="en-US" i="1" dirty="0">
                <a:solidFill>
                  <a:srgbClr val="000000"/>
                </a:solidFill>
              </a:rPr>
              <a:t>p</a:t>
            </a:r>
            <a:r>
              <a:rPr lang="en-US" baseline="-25000" dirty="0">
                <a:solidFill>
                  <a:srgbClr val="000000"/>
                </a:solidFill>
              </a:rPr>
              <a:t>1</a:t>
            </a:r>
            <a:r>
              <a:rPr lang="en-US" dirty="0">
                <a:solidFill>
                  <a:srgbClr val="000000"/>
                </a:solidFill>
              </a:rPr>
              <a:t> – </a:t>
            </a:r>
            <a:r>
              <a:rPr lang="en-US" i="1" dirty="0">
                <a:solidFill>
                  <a:srgbClr val="000000"/>
                </a:solidFill>
              </a:rPr>
              <a:t>p</a:t>
            </a:r>
            <a:r>
              <a:rPr lang="en-US" baseline="-25000" dirty="0">
                <a:solidFill>
                  <a:srgbClr val="000000"/>
                </a:solidFill>
              </a:rPr>
              <a:t>2</a:t>
            </a:r>
            <a:r>
              <a:rPr lang="en-US" dirty="0">
                <a:solidFill>
                  <a:srgbClr val="000000"/>
                </a:solidFill>
              </a:rPr>
              <a:t> = 0, which implies that</a:t>
            </a:r>
            <a:r>
              <a:rPr lang="en-US" i="1" dirty="0">
                <a:solidFill>
                  <a:srgbClr val="000000"/>
                </a:solidFill>
              </a:rPr>
              <a:t> p</a:t>
            </a:r>
            <a:r>
              <a:rPr lang="en-US" baseline="-25000" dirty="0">
                <a:solidFill>
                  <a:srgbClr val="000000"/>
                </a:solidFill>
              </a:rPr>
              <a:t>1  </a:t>
            </a:r>
            <a:r>
              <a:rPr lang="en-US" dirty="0">
                <a:solidFill>
                  <a:srgbClr val="000000"/>
                </a:solidFill>
              </a:rPr>
              <a:t>= </a:t>
            </a:r>
            <a:r>
              <a:rPr lang="en-US" i="1" dirty="0">
                <a:solidFill>
                  <a:srgbClr val="000000"/>
                </a:solidFill>
              </a:rPr>
              <a:t>p</a:t>
            </a:r>
            <a:r>
              <a:rPr lang="en-US" baseline="-25000" dirty="0">
                <a:solidFill>
                  <a:srgbClr val="000000"/>
                </a:solidFill>
              </a:rPr>
              <a:t>2 </a:t>
            </a:r>
            <a:r>
              <a:rPr lang="en-US" dirty="0">
                <a:solidFill>
                  <a:srgbClr val="000000"/>
                </a:solidFill>
              </a:rPr>
              <a:t>. Thus    </a:t>
            </a:r>
            <a:r>
              <a:rPr lang="en-US" baseline="-25000" dirty="0">
                <a:solidFill>
                  <a:srgbClr val="000000"/>
                </a:solidFill>
              </a:rPr>
              <a:t> </a:t>
            </a:r>
            <a:r>
              <a:rPr lang="en-US" dirty="0">
                <a:solidFill>
                  <a:srgbClr val="000000"/>
                </a:solidFill>
              </a:rPr>
              <a:t>and     are estimating the same quantity. </a:t>
            </a:r>
          </a:p>
        </p:txBody>
      </p:sp>
      <p:graphicFrame>
        <p:nvGraphicFramePr>
          <p:cNvPr id="284675" name="Object 3"/>
          <p:cNvGraphicFramePr>
            <a:graphicFrameLocks noChangeAspect="1"/>
          </p:cNvGraphicFramePr>
          <p:nvPr/>
        </p:nvGraphicFramePr>
        <p:xfrm>
          <a:off x="7323589" y="1566644"/>
          <a:ext cx="1130300" cy="927100"/>
        </p:xfrm>
        <a:graphic>
          <a:graphicData uri="http://schemas.openxmlformats.org/presentationml/2006/ole">
            <mc:AlternateContent xmlns:mc="http://schemas.openxmlformats.org/markup-compatibility/2006">
              <mc:Choice xmlns:v="urn:schemas-microsoft-com:vml" Requires="v">
                <p:oleObj spid="_x0000_s284703" name="Equation" r:id="rId3" imgW="1130040" imgH="927000" progId="Equation.DSMT4">
                  <p:embed/>
                </p:oleObj>
              </mc:Choice>
              <mc:Fallback>
                <p:oleObj name="Equation" r:id="rId3" imgW="1130040" imgH="927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23589" y="1566644"/>
                        <a:ext cx="1130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4676" name="Object 4"/>
          <p:cNvGraphicFramePr>
            <a:graphicFrameLocks noChangeAspect="1"/>
          </p:cNvGraphicFramePr>
          <p:nvPr/>
        </p:nvGraphicFramePr>
        <p:xfrm>
          <a:off x="603250" y="2683778"/>
          <a:ext cx="1143000" cy="927100"/>
        </p:xfrm>
        <a:graphic>
          <a:graphicData uri="http://schemas.openxmlformats.org/presentationml/2006/ole">
            <mc:AlternateContent xmlns:mc="http://schemas.openxmlformats.org/markup-compatibility/2006">
              <mc:Choice xmlns:v="urn:schemas-microsoft-com:vml" Requires="v">
                <p:oleObj spid="_x0000_s284704" name="Equation" r:id="rId5" imgW="1143000" imgH="927000" progId="Equation.DSMT4">
                  <p:embed/>
                </p:oleObj>
              </mc:Choice>
              <mc:Fallback>
                <p:oleObj name="Equation" r:id="rId5" imgW="1143000" imgH="927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3250" y="2683778"/>
                        <a:ext cx="11430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4677" name="Object 5"/>
          <p:cNvGraphicFramePr>
            <a:graphicFrameLocks noChangeAspect="1"/>
          </p:cNvGraphicFramePr>
          <p:nvPr/>
        </p:nvGraphicFramePr>
        <p:xfrm>
          <a:off x="6853095" y="4800600"/>
          <a:ext cx="304800" cy="431800"/>
        </p:xfrm>
        <a:graphic>
          <a:graphicData uri="http://schemas.openxmlformats.org/presentationml/2006/ole">
            <mc:AlternateContent xmlns:mc="http://schemas.openxmlformats.org/markup-compatibility/2006">
              <mc:Choice xmlns:v="urn:schemas-microsoft-com:vml" Requires="v">
                <p:oleObj spid="_x0000_s284705" name="Equation" r:id="rId7" imgW="304560" imgH="431640" progId="Equation.DSMT4">
                  <p:embed/>
                </p:oleObj>
              </mc:Choice>
              <mc:Fallback>
                <p:oleObj name="Equation" r:id="rId7" imgW="304560" imgH="4316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3095" y="4800600"/>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4678" name="Object 6"/>
          <p:cNvGraphicFramePr>
            <a:graphicFrameLocks noChangeAspect="1"/>
          </p:cNvGraphicFramePr>
          <p:nvPr/>
        </p:nvGraphicFramePr>
        <p:xfrm>
          <a:off x="7775884" y="4800600"/>
          <a:ext cx="317500" cy="431800"/>
        </p:xfrm>
        <a:graphic>
          <a:graphicData uri="http://schemas.openxmlformats.org/presentationml/2006/ole">
            <mc:AlternateContent xmlns:mc="http://schemas.openxmlformats.org/markup-compatibility/2006">
              <mc:Choice xmlns:v="urn:schemas-microsoft-com:vml" Requires="v">
                <p:oleObj spid="_x0000_s284706" name="Equation" r:id="rId9" imgW="317160" imgH="431640" progId="Equation.DSMT4">
                  <p:embed/>
                </p:oleObj>
              </mc:Choice>
              <mc:Fallback>
                <p:oleObj name="Equation" r:id="rId9" imgW="317160" imgH="4316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775884" y="4800600"/>
                        <a:ext cx="317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3418</TotalTime>
  <Words>1805</Words>
  <Application>Microsoft Office PowerPoint</Application>
  <PresentationFormat>On-screen Show (4:3)</PresentationFormat>
  <Paragraphs>164</Paragraphs>
  <Slides>37</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37</vt:i4>
      </vt:variant>
    </vt:vector>
  </HeadingPairs>
  <TitlesOfParts>
    <vt:vector size="47" baseType="lpstr">
      <vt:lpstr>Times New Roman</vt:lpstr>
      <vt:lpstr>Cambria Math</vt:lpstr>
      <vt:lpstr>Symbol</vt:lpstr>
      <vt:lpstr>Arial</vt:lpstr>
      <vt:lpstr>STIX</vt:lpstr>
      <vt:lpstr>Calibri</vt:lpstr>
      <vt:lpstr>Roboto Condensed</vt:lpstr>
      <vt:lpstr>Office Theme</vt:lpstr>
      <vt:lpstr>Equation</vt:lpstr>
      <vt:lpstr>MathType 6.0 Equation</vt:lpstr>
      <vt:lpstr>Section 12.3</vt:lpstr>
      <vt:lpstr>Assumptions for Comparing Two Population Proportions </vt:lpstr>
      <vt:lpstr>Assumptions for Comparing Two Population Proportions </vt:lpstr>
      <vt:lpstr>100(1 −α)% Confidence Interval for p1 - p2</vt:lpstr>
      <vt:lpstr>100(1 −α)% Confidence Interval for p1 - p2</vt:lpstr>
      <vt:lpstr>Hypothesis Testing about p1-p2</vt:lpstr>
      <vt:lpstr>Hypothesis Testing about p1 − p2</vt:lpstr>
      <vt:lpstr>Testing a Hypothesis about Two Population Proportions </vt:lpstr>
      <vt:lpstr>Testing a Hypothesis about Two Population Proportions </vt:lpstr>
      <vt:lpstr>Testing a Hypothesis about Two Population Proportions </vt:lpstr>
      <vt:lpstr>Testing a Hypothesis about Two Population Proportions </vt:lpstr>
      <vt:lpstr>Example 12.3.1</vt:lpstr>
      <vt:lpstr>Example 12.3.1</vt:lpstr>
      <vt:lpstr>Example 12.3.1 (cont.)</vt:lpstr>
      <vt:lpstr>Example 12.3.1 (cont.)</vt:lpstr>
      <vt:lpstr>Example 12.3.1 (cont.)</vt:lpstr>
      <vt:lpstr>Example 12.3.1 (cont.)</vt:lpstr>
      <vt:lpstr>Example 12.3.1 (cont.)</vt:lpstr>
      <vt:lpstr>Example 12.3.1 (cont.)</vt:lpstr>
      <vt:lpstr>Example 12.3.1 (cont.)</vt:lpstr>
      <vt:lpstr>Example 12.3.1 (cont.)</vt:lpstr>
      <vt:lpstr>Example 12.3.1 (cont.)</vt:lpstr>
      <vt:lpstr>Example 12.3.1 (cont.)</vt:lpstr>
      <vt:lpstr>Example 12.3.1 (cont.)</vt:lpstr>
      <vt:lpstr>Example 12.3.1 (cont.)</vt:lpstr>
      <vt:lpstr>Example 12.3.1 (cont.)</vt:lpstr>
      <vt:lpstr>Example 12.3.1 (cont.)</vt:lpstr>
      <vt:lpstr>Example 12.3.1 (cont.)</vt:lpstr>
      <vt:lpstr>Example 12.3.1 (cont.)</vt:lpstr>
      <vt:lpstr>Example 12.3.1 (cont.)</vt:lpstr>
      <vt:lpstr>Example 12.3.1 (cont.)</vt:lpstr>
      <vt:lpstr>Example 12.3.1 (cont.)</vt:lpstr>
      <vt:lpstr>Example 12.3.1 (cont.)</vt:lpstr>
      <vt:lpstr>Example 12.3.1 (cont.)</vt:lpstr>
      <vt:lpstr>Example 12.3.1 (cont.)</vt:lpstr>
      <vt:lpstr>Example 12.3.1 (cont.)</vt:lpstr>
      <vt:lpstr>Example 12.3.1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jeevan</cp:lastModifiedBy>
  <cp:revision>462</cp:revision>
  <dcterms:created xsi:type="dcterms:W3CDTF">2013-04-26T14:43:13Z</dcterms:created>
  <dcterms:modified xsi:type="dcterms:W3CDTF">2018-09-14T11:24:00Z</dcterms:modified>
</cp:coreProperties>
</file>