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483" r:id="rId3"/>
    <p:sldId id="484" r:id="rId4"/>
    <p:sldId id="338" r:id="rId5"/>
    <p:sldId id="482" r:id="rId6"/>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
      <p:font typeface="Cambria Math" panose="02040503050406030204" pitchFamily="18" charset="0"/>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font" Target="fonts/font5.fntdata"/><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Assumptions of the Simple Linear Model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Linear Regression Model</a:t>
            </a:r>
          </a:p>
        </p:txBody>
      </p:sp>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lstStyle/>
          <a:p>
            <a:r>
              <a:rPr lang="en-US" dirty="0"/>
              <a:t>A number of assumptions are necessary to make inferences about the linear model. Recall from Chapter 5 that an error term was incorporated in the model because virtually no real set of bivariate data is exactly linear. Incorporating the error term in the population regression line produces the </a:t>
            </a:r>
            <a:r>
              <a:rPr lang="en-US" b="1" dirty="0">
                <a:solidFill>
                  <a:srgbClr val="C00000"/>
                </a:solidFill>
              </a:rPr>
              <a:t>simple linear regression model</a:t>
            </a:r>
            <a:r>
              <a:rPr lang="en-US" dirty="0"/>
              <a:t>: </a:t>
            </a:r>
          </a:p>
        </p:txBody>
      </p:sp>
      <p:graphicFrame>
        <p:nvGraphicFramePr>
          <p:cNvPr id="4" name="Object 3">
            <a:extLst>
              <a:ext uri="{FF2B5EF4-FFF2-40B4-BE49-F238E27FC236}">
                <a16:creationId xmlns:a16="http://schemas.microsoft.com/office/drawing/2014/main" id="{A32E884D-944F-440D-BE11-20C78D90EA3A}"/>
              </a:ext>
            </a:extLst>
          </p:cNvPr>
          <p:cNvGraphicFramePr>
            <a:graphicFrameLocks noChangeAspect="1"/>
          </p:cNvGraphicFramePr>
          <p:nvPr>
            <p:extLst>
              <p:ext uri="{D42A27DB-BD31-4B8C-83A1-F6EECF244321}">
                <p14:modId xmlns:p14="http://schemas.microsoft.com/office/powerpoint/2010/main" val="3046149168"/>
              </p:ext>
            </p:extLst>
          </p:nvPr>
        </p:nvGraphicFramePr>
        <p:xfrm>
          <a:off x="3238500" y="4495800"/>
          <a:ext cx="2463800" cy="431800"/>
        </p:xfrm>
        <a:graphic>
          <a:graphicData uri="http://schemas.openxmlformats.org/presentationml/2006/ole">
            <mc:AlternateContent xmlns:mc="http://schemas.openxmlformats.org/markup-compatibility/2006">
              <mc:Choice xmlns:v="urn:schemas-microsoft-com:vml" Requires="v">
                <p:oleObj spid="_x0000_s282630" name="Equation" r:id="rId3" imgW="2463480" imgH="431640" progId="Equation.DSMT4">
                  <p:embed/>
                </p:oleObj>
              </mc:Choice>
              <mc:Fallback>
                <p:oleObj name="Equation" r:id="rId3" imgW="2463480" imgH="431640" progId="Equation.DSMT4">
                  <p:embed/>
                  <p:pic>
                    <p:nvPicPr>
                      <p:cNvPr id="0" name=""/>
                      <p:cNvPicPr/>
                      <p:nvPr/>
                    </p:nvPicPr>
                    <p:blipFill>
                      <a:blip r:embed="rId4"/>
                      <a:stretch>
                        <a:fillRect/>
                      </a:stretch>
                    </p:blipFill>
                    <p:spPr>
                      <a:xfrm>
                        <a:off x="3238500" y="4495800"/>
                        <a:ext cx="2463800" cy="431800"/>
                      </a:xfrm>
                      <a:prstGeom prst="rect">
                        <a:avLst/>
                      </a:prstGeom>
                    </p:spPr>
                  </p:pic>
                </p:oleObj>
              </mc:Fallback>
            </mc:AlternateContent>
          </a:graphicData>
        </a:graphic>
      </p:graphicFrame>
    </p:spTree>
    <p:extLst>
      <p:ext uri="{BB962C8B-B14F-4D97-AF65-F5344CB8AC3E}">
        <p14:creationId xmlns:p14="http://schemas.microsoft.com/office/powerpoint/2010/main" val="96293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FEB4-A93B-477B-9F27-9011926DACC7}"/>
              </a:ext>
            </a:extLst>
          </p:cNvPr>
          <p:cNvSpPr>
            <a:spLocks noGrp="1"/>
          </p:cNvSpPr>
          <p:nvPr>
            <p:ph type="title"/>
          </p:nvPr>
        </p:nvSpPr>
        <p:spPr/>
        <p:txBody>
          <a:bodyPr/>
          <a:lstStyle/>
          <a:p>
            <a:r>
              <a:rPr lang="en-US" dirty="0"/>
              <a:t>Error Term</a:t>
            </a:r>
          </a:p>
        </p:txBody>
      </p:sp>
      <p:sp>
        <p:nvSpPr>
          <p:cNvPr id="3" name="Content Placeholder 2">
            <a:extLst>
              <a:ext uri="{FF2B5EF4-FFF2-40B4-BE49-F238E27FC236}">
                <a16:creationId xmlns:a16="http://schemas.microsoft.com/office/drawing/2014/main" id="{A1D9735C-4F6C-4203-B153-6A5488085A60}"/>
              </a:ext>
            </a:extLst>
          </p:cNvPr>
          <p:cNvSpPr>
            <a:spLocks noGrp="1"/>
          </p:cNvSpPr>
          <p:nvPr>
            <p:ph idx="1"/>
          </p:nvPr>
        </p:nvSpPr>
        <p:spPr/>
        <p:txBody>
          <a:bodyPr/>
          <a:lstStyle/>
          <a:p>
            <a:r>
              <a:rPr lang="en-US" dirty="0"/>
              <a:t>The error     term represents the variation in     not accounted for by the linear regression model. In order to perform inference on the model, some assumptions about the nature of the error terms are required. </a:t>
            </a:r>
          </a:p>
        </p:txBody>
      </p:sp>
      <p:graphicFrame>
        <p:nvGraphicFramePr>
          <p:cNvPr id="4" name="Object 3">
            <a:extLst>
              <a:ext uri="{FF2B5EF4-FFF2-40B4-BE49-F238E27FC236}">
                <a16:creationId xmlns:a16="http://schemas.microsoft.com/office/drawing/2014/main" id="{B8F98432-6CFD-4ECA-8A3F-16D40E9647E7}"/>
              </a:ext>
            </a:extLst>
          </p:cNvPr>
          <p:cNvGraphicFramePr>
            <a:graphicFrameLocks noChangeAspect="1"/>
          </p:cNvGraphicFramePr>
          <p:nvPr>
            <p:extLst>
              <p:ext uri="{D42A27DB-BD31-4B8C-83A1-F6EECF244321}">
                <p14:modId xmlns:p14="http://schemas.microsoft.com/office/powerpoint/2010/main" val="2929080075"/>
              </p:ext>
            </p:extLst>
          </p:nvPr>
        </p:nvGraphicFramePr>
        <p:xfrm>
          <a:off x="1941576" y="1332992"/>
          <a:ext cx="266700" cy="431800"/>
        </p:xfrm>
        <a:graphic>
          <a:graphicData uri="http://schemas.openxmlformats.org/presentationml/2006/ole">
            <mc:AlternateContent xmlns:mc="http://schemas.openxmlformats.org/markup-compatibility/2006">
              <mc:Choice xmlns:v="urn:schemas-microsoft-com:vml" Requires="v">
                <p:oleObj spid="_x0000_s283658" name="Equation" r:id="rId3" imgW="266400" imgH="431640" progId="Equation.DSMT4">
                  <p:embed/>
                </p:oleObj>
              </mc:Choice>
              <mc:Fallback>
                <p:oleObj name="Equation" r:id="rId3" imgW="266400" imgH="431640" progId="Equation.DSMT4">
                  <p:embed/>
                  <p:pic>
                    <p:nvPicPr>
                      <p:cNvPr id="0" name=""/>
                      <p:cNvPicPr/>
                      <p:nvPr/>
                    </p:nvPicPr>
                    <p:blipFill>
                      <a:blip r:embed="rId4"/>
                      <a:stretch>
                        <a:fillRect/>
                      </a:stretch>
                    </p:blipFill>
                    <p:spPr>
                      <a:xfrm>
                        <a:off x="1941576" y="1332992"/>
                        <a:ext cx="266700" cy="4318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7CFA468-1816-413F-9344-D26FB527B8FE}"/>
              </a:ext>
            </a:extLst>
          </p:cNvPr>
          <p:cNvGraphicFramePr>
            <a:graphicFrameLocks noChangeAspect="1"/>
          </p:cNvGraphicFramePr>
          <p:nvPr>
            <p:extLst>
              <p:ext uri="{D42A27DB-BD31-4B8C-83A1-F6EECF244321}">
                <p14:modId xmlns:p14="http://schemas.microsoft.com/office/powerpoint/2010/main" val="883428614"/>
              </p:ext>
            </p:extLst>
          </p:nvPr>
        </p:nvGraphicFramePr>
        <p:xfrm>
          <a:off x="6934200" y="1332992"/>
          <a:ext cx="266700" cy="431800"/>
        </p:xfrm>
        <a:graphic>
          <a:graphicData uri="http://schemas.openxmlformats.org/presentationml/2006/ole">
            <mc:AlternateContent xmlns:mc="http://schemas.openxmlformats.org/markup-compatibility/2006">
              <mc:Choice xmlns:v="urn:schemas-microsoft-com:vml" Requires="v">
                <p:oleObj spid="_x0000_s283659" name="Equation" r:id="rId5" imgW="266400" imgH="431640" progId="Equation.DSMT4">
                  <p:embed/>
                </p:oleObj>
              </mc:Choice>
              <mc:Fallback>
                <p:oleObj name="Equation" r:id="rId5" imgW="266400" imgH="431640" progId="Equation.DSMT4">
                  <p:embed/>
                  <p:pic>
                    <p:nvPicPr>
                      <p:cNvPr id="0" name=""/>
                      <p:cNvPicPr/>
                      <p:nvPr/>
                    </p:nvPicPr>
                    <p:blipFill>
                      <a:blip r:embed="rId6"/>
                      <a:stretch>
                        <a:fillRect/>
                      </a:stretch>
                    </p:blipFill>
                    <p:spPr>
                      <a:xfrm>
                        <a:off x="6934200" y="1332992"/>
                        <a:ext cx="266700" cy="431800"/>
                      </a:xfrm>
                      <a:prstGeom prst="rect">
                        <a:avLst/>
                      </a:prstGeom>
                    </p:spPr>
                  </p:pic>
                </p:oleObj>
              </mc:Fallback>
            </mc:AlternateContent>
          </a:graphicData>
        </a:graphic>
      </p:graphicFrame>
    </p:spTree>
    <p:extLst>
      <p:ext uri="{BB962C8B-B14F-4D97-AF65-F5344CB8AC3E}">
        <p14:creationId xmlns:p14="http://schemas.microsoft.com/office/powerpoint/2010/main" val="156341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about the Error Term in the Linear Model </a:t>
            </a:r>
          </a:p>
        </p:txBody>
      </p:sp>
      <p:sp>
        <p:nvSpPr>
          <p:cNvPr id="4" name="Content Placeholder 2"/>
          <p:cNvSpPr>
            <a:spLocks noGrp="1"/>
          </p:cNvSpPr>
          <p:nvPr>
            <p:ph idx="1"/>
          </p:nvPr>
        </p:nvSpPr>
        <p:spPr>
          <a:xfrm>
            <a:off x="457200" y="1236714"/>
            <a:ext cx="8229600" cy="2419124"/>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pPr marL="514350" indent="-514350">
              <a:buFont typeface="+mj-lt"/>
              <a:buAutoNum type="arabicPeriod"/>
            </a:pPr>
            <a:r>
              <a:rPr lang="en-US" dirty="0">
                <a:solidFill>
                  <a:srgbClr val="000000"/>
                </a:solidFill>
              </a:rPr>
              <a:t>The </a:t>
            </a:r>
            <a:r>
              <a:rPr lang="el-GR" i="1" dirty="0">
                <a:solidFill>
                  <a:srgbClr val="000000"/>
                </a:solidFill>
                <a:latin typeface="Cambria Math" panose="02040503050406030204" pitchFamily="18" charset="0"/>
                <a:ea typeface="Cambria Math" panose="02040503050406030204" pitchFamily="18" charset="0"/>
              </a:rPr>
              <a:t>ε</a:t>
            </a:r>
            <a:r>
              <a:rPr lang="en-US" i="1" baseline="-25000" dirty="0" err="1">
                <a:solidFill>
                  <a:srgbClr val="000000"/>
                </a:solidFill>
              </a:rPr>
              <a:t>i</a:t>
            </a:r>
            <a:r>
              <a:rPr lang="en-US" dirty="0">
                <a:solidFill>
                  <a:srgbClr val="000000"/>
                </a:solidFill>
              </a:rPr>
              <a:t> are presumed to be normally distributed with a mean of 0 and a variance of  </a:t>
            </a:r>
          </a:p>
          <a:p>
            <a:pPr marL="514350" indent="-514350">
              <a:buFont typeface="+mj-lt"/>
              <a:buAutoNum type="arabicPeriod"/>
            </a:pPr>
            <a:r>
              <a:rPr lang="en-US" dirty="0">
                <a:solidFill>
                  <a:srgbClr val="000000"/>
                </a:solidFill>
              </a:rPr>
              <a:t>The </a:t>
            </a:r>
            <a:r>
              <a:rPr lang="el-GR" i="1" dirty="0">
                <a:solidFill>
                  <a:srgbClr val="000000"/>
                </a:solidFill>
                <a:latin typeface="Cambria Math" panose="02040503050406030204" pitchFamily="18" charset="0"/>
                <a:ea typeface="Cambria Math" panose="02040503050406030204" pitchFamily="18" charset="0"/>
              </a:rPr>
              <a:t>ε</a:t>
            </a:r>
            <a:r>
              <a:rPr lang="en-US" i="1" baseline="-25000" dirty="0" err="1">
                <a:solidFill>
                  <a:srgbClr val="000000"/>
                </a:solidFill>
              </a:rPr>
              <a:t>i</a:t>
            </a:r>
            <a:r>
              <a:rPr lang="en-US" dirty="0">
                <a:solidFill>
                  <a:srgbClr val="000000"/>
                </a:solidFill>
              </a:rPr>
              <a:t> are presumed to be independent of each other. </a:t>
            </a:r>
          </a:p>
        </p:txBody>
      </p:sp>
      <p:graphicFrame>
        <p:nvGraphicFramePr>
          <p:cNvPr id="239618" name="Object 2"/>
          <p:cNvGraphicFramePr>
            <a:graphicFrameLocks noChangeAspect="1"/>
          </p:cNvGraphicFramePr>
          <p:nvPr>
            <p:extLst>
              <p:ext uri="{D42A27DB-BD31-4B8C-83A1-F6EECF244321}">
                <p14:modId xmlns:p14="http://schemas.microsoft.com/office/powerpoint/2010/main" val="1223419781"/>
              </p:ext>
            </p:extLst>
          </p:nvPr>
        </p:nvGraphicFramePr>
        <p:xfrm>
          <a:off x="5346700" y="2209800"/>
          <a:ext cx="482600" cy="469900"/>
        </p:xfrm>
        <a:graphic>
          <a:graphicData uri="http://schemas.openxmlformats.org/presentationml/2006/ole">
            <mc:AlternateContent xmlns:mc="http://schemas.openxmlformats.org/markup-compatibility/2006">
              <mc:Choice xmlns:v="urn:schemas-microsoft-com:vml" Requires="v">
                <p:oleObj spid="_x0000_s239623" name="Equation" r:id="rId3" imgW="482400" imgH="469800" progId="Equation.DSMT4">
                  <p:embed/>
                </p:oleObj>
              </mc:Choice>
              <mc:Fallback>
                <p:oleObj name="Equation" r:id="rId3" imgW="482400" imgH="469800" progId="Equation.DSMT4">
                  <p:embed/>
                  <p:pic>
                    <p:nvPicPr>
                      <p:cNvPr id="0" name="Picture 2"/>
                      <p:cNvPicPr>
                        <a:picLocks noChangeAspect="1" noChangeArrowheads="1"/>
                      </p:cNvPicPr>
                      <p:nvPr/>
                    </p:nvPicPr>
                    <p:blipFill>
                      <a:blip r:embed="rId4"/>
                      <a:srcRect/>
                      <a:stretch>
                        <a:fillRect/>
                      </a:stretch>
                    </p:blipFill>
                    <p:spPr bwMode="auto">
                      <a:xfrm>
                        <a:off x="5346700" y="2209800"/>
                        <a:ext cx="48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Estimates of the Regression Model Parameters</a:t>
            </a:r>
          </a:p>
        </p:txBody>
      </p:sp>
      <p:sp>
        <p:nvSpPr>
          <p:cNvPr id="4" name="Content Placeholder 2"/>
          <p:cNvSpPr>
            <a:spLocks noGrp="1"/>
          </p:cNvSpPr>
          <p:nvPr>
            <p:ph idx="1"/>
          </p:nvPr>
        </p:nvSpPr>
        <p:spPr>
          <a:xfrm>
            <a:off x="457200" y="1236714"/>
            <a:ext cx="8229600" cy="457356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endParaRPr lang="en-US" dirty="0">
              <a:solidFill>
                <a:srgbClr val="000000"/>
              </a:solidFill>
            </a:endParaRPr>
          </a:p>
          <a:p>
            <a:r>
              <a:rPr lang="en-US" dirty="0">
                <a:solidFill>
                  <a:srgbClr val="000000"/>
                </a:solidFill>
              </a:rPr>
              <a:t>Slope: </a:t>
            </a:r>
          </a:p>
          <a:p>
            <a:endParaRPr lang="en-US" i="1" dirty="0">
              <a:solidFill>
                <a:srgbClr val="000000"/>
              </a:solidFill>
            </a:endParaRPr>
          </a:p>
          <a:p>
            <a:endParaRPr lang="en-US" i="1" dirty="0">
              <a:solidFill>
                <a:srgbClr val="000000"/>
              </a:solidFill>
            </a:endParaRPr>
          </a:p>
          <a:p>
            <a:r>
              <a:rPr lang="en-US" i="1" dirty="0">
                <a:solidFill>
                  <a:srgbClr val="000000"/>
                </a:solidFill>
              </a:rPr>
              <a:t>y</a:t>
            </a:r>
            <a:r>
              <a:rPr lang="en-US" dirty="0">
                <a:solidFill>
                  <a:srgbClr val="000000"/>
                </a:solidFill>
              </a:rPr>
              <a:t>-Intercept: </a:t>
            </a:r>
          </a:p>
          <a:p>
            <a:endParaRPr lang="en-US" dirty="0">
              <a:solidFill>
                <a:srgbClr val="000000"/>
              </a:solidFill>
            </a:endParaRPr>
          </a:p>
          <a:p>
            <a:pPr>
              <a:lnSpc>
                <a:spcPct val="200000"/>
              </a:lnSpc>
            </a:pPr>
            <a:r>
              <a:rPr lang="en-US" dirty="0">
                <a:solidFill>
                  <a:srgbClr val="000000"/>
                </a:solidFill>
              </a:rPr>
              <a:t>Mean Square Error:</a:t>
            </a:r>
          </a:p>
        </p:txBody>
      </p:sp>
      <p:graphicFrame>
        <p:nvGraphicFramePr>
          <p:cNvPr id="281604" name="Object 4"/>
          <p:cNvGraphicFramePr>
            <a:graphicFrameLocks noChangeAspect="1"/>
          </p:cNvGraphicFramePr>
          <p:nvPr/>
        </p:nvGraphicFramePr>
        <p:xfrm>
          <a:off x="2362200" y="1951489"/>
          <a:ext cx="4406900" cy="1257300"/>
        </p:xfrm>
        <a:graphic>
          <a:graphicData uri="http://schemas.openxmlformats.org/presentationml/2006/ole">
            <mc:AlternateContent xmlns:mc="http://schemas.openxmlformats.org/markup-compatibility/2006">
              <mc:Choice xmlns:v="urn:schemas-microsoft-com:vml" Requires="v">
                <p:oleObj spid="_x0000_s281619" name="Equation" r:id="rId3" imgW="4406760" imgH="1257120" progId="Equation.DSMT4">
                  <p:embed/>
                </p:oleObj>
              </mc:Choice>
              <mc:Fallback>
                <p:oleObj name="Equation" r:id="rId3" imgW="4406760" imgH="12571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951489"/>
                        <a:ext cx="440690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1605" name="Object 5"/>
          <p:cNvGraphicFramePr>
            <a:graphicFrameLocks noChangeAspect="1"/>
          </p:cNvGraphicFramePr>
          <p:nvPr/>
        </p:nvGraphicFramePr>
        <p:xfrm>
          <a:off x="2489200" y="3640138"/>
          <a:ext cx="4610100" cy="838200"/>
        </p:xfrm>
        <a:graphic>
          <a:graphicData uri="http://schemas.openxmlformats.org/presentationml/2006/ole">
            <mc:AlternateContent xmlns:mc="http://schemas.openxmlformats.org/markup-compatibility/2006">
              <mc:Choice xmlns:v="urn:schemas-microsoft-com:vml" Requires="v">
                <p:oleObj spid="_x0000_s281620" name="Equation" r:id="rId5" imgW="4609800" imgH="838080" progId="Equation.DSMT4">
                  <p:embed/>
                </p:oleObj>
              </mc:Choice>
              <mc:Fallback>
                <p:oleObj name="Equation" r:id="rId5" imgW="46098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9200" y="3640138"/>
                        <a:ext cx="461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1606" name="Object 6"/>
          <p:cNvGraphicFramePr>
            <a:graphicFrameLocks noChangeAspect="1"/>
          </p:cNvGraphicFramePr>
          <p:nvPr/>
        </p:nvGraphicFramePr>
        <p:xfrm>
          <a:off x="3581400" y="4775433"/>
          <a:ext cx="3505200" cy="1003300"/>
        </p:xfrm>
        <a:graphic>
          <a:graphicData uri="http://schemas.openxmlformats.org/presentationml/2006/ole">
            <mc:AlternateContent xmlns:mc="http://schemas.openxmlformats.org/markup-compatibility/2006">
              <mc:Choice xmlns:v="urn:schemas-microsoft-com:vml" Requires="v">
                <p:oleObj spid="_x0000_s281621" name="Equation" r:id="rId7" imgW="3504960" imgH="1002960" progId="Equation.DSMT4">
                  <p:embed/>
                </p:oleObj>
              </mc:Choice>
              <mc:Fallback>
                <p:oleObj name="Equation" r:id="rId7" imgW="3504960" imgH="1002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4775433"/>
                        <a:ext cx="3505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3283</TotalTime>
  <Words>161</Words>
  <Application>Microsoft Office PowerPoint</Application>
  <PresentationFormat>On-screen Show (4:3)</PresentationFormat>
  <Paragraphs>19</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5</vt:i4>
      </vt:variant>
    </vt:vector>
  </HeadingPairs>
  <TitlesOfParts>
    <vt:vector size="11" baseType="lpstr">
      <vt:lpstr>Cambria Math</vt:lpstr>
      <vt:lpstr>Arial</vt:lpstr>
      <vt:lpstr>Calibri</vt:lpstr>
      <vt:lpstr>Office Theme</vt:lpstr>
      <vt:lpstr>MathType 6.0 Equation</vt:lpstr>
      <vt:lpstr>Equation</vt:lpstr>
      <vt:lpstr>Section 13.1</vt:lpstr>
      <vt:lpstr>Linear Regression Model</vt:lpstr>
      <vt:lpstr>Error Term</vt:lpstr>
      <vt:lpstr>Assumptions about the Error Term in the Linear Model </vt:lpstr>
      <vt:lpstr>Sample Estimates of the Regression Model Parameters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448</cp:revision>
  <dcterms:created xsi:type="dcterms:W3CDTF">2013-04-26T14:43:13Z</dcterms:created>
  <dcterms:modified xsi:type="dcterms:W3CDTF">2018-09-14T11:26:07Z</dcterms:modified>
</cp:coreProperties>
</file>