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338" r:id="rId3"/>
    <p:sldId id="483" r:id="rId4"/>
    <p:sldId id="484"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500" r:id="rId19"/>
    <p:sldId id="501" r:id="rId20"/>
    <p:sldId id="502" r:id="rId21"/>
    <p:sldId id="499" r:id="rId22"/>
    <p:sldId id="503"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23" r:id="rId43"/>
    <p:sldId id="524" r:id="rId44"/>
    <p:sldId id="525" r:id="rId45"/>
    <p:sldId id="526" r:id="rId46"/>
    <p:sldId id="527" r:id="rId47"/>
    <p:sldId id="528" r:id="rId48"/>
    <p:sldId id="529"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
      <p:font typeface="Open Sans" panose="020B0606030504020204" pitchFamily="34" charset="0"/>
      <p:regular r:id="rId57"/>
      <p:bold r:id="rId58"/>
      <p:italic r:id="rId59"/>
      <p:boldItalic r:id="rId60"/>
    </p:embeddedFont>
    <p:embeddedFont>
      <p:font typeface="Roboto Condensed" panose="02000000000000000000" pitchFamily="2"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 id="2" name="Robin Hendrix" initials="RH" lastIdx="5" clrIdx="1">
    <p:extLst>
      <p:ext uri="{19B8F6BF-5375-455C-9EA6-DF929625EA0E}">
        <p15:presenceInfo xmlns:p15="http://schemas.microsoft.com/office/powerpoint/2012/main" userId="S-1-5-21-1482476501-413027322-842925246-10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4" autoAdjust="0"/>
    <p:restoredTop sz="94660"/>
  </p:normalViewPr>
  <p:slideViewPr>
    <p:cSldViewPr>
      <p:cViewPr varScale="1">
        <p:scale>
          <a:sx n="112" d="100"/>
          <a:sy n="112" d="100"/>
        </p:scale>
        <p:origin x="190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 Id="rId14" Type="http://schemas.openxmlformats.org/officeDocument/2006/relationships/image" Target="../media/image2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37.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0.png"/><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2.png"/><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6.wmf"/><Relationship Id="rId5" Type="http://schemas.openxmlformats.org/officeDocument/2006/relationships/oleObject" Target="../embeddings/oleObject45.bin"/><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8.wmf"/><Relationship Id="rId5" Type="http://schemas.openxmlformats.org/officeDocument/2006/relationships/oleObject" Target="../embeddings/oleObject47.bin"/><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1.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6.wmf"/><Relationship Id="rId5" Type="http://schemas.openxmlformats.org/officeDocument/2006/relationships/oleObject" Target="../embeddings/oleObject54.bin"/><Relationship Id="rId4" Type="http://schemas.openxmlformats.org/officeDocument/2006/relationships/image" Target="../media/image65.wmf"/></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Concerning </a:t>
            </a:r>
            <a:r>
              <a:rPr lang="el-GR" b="1" i="1" dirty="0">
                <a:solidFill>
                  <a:srgbClr val="1F497D"/>
                </a:solidFill>
                <a:latin typeface="Cambria Math" panose="02040503050406030204" pitchFamily="18" charset="0"/>
                <a:ea typeface="Cambria Math" panose="02040503050406030204" pitchFamily="18" charset="0"/>
                <a:sym typeface="Symbol"/>
              </a:rPr>
              <a:t>β</a:t>
            </a:r>
            <a:r>
              <a:rPr lang="en-US" b="1" i="1" baseline="-25000" dirty="0">
                <a:solidFill>
                  <a:srgbClr val="1F497D"/>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r>
              <a:rPr lang="en-US" dirty="0"/>
              <a:t>Since 95% confidence is required, </a:t>
            </a:r>
            <a:r>
              <a:rPr lang="el-GR" i="1" dirty="0">
                <a:latin typeface="Cambria Math" panose="02040503050406030204" pitchFamily="18" charset="0"/>
                <a:ea typeface="Cambria Math" panose="02040503050406030204" pitchFamily="18" charset="0"/>
                <a:sym typeface="Symbol"/>
              </a:rPr>
              <a:t>α</a:t>
            </a:r>
            <a:r>
              <a:rPr lang="en-US" dirty="0"/>
              <a:t> = 0.05 and </a:t>
            </a:r>
          </a:p>
          <a:p>
            <a:pPr>
              <a:lnSpc>
                <a:spcPct val="150000"/>
              </a:lnSpc>
            </a:pPr>
            <a:r>
              <a:rPr lang="en-US" dirty="0"/>
              <a:t>			The degrees of freedom will be </a:t>
            </a:r>
          </a:p>
          <a:p>
            <a:pPr>
              <a:lnSpc>
                <a:spcPct val="150000"/>
              </a:lnSpc>
            </a:pPr>
            <a:r>
              <a:rPr lang="en-US" i="1" dirty="0"/>
              <a:t>		n</a:t>
            </a:r>
            <a:r>
              <a:rPr lang="en-US" dirty="0"/>
              <a:t> – 2 = 14 – 2 = 12.</a:t>
            </a:r>
          </a:p>
          <a:p>
            <a:r>
              <a:rPr lang="en-US" dirty="0"/>
              <a:t>Thus, </a:t>
            </a:r>
            <a:endParaRPr lang="pt-BR" i="1" dirty="0"/>
          </a:p>
        </p:txBody>
      </p:sp>
      <p:graphicFrame>
        <p:nvGraphicFramePr>
          <p:cNvPr id="285698" name="Object 2"/>
          <p:cNvGraphicFramePr>
            <a:graphicFrameLocks noChangeAspect="1"/>
          </p:cNvGraphicFramePr>
          <p:nvPr>
            <p:extLst>
              <p:ext uri="{D42A27DB-BD31-4B8C-83A1-F6EECF244321}">
                <p14:modId xmlns:p14="http://schemas.microsoft.com/office/powerpoint/2010/main" val="699554489"/>
              </p:ext>
            </p:extLst>
          </p:nvPr>
        </p:nvGraphicFramePr>
        <p:xfrm>
          <a:off x="533400" y="1786156"/>
          <a:ext cx="2540000" cy="838200"/>
        </p:xfrm>
        <a:graphic>
          <a:graphicData uri="http://schemas.openxmlformats.org/presentationml/2006/ole">
            <mc:AlternateContent xmlns:mc="http://schemas.openxmlformats.org/markup-compatibility/2006">
              <mc:Choice xmlns:v="urn:schemas-microsoft-com:vml" Requires="v">
                <p:oleObj spid="_x0000_s285750" name="Equation" r:id="rId3" imgW="2539800" imgH="838080" progId="Equation.DSMT4">
                  <p:embed/>
                </p:oleObj>
              </mc:Choice>
              <mc:Fallback>
                <p:oleObj name="Equation" r:id="rId3" imgW="2539800" imgH="838080" progId="Equation.DSMT4">
                  <p:embed/>
                  <p:pic>
                    <p:nvPicPr>
                      <p:cNvPr id="0" name="Picture 2"/>
                      <p:cNvPicPr>
                        <a:picLocks noChangeAspect="1" noChangeArrowheads="1"/>
                      </p:cNvPicPr>
                      <p:nvPr/>
                    </p:nvPicPr>
                    <p:blipFill>
                      <a:blip r:embed="rId4"/>
                      <a:srcRect/>
                      <a:stretch>
                        <a:fillRect/>
                      </a:stretch>
                    </p:blipFill>
                    <p:spPr bwMode="auto">
                      <a:xfrm>
                        <a:off x="533400" y="1786156"/>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699" name="Object 3"/>
          <p:cNvGraphicFramePr>
            <a:graphicFrameLocks noChangeAspect="1"/>
          </p:cNvGraphicFramePr>
          <p:nvPr/>
        </p:nvGraphicFramePr>
        <p:xfrm>
          <a:off x="1371600" y="3343712"/>
          <a:ext cx="3632200" cy="482600"/>
        </p:xfrm>
        <a:graphic>
          <a:graphicData uri="http://schemas.openxmlformats.org/presentationml/2006/ole">
            <mc:AlternateContent xmlns:mc="http://schemas.openxmlformats.org/markup-compatibility/2006">
              <mc:Choice xmlns:v="urn:schemas-microsoft-com:vml" Requires="v">
                <p:oleObj spid="_x0000_s285751" name="Equation" r:id="rId5" imgW="3632040" imgH="482400" progId="Equation.DSMT4">
                  <p:embed/>
                </p:oleObj>
              </mc:Choice>
              <mc:Fallback>
                <p:oleObj name="Equation" r:id="rId5" imgW="36320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343712"/>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5700"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14800" y="2942804"/>
            <a:ext cx="4829175"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6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r>
              <a:rPr lang="en-US" dirty="0"/>
              <a:t>The remaining piece of missing information is the standard deviation of </a:t>
            </a:r>
            <a:r>
              <a:rPr lang="en-US" i="1" dirty="0"/>
              <a:t>b</a:t>
            </a:r>
            <a:r>
              <a:rPr lang="en-US" baseline="-25000" dirty="0"/>
              <a:t>1</a:t>
            </a:r>
            <a:r>
              <a:rPr lang="en-US" dirty="0"/>
              <a:t>,</a:t>
            </a:r>
          </a:p>
          <a:p>
            <a:endParaRPr lang="en-US" dirty="0"/>
          </a:p>
          <a:p>
            <a:endParaRPr lang="en-US" dirty="0"/>
          </a:p>
          <a:p>
            <a:endParaRPr lang="en-US" dirty="0"/>
          </a:p>
          <a:p>
            <a:r>
              <a:rPr lang="en-US" dirty="0"/>
              <a:t>Determining      will require the knowledge of two quantities: the variance of the error terms (the mean square error),      and the sum of the squared deviations of the independent variable, </a:t>
            </a:r>
          </a:p>
        </p:txBody>
      </p:sp>
      <p:graphicFrame>
        <p:nvGraphicFramePr>
          <p:cNvPr id="286722" name="Object 2"/>
          <p:cNvGraphicFramePr>
            <a:graphicFrameLocks noChangeAspect="1"/>
          </p:cNvGraphicFramePr>
          <p:nvPr/>
        </p:nvGraphicFramePr>
        <p:xfrm>
          <a:off x="3067050" y="2362200"/>
          <a:ext cx="2641600" cy="1181100"/>
        </p:xfrm>
        <a:graphic>
          <a:graphicData uri="http://schemas.openxmlformats.org/presentationml/2006/ole">
            <mc:AlternateContent xmlns:mc="http://schemas.openxmlformats.org/markup-compatibility/2006">
              <mc:Choice xmlns:v="urn:schemas-microsoft-com:vml" Requires="v">
                <p:oleObj spid="_x0000_s286818" name="Equation" r:id="rId3" imgW="2641320" imgH="1180800" progId="Equation.DSMT4">
                  <p:embed/>
                </p:oleObj>
              </mc:Choice>
              <mc:Fallback>
                <p:oleObj name="Equation" r:id="rId3" imgW="2641320" imgH="1180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362200"/>
                        <a:ext cx="26416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23" name="Object 3"/>
          <p:cNvGraphicFramePr>
            <a:graphicFrameLocks noChangeAspect="1"/>
          </p:cNvGraphicFramePr>
          <p:nvPr/>
        </p:nvGraphicFramePr>
        <p:xfrm>
          <a:off x="2421855" y="3827463"/>
          <a:ext cx="355600" cy="482600"/>
        </p:xfrm>
        <a:graphic>
          <a:graphicData uri="http://schemas.openxmlformats.org/presentationml/2006/ole">
            <mc:AlternateContent xmlns:mc="http://schemas.openxmlformats.org/markup-compatibility/2006">
              <mc:Choice xmlns:v="urn:schemas-microsoft-com:vml" Requires="v">
                <p:oleObj spid="_x0000_s286819" name="Equation" r:id="rId5" imgW="355320" imgH="482400" progId="Equation.DSMT4">
                  <p:embed/>
                </p:oleObj>
              </mc:Choice>
              <mc:Fallback>
                <p:oleObj name="Equation" r:id="rId5" imgW="3553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855" y="3827463"/>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24" name="Object 4"/>
          <p:cNvGraphicFramePr>
            <a:graphicFrameLocks noChangeAspect="1"/>
          </p:cNvGraphicFramePr>
          <p:nvPr/>
        </p:nvGraphicFramePr>
        <p:xfrm>
          <a:off x="2574022" y="4656589"/>
          <a:ext cx="406400" cy="469900"/>
        </p:xfrm>
        <a:graphic>
          <a:graphicData uri="http://schemas.openxmlformats.org/presentationml/2006/ole">
            <mc:AlternateContent xmlns:mc="http://schemas.openxmlformats.org/markup-compatibility/2006">
              <mc:Choice xmlns:v="urn:schemas-microsoft-com:vml" Requires="v">
                <p:oleObj spid="_x0000_s286820" name="Equation" r:id="rId7" imgW="406080" imgH="469800" progId="Equation.DSMT4">
                  <p:embed/>
                </p:oleObj>
              </mc:Choice>
              <mc:Fallback>
                <p:oleObj name="Equation" r:id="rId7" imgW="4060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4022" y="4656589"/>
                        <a:ext cx="40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25" name="Object 5"/>
          <p:cNvGraphicFramePr>
            <a:graphicFrameLocks noChangeAspect="1"/>
          </p:cNvGraphicFramePr>
          <p:nvPr/>
        </p:nvGraphicFramePr>
        <p:xfrm>
          <a:off x="4692650" y="5003800"/>
          <a:ext cx="1689100" cy="571500"/>
        </p:xfrm>
        <a:graphic>
          <a:graphicData uri="http://schemas.openxmlformats.org/presentationml/2006/ole">
            <mc:AlternateContent xmlns:mc="http://schemas.openxmlformats.org/markup-compatibility/2006">
              <mc:Choice xmlns:v="urn:schemas-microsoft-com:vml" Requires="v">
                <p:oleObj spid="_x0000_s286821" name="Equation" r:id="rId9" imgW="1688760" imgH="571320" progId="Equation.DSMT4">
                  <p:embed/>
                </p:oleObj>
              </mc:Choice>
              <mc:Fallback>
                <p:oleObj name="Equation" r:id="rId9" imgW="168876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2650" y="500380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1219200" y="1295400"/>
          <a:ext cx="6781800" cy="3779520"/>
        </p:xfrm>
        <a:graphic>
          <a:graphicData uri="http://schemas.openxmlformats.org/drawingml/2006/table">
            <a:tbl>
              <a:tblPr firstRow="1" bandRow="1">
                <a:tableStyleId>{5C22544A-7EE6-4342-B048-85BDC9FD1C3A}</a:tableStyleId>
              </a:tblPr>
              <a:tblGrid>
                <a:gridCol w="1285461">
                  <a:extLst>
                    <a:ext uri="{9D8B030D-6E8A-4147-A177-3AD203B41FA5}">
                      <a16:colId xmlns:a16="http://schemas.microsoft.com/office/drawing/2014/main" val="20000"/>
                    </a:ext>
                  </a:extLst>
                </a:gridCol>
                <a:gridCol w="2143539">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826135">
                <a:tc>
                  <a:txBody>
                    <a:bodyPr/>
                    <a:lstStyle/>
                    <a:p>
                      <a:pPr algn="ctr">
                        <a:lnSpc>
                          <a:spcPct val="100000"/>
                        </a:lnSpc>
                        <a:spcBef>
                          <a:spcPts val="555"/>
                        </a:spcBef>
                      </a:pPr>
                      <a:r>
                        <a:rPr sz="2000" spc="-5" dirty="0"/>
                        <a:t>Age</a:t>
                      </a:r>
                      <a:r>
                        <a:rPr sz="2000" spc="-35" dirty="0"/>
                        <a:t> </a:t>
                      </a:r>
                      <a:r>
                        <a:rPr sz="2000" spc="-5" dirty="0"/>
                        <a:t>(Years)</a:t>
                      </a:r>
                      <a:endParaRPr sz="2000" dirty="0"/>
                    </a:p>
                    <a:p>
                      <a:pPr algn="ctr">
                        <a:lnSpc>
                          <a:spcPct val="100000"/>
                        </a:lnSpc>
                        <a:spcBef>
                          <a:spcPts val="120"/>
                        </a:spcBef>
                      </a:pPr>
                      <a:r>
                        <a:rPr sz="2000" i="1" dirty="0"/>
                        <a:t>x</a:t>
                      </a:r>
                      <a:endParaRPr sz="2000" i="1" dirty="0">
                        <a:latin typeface="Roboto Condensed"/>
                        <a:cs typeface="Roboto Condensed"/>
                      </a:endParaRPr>
                    </a:p>
                  </a:txBody>
                  <a:tcPr marL="0" marR="0" marT="70485" marB="0"/>
                </a:tc>
                <a:tc>
                  <a:txBody>
                    <a:bodyPr/>
                    <a:lstStyle/>
                    <a:p>
                      <a:pPr marL="635" marR="0" indent="0" algn="ctr" defTabSz="914400" rtl="0" eaLnBrk="1" fontAlgn="auto" latinLnBrk="0" hangingPunct="1">
                        <a:lnSpc>
                          <a:spcPct val="100000"/>
                        </a:lnSpc>
                        <a:spcBef>
                          <a:spcPts val="0"/>
                        </a:spcBef>
                        <a:spcAft>
                          <a:spcPts val="0"/>
                        </a:spcAft>
                        <a:buClrTx/>
                        <a:buSzTx/>
                        <a:buFontTx/>
                        <a:buNone/>
                        <a:tabLst/>
                        <a:defRPr/>
                      </a:pPr>
                      <a:r>
                        <a:rPr lang="en-US" sz="2000" spc="-5" dirty="0"/>
                        <a:t>Sum </a:t>
                      </a:r>
                      <a:r>
                        <a:rPr lang="en-US" sz="2000" dirty="0"/>
                        <a:t>of</a:t>
                      </a:r>
                      <a:r>
                        <a:rPr lang="en-US" sz="2000" spc="-20" dirty="0"/>
                        <a:t> </a:t>
                      </a:r>
                      <a:r>
                        <a:rPr lang="en-US" sz="2000" spc="-5" dirty="0"/>
                        <a:t>Squared Deviations </a:t>
                      </a:r>
                    </a:p>
                    <a:p>
                      <a:pPr marL="635" marR="0" indent="0" algn="ctr" defTabSz="914400" rtl="0" eaLnBrk="1" fontAlgn="auto" latinLnBrk="0" hangingPunct="1">
                        <a:lnSpc>
                          <a:spcPct val="100000"/>
                        </a:lnSpc>
                        <a:spcBef>
                          <a:spcPts val="0"/>
                        </a:spcBef>
                        <a:spcAft>
                          <a:spcPts val="0"/>
                        </a:spcAft>
                        <a:buClrTx/>
                        <a:buSzTx/>
                        <a:buFontTx/>
                        <a:buNone/>
                        <a:tabLst/>
                        <a:defRPr/>
                      </a:pPr>
                      <a:endParaRPr lang="en-US" sz="2800" spc="-5" dirty="0"/>
                    </a:p>
                  </a:txBody>
                  <a:tcPr marL="0" marR="0" marT="0" marB="0" anchorCtr="1"/>
                </a:tc>
                <a:tc>
                  <a:txBody>
                    <a:bodyPr/>
                    <a:lstStyle/>
                    <a:p>
                      <a:pPr algn="ctr">
                        <a:lnSpc>
                          <a:spcPct val="100000"/>
                        </a:lnSpc>
                        <a:spcBef>
                          <a:spcPts val="555"/>
                        </a:spcBef>
                      </a:pPr>
                      <a:r>
                        <a:rPr lang="en-US" sz="2000" spc="-5" dirty="0"/>
                        <a:t>Age</a:t>
                      </a:r>
                      <a:r>
                        <a:rPr lang="en-US" sz="2000" spc="-35" dirty="0"/>
                        <a:t> </a:t>
                      </a:r>
                      <a:r>
                        <a:rPr lang="en-US" sz="2000" spc="-5" dirty="0"/>
                        <a:t>(Years)</a:t>
                      </a:r>
                      <a:endParaRPr lang="en-US" sz="2000" dirty="0"/>
                    </a:p>
                    <a:p>
                      <a:pPr algn="ctr">
                        <a:lnSpc>
                          <a:spcPct val="100000"/>
                        </a:lnSpc>
                        <a:spcBef>
                          <a:spcPts val="120"/>
                        </a:spcBef>
                      </a:pPr>
                      <a:r>
                        <a:rPr lang="en-US" sz="2000" i="1" dirty="0"/>
                        <a:t>x</a:t>
                      </a:r>
                      <a:endParaRPr lang="en-US" sz="2000" i="1" dirty="0">
                        <a:latin typeface="Roboto Condensed"/>
                        <a:cs typeface="Roboto Condensed"/>
                      </a:endParaRPr>
                    </a:p>
                    <a:p>
                      <a:pPr marL="635" algn="ctr">
                        <a:lnSpc>
                          <a:spcPts val="1055"/>
                        </a:lnSpc>
                        <a:spcBef>
                          <a:spcPts val="555"/>
                        </a:spcBef>
                      </a:pPr>
                      <a:endParaRPr sz="2000" dirty="0"/>
                    </a:p>
                  </a:txBody>
                  <a:tcPr marL="0" marR="0" marT="70485" marB="0"/>
                </a:tc>
                <a:tc>
                  <a:txBody>
                    <a:bodyPr/>
                    <a:lstStyle/>
                    <a:p>
                      <a:pPr marL="635" marR="0" indent="0" algn="ctr" defTabSz="914400" rtl="0" eaLnBrk="1" fontAlgn="auto" latinLnBrk="0" hangingPunct="1">
                        <a:lnSpc>
                          <a:spcPct val="100000"/>
                        </a:lnSpc>
                        <a:spcBef>
                          <a:spcPts val="0"/>
                        </a:spcBef>
                        <a:spcAft>
                          <a:spcPts val="0"/>
                        </a:spcAft>
                        <a:buClrTx/>
                        <a:buSzTx/>
                        <a:buFontTx/>
                        <a:buNone/>
                        <a:tabLst/>
                        <a:defRPr/>
                      </a:pPr>
                      <a:r>
                        <a:rPr lang="en-US" sz="2000" spc="-5" dirty="0"/>
                        <a:t>Sum </a:t>
                      </a:r>
                      <a:r>
                        <a:rPr lang="en-US" sz="2000" dirty="0"/>
                        <a:t>of</a:t>
                      </a:r>
                      <a:r>
                        <a:rPr lang="en-US" sz="2000" spc="-20" dirty="0"/>
                        <a:t> </a:t>
                      </a:r>
                      <a:r>
                        <a:rPr lang="en-US" sz="2000" spc="-5" dirty="0"/>
                        <a:t>Squared Deviations </a:t>
                      </a:r>
                    </a:p>
                  </a:txBody>
                  <a:tcPr marL="0" marR="0" marT="0" marB="0" anchorCtr="1"/>
                </a:tc>
                <a:extLst>
                  <a:ext uri="{0D108BD9-81ED-4DB2-BD59-A6C34878D82A}">
                    <a16:rowId xmlns:a16="http://schemas.microsoft.com/office/drawing/2014/main" val="10000"/>
                  </a:ext>
                </a:extLst>
              </a:tr>
              <a:tr h="206375">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(1 −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(1 −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(6 −</a:t>
                      </a:r>
                      <a:r>
                        <a:rPr sz="2000" spc="-15" dirty="0">
                          <a:solidFill>
                            <a:srgbClr val="000000"/>
                          </a:solidFill>
                        </a:rPr>
                        <a:t> </a:t>
                      </a:r>
                      <a:r>
                        <a:rPr sz="2000" spc="-5" dirty="0">
                          <a:solidFill>
                            <a:srgbClr val="000000"/>
                          </a:solidFill>
                        </a:rPr>
                        <a:t>3.57)</a:t>
                      </a:r>
                      <a:r>
                        <a:rPr sz="2000" spc="-7" baseline="42735" dirty="0">
                          <a:solidFill>
                            <a:srgbClr val="000000"/>
                          </a:solidFill>
                        </a:rPr>
                        <a:t>2</a:t>
                      </a: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gridSpan="3">
                  <a:txBody>
                    <a:bodyPr/>
                    <a:lstStyle/>
                    <a:p>
                      <a:pPr algn="ctr">
                        <a:lnSpc>
                          <a:spcPct val="100000"/>
                        </a:lnSpc>
                        <a:spcBef>
                          <a:spcPts val="125"/>
                        </a:spcBef>
                      </a:pPr>
                      <a:endParaRPr lang="en-US" sz="500" dirty="0">
                        <a:solidFill>
                          <a:srgbClr val="000000"/>
                        </a:solidFill>
                        <a:latin typeface="+mj-lt"/>
                        <a:cs typeface="STIX"/>
                      </a:endParaRPr>
                    </a:p>
                    <a:p>
                      <a:pPr algn="ctr">
                        <a:lnSpc>
                          <a:spcPct val="100000"/>
                        </a:lnSpc>
                        <a:spcBef>
                          <a:spcPts val="125"/>
                        </a:spcBef>
                      </a:pPr>
                      <a:r>
                        <a:rPr lang="en-US" sz="2000" dirty="0">
                          <a:solidFill>
                            <a:srgbClr val="000000"/>
                          </a:solidFill>
                          <a:latin typeface="+mj-lt"/>
                          <a:cs typeface="STIX"/>
                        </a:rPr>
                        <a:t>Total</a:t>
                      </a:r>
                    </a:p>
                    <a:p>
                      <a:pPr algn="ctr">
                        <a:lnSpc>
                          <a:spcPct val="100000"/>
                        </a:lnSpc>
                        <a:spcBef>
                          <a:spcPts val="125"/>
                        </a:spcBef>
                      </a:pPr>
                      <a:endParaRPr sz="500" dirty="0">
                        <a:solidFill>
                          <a:srgbClr val="000000"/>
                        </a:solidFill>
                        <a:latin typeface="+mj-lt"/>
                        <a:cs typeface="STIX"/>
                      </a:endParaRPr>
                    </a:p>
                  </a:txBody>
                  <a:tcPr marL="0" marR="0" marT="15875" marB="0" anchor="ctr"/>
                </a:tc>
                <a:tc hMerge="1">
                  <a:txBody>
                    <a:bodyPr/>
                    <a:lstStyle/>
                    <a:p>
                      <a:pPr marL="635" algn="ctr">
                        <a:lnSpc>
                          <a:spcPct val="100000"/>
                        </a:lnSpc>
                        <a:spcBef>
                          <a:spcPts val="125"/>
                        </a:spcBef>
                      </a:pPr>
                      <a:endParaRPr sz="2000" baseline="42735" dirty="0">
                        <a:solidFill>
                          <a:srgbClr val="000000"/>
                        </a:solidFill>
                        <a:latin typeface="STIX"/>
                        <a:cs typeface="STIX"/>
                      </a:endParaRPr>
                    </a:p>
                  </a:txBody>
                  <a:tcPr marL="0" marR="0" marT="15875" marB="0"/>
                </a:tc>
                <a:tc hMerge="1">
                  <a:txBody>
                    <a:bodyPr/>
                    <a:lstStyle/>
                    <a:p>
                      <a:pPr algn="ctr">
                        <a:lnSpc>
                          <a:spcPct val="100000"/>
                        </a:lnSpc>
                        <a:spcBef>
                          <a:spcPts val="125"/>
                        </a:spcBef>
                      </a:pP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endParaRPr sz="2000" baseline="42735"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bl>
          </a:graphicData>
        </a:graphic>
      </p:graphicFrame>
      <p:graphicFrame>
        <p:nvGraphicFramePr>
          <p:cNvPr id="287746" name="Object 2"/>
          <p:cNvGraphicFramePr>
            <a:graphicFrameLocks noChangeAspect="1"/>
          </p:cNvGraphicFramePr>
          <p:nvPr/>
        </p:nvGraphicFramePr>
        <p:xfrm>
          <a:off x="3149600" y="1880286"/>
          <a:ext cx="889000" cy="419100"/>
        </p:xfrm>
        <a:graphic>
          <a:graphicData uri="http://schemas.openxmlformats.org/presentationml/2006/ole">
            <mc:AlternateContent xmlns:mc="http://schemas.openxmlformats.org/markup-compatibility/2006">
              <mc:Choice xmlns:v="urn:schemas-microsoft-com:vml" Requires="v">
                <p:oleObj spid="_x0000_s287818" name="Equation" r:id="rId3" imgW="888840" imgH="419040" progId="Equation.DSMT4">
                  <p:embed/>
                </p:oleObj>
              </mc:Choice>
              <mc:Fallback>
                <p:oleObj name="Equation" r:id="rId3" imgW="88884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1880286"/>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7" name="Object 3"/>
          <p:cNvGraphicFramePr>
            <a:graphicFrameLocks noChangeAspect="1"/>
          </p:cNvGraphicFramePr>
          <p:nvPr/>
        </p:nvGraphicFramePr>
        <p:xfrm>
          <a:off x="6535352" y="1885434"/>
          <a:ext cx="889000" cy="419100"/>
        </p:xfrm>
        <a:graphic>
          <a:graphicData uri="http://schemas.openxmlformats.org/presentationml/2006/ole">
            <mc:AlternateContent xmlns:mc="http://schemas.openxmlformats.org/markup-compatibility/2006">
              <mc:Choice xmlns:v="urn:schemas-microsoft-com:vml" Requires="v">
                <p:oleObj spid="_x0000_s287819" name="Equation" r:id="rId5" imgW="888840" imgH="419040" progId="Equation.DSMT4">
                  <p:embed/>
                </p:oleObj>
              </mc:Choice>
              <mc:Fallback>
                <p:oleObj name="Equation" r:id="rId5" imgW="8888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5352" y="1885434"/>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8" name="Object 4"/>
          <p:cNvGraphicFramePr>
            <a:graphicFrameLocks noChangeAspect="1"/>
          </p:cNvGraphicFramePr>
          <p:nvPr/>
        </p:nvGraphicFramePr>
        <p:xfrm>
          <a:off x="5915952" y="4607010"/>
          <a:ext cx="2019300" cy="431800"/>
        </p:xfrm>
        <a:graphic>
          <a:graphicData uri="http://schemas.openxmlformats.org/presentationml/2006/ole">
            <mc:AlternateContent xmlns:mc="http://schemas.openxmlformats.org/markup-compatibility/2006">
              <mc:Choice xmlns:v="urn:schemas-microsoft-com:vml" Requires="v">
                <p:oleObj spid="_x0000_s287820" name="Equation" r:id="rId7" imgW="2019240" imgH="431640" progId="Equation.DSMT4">
                  <p:embed/>
                </p:oleObj>
              </mc:Choice>
              <mc:Fallback>
                <p:oleObj name="Equation" r:id="rId7" imgW="201924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5952" y="4607010"/>
                        <a:ext cx="2019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noAutofit/>
          </a:bodyPr>
          <a:lstStyle/>
          <a:p>
            <a:r>
              <a:rPr lang="en-US" dirty="0"/>
              <a:t>The mean square error was computed in Section 5.3 as follows</a:t>
            </a:r>
          </a:p>
          <a:p>
            <a:endParaRPr lang="en-US" dirty="0"/>
          </a:p>
          <a:p>
            <a:endParaRPr lang="en-US" dirty="0"/>
          </a:p>
          <a:p>
            <a:endParaRPr lang="en-US" dirty="0"/>
          </a:p>
          <a:p>
            <a:r>
              <a:rPr lang="en-US" dirty="0"/>
              <a:t>The sum of the squared deviations of the independent variable (age), 		 is given in the bottom row of the table. Thus, the standard deviation of </a:t>
            </a:r>
            <a:r>
              <a:rPr lang="en-US" i="1" dirty="0"/>
              <a:t>b</a:t>
            </a:r>
            <a:r>
              <a:rPr lang="en-US" baseline="-25000" dirty="0"/>
              <a:t>1</a:t>
            </a:r>
            <a:r>
              <a:rPr lang="en-US" dirty="0"/>
              <a:t> is calculated as follows.</a:t>
            </a:r>
          </a:p>
        </p:txBody>
      </p:sp>
      <p:graphicFrame>
        <p:nvGraphicFramePr>
          <p:cNvPr id="288773" name="Object 5"/>
          <p:cNvGraphicFramePr>
            <a:graphicFrameLocks noChangeAspect="1"/>
          </p:cNvGraphicFramePr>
          <p:nvPr/>
        </p:nvGraphicFramePr>
        <p:xfrm>
          <a:off x="2133600" y="2673904"/>
          <a:ext cx="292100" cy="469900"/>
        </p:xfrm>
        <a:graphic>
          <a:graphicData uri="http://schemas.openxmlformats.org/presentationml/2006/ole">
            <mc:AlternateContent xmlns:mc="http://schemas.openxmlformats.org/markup-compatibility/2006">
              <mc:Choice xmlns:v="urn:schemas-microsoft-com:vml" Requires="v">
                <p:oleObj spid="_x0000_s288893" name="Equation" r:id="rId3" imgW="291960" imgH="469800" progId="Equation.DSMT4">
                  <p:embed/>
                </p:oleObj>
              </mc:Choice>
              <mc:Fallback>
                <p:oleObj name="Equation" r:id="rId3" imgW="29196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73904"/>
                        <a:ext cx="29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4" name="Object 6"/>
          <p:cNvGraphicFramePr>
            <a:graphicFrameLocks noChangeAspect="1"/>
          </p:cNvGraphicFramePr>
          <p:nvPr/>
        </p:nvGraphicFramePr>
        <p:xfrm>
          <a:off x="2481044" y="2478860"/>
          <a:ext cx="1028700" cy="838200"/>
        </p:xfrm>
        <a:graphic>
          <a:graphicData uri="http://schemas.openxmlformats.org/presentationml/2006/ole">
            <mc:AlternateContent xmlns:mc="http://schemas.openxmlformats.org/markup-compatibility/2006">
              <mc:Choice xmlns:v="urn:schemas-microsoft-com:vml" Requires="v">
                <p:oleObj spid="_x0000_s288894" name="Equation" r:id="rId5" imgW="1028520" imgH="838080" progId="Equation.DSMT4">
                  <p:embed/>
                </p:oleObj>
              </mc:Choice>
              <mc:Fallback>
                <p:oleObj name="Equation" r:id="rId5" imgW="1028520" imgH="8380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044" y="2478860"/>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5" name="Object 7"/>
          <p:cNvGraphicFramePr>
            <a:graphicFrameLocks noChangeAspect="1"/>
          </p:cNvGraphicFramePr>
          <p:nvPr/>
        </p:nvGraphicFramePr>
        <p:xfrm>
          <a:off x="3539455" y="2478860"/>
          <a:ext cx="2222500" cy="838200"/>
        </p:xfrm>
        <a:graphic>
          <a:graphicData uri="http://schemas.openxmlformats.org/presentationml/2006/ole">
            <mc:AlternateContent xmlns:mc="http://schemas.openxmlformats.org/markup-compatibility/2006">
              <mc:Choice xmlns:v="urn:schemas-microsoft-com:vml" Requires="v">
                <p:oleObj spid="_x0000_s288895" name="Equation" r:id="rId7" imgW="2222280" imgH="838080" progId="Equation.DSMT4">
                  <p:embed/>
                </p:oleObj>
              </mc:Choice>
              <mc:Fallback>
                <p:oleObj name="Equation" r:id="rId7" imgW="2222280" imgH="8380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9455" y="2478860"/>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6" name="Object 8"/>
          <p:cNvGraphicFramePr>
            <a:graphicFrameLocks noChangeAspect="1"/>
          </p:cNvGraphicFramePr>
          <p:nvPr/>
        </p:nvGraphicFramePr>
        <p:xfrm>
          <a:off x="5791200" y="2766882"/>
          <a:ext cx="1892300" cy="292100"/>
        </p:xfrm>
        <a:graphic>
          <a:graphicData uri="http://schemas.openxmlformats.org/presentationml/2006/ole">
            <mc:AlternateContent xmlns:mc="http://schemas.openxmlformats.org/markup-compatibility/2006">
              <mc:Choice xmlns:v="urn:schemas-microsoft-com:vml" Requires="v">
                <p:oleObj spid="_x0000_s288896" name="Equation" r:id="rId9" imgW="1892160" imgH="291960" progId="Equation.DSMT4">
                  <p:embed/>
                </p:oleObj>
              </mc:Choice>
              <mc:Fallback>
                <p:oleObj name="Equation" r:id="rId9" imgW="1892160" imgH="29196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2766882"/>
                        <a:ext cx="1892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7" name="Object 9"/>
          <p:cNvGraphicFramePr>
            <a:graphicFrameLocks noChangeAspect="1"/>
          </p:cNvGraphicFramePr>
          <p:nvPr/>
        </p:nvGraphicFramePr>
        <p:xfrm>
          <a:off x="2590800" y="4166724"/>
          <a:ext cx="1625600" cy="571500"/>
        </p:xfrm>
        <a:graphic>
          <a:graphicData uri="http://schemas.openxmlformats.org/presentationml/2006/ole">
            <mc:AlternateContent xmlns:mc="http://schemas.openxmlformats.org/markup-compatibility/2006">
              <mc:Choice xmlns:v="urn:schemas-microsoft-com:vml" Requires="v">
                <p:oleObj spid="_x0000_s288897" name="Equation" r:id="rId11" imgW="1625400" imgH="571320" progId="Equation.DSMT4">
                  <p:embed/>
                </p:oleObj>
              </mc:Choice>
              <mc:Fallback>
                <p:oleObj name="Equation" r:id="rId11" imgW="1625400" imgH="57132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166724"/>
                        <a:ext cx="162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8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	</a:t>
            </a:r>
          </a:p>
          <a:p>
            <a:endParaRPr lang="en-US" dirty="0"/>
          </a:p>
          <a:p>
            <a:endParaRPr lang="en-US" dirty="0"/>
          </a:p>
          <a:p>
            <a:endParaRPr lang="en-US" dirty="0"/>
          </a:p>
          <a:p>
            <a:r>
              <a:rPr lang="en-US" dirty="0"/>
              <a:t>The manual calculation of     is tedious. Virtually every statistical analysis program that performs regression analysis calculates 	</a:t>
            </a:r>
          </a:p>
          <a:p>
            <a:endParaRPr lang="en-US" dirty="0"/>
          </a:p>
          <a:p>
            <a:endParaRPr lang="en-US" dirty="0"/>
          </a:p>
        </p:txBody>
      </p:sp>
      <p:graphicFrame>
        <p:nvGraphicFramePr>
          <p:cNvPr id="289796" name="Object 4"/>
          <p:cNvGraphicFramePr>
            <a:graphicFrameLocks noChangeAspect="1"/>
          </p:cNvGraphicFramePr>
          <p:nvPr/>
        </p:nvGraphicFramePr>
        <p:xfrm>
          <a:off x="1867133" y="1828800"/>
          <a:ext cx="2222500" cy="1181100"/>
        </p:xfrm>
        <a:graphic>
          <a:graphicData uri="http://schemas.openxmlformats.org/presentationml/2006/ole">
            <mc:AlternateContent xmlns:mc="http://schemas.openxmlformats.org/markup-compatibility/2006">
              <mc:Choice xmlns:v="urn:schemas-microsoft-com:vml" Requires="v">
                <p:oleObj spid="_x0000_s289940" name="Equation" r:id="rId3" imgW="2222280" imgH="1180800" progId="Equation.DSMT4">
                  <p:embed/>
                </p:oleObj>
              </mc:Choice>
              <mc:Fallback>
                <p:oleObj name="Equation" r:id="rId3" imgW="2222280" imgH="1180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133" y="1828800"/>
                        <a:ext cx="2222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7" name="Object 5"/>
          <p:cNvGraphicFramePr>
            <a:graphicFrameLocks noChangeAspect="1"/>
          </p:cNvGraphicFramePr>
          <p:nvPr/>
        </p:nvGraphicFramePr>
        <p:xfrm>
          <a:off x="4130879" y="1879134"/>
          <a:ext cx="2260600" cy="939800"/>
        </p:xfrm>
        <a:graphic>
          <a:graphicData uri="http://schemas.openxmlformats.org/presentationml/2006/ole">
            <mc:AlternateContent xmlns:mc="http://schemas.openxmlformats.org/markup-compatibility/2006">
              <mc:Choice xmlns:v="urn:schemas-microsoft-com:vml" Requires="v">
                <p:oleObj spid="_x0000_s289941" name="Equation" r:id="rId5" imgW="2260440" imgH="939600" progId="Equation.DSMT4">
                  <p:embed/>
                </p:oleObj>
              </mc:Choice>
              <mc:Fallback>
                <p:oleObj name="Equation" r:id="rId5" imgW="2260440" imgH="939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0879" y="1879134"/>
                        <a:ext cx="226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8" name="Object 6"/>
          <p:cNvGraphicFramePr>
            <a:graphicFrameLocks noChangeAspect="1"/>
          </p:cNvGraphicFramePr>
          <p:nvPr/>
        </p:nvGraphicFramePr>
        <p:xfrm>
          <a:off x="6417578" y="2234967"/>
          <a:ext cx="1257300" cy="292100"/>
        </p:xfrm>
        <a:graphic>
          <a:graphicData uri="http://schemas.openxmlformats.org/presentationml/2006/ole">
            <mc:AlternateContent xmlns:mc="http://schemas.openxmlformats.org/markup-compatibility/2006">
              <mc:Choice xmlns:v="urn:schemas-microsoft-com:vml" Requires="v">
                <p:oleObj spid="_x0000_s289942" name="Equation" r:id="rId7" imgW="1257120" imgH="291960" progId="Equation.DSMT4">
                  <p:embed/>
                </p:oleObj>
              </mc:Choice>
              <mc:Fallback>
                <p:oleObj name="Equation" r:id="rId7" imgW="125712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7578" y="2234967"/>
                        <a:ext cx="1257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9" name="Object 7"/>
          <p:cNvGraphicFramePr>
            <a:graphicFrameLocks noChangeAspect="1"/>
          </p:cNvGraphicFramePr>
          <p:nvPr/>
        </p:nvGraphicFramePr>
        <p:xfrm>
          <a:off x="4316940" y="3388540"/>
          <a:ext cx="355600" cy="482600"/>
        </p:xfrm>
        <a:graphic>
          <a:graphicData uri="http://schemas.openxmlformats.org/presentationml/2006/ole">
            <mc:AlternateContent xmlns:mc="http://schemas.openxmlformats.org/markup-compatibility/2006">
              <mc:Choice xmlns:v="urn:schemas-microsoft-com:vml" Requires="v">
                <p:oleObj spid="_x0000_s289943" name="Equation" r:id="rId9" imgW="355320" imgH="482400" progId="Equation.DSMT4">
                  <p:embed/>
                </p:oleObj>
              </mc:Choice>
              <mc:Fallback>
                <p:oleObj name="Equation" r:id="rId9" imgW="35532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940" y="3388540"/>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800" name="Object 8"/>
          <p:cNvGraphicFramePr>
            <a:graphicFrameLocks noChangeAspect="1"/>
          </p:cNvGraphicFramePr>
          <p:nvPr/>
        </p:nvGraphicFramePr>
        <p:xfrm>
          <a:off x="3229396" y="4277540"/>
          <a:ext cx="457200" cy="482600"/>
        </p:xfrm>
        <a:graphic>
          <a:graphicData uri="http://schemas.openxmlformats.org/presentationml/2006/ole">
            <mc:AlternateContent xmlns:mc="http://schemas.openxmlformats.org/markup-compatibility/2006">
              <mc:Choice xmlns:v="urn:schemas-microsoft-com:vml" Requires="v">
                <p:oleObj spid="_x0000_s289944" name="Equation" r:id="rId11" imgW="457200" imgH="482400" progId="Equation.DSMT4">
                  <p:embed/>
                </p:oleObj>
              </mc:Choice>
              <mc:Fallback>
                <p:oleObj name="Equation" r:id="rId11" imgW="457200" imgH="482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9396" y="4277540"/>
                        <a:ext cx="45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801" name="Object 9"/>
          <p:cNvGraphicFramePr>
            <a:graphicFrameLocks noChangeAspect="1"/>
          </p:cNvGraphicFramePr>
          <p:nvPr/>
        </p:nvGraphicFramePr>
        <p:xfrm>
          <a:off x="1499724" y="2133600"/>
          <a:ext cx="355600" cy="482600"/>
        </p:xfrm>
        <a:graphic>
          <a:graphicData uri="http://schemas.openxmlformats.org/presentationml/2006/ole">
            <mc:AlternateContent xmlns:mc="http://schemas.openxmlformats.org/markup-compatibility/2006">
              <mc:Choice xmlns:v="urn:schemas-microsoft-com:vml" Requires="v">
                <p:oleObj spid="_x0000_s289945" name="Equation" r:id="rId13" imgW="355320" imgH="482400" progId="Equation.DSMT4">
                  <p:embed/>
                </p:oleObj>
              </mc:Choice>
              <mc:Fallback>
                <p:oleObj name="Equation" r:id="rId13" imgW="355320" imgH="4824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9724" y="2133600"/>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97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9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r>
              <a:rPr lang="en-US" dirty="0"/>
              <a:t>A portion of the summary output from Excel is shown in the following figure. Most software packages will automatically include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 </a:t>
            </a:r>
            <a:r>
              <a:rPr lang="en-US" dirty="0"/>
              <a:t>or it will include the pieces required to compute a confidence interval. Microsoft Excel automatically displays the 95%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and is capable of displaying an interval for any level of confidence you choose.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609600" y="1371600"/>
          <a:ext cx="8001000" cy="1371600"/>
        </p:xfrm>
        <a:graphic>
          <a:graphicData uri="http://schemas.openxmlformats.org/drawingml/2006/table">
            <a:tbl>
              <a:tblPr firstRow="1" bandRow="1">
                <a:tableStyleId>{5C22544A-7EE6-4342-B048-85BDC9FD1C3A}</a:tableStyleId>
              </a:tblPr>
              <a:tblGrid>
                <a:gridCol w="1115316">
                  <a:extLst>
                    <a:ext uri="{9D8B030D-6E8A-4147-A177-3AD203B41FA5}">
                      <a16:colId xmlns:a16="http://schemas.microsoft.com/office/drawing/2014/main" val="20000"/>
                    </a:ext>
                  </a:extLst>
                </a:gridCol>
                <a:gridCol w="693116">
                  <a:extLst>
                    <a:ext uri="{9D8B030D-6E8A-4147-A177-3AD203B41FA5}">
                      <a16:colId xmlns:a16="http://schemas.microsoft.com/office/drawing/2014/main" val="20001"/>
                    </a:ext>
                  </a:extLst>
                </a:gridCol>
                <a:gridCol w="1762950">
                  <a:extLst>
                    <a:ext uri="{9D8B030D-6E8A-4147-A177-3AD203B41FA5}">
                      <a16:colId xmlns:a16="http://schemas.microsoft.com/office/drawing/2014/main" val="20002"/>
                    </a:ext>
                  </a:extLst>
                </a:gridCol>
                <a:gridCol w="1601782">
                  <a:extLst>
                    <a:ext uri="{9D8B030D-6E8A-4147-A177-3AD203B41FA5}">
                      <a16:colId xmlns:a16="http://schemas.microsoft.com/office/drawing/2014/main" val="20003"/>
                    </a:ext>
                  </a:extLst>
                </a:gridCol>
                <a:gridCol w="1203314">
                  <a:extLst>
                    <a:ext uri="{9D8B030D-6E8A-4147-A177-3AD203B41FA5}">
                      <a16:colId xmlns:a16="http://schemas.microsoft.com/office/drawing/2014/main" val="20004"/>
                    </a:ext>
                  </a:extLst>
                </a:gridCol>
                <a:gridCol w="1624522">
                  <a:extLst>
                    <a:ext uri="{9D8B030D-6E8A-4147-A177-3AD203B41FA5}">
                      <a16:colId xmlns:a16="http://schemas.microsoft.com/office/drawing/2014/main" val="20005"/>
                    </a:ext>
                  </a:extLst>
                </a:gridCol>
              </a:tblGrid>
              <a:tr h="167640">
                <a:tc gridSpan="6">
                  <a:txBody>
                    <a:bodyPr/>
                    <a:lstStyle/>
                    <a:p>
                      <a:pPr marL="76835" algn="l">
                        <a:lnSpc>
                          <a:spcPct val="100000"/>
                        </a:lnSpc>
                      </a:pPr>
                      <a:r>
                        <a:rPr lang="en-US" sz="1800" spc="-5" dirty="0"/>
                        <a:t>A</a:t>
                      </a:r>
                      <a:r>
                        <a:rPr sz="1800" spc="-5" dirty="0"/>
                        <a:t>NOVA</a:t>
                      </a:r>
                      <a:endParaRPr sz="1800" dirty="0">
                        <a:latin typeface="Calibri"/>
                        <a:cs typeface="Calibri"/>
                      </a:endParaRPr>
                    </a:p>
                  </a:txBody>
                  <a:tcPr marL="0" marR="0" marT="0" marB="0"/>
                </a:tc>
                <a:tc hMerge="1">
                  <a:txBody>
                    <a:bodyPr/>
                    <a:lstStyle/>
                    <a:p>
                      <a:pPr algn="l">
                        <a:lnSpc>
                          <a:spcPct val="100000"/>
                        </a:lnSpc>
                      </a:pPr>
                      <a:endParaRPr sz="1800" dirty="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1770">
                <a:tc>
                  <a:txBody>
                    <a:bodyPr/>
                    <a:lstStyle/>
                    <a:p>
                      <a:pPr algn="ctr">
                        <a:lnSpc>
                          <a:spcPct val="100000"/>
                        </a:lnSpc>
                      </a:pPr>
                      <a:endParaRPr sz="1800" i="1" dirty="0">
                        <a:solidFill>
                          <a:srgbClr val="000000"/>
                        </a:solidFill>
                        <a:latin typeface="Times New Roman"/>
                        <a:cs typeface="Times New Roman"/>
                      </a:endParaRPr>
                    </a:p>
                  </a:txBody>
                  <a:tcPr marL="0" marR="0" marT="0" marB="0"/>
                </a:tc>
                <a:tc>
                  <a:txBody>
                    <a:bodyPr/>
                    <a:lstStyle/>
                    <a:p>
                      <a:pPr marR="179070" algn="ctr">
                        <a:lnSpc>
                          <a:spcPct val="100000"/>
                        </a:lnSpc>
                      </a:pPr>
                      <a:r>
                        <a:rPr sz="1800" i="1" spc="-5" dirty="0">
                          <a:solidFill>
                            <a:srgbClr val="000000"/>
                          </a:solidFill>
                        </a:rPr>
                        <a:t>d</a:t>
                      </a:r>
                      <a:r>
                        <a:rPr sz="1800" i="1" dirty="0">
                          <a:solidFill>
                            <a:srgbClr val="000000"/>
                          </a:solidFill>
                        </a:rPr>
                        <a:t>f</a:t>
                      </a:r>
                      <a:endParaRPr sz="1800" i="1" dirty="0">
                        <a:solidFill>
                          <a:srgbClr val="000000"/>
                        </a:solidFill>
                        <a:latin typeface="Calibri"/>
                        <a:cs typeface="Calibri"/>
                      </a:endParaRPr>
                    </a:p>
                  </a:txBody>
                  <a:tcPr marL="0" marR="0" marT="0" marB="0"/>
                </a:tc>
                <a:tc>
                  <a:txBody>
                    <a:bodyPr/>
                    <a:lstStyle/>
                    <a:p>
                      <a:pPr marR="173355" algn="ctr">
                        <a:lnSpc>
                          <a:spcPct val="100000"/>
                        </a:lnSpc>
                      </a:pPr>
                      <a:r>
                        <a:rPr sz="1800" i="1" dirty="0">
                          <a:solidFill>
                            <a:srgbClr val="000000"/>
                          </a:solidFill>
                        </a:rPr>
                        <a:t>SS</a:t>
                      </a:r>
                      <a:endParaRPr sz="1800" i="1" dirty="0">
                        <a:solidFill>
                          <a:srgbClr val="000000"/>
                        </a:solidFill>
                        <a:latin typeface="Calibri"/>
                        <a:cs typeface="Calibri"/>
                      </a:endParaRPr>
                    </a:p>
                  </a:txBody>
                  <a:tcPr marL="0" marR="0" marT="0" marB="0"/>
                </a:tc>
                <a:tc>
                  <a:txBody>
                    <a:bodyPr/>
                    <a:lstStyle/>
                    <a:p>
                      <a:pPr marR="133350" algn="ctr">
                        <a:lnSpc>
                          <a:spcPct val="100000"/>
                        </a:lnSpc>
                      </a:pPr>
                      <a:r>
                        <a:rPr sz="1800" i="1" dirty="0">
                          <a:solidFill>
                            <a:srgbClr val="000000"/>
                          </a:solidFill>
                        </a:rPr>
                        <a:t>MS</a:t>
                      </a:r>
                      <a:endParaRPr sz="1800" i="1">
                        <a:solidFill>
                          <a:srgbClr val="000000"/>
                        </a:solidFill>
                        <a:latin typeface="Calibri"/>
                        <a:cs typeface="Calibri"/>
                      </a:endParaRPr>
                    </a:p>
                  </a:txBody>
                  <a:tcPr marL="0" marR="0" marT="0" marB="0"/>
                </a:tc>
                <a:tc>
                  <a:txBody>
                    <a:bodyPr/>
                    <a:lstStyle/>
                    <a:p>
                      <a:pPr marR="141605" algn="ctr">
                        <a:lnSpc>
                          <a:spcPct val="100000"/>
                        </a:lnSpc>
                      </a:pPr>
                      <a:r>
                        <a:rPr sz="1800" i="1" dirty="0">
                          <a:solidFill>
                            <a:srgbClr val="000000"/>
                          </a:solidFill>
                        </a:rPr>
                        <a:t>F</a:t>
                      </a:r>
                      <a:endParaRPr sz="1800" i="1">
                        <a:solidFill>
                          <a:srgbClr val="000000"/>
                        </a:solidFill>
                        <a:latin typeface="Calibri"/>
                        <a:cs typeface="Calibri"/>
                      </a:endParaRPr>
                    </a:p>
                  </a:txBody>
                  <a:tcPr marL="0" marR="0" marT="0" marB="0"/>
                </a:tc>
                <a:tc>
                  <a:txBody>
                    <a:bodyPr/>
                    <a:lstStyle/>
                    <a:p>
                      <a:pPr marL="29845" algn="ctr">
                        <a:lnSpc>
                          <a:spcPct val="100000"/>
                        </a:lnSpc>
                      </a:pPr>
                      <a:r>
                        <a:rPr sz="1800" i="1" spc="-5" dirty="0">
                          <a:solidFill>
                            <a:srgbClr val="000000"/>
                          </a:solidFill>
                        </a:rPr>
                        <a:t>Signiﬁcance</a:t>
                      </a:r>
                      <a:r>
                        <a:rPr sz="1800" i="1" spc="-20" dirty="0">
                          <a:solidFill>
                            <a:srgbClr val="000000"/>
                          </a:solidFill>
                        </a:rPr>
                        <a:t> </a:t>
                      </a:r>
                      <a:r>
                        <a:rPr sz="1800" i="1" dirty="0">
                          <a:solidFill>
                            <a:srgbClr val="000000"/>
                          </a:solidFill>
                        </a:rPr>
                        <a:t>F</a:t>
                      </a:r>
                      <a:endParaRPr sz="18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195580">
                <a:tc>
                  <a:txBody>
                    <a:bodyPr/>
                    <a:lstStyle/>
                    <a:p>
                      <a:pPr algn="l">
                        <a:lnSpc>
                          <a:spcPct val="100000"/>
                        </a:lnSpc>
                      </a:pPr>
                      <a:r>
                        <a:rPr sz="1800" spc="-5" dirty="0">
                          <a:solidFill>
                            <a:srgbClr val="000000"/>
                          </a:solidFill>
                        </a:rPr>
                        <a:t>Regression</a:t>
                      </a:r>
                      <a:endParaRPr sz="1800" dirty="0">
                        <a:solidFill>
                          <a:srgbClr val="000000"/>
                        </a:solidFill>
                        <a:latin typeface="Calibri"/>
                        <a:cs typeface="Calibri"/>
                      </a:endParaRPr>
                    </a:p>
                  </a:txBody>
                  <a:tcPr marL="0" marR="0" marT="0" marB="0"/>
                </a:tc>
                <a:tc>
                  <a:txBody>
                    <a:bodyPr/>
                    <a:lstStyle/>
                    <a:p>
                      <a:pPr marR="193040" algn="ctr">
                        <a:lnSpc>
                          <a:spcPct val="100000"/>
                        </a:lnSpc>
                      </a:pPr>
                      <a:r>
                        <a:rPr sz="1800" dirty="0">
                          <a:solidFill>
                            <a:srgbClr val="000000"/>
                          </a:solidFill>
                        </a:rPr>
                        <a:t>1</a:t>
                      </a:r>
                      <a:endParaRPr sz="1800" dirty="0">
                        <a:solidFill>
                          <a:srgbClr val="000000"/>
                        </a:solidFill>
                        <a:latin typeface="Calibri"/>
                        <a:cs typeface="Calibri"/>
                      </a:endParaRPr>
                    </a:p>
                  </a:txBody>
                  <a:tcPr marL="0" marR="0" marT="0" marB="0"/>
                </a:tc>
                <a:tc>
                  <a:txBody>
                    <a:bodyPr/>
                    <a:lstStyle/>
                    <a:p>
                      <a:pPr marL="187960" algn="ctr">
                        <a:lnSpc>
                          <a:spcPct val="100000"/>
                        </a:lnSpc>
                      </a:pPr>
                      <a:r>
                        <a:rPr sz="1800" spc="-5" dirty="0">
                          <a:solidFill>
                            <a:srgbClr val="000000"/>
                          </a:solidFill>
                        </a:rPr>
                        <a:t>86613696.0169</a:t>
                      </a:r>
                      <a:endParaRPr sz="1800" dirty="0">
                        <a:solidFill>
                          <a:srgbClr val="000000"/>
                        </a:solidFill>
                        <a:latin typeface="Calibri"/>
                        <a:cs typeface="Calibri"/>
                      </a:endParaRPr>
                    </a:p>
                  </a:txBody>
                  <a:tcPr marL="0" marR="0" marT="0" marB="0"/>
                </a:tc>
                <a:tc>
                  <a:txBody>
                    <a:bodyPr/>
                    <a:lstStyle/>
                    <a:p>
                      <a:pPr marL="54610" algn="ctr">
                        <a:lnSpc>
                          <a:spcPct val="100000"/>
                        </a:lnSpc>
                      </a:pPr>
                      <a:r>
                        <a:rPr sz="1800" dirty="0">
                          <a:solidFill>
                            <a:srgbClr val="000000"/>
                          </a:solidFill>
                        </a:rPr>
                        <a:t>86613696.0169</a:t>
                      </a:r>
                      <a:endParaRPr sz="1800" dirty="0">
                        <a:solidFill>
                          <a:srgbClr val="000000"/>
                        </a:solidFill>
                        <a:latin typeface="Calibri"/>
                        <a:cs typeface="Calibri"/>
                      </a:endParaRPr>
                    </a:p>
                  </a:txBody>
                  <a:tcPr marL="0" marR="0" marT="0" marB="0"/>
                </a:tc>
                <a:tc>
                  <a:txBody>
                    <a:bodyPr/>
                    <a:lstStyle/>
                    <a:p>
                      <a:pPr marL="86360" algn="ctr">
                        <a:lnSpc>
                          <a:spcPct val="100000"/>
                        </a:lnSpc>
                      </a:pPr>
                      <a:r>
                        <a:rPr sz="1800" spc="-5" dirty="0">
                          <a:solidFill>
                            <a:srgbClr val="000000"/>
                          </a:solidFill>
                        </a:rPr>
                        <a:t>114.7823</a:t>
                      </a:r>
                      <a:endParaRPr sz="1800">
                        <a:solidFill>
                          <a:srgbClr val="000000"/>
                        </a:solidFill>
                        <a:latin typeface="Calibri"/>
                        <a:cs typeface="Calibri"/>
                      </a:endParaRPr>
                    </a:p>
                  </a:txBody>
                  <a:tcPr marL="0" marR="0" marT="0" marB="0"/>
                </a:tc>
                <a:tc>
                  <a:txBody>
                    <a:bodyPr/>
                    <a:lstStyle/>
                    <a:p>
                      <a:pPr marL="61594" algn="ctr">
                        <a:lnSpc>
                          <a:spcPct val="100000"/>
                        </a:lnSpc>
                      </a:pPr>
                      <a:r>
                        <a:rPr sz="1800" spc="-5" dirty="0">
                          <a:solidFill>
                            <a:srgbClr val="000000"/>
                          </a:solidFill>
                        </a:rPr>
                        <a:t>1.69218E-07</a:t>
                      </a:r>
                      <a:endParaRPr sz="180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82245">
                <a:tc>
                  <a:txBody>
                    <a:bodyPr/>
                    <a:lstStyle/>
                    <a:p>
                      <a:pPr algn="l">
                        <a:lnSpc>
                          <a:spcPct val="100000"/>
                        </a:lnSpc>
                      </a:pPr>
                      <a:r>
                        <a:rPr sz="1800" spc="-5" dirty="0">
                          <a:solidFill>
                            <a:srgbClr val="000000"/>
                          </a:solidFill>
                        </a:rPr>
                        <a:t>Residual</a:t>
                      </a:r>
                      <a:endParaRPr sz="1800" dirty="0">
                        <a:solidFill>
                          <a:srgbClr val="000000"/>
                        </a:solidFill>
                        <a:latin typeface="Calibri"/>
                        <a:cs typeface="Calibri"/>
                      </a:endParaRPr>
                    </a:p>
                  </a:txBody>
                  <a:tcPr marL="0" marR="0" marT="0" marB="0"/>
                </a:tc>
                <a:tc>
                  <a:txBody>
                    <a:bodyPr/>
                    <a:lstStyle/>
                    <a:p>
                      <a:pPr marR="193040" algn="ctr">
                        <a:lnSpc>
                          <a:spcPct val="100000"/>
                        </a:lnSpc>
                      </a:pPr>
                      <a:r>
                        <a:rPr sz="1800" dirty="0">
                          <a:solidFill>
                            <a:srgbClr val="000000"/>
                          </a:solidFill>
                        </a:rPr>
                        <a:t>12</a:t>
                      </a:r>
                      <a:endParaRPr sz="1800" dirty="0">
                        <a:solidFill>
                          <a:srgbClr val="000000"/>
                        </a:solidFill>
                        <a:latin typeface="Calibri"/>
                        <a:cs typeface="Calibri"/>
                      </a:endParaRPr>
                    </a:p>
                  </a:txBody>
                  <a:tcPr marL="0" marR="0" marT="0" marB="0"/>
                </a:tc>
                <a:tc>
                  <a:txBody>
                    <a:bodyPr/>
                    <a:lstStyle/>
                    <a:p>
                      <a:pPr marL="187960" algn="ctr">
                        <a:lnSpc>
                          <a:spcPct val="100000"/>
                        </a:lnSpc>
                      </a:pPr>
                      <a:r>
                        <a:rPr sz="1800" spc="-5" dirty="0">
                          <a:solidFill>
                            <a:srgbClr val="000000"/>
                          </a:solidFill>
                        </a:rPr>
                        <a:t>9055089.1974</a:t>
                      </a:r>
                      <a:endParaRPr sz="1800" dirty="0">
                        <a:solidFill>
                          <a:srgbClr val="000000"/>
                        </a:solidFill>
                        <a:latin typeface="Calibri"/>
                        <a:cs typeface="Calibri"/>
                      </a:endParaRPr>
                    </a:p>
                  </a:txBody>
                  <a:tcPr marL="0" marR="0" marT="0" marB="0"/>
                </a:tc>
                <a:tc>
                  <a:txBody>
                    <a:bodyPr/>
                    <a:lstStyle/>
                    <a:p>
                      <a:pPr marL="205740" algn="ctr">
                        <a:lnSpc>
                          <a:spcPct val="100000"/>
                        </a:lnSpc>
                      </a:pPr>
                      <a:r>
                        <a:rPr sz="1800" spc="-5" dirty="0">
                          <a:solidFill>
                            <a:srgbClr val="000000"/>
                          </a:solidFill>
                        </a:rPr>
                        <a:t>754590.77</a:t>
                      </a:r>
                      <a:endParaRPr sz="1800" dirty="0">
                        <a:solidFill>
                          <a:srgbClr val="000000"/>
                        </a:solidFill>
                        <a:latin typeface="Calibri"/>
                        <a:cs typeface="Calibri"/>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183515">
                <a:tc>
                  <a:txBody>
                    <a:bodyPr/>
                    <a:lstStyle/>
                    <a:p>
                      <a:pPr algn="l">
                        <a:lnSpc>
                          <a:spcPct val="100000"/>
                        </a:lnSpc>
                      </a:pPr>
                      <a:r>
                        <a:rPr sz="1800" dirty="0">
                          <a:solidFill>
                            <a:srgbClr val="000000"/>
                          </a:solidFill>
                        </a:rPr>
                        <a:t>Total</a:t>
                      </a:r>
                      <a:endParaRPr sz="1800" dirty="0">
                        <a:solidFill>
                          <a:srgbClr val="000000"/>
                        </a:solidFill>
                        <a:latin typeface="Calibri"/>
                        <a:cs typeface="Calibri"/>
                      </a:endParaRPr>
                    </a:p>
                  </a:txBody>
                  <a:tcPr marL="0" marR="0" marT="0" marB="0"/>
                </a:tc>
                <a:tc>
                  <a:txBody>
                    <a:bodyPr/>
                    <a:lstStyle/>
                    <a:p>
                      <a:pPr marR="192405" algn="ctr">
                        <a:lnSpc>
                          <a:spcPct val="100000"/>
                        </a:lnSpc>
                      </a:pPr>
                      <a:r>
                        <a:rPr sz="1800" dirty="0">
                          <a:solidFill>
                            <a:srgbClr val="000000"/>
                          </a:solidFill>
                        </a:rPr>
                        <a:t>13</a:t>
                      </a:r>
                      <a:endParaRPr sz="1800">
                        <a:solidFill>
                          <a:srgbClr val="000000"/>
                        </a:solidFill>
                        <a:latin typeface="Calibri"/>
                        <a:cs typeface="Calibri"/>
                      </a:endParaRPr>
                    </a:p>
                  </a:txBody>
                  <a:tcPr marL="0" marR="0" marT="0" marB="0"/>
                </a:tc>
                <a:tc>
                  <a:txBody>
                    <a:bodyPr/>
                    <a:lstStyle/>
                    <a:p>
                      <a:pPr marL="188595" algn="ctr">
                        <a:lnSpc>
                          <a:spcPct val="100000"/>
                        </a:lnSpc>
                      </a:pPr>
                      <a:r>
                        <a:rPr sz="1800" spc="-5" dirty="0">
                          <a:solidFill>
                            <a:srgbClr val="000000"/>
                          </a:solidFill>
                        </a:rPr>
                        <a:t>95668785.2143</a:t>
                      </a:r>
                      <a:endParaRPr sz="1800" dirty="0">
                        <a:solidFill>
                          <a:srgbClr val="000000"/>
                        </a:solidFill>
                        <a:latin typeface="Calibri"/>
                        <a:cs typeface="Calibri"/>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2"/>
          <p:cNvGraphicFramePr>
            <a:graphicFrameLocks noGrp="1"/>
          </p:cNvGraphicFramePr>
          <p:nvPr/>
        </p:nvGraphicFramePr>
        <p:xfrm>
          <a:off x="609600" y="3048000"/>
          <a:ext cx="7924800" cy="914400"/>
        </p:xfrm>
        <a:graphic>
          <a:graphicData uri="http://schemas.openxmlformats.org/drawingml/2006/table">
            <a:tbl>
              <a:tblPr firstRow="1" bandRow="1">
                <a:tableStyleId>{5C22544A-7EE6-4342-B048-85BDC9FD1C3A}</a:tableStyleId>
              </a:tblPr>
              <a:tblGrid>
                <a:gridCol w="998786">
                  <a:extLst>
                    <a:ext uri="{9D8B030D-6E8A-4147-A177-3AD203B41FA5}">
                      <a16:colId xmlns:a16="http://schemas.microsoft.com/office/drawing/2014/main" val="20000"/>
                    </a:ext>
                  </a:extLst>
                </a:gridCol>
                <a:gridCol w="121101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04800">
                <a:tc>
                  <a:txBody>
                    <a:bodyPr/>
                    <a:lstStyle/>
                    <a:p>
                      <a:pPr>
                        <a:lnSpc>
                          <a:spcPct val="100000"/>
                        </a:lnSpc>
                      </a:pPr>
                      <a:endParaRPr sz="1600" i="1" dirty="0">
                        <a:latin typeface="Times New Roman"/>
                        <a:cs typeface="Times New Roman"/>
                      </a:endParaRPr>
                    </a:p>
                  </a:txBody>
                  <a:tcPr marL="0" marR="0" marT="0" marB="0"/>
                </a:tc>
                <a:tc>
                  <a:txBody>
                    <a:bodyPr/>
                    <a:lstStyle/>
                    <a:p>
                      <a:pPr marR="159385" algn="r">
                        <a:lnSpc>
                          <a:spcPct val="100000"/>
                        </a:lnSpc>
                        <a:spcBef>
                          <a:spcPts val="90"/>
                        </a:spcBef>
                      </a:pPr>
                      <a:r>
                        <a:rPr sz="1600" i="1" spc="-5" dirty="0"/>
                        <a:t>Co</a:t>
                      </a:r>
                      <a:r>
                        <a:rPr sz="1600" i="1" dirty="0"/>
                        <a:t>e</a:t>
                      </a:r>
                      <a:r>
                        <a:rPr sz="1600" i="1" spc="-5" dirty="0"/>
                        <a:t>ﬃci</a:t>
                      </a:r>
                      <a:r>
                        <a:rPr sz="1600" i="1" dirty="0"/>
                        <a:t>e</a:t>
                      </a:r>
                      <a:r>
                        <a:rPr sz="1600" i="1" spc="-5" dirty="0"/>
                        <a:t>n</a:t>
                      </a:r>
                      <a:r>
                        <a:rPr sz="1600" i="1" dirty="0"/>
                        <a:t>ts</a:t>
                      </a:r>
                      <a:endParaRPr sz="1600" i="1" dirty="0">
                        <a:latin typeface="Calibri"/>
                        <a:cs typeface="Calibri"/>
                      </a:endParaRPr>
                    </a:p>
                  </a:txBody>
                  <a:tcPr marL="0" marR="0" marT="11430" marB="0"/>
                </a:tc>
                <a:tc>
                  <a:txBody>
                    <a:bodyPr/>
                    <a:lstStyle/>
                    <a:p>
                      <a:pPr marL="140335">
                        <a:lnSpc>
                          <a:spcPct val="100000"/>
                        </a:lnSpc>
                        <a:spcBef>
                          <a:spcPts val="90"/>
                        </a:spcBef>
                      </a:pPr>
                      <a:r>
                        <a:rPr sz="1600" i="1" spc="-5" dirty="0"/>
                        <a:t>Standard</a:t>
                      </a:r>
                      <a:r>
                        <a:rPr sz="1600" i="1" spc="-20" dirty="0"/>
                        <a:t> </a:t>
                      </a:r>
                      <a:r>
                        <a:rPr sz="1600" i="1" spc="-5" dirty="0"/>
                        <a:t>Error</a:t>
                      </a:r>
                      <a:endParaRPr sz="1600" i="1">
                        <a:latin typeface="Calibri"/>
                        <a:cs typeface="Calibri"/>
                      </a:endParaRPr>
                    </a:p>
                  </a:txBody>
                  <a:tcPr marL="0" marR="0" marT="11430" marB="0"/>
                </a:tc>
                <a:tc>
                  <a:txBody>
                    <a:bodyPr/>
                    <a:lstStyle/>
                    <a:p>
                      <a:pPr marL="147955">
                        <a:lnSpc>
                          <a:spcPct val="100000"/>
                        </a:lnSpc>
                        <a:spcBef>
                          <a:spcPts val="90"/>
                        </a:spcBef>
                      </a:pPr>
                      <a:r>
                        <a:rPr sz="1600" i="1" dirty="0"/>
                        <a:t>t</a:t>
                      </a:r>
                      <a:r>
                        <a:rPr sz="1600" i="1" spc="-10" dirty="0"/>
                        <a:t> </a:t>
                      </a:r>
                      <a:r>
                        <a:rPr sz="1600" i="1" spc="-5" dirty="0"/>
                        <a:t>Stat</a:t>
                      </a:r>
                      <a:endParaRPr sz="1600" i="1" dirty="0">
                        <a:latin typeface="Calibri"/>
                        <a:cs typeface="Calibri"/>
                      </a:endParaRPr>
                    </a:p>
                  </a:txBody>
                  <a:tcPr marL="0" marR="0" marT="11430" marB="0"/>
                </a:tc>
                <a:tc>
                  <a:txBody>
                    <a:bodyPr/>
                    <a:lstStyle/>
                    <a:p>
                      <a:pPr marL="140335">
                        <a:lnSpc>
                          <a:spcPct val="100000"/>
                        </a:lnSpc>
                        <a:spcBef>
                          <a:spcPts val="90"/>
                        </a:spcBef>
                      </a:pPr>
                      <a:r>
                        <a:rPr sz="1600" i="1" spc="-5" dirty="0"/>
                        <a:t>P-value</a:t>
                      </a:r>
                      <a:endParaRPr sz="1600" i="1">
                        <a:latin typeface="Calibri"/>
                        <a:cs typeface="Calibri"/>
                      </a:endParaRPr>
                    </a:p>
                  </a:txBody>
                  <a:tcPr marL="0" marR="0" marT="11430" marB="0"/>
                </a:tc>
                <a:tc>
                  <a:txBody>
                    <a:bodyPr/>
                    <a:lstStyle/>
                    <a:p>
                      <a:pPr marL="122555">
                        <a:lnSpc>
                          <a:spcPct val="100000"/>
                        </a:lnSpc>
                        <a:spcBef>
                          <a:spcPts val="90"/>
                        </a:spcBef>
                      </a:pPr>
                      <a:r>
                        <a:rPr sz="1600" i="1" spc="-5" dirty="0"/>
                        <a:t>Lower</a:t>
                      </a:r>
                      <a:r>
                        <a:rPr sz="1600" i="1" spc="-10" dirty="0"/>
                        <a:t> </a:t>
                      </a:r>
                      <a:r>
                        <a:rPr sz="1600" i="1" dirty="0"/>
                        <a:t>95%</a:t>
                      </a:r>
                      <a:endParaRPr sz="1600" i="1">
                        <a:latin typeface="Calibri"/>
                        <a:cs typeface="Calibri"/>
                      </a:endParaRPr>
                    </a:p>
                  </a:txBody>
                  <a:tcPr marL="0" marR="0" marT="11430" marB="0"/>
                </a:tc>
                <a:tc>
                  <a:txBody>
                    <a:bodyPr/>
                    <a:lstStyle/>
                    <a:p>
                      <a:pPr marL="108585">
                        <a:lnSpc>
                          <a:spcPct val="100000"/>
                        </a:lnSpc>
                        <a:spcBef>
                          <a:spcPts val="90"/>
                        </a:spcBef>
                      </a:pPr>
                      <a:r>
                        <a:rPr sz="1600" i="1" spc="-5" dirty="0"/>
                        <a:t>Upper</a:t>
                      </a:r>
                      <a:r>
                        <a:rPr sz="1600" i="1" spc="-15" dirty="0"/>
                        <a:t> </a:t>
                      </a:r>
                      <a:r>
                        <a:rPr sz="1600" i="1" dirty="0"/>
                        <a:t>95%</a:t>
                      </a:r>
                      <a:endParaRPr sz="1600" i="1" dirty="0">
                        <a:latin typeface="Calibri"/>
                        <a:cs typeface="Calibri"/>
                      </a:endParaRPr>
                    </a:p>
                  </a:txBody>
                  <a:tcPr marL="0" marR="0" marT="11430" marB="0"/>
                </a:tc>
                <a:extLst>
                  <a:ext uri="{0D108BD9-81ED-4DB2-BD59-A6C34878D82A}">
                    <a16:rowId xmlns:a16="http://schemas.microsoft.com/office/drawing/2014/main" val="10000"/>
                  </a:ext>
                </a:extLst>
              </a:tr>
              <a:tr h="195580">
                <a:tc>
                  <a:txBody>
                    <a:bodyPr/>
                    <a:lstStyle/>
                    <a:p>
                      <a:pPr marL="25400">
                        <a:lnSpc>
                          <a:spcPct val="100000"/>
                        </a:lnSpc>
                      </a:pPr>
                      <a:r>
                        <a:rPr sz="1600" spc="-5" dirty="0">
                          <a:solidFill>
                            <a:srgbClr val="000000"/>
                          </a:solidFill>
                        </a:rPr>
                        <a:t>Intercept</a:t>
                      </a:r>
                      <a:endParaRPr sz="1600" dirty="0">
                        <a:solidFill>
                          <a:srgbClr val="000000"/>
                        </a:solidFill>
                        <a:latin typeface="Calibri"/>
                        <a:cs typeface="Calibri"/>
                      </a:endParaRPr>
                    </a:p>
                  </a:txBody>
                  <a:tcPr marL="0" marR="0" marT="0" marB="0"/>
                </a:tc>
                <a:tc>
                  <a:txBody>
                    <a:bodyPr/>
                    <a:lstStyle/>
                    <a:p>
                      <a:pPr marR="131445" algn="ctr">
                        <a:lnSpc>
                          <a:spcPct val="100000"/>
                        </a:lnSpc>
                      </a:pPr>
                      <a:r>
                        <a:rPr sz="1600" dirty="0">
                          <a:solidFill>
                            <a:srgbClr val="000000"/>
                          </a:solidFill>
                        </a:rPr>
                        <a:t>19198</a:t>
                      </a:r>
                      <a:r>
                        <a:rPr sz="1600" spc="-5" dirty="0">
                          <a:solidFill>
                            <a:srgbClr val="000000"/>
                          </a:solidFill>
                        </a:rPr>
                        <a:t>.</a:t>
                      </a:r>
                      <a:r>
                        <a:rPr sz="1600" dirty="0">
                          <a:solidFill>
                            <a:srgbClr val="000000"/>
                          </a:solidFill>
                        </a:rPr>
                        <a:t>3224</a:t>
                      </a:r>
                      <a:endParaRPr sz="1600" dirty="0">
                        <a:solidFill>
                          <a:srgbClr val="000000"/>
                        </a:solidFill>
                        <a:latin typeface="Calibri"/>
                        <a:cs typeface="Calibri"/>
                      </a:endParaRPr>
                    </a:p>
                  </a:txBody>
                  <a:tcPr marL="0" marR="0" marT="0" marB="0"/>
                </a:tc>
                <a:tc>
                  <a:txBody>
                    <a:bodyPr/>
                    <a:lstStyle/>
                    <a:p>
                      <a:pPr marL="144780" algn="ctr">
                        <a:lnSpc>
                          <a:spcPct val="100000"/>
                        </a:lnSpc>
                      </a:pPr>
                      <a:r>
                        <a:rPr sz="1600" spc="-5" dirty="0">
                          <a:solidFill>
                            <a:srgbClr val="000000"/>
                          </a:solidFill>
                        </a:rPr>
                        <a:t>524.9047</a:t>
                      </a:r>
                      <a:endParaRPr sz="1600" dirty="0">
                        <a:solidFill>
                          <a:srgbClr val="000000"/>
                        </a:solidFill>
                        <a:latin typeface="Calibri"/>
                        <a:cs typeface="Calibri"/>
                      </a:endParaRPr>
                    </a:p>
                  </a:txBody>
                  <a:tcPr marL="0" marR="0" marT="0" marB="0"/>
                </a:tc>
                <a:tc>
                  <a:txBody>
                    <a:bodyPr/>
                    <a:lstStyle/>
                    <a:p>
                      <a:pPr marL="140335" algn="ctr">
                        <a:lnSpc>
                          <a:spcPct val="100000"/>
                        </a:lnSpc>
                      </a:pPr>
                      <a:r>
                        <a:rPr sz="1600" spc="-5" dirty="0">
                          <a:solidFill>
                            <a:srgbClr val="000000"/>
                          </a:solidFill>
                        </a:rPr>
                        <a:t>36.5749</a:t>
                      </a:r>
                      <a:endParaRPr sz="1600" dirty="0">
                        <a:solidFill>
                          <a:srgbClr val="000000"/>
                        </a:solidFill>
                        <a:latin typeface="Calibri"/>
                        <a:cs typeface="Calibri"/>
                      </a:endParaRPr>
                    </a:p>
                  </a:txBody>
                  <a:tcPr marL="0" marR="0" marT="0" marB="0"/>
                </a:tc>
                <a:tc>
                  <a:txBody>
                    <a:bodyPr/>
                    <a:lstStyle/>
                    <a:p>
                      <a:pPr marL="132080" algn="ctr">
                        <a:lnSpc>
                          <a:spcPct val="100000"/>
                        </a:lnSpc>
                      </a:pPr>
                      <a:r>
                        <a:rPr sz="1600" spc="-5" dirty="0">
                          <a:solidFill>
                            <a:srgbClr val="000000"/>
                          </a:solidFill>
                        </a:rPr>
                        <a:t>1.12E-13</a:t>
                      </a:r>
                      <a:endParaRPr sz="1600" dirty="0">
                        <a:solidFill>
                          <a:srgbClr val="000000"/>
                        </a:solidFill>
                        <a:latin typeface="Calibri"/>
                        <a:cs typeface="Calibri"/>
                      </a:endParaRPr>
                    </a:p>
                  </a:txBody>
                  <a:tcPr marL="0" marR="0" marT="0" marB="0"/>
                </a:tc>
                <a:tc>
                  <a:txBody>
                    <a:bodyPr/>
                    <a:lstStyle/>
                    <a:p>
                      <a:pPr marR="58419" algn="ctr">
                        <a:lnSpc>
                          <a:spcPct val="100000"/>
                        </a:lnSpc>
                      </a:pPr>
                      <a:r>
                        <a:rPr sz="1600" dirty="0">
                          <a:solidFill>
                            <a:srgbClr val="000000"/>
                          </a:solidFill>
                        </a:rPr>
                        <a:t>18054</a:t>
                      </a:r>
                      <a:r>
                        <a:rPr sz="1600" spc="-5" dirty="0">
                          <a:solidFill>
                            <a:srgbClr val="000000"/>
                          </a:solidFill>
                        </a:rPr>
                        <a:t>.</a:t>
                      </a:r>
                      <a:r>
                        <a:rPr sz="1600" dirty="0">
                          <a:solidFill>
                            <a:srgbClr val="000000"/>
                          </a:solidFill>
                        </a:rPr>
                        <a:t>65333</a:t>
                      </a:r>
                      <a:endParaRPr sz="1600" dirty="0">
                        <a:solidFill>
                          <a:srgbClr val="000000"/>
                        </a:solidFill>
                        <a:latin typeface="Calibri"/>
                        <a:cs typeface="Calibri"/>
                      </a:endParaRPr>
                    </a:p>
                  </a:txBody>
                  <a:tcPr marL="0" marR="0" marT="0" marB="0"/>
                </a:tc>
                <a:tc>
                  <a:txBody>
                    <a:bodyPr/>
                    <a:lstStyle/>
                    <a:p>
                      <a:pPr marR="4445" algn="ctr">
                        <a:lnSpc>
                          <a:spcPct val="100000"/>
                        </a:lnSpc>
                      </a:pPr>
                      <a:r>
                        <a:rPr sz="1600" dirty="0">
                          <a:solidFill>
                            <a:srgbClr val="000000"/>
                          </a:solidFill>
                        </a:rPr>
                        <a:t>20341</a:t>
                      </a:r>
                      <a:r>
                        <a:rPr sz="1600" spc="-5" dirty="0">
                          <a:solidFill>
                            <a:srgbClr val="000000"/>
                          </a:solidFill>
                        </a:rPr>
                        <a:t>.</a:t>
                      </a:r>
                      <a:r>
                        <a:rPr sz="1600" dirty="0">
                          <a:solidFill>
                            <a:srgbClr val="000000"/>
                          </a:solidFill>
                        </a:rPr>
                        <a:t>99141</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65760">
                <a:tc>
                  <a:txBody>
                    <a:bodyPr/>
                    <a:lstStyle/>
                    <a:p>
                      <a:pPr marL="25400">
                        <a:lnSpc>
                          <a:spcPct val="100000"/>
                        </a:lnSpc>
                      </a:pPr>
                      <a:r>
                        <a:rPr sz="1600" spc="-5" dirty="0">
                          <a:solidFill>
                            <a:srgbClr val="000000"/>
                          </a:solidFill>
                        </a:rPr>
                        <a:t>Age</a:t>
                      </a:r>
                      <a:r>
                        <a:rPr sz="1600" spc="-15" dirty="0">
                          <a:solidFill>
                            <a:srgbClr val="000000"/>
                          </a:solidFill>
                        </a:rPr>
                        <a:t> </a:t>
                      </a:r>
                      <a:r>
                        <a:rPr sz="1600" spc="-5" dirty="0">
                          <a:solidFill>
                            <a:srgbClr val="000000"/>
                          </a:solidFill>
                        </a:rPr>
                        <a:t>(Years)</a:t>
                      </a:r>
                      <a:endParaRPr sz="1600" dirty="0">
                        <a:solidFill>
                          <a:srgbClr val="000000"/>
                        </a:solidFill>
                        <a:latin typeface="Calibri"/>
                        <a:cs typeface="Calibri"/>
                      </a:endParaRPr>
                    </a:p>
                  </a:txBody>
                  <a:tcPr marL="0" marR="0" marT="0" marB="0" anchor="ctr"/>
                </a:tc>
                <a:tc>
                  <a:txBody>
                    <a:bodyPr/>
                    <a:lstStyle/>
                    <a:p>
                      <a:pPr marR="202565" algn="ctr">
                        <a:lnSpc>
                          <a:spcPct val="100000"/>
                        </a:lnSpc>
                      </a:pPr>
                      <a:endParaRPr sz="1600" dirty="0">
                        <a:solidFill>
                          <a:srgbClr val="000000"/>
                        </a:solidFill>
                        <a:latin typeface="Calibri"/>
                        <a:cs typeface="Calibri"/>
                      </a:endParaRPr>
                    </a:p>
                  </a:txBody>
                  <a:tcPr marL="0" marR="0" marT="0" marB="0" anchor="ctr"/>
                </a:tc>
                <a:tc>
                  <a:txBody>
                    <a:bodyPr/>
                    <a:lstStyle/>
                    <a:p>
                      <a:pPr marL="145415" algn="ctr">
                        <a:lnSpc>
                          <a:spcPct val="100000"/>
                        </a:lnSpc>
                      </a:pPr>
                      <a:endParaRPr sz="1600" dirty="0">
                        <a:solidFill>
                          <a:srgbClr val="000000"/>
                        </a:solidFill>
                        <a:latin typeface="Calibri"/>
                        <a:cs typeface="Calibri"/>
                      </a:endParaRPr>
                    </a:p>
                  </a:txBody>
                  <a:tcPr marL="0" marR="0" marT="0" marB="0" anchor="ctr"/>
                </a:tc>
                <a:tc>
                  <a:txBody>
                    <a:bodyPr/>
                    <a:lstStyle/>
                    <a:p>
                      <a:pPr marL="93345" algn="ctr">
                        <a:lnSpc>
                          <a:spcPct val="100000"/>
                        </a:lnSpc>
                      </a:pPr>
                      <a:r>
                        <a:rPr lang="en-US" sz="1600" spc="-5" dirty="0">
                          <a:solidFill>
                            <a:srgbClr val="000000"/>
                          </a:solidFill>
                          <a:latin typeface="Symbol" pitchFamily="98" charset="2"/>
                        </a:rPr>
                        <a:t>-</a:t>
                      </a:r>
                      <a:r>
                        <a:rPr sz="1600" spc="-5" dirty="0">
                          <a:solidFill>
                            <a:srgbClr val="000000"/>
                          </a:solidFill>
                        </a:rPr>
                        <a:t>10.7137</a:t>
                      </a:r>
                      <a:endParaRPr sz="1600" dirty="0">
                        <a:solidFill>
                          <a:srgbClr val="000000"/>
                        </a:solidFill>
                        <a:latin typeface="Calibri"/>
                        <a:cs typeface="Calibri"/>
                      </a:endParaRPr>
                    </a:p>
                  </a:txBody>
                  <a:tcPr marL="0" marR="0" marT="0" marB="0" anchor="ctr"/>
                </a:tc>
                <a:tc>
                  <a:txBody>
                    <a:bodyPr/>
                    <a:lstStyle/>
                    <a:p>
                      <a:pPr marL="132715" algn="ctr">
                        <a:lnSpc>
                          <a:spcPct val="100000"/>
                        </a:lnSpc>
                      </a:pPr>
                      <a:r>
                        <a:rPr sz="1600" spc="-5" dirty="0">
                          <a:solidFill>
                            <a:srgbClr val="000000"/>
                          </a:solidFill>
                        </a:rPr>
                        <a:t>1.69E-07</a:t>
                      </a:r>
                      <a:endParaRPr sz="1600" dirty="0">
                        <a:solidFill>
                          <a:srgbClr val="000000"/>
                        </a:solidFill>
                        <a:latin typeface="Calibri"/>
                        <a:cs typeface="Calibri"/>
                      </a:endParaRPr>
                    </a:p>
                  </a:txBody>
                  <a:tcPr marL="0" marR="0" marT="0" marB="0" anchor="ctr"/>
                </a:tc>
                <a:tc>
                  <a:txBody>
                    <a:bodyPr/>
                    <a:lstStyle/>
                    <a:p>
                      <a:pPr marR="58419" algn="ctr">
                        <a:lnSpc>
                          <a:spcPct val="100000"/>
                        </a:lnSpc>
                      </a:pPr>
                      <a:r>
                        <a:rPr lang="en-US" sz="1600" spc="-5" dirty="0">
                          <a:solidFill>
                            <a:srgbClr val="000000"/>
                          </a:solidFill>
                          <a:latin typeface="Symbol" pitchFamily="98" charset="2"/>
                        </a:rPr>
                        <a:t>-</a:t>
                      </a:r>
                      <a:r>
                        <a:rPr sz="1600" dirty="0">
                          <a:solidFill>
                            <a:srgbClr val="000000"/>
                          </a:solidFill>
                        </a:rPr>
                        <a:t>1699</a:t>
                      </a:r>
                      <a:r>
                        <a:rPr sz="1600" spc="-5" dirty="0">
                          <a:solidFill>
                            <a:srgbClr val="000000"/>
                          </a:solidFill>
                        </a:rPr>
                        <a:t>.</a:t>
                      </a:r>
                      <a:r>
                        <a:rPr sz="1600" dirty="0">
                          <a:solidFill>
                            <a:srgbClr val="000000"/>
                          </a:solidFill>
                        </a:rPr>
                        <a:t>432551</a:t>
                      </a:r>
                      <a:endParaRPr sz="1600" dirty="0">
                        <a:solidFill>
                          <a:srgbClr val="000000"/>
                        </a:solidFill>
                        <a:latin typeface="Calibri"/>
                        <a:cs typeface="Calibri"/>
                      </a:endParaRPr>
                    </a:p>
                  </a:txBody>
                  <a:tcPr marL="0" marR="0" marT="0" marB="0" anchor="ctr"/>
                </a:tc>
                <a:tc>
                  <a:txBody>
                    <a:bodyPr/>
                    <a:lstStyle/>
                    <a:p>
                      <a:pPr marR="3810" algn="ctr">
                        <a:lnSpc>
                          <a:spcPct val="100000"/>
                        </a:lnSpc>
                      </a:pPr>
                      <a:r>
                        <a:rPr lang="en-US" sz="1600" spc="-5" dirty="0">
                          <a:solidFill>
                            <a:srgbClr val="000000"/>
                          </a:solidFill>
                          <a:latin typeface="Symbol" pitchFamily="98" charset="2"/>
                        </a:rPr>
                        <a:t>-</a:t>
                      </a:r>
                      <a:r>
                        <a:rPr sz="1600" dirty="0">
                          <a:solidFill>
                            <a:srgbClr val="000000"/>
                          </a:solidFill>
                        </a:rPr>
                        <a:t>1125</a:t>
                      </a:r>
                      <a:r>
                        <a:rPr sz="1600" spc="-5" dirty="0">
                          <a:solidFill>
                            <a:srgbClr val="000000"/>
                          </a:solidFill>
                        </a:rPr>
                        <a:t>.</a:t>
                      </a:r>
                      <a:r>
                        <a:rPr sz="1600" dirty="0">
                          <a:solidFill>
                            <a:srgbClr val="000000"/>
                          </a:solidFill>
                        </a:rPr>
                        <a:t>027975</a:t>
                      </a:r>
                      <a:endParaRPr sz="1600" dirty="0">
                        <a:solidFill>
                          <a:srgbClr val="000000"/>
                        </a:solidFill>
                        <a:latin typeface="Calibri"/>
                        <a:cs typeface="Calibri"/>
                      </a:endParaRPr>
                    </a:p>
                  </a:txBody>
                  <a:tcPr marL="0" marR="0" marT="0" marB="0" anchor="ctr"/>
                </a:tc>
                <a:extLst>
                  <a:ext uri="{0D108BD9-81ED-4DB2-BD59-A6C34878D82A}">
                    <a16:rowId xmlns:a16="http://schemas.microsoft.com/office/drawing/2014/main" val="10002"/>
                  </a:ext>
                </a:extLst>
              </a:tr>
            </a:tbl>
          </a:graphicData>
        </a:graphic>
      </p:graphicFrame>
      <p:graphicFrame>
        <p:nvGraphicFramePr>
          <p:cNvPr id="290818" name="Object 2"/>
          <p:cNvGraphicFramePr>
            <a:graphicFrameLocks noChangeAspect="1"/>
          </p:cNvGraphicFramePr>
          <p:nvPr/>
        </p:nvGraphicFramePr>
        <p:xfrm>
          <a:off x="1635154" y="3615655"/>
          <a:ext cx="1104900" cy="304800"/>
        </p:xfrm>
        <a:graphic>
          <a:graphicData uri="http://schemas.openxmlformats.org/presentationml/2006/ole">
            <mc:AlternateContent xmlns:mc="http://schemas.openxmlformats.org/markup-compatibility/2006">
              <mc:Choice xmlns:v="urn:schemas-microsoft-com:vml" Requires="v">
                <p:oleObj spid="_x0000_s290962" name="Equation" r:id="rId3" imgW="1104840" imgH="304560" progId="Equation.DSMT4">
                  <p:embed/>
                </p:oleObj>
              </mc:Choice>
              <mc:Fallback>
                <p:oleObj name="Equation" r:id="rId3" imgW="110484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54" y="3615655"/>
                        <a:ext cx="110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nvGraphicFramePr>
        <p:xfrm>
          <a:off x="2060575" y="4343400"/>
          <a:ext cx="228600" cy="330200"/>
        </p:xfrm>
        <a:graphic>
          <a:graphicData uri="http://schemas.openxmlformats.org/presentationml/2006/ole">
            <mc:AlternateContent xmlns:mc="http://schemas.openxmlformats.org/markup-compatibility/2006">
              <mc:Choice xmlns:v="urn:schemas-microsoft-com:vml" Requires="v">
                <p:oleObj spid="_x0000_s290963" name="Equation" r:id="rId5" imgW="228600" imgH="330120" progId="Equation.DSMT4">
                  <p:embed/>
                </p:oleObj>
              </mc:Choice>
              <mc:Fallback>
                <p:oleObj name="Equation" r:id="rId5" imgW="22860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575" y="4343400"/>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nvGraphicFramePr>
        <p:xfrm>
          <a:off x="2057400" y="3996655"/>
          <a:ext cx="241300" cy="381000"/>
        </p:xfrm>
        <a:graphic>
          <a:graphicData uri="http://schemas.openxmlformats.org/presentationml/2006/ole">
            <mc:AlternateContent xmlns:mc="http://schemas.openxmlformats.org/markup-compatibility/2006">
              <mc:Choice xmlns:v="urn:schemas-microsoft-com:vml" Requires="v">
                <p:oleObj spid="_x0000_s290964" name="Equation" r:id="rId7" imgW="241200" imgH="380880" progId="Equation.DSMT4">
                  <p:embed/>
                </p:oleObj>
              </mc:Choice>
              <mc:Fallback>
                <p:oleObj name="Equation" r:id="rId7" imgW="241200" imgH="380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996655"/>
                        <a:ext cx="24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1" name="Object 5"/>
          <p:cNvGraphicFramePr>
            <a:graphicFrameLocks noChangeAspect="1"/>
          </p:cNvGraphicFramePr>
          <p:nvPr/>
        </p:nvGraphicFramePr>
        <p:xfrm>
          <a:off x="3470275" y="4314825"/>
          <a:ext cx="279400" cy="368300"/>
        </p:xfrm>
        <a:graphic>
          <a:graphicData uri="http://schemas.openxmlformats.org/presentationml/2006/ole">
            <mc:AlternateContent xmlns:mc="http://schemas.openxmlformats.org/markup-compatibility/2006">
              <mc:Choice xmlns:v="urn:schemas-microsoft-com:vml" Requires="v">
                <p:oleObj spid="_x0000_s290965" name="Equation" r:id="rId9" imgW="279360" imgH="368280" progId="Equation.DSMT4">
                  <p:embed/>
                </p:oleObj>
              </mc:Choice>
              <mc:Fallback>
                <p:oleObj name="Equation" r:id="rId9" imgW="279360" imgH="3682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0275" y="4314825"/>
                        <a:ext cx="279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2" name="Object 6"/>
          <p:cNvGraphicFramePr>
            <a:graphicFrameLocks noChangeAspect="1"/>
          </p:cNvGraphicFramePr>
          <p:nvPr/>
        </p:nvGraphicFramePr>
        <p:xfrm>
          <a:off x="3492500" y="3987567"/>
          <a:ext cx="241300" cy="381000"/>
        </p:xfrm>
        <a:graphic>
          <a:graphicData uri="http://schemas.openxmlformats.org/presentationml/2006/ole">
            <mc:AlternateContent xmlns:mc="http://schemas.openxmlformats.org/markup-compatibility/2006">
              <mc:Choice xmlns:v="urn:schemas-microsoft-com:vml" Requires="v">
                <p:oleObj spid="_x0000_s290966" name="Equation" r:id="rId11" imgW="241200" imgH="380880" progId="Equation.DSMT4">
                  <p:embed/>
                </p:oleObj>
              </mc:Choice>
              <mc:Fallback>
                <p:oleObj name="Equation" r:id="rId11" imgW="241200" imgH="3808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500" y="3987567"/>
                        <a:ext cx="24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3" name="Object 7"/>
          <p:cNvGraphicFramePr>
            <a:graphicFrameLocks noChangeAspect="1"/>
          </p:cNvGraphicFramePr>
          <p:nvPr/>
        </p:nvGraphicFramePr>
        <p:xfrm>
          <a:off x="3140978" y="3607266"/>
          <a:ext cx="889000" cy="304800"/>
        </p:xfrm>
        <a:graphic>
          <a:graphicData uri="http://schemas.openxmlformats.org/presentationml/2006/ole">
            <mc:AlternateContent xmlns:mc="http://schemas.openxmlformats.org/markup-compatibility/2006">
              <mc:Choice xmlns:v="urn:schemas-microsoft-com:vml" Requires="v">
                <p:oleObj spid="_x0000_s290967" name="Equation" r:id="rId13" imgW="888840" imgH="304560" progId="Equation.DSMT4">
                  <p:embed/>
                </p:oleObj>
              </mc:Choice>
              <mc:Fallback>
                <p:oleObj name="Equation" r:id="rId13" imgW="888840" imgH="3045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0978" y="3607266"/>
                        <a:ext cx="88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3"/>
          <p:cNvSpPr txBox="1">
            <a:spLocks/>
          </p:cNvSpPr>
          <p:nvPr/>
        </p:nvSpPr>
        <p:spPr>
          <a:xfrm>
            <a:off x="457200" y="1295400"/>
            <a:ext cx="8229600" cy="2332946"/>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Since the hand calculation of the confidence interval for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used values that were rounded, the interval varies slightly from what is reported by Minitab or Microsoft Excel.</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36714"/>
            <a:ext cx="8229600" cy="1557349"/>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Formula</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291842" name="Object 2"/>
          <p:cNvGraphicFramePr>
            <a:graphicFrameLocks noChangeAspect="1"/>
          </p:cNvGraphicFramePr>
          <p:nvPr>
            <p:extLst>
              <p:ext uri="{D42A27DB-BD31-4B8C-83A1-F6EECF244321}">
                <p14:modId xmlns:p14="http://schemas.microsoft.com/office/powerpoint/2010/main" val="3025024272"/>
              </p:ext>
            </p:extLst>
          </p:nvPr>
        </p:nvGraphicFramePr>
        <p:xfrm>
          <a:off x="3587750" y="1981200"/>
          <a:ext cx="1866900" cy="495300"/>
        </p:xfrm>
        <a:graphic>
          <a:graphicData uri="http://schemas.openxmlformats.org/presentationml/2006/ole">
            <mc:AlternateContent xmlns:mc="http://schemas.openxmlformats.org/markup-compatibility/2006">
              <mc:Choice xmlns:v="urn:schemas-microsoft-com:vml" Requires="v">
                <p:oleObj spid="_x0000_s291867" name="Equation" r:id="rId3" imgW="1866600" imgH="495000" progId="Equation.DSMT4">
                  <p:embed/>
                </p:oleObj>
              </mc:Choice>
              <mc:Fallback>
                <p:oleObj name="Equation" r:id="rId3" imgW="1866600" imgH="495000" progId="Equation.DSMT4">
                  <p:embed/>
                  <p:pic>
                    <p:nvPicPr>
                      <p:cNvPr id="0" name="Picture 2"/>
                      <p:cNvPicPr>
                        <a:picLocks noChangeAspect="1" noChangeArrowheads="1"/>
                      </p:cNvPicPr>
                      <p:nvPr/>
                    </p:nvPicPr>
                    <p:blipFill>
                      <a:blip r:embed="rId4"/>
                      <a:srcRect/>
                      <a:stretch>
                        <a:fillRect/>
                      </a:stretch>
                    </p:blipFill>
                    <p:spPr bwMode="auto">
                      <a:xfrm>
                        <a:off x="3587750" y="1981200"/>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pPr algn="ctr"/>
            <a:r>
              <a:rPr lang="en-US" dirty="0">
                <a:latin typeface="Symbol" pitchFamily="98" charset="2"/>
              </a:rPr>
              <a:t>-</a:t>
            </a:r>
            <a:r>
              <a:rPr lang="en-US" dirty="0"/>
              <a:t>1412.23 ±  2.179 </a:t>
            </a:r>
            <a:r>
              <a:rPr lang="en-US" dirty="0">
                <a:sym typeface="Symbol"/>
              </a:rPr>
              <a:t></a:t>
            </a:r>
            <a:r>
              <a:rPr lang="en-US" dirty="0"/>
              <a:t> 131.81</a:t>
            </a:r>
          </a:p>
          <a:p>
            <a:pPr algn="ctr"/>
            <a:r>
              <a:rPr lang="en-US" dirty="0">
                <a:latin typeface="Symbol" pitchFamily="98" charset="2"/>
              </a:rPr>
              <a:t>-</a:t>
            </a:r>
            <a:r>
              <a:rPr lang="en-US" dirty="0"/>
              <a:t>1412.23 ± 287.21 </a:t>
            </a:r>
          </a:p>
          <a:p>
            <a:endParaRPr lang="en-US" dirty="0"/>
          </a:p>
          <a:p>
            <a:endParaRPr lang="en-US" dirty="0"/>
          </a:p>
          <a:p>
            <a:r>
              <a:rPr lang="en-US" dirty="0"/>
              <a:t>Putting the pieces together results in an interval which spans from −1699.44 to −1125.02. We are 95% confident that this interval contains the true value of </a:t>
            </a:r>
            <a:br>
              <a:rPr lang="en-US" dirty="0"/>
            </a:b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There are two possible interpretations of this interval. </a:t>
            </a:r>
          </a:p>
        </p:txBody>
      </p:sp>
      <p:pic>
        <p:nvPicPr>
          <p:cNvPr id="292866" name="Picture 2"/>
          <p:cNvPicPr>
            <a:picLocks noChangeAspect="1" noChangeArrowheads="1"/>
          </p:cNvPicPr>
          <p:nvPr/>
        </p:nvPicPr>
        <p:blipFill>
          <a:blip r:embed="rId2" cstate="print"/>
          <a:srcRect/>
          <a:stretch>
            <a:fillRect/>
          </a:stretch>
        </p:blipFill>
        <p:spPr bwMode="auto">
          <a:xfrm>
            <a:off x="2514600" y="2438400"/>
            <a:ext cx="415290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n-US" i="1" dirty="0">
                <a:latin typeface="Cambria Math" panose="02040503050406030204" pitchFamily="18" charset="0"/>
                <a:ea typeface="Cambria Math" panose="02040503050406030204" pitchFamily="18" charset="0"/>
              </a:rPr>
              <a:t>𝛼</a:t>
            </a:r>
            <a:r>
              <a:rPr lang="en-US" dirty="0"/>
              <a:t>)% Confidence Interval for </a:t>
            </a:r>
            <a:r>
              <a:rPr lang="el-GR" i="1" dirty="0">
                <a:latin typeface="Cambria Math" panose="02040503050406030204" pitchFamily="18" charset="0"/>
                <a:ea typeface="Cambria Math" panose="02040503050406030204" pitchFamily="18" charset="0"/>
              </a:rPr>
              <a:t>β</a:t>
            </a:r>
            <a:r>
              <a:rPr lang="en-US" baseline="-25000" dirty="0"/>
              <a:t>1</a:t>
            </a:r>
          </a:p>
        </p:txBody>
      </p:sp>
      <p:sp>
        <p:nvSpPr>
          <p:cNvPr id="4" name="Content Placeholder 2"/>
          <p:cNvSpPr>
            <a:spLocks noGrp="1"/>
          </p:cNvSpPr>
          <p:nvPr>
            <p:ph idx="1"/>
          </p:nvPr>
        </p:nvSpPr>
        <p:spPr>
          <a:xfrm>
            <a:off x="457200" y="1236714"/>
            <a:ext cx="8229600" cy="2505301"/>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The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confidence interval for </a:t>
            </a:r>
            <a:r>
              <a:rPr lang="el-GR" i="1" dirty="0">
                <a:solidFill>
                  <a:srgbClr val="000000"/>
                </a:solidFill>
                <a:latin typeface="Cambria Math" panose="02040503050406030204" pitchFamily="18" charset="0"/>
                <a:ea typeface="Cambria Math" panose="02040503050406030204" pitchFamily="18" charset="0"/>
                <a:sym typeface="Symbol"/>
              </a:rPr>
              <a:t>β</a:t>
            </a:r>
            <a:r>
              <a:rPr lang="en-US" baseline="-25000" dirty="0">
                <a:solidFill>
                  <a:srgbClr val="000000"/>
                </a:solidFill>
              </a:rPr>
              <a:t>1</a:t>
            </a:r>
            <a:r>
              <a:rPr lang="en-US" dirty="0">
                <a:solidFill>
                  <a:srgbClr val="000000"/>
                </a:solidFill>
              </a:rPr>
              <a:t> is given by  </a:t>
            </a:r>
          </a:p>
          <a:p>
            <a:endParaRPr lang="en-US" dirty="0">
              <a:solidFill>
                <a:srgbClr val="000000"/>
              </a:solidFill>
            </a:endParaRPr>
          </a:p>
          <a:p>
            <a:r>
              <a:rPr lang="en-US" dirty="0">
                <a:solidFill>
                  <a:srgbClr val="000000"/>
                </a:solidFill>
              </a:rPr>
              <a:t>where 	is the critical value for a </a:t>
            </a:r>
            <a:r>
              <a:rPr lang="en-US" i="1" dirty="0">
                <a:solidFill>
                  <a:srgbClr val="000000"/>
                </a:solidFill>
              </a:rPr>
              <a:t>t</a:t>
            </a:r>
            <a:r>
              <a:rPr lang="en-US" dirty="0">
                <a:solidFill>
                  <a:srgbClr val="000000"/>
                </a:solidFill>
              </a:rPr>
              <a:t>-distribution with </a:t>
            </a:r>
            <a:r>
              <a:rPr lang="en-US" i="1" dirty="0">
                <a:solidFill>
                  <a:srgbClr val="000000"/>
                </a:solidFill>
              </a:rPr>
              <a:t>n</a:t>
            </a:r>
            <a:r>
              <a:rPr lang="en-US" dirty="0">
                <a:solidFill>
                  <a:srgbClr val="000000"/>
                </a:solidFill>
              </a:rPr>
              <a:t> − 2 degrees of freedom.</a:t>
            </a:r>
          </a:p>
        </p:txBody>
      </p:sp>
      <p:graphicFrame>
        <p:nvGraphicFramePr>
          <p:cNvPr id="239618" name="Object 2"/>
          <p:cNvGraphicFramePr>
            <a:graphicFrameLocks noChangeAspect="1"/>
          </p:cNvGraphicFramePr>
          <p:nvPr>
            <p:extLst>
              <p:ext uri="{D42A27DB-BD31-4B8C-83A1-F6EECF244321}">
                <p14:modId xmlns:p14="http://schemas.microsoft.com/office/powerpoint/2010/main" val="1307341641"/>
              </p:ext>
            </p:extLst>
          </p:nvPr>
        </p:nvGraphicFramePr>
        <p:xfrm>
          <a:off x="3657600" y="2311167"/>
          <a:ext cx="1993900" cy="495300"/>
        </p:xfrm>
        <a:graphic>
          <a:graphicData uri="http://schemas.openxmlformats.org/presentationml/2006/ole">
            <mc:AlternateContent xmlns:mc="http://schemas.openxmlformats.org/markup-compatibility/2006">
              <mc:Choice xmlns:v="urn:schemas-microsoft-com:vml" Requires="v">
                <p:oleObj spid="_x0000_s239666" name="Equation" r:id="rId3" imgW="1993680" imgH="495000" progId="Equation.DSMT4">
                  <p:embed/>
                </p:oleObj>
              </mc:Choice>
              <mc:Fallback>
                <p:oleObj name="Equation" r:id="rId3" imgW="1993680" imgH="495000" progId="Equation.DSMT4">
                  <p:embed/>
                  <p:pic>
                    <p:nvPicPr>
                      <p:cNvPr id="0" name="Picture 2"/>
                      <p:cNvPicPr>
                        <a:picLocks noChangeAspect="1" noChangeArrowheads="1"/>
                      </p:cNvPicPr>
                      <p:nvPr/>
                    </p:nvPicPr>
                    <p:blipFill>
                      <a:blip r:embed="rId4"/>
                      <a:srcRect/>
                      <a:stretch>
                        <a:fillRect/>
                      </a:stretch>
                    </p:blipFill>
                    <p:spPr bwMode="auto">
                      <a:xfrm>
                        <a:off x="3657600" y="2311167"/>
                        <a:ext cx="1993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19" name="Object 3"/>
          <p:cNvGraphicFramePr>
            <a:graphicFrameLocks noChangeAspect="1"/>
          </p:cNvGraphicFramePr>
          <p:nvPr>
            <p:extLst>
              <p:ext uri="{D42A27DB-BD31-4B8C-83A1-F6EECF244321}">
                <p14:modId xmlns:p14="http://schemas.microsoft.com/office/powerpoint/2010/main" val="2528293713"/>
              </p:ext>
            </p:extLst>
          </p:nvPr>
        </p:nvGraphicFramePr>
        <p:xfrm>
          <a:off x="1600200" y="2874278"/>
          <a:ext cx="749300" cy="495300"/>
        </p:xfrm>
        <a:graphic>
          <a:graphicData uri="http://schemas.openxmlformats.org/presentationml/2006/ole">
            <mc:AlternateContent xmlns:mc="http://schemas.openxmlformats.org/markup-compatibility/2006">
              <mc:Choice xmlns:v="urn:schemas-microsoft-com:vml" Requires="v">
                <p:oleObj spid="_x0000_s239667" name="Equation" r:id="rId5" imgW="749160" imgH="495000" progId="Equation.DSMT4">
                  <p:embed/>
                </p:oleObj>
              </mc:Choice>
              <mc:Fallback>
                <p:oleObj name="Equation" r:id="rId5" imgW="749160" imgH="495000" progId="Equation.DSMT4">
                  <p:embed/>
                  <p:pic>
                    <p:nvPicPr>
                      <p:cNvPr id="0" name="Picture 3"/>
                      <p:cNvPicPr>
                        <a:picLocks noChangeAspect="1" noChangeArrowheads="1"/>
                      </p:cNvPicPr>
                      <p:nvPr/>
                    </p:nvPicPr>
                    <p:blipFill>
                      <a:blip r:embed="rId6"/>
                      <a:srcRect/>
                      <a:stretch>
                        <a:fillRect/>
                      </a:stretch>
                    </p:blipFill>
                    <p:spPr bwMode="auto">
                      <a:xfrm>
                        <a:off x="1600200" y="2874278"/>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pPr marL="461963" indent="-461963">
              <a:buFont typeface="Arial" pitchFamily="34" charset="0"/>
              <a:buChar char="•"/>
            </a:pPr>
            <a:r>
              <a:rPr lang="en-US" dirty="0"/>
              <a:t>We are 95% confident that the true decrease in the price of a Honda Civic for a one-year increase in the age of the car is between $1125.02 and $1699.44. </a:t>
            </a:r>
          </a:p>
          <a:p>
            <a:pPr marL="461963" indent="-461963">
              <a:buFont typeface="Arial" pitchFamily="34" charset="0"/>
              <a:buChar char="•"/>
            </a:pPr>
            <a:r>
              <a:rPr lang="en-US" dirty="0"/>
              <a:t>We are 95% confident that the maximum error of the point estimate (</a:t>
            </a:r>
            <a:r>
              <a:rPr lang="en-US" i="1" dirty="0"/>
              <a:t>b</a:t>
            </a:r>
            <a:r>
              <a:rPr lang="en-US" baseline="-25000" dirty="0"/>
              <a:t>1</a:t>
            </a:r>
            <a:r>
              <a:rPr lang="en-US" dirty="0"/>
              <a:t> = −1412.23) in estimating the unknown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 true decrease in the price of a Honda Civic for a one-year increase in the age of the car) is at most $287.21.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3"/>
          <p:cNvSpPr txBox="1">
            <a:spLocks/>
          </p:cNvSpPr>
          <p:nvPr/>
        </p:nvSpPr>
        <p:spPr>
          <a:xfrm>
            <a:off x="457200" y="1295400"/>
            <a:ext cx="8229600" cy="2763834"/>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95% confidence does not imply there is a 95% probability that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is in the interval. We are 95% confident in the procedure. If we create 1000 intervals using this procedure, about 950 would include the true value of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a:t>
            </a:r>
          </a:p>
        </p:txBody>
      </p:sp>
      <p:sp>
        <p:nvSpPr>
          <p:cNvPr id="3" name="Content Placeholder 2"/>
          <p:cNvSpPr>
            <a:spLocks noGrp="1"/>
          </p:cNvSpPr>
          <p:nvPr>
            <p:ph idx="1"/>
          </p:nvPr>
        </p:nvSpPr>
        <p:spPr/>
        <p:txBody>
          <a:bodyPr/>
          <a:lstStyle/>
          <a:p>
            <a:r>
              <a:rPr lang="en-US" dirty="0"/>
              <a:t>Construct a 99% confidence interval for</a:t>
            </a:r>
            <a:r>
              <a:rPr lang="en-US" i="1"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t>using the model described in Example 13.2.1. </a:t>
            </a:r>
          </a:p>
          <a:p>
            <a:r>
              <a:rPr lang="en-US" b="1" dirty="0"/>
              <a:t>Solution </a:t>
            </a:r>
          </a:p>
          <a:p>
            <a:r>
              <a:rPr lang="en-US" dirty="0"/>
              <a:t>The difference between a 95% confidence interval and a 99% confidence interval is expressed in the value of</a:t>
            </a:r>
          </a:p>
          <a:p>
            <a:r>
              <a:rPr lang="en-US" dirty="0"/>
              <a:t>	 For 99% confidence 1 − </a:t>
            </a:r>
            <a:r>
              <a:rPr lang="el-GR" i="1" dirty="0">
                <a:latin typeface="Cambria Math" panose="02040503050406030204" pitchFamily="18" charset="0"/>
                <a:ea typeface="Cambria Math" panose="02040503050406030204" pitchFamily="18" charset="0"/>
              </a:rPr>
              <a:t>α</a:t>
            </a:r>
            <a:r>
              <a:rPr lang="en-US" dirty="0"/>
              <a:t> = 0.99, which implies  </a:t>
            </a:r>
          </a:p>
          <a:p>
            <a:r>
              <a:rPr lang="el-GR" i="1" dirty="0">
                <a:latin typeface="Cambria Math" panose="02040503050406030204" pitchFamily="18" charset="0"/>
                <a:ea typeface="Cambria Math" panose="02040503050406030204" pitchFamily="18" charset="0"/>
              </a:rPr>
              <a:t>α</a:t>
            </a:r>
            <a:r>
              <a:rPr lang="en-US" dirty="0"/>
              <a:t> = 0.01; hence, </a:t>
            </a:r>
          </a:p>
          <a:p>
            <a:pPr>
              <a:lnSpc>
                <a:spcPct val="150000"/>
              </a:lnSpc>
            </a:pPr>
            <a:r>
              <a:rPr lang="en-US" dirty="0"/>
              <a:t>The degrees of freedom will remain </a:t>
            </a:r>
            <a:r>
              <a:rPr lang="en-US" i="1" dirty="0"/>
              <a:t>n</a:t>
            </a:r>
            <a:r>
              <a:rPr lang="en-US" dirty="0"/>
              <a:t> − 2 = 14 − 2 = 12.</a:t>
            </a:r>
          </a:p>
        </p:txBody>
      </p:sp>
      <p:graphicFrame>
        <p:nvGraphicFramePr>
          <p:cNvPr id="293890" name="Object 2"/>
          <p:cNvGraphicFramePr>
            <a:graphicFrameLocks noChangeAspect="1"/>
          </p:cNvGraphicFramePr>
          <p:nvPr>
            <p:extLst>
              <p:ext uri="{D42A27DB-BD31-4B8C-83A1-F6EECF244321}">
                <p14:modId xmlns:p14="http://schemas.microsoft.com/office/powerpoint/2010/main" val="463661477"/>
              </p:ext>
            </p:extLst>
          </p:nvPr>
        </p:nvGraphicFramePr>
        <p:xfrm>
          <a:off x="533400" y="3657600"/>
          <a:ext cx="850900" cy="495300"/>
        </p:xfrm>
        <a:graphic>
          <a:graphicData uri="http://schemas.openxmlformats.org/presentationml/2006/ole">
            <mc:AlternateContent xmlns:mc="http://schemas.openxmlformats.org/markup-compatibility/2006">
              <mc:Choice xmlns:v="urn:schemas-microsoft-com:vml" Requires="v">
                <p:oleObj spid="_x0000_s293940" name="Equation" r:id="rId3" imgW="850680" imgH="495000" progId="Equation.DSMT4">
                  <p:embed/>
                </p:oleObj>
              </mc:Choice>
              <mc:Fallback>
                <p:oleObj name="Equation" r:id="rId3" imgW="850680" imgH="495000" progId="Equation.DSMT4">
                  <p:embed/>
                  <p:pic>
                    <p:nvPicPr>
                      <p:cNvPr id="0" name="Picture 2"/>
                      <p:cNvPicPr>
                        <a:picLocks noChangeAspect="1" noChangeArrowheads="1"/>
                      </p:cNvPicPr>
                      <p:nvPr/>
                    </p:nvPicPr>
                    <p:blipFill>
                      <a:blip r:embed="rId4"/>
                      <a:srcRect/>
                      <a:stretch>
                        <a:fillRect/>
                      </a:stretch>
                    </p:blipFill>
                    <p:spPr bwMode="auto">
                      <a:xfrm>
                        <a:off x="533400" y="3657600"/>
                        <a:ext cx="850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1" name="Object 3"/>
          <p:cNvGraphicFramePr>
            <a:graphicFrameLocks noChangeAspect="1"/>
          </p:cNvGraphicFramePr>
          <p:nvPr>
            <p:extLst>
              <p:ext uri="{D42A27DB-BD31-4B8C-83A1-F6EECF244321}">
                <p14:modId xmlns:p14="http://schemas.microsoft.com/office/powerpoint/2010/main" val="3220842309"/>
              </p:ext>
            </p:extLst>
          </p:nvPr>
        </p:nvGraphicFramePr>
        <p:xfrm>
          <a:off x="2963411" y="4063767"/>
          <a:ext cx="2540000" cy="838200"/>
        </p:xfrm>
        <a:graphic>
          <a:graphicData uri="http://schemas.openxmlformats.org/presentationml/2006/ole">
            <mc:AlternateContent xmlns:mc="http://schemas.openxmlformats.org/markup-compatibility/2006">
              <mc:Choice xmlns:v="urn:schemas-microsoft-com:vml" Requires="v">
                <p:oleObj spid="_x0000_s293941" name="Equation" r:id="rId5" imgW="2539800" imgH="838080" progId="Equation.DSMT4">
                  <p:embed/>
                </p:oleObj>
              </mc:Choice>
              <mc:Fallback>
                <p:oleObj name="Equation" r:id="rId5" imgW="2539800" imgH="838080" progId="Equation.DSMT4">
                  <p:embed/>
                  <p:pic>
                    <p:nvPicPr>
                      <p:cNvPr id="0" name="Picture 3"/>
                      <p:cNvPicPr>
                        <a:picLocks noChangeAspect="1" noChangeArrowheads="1"/>
                      </p:cNvPicPr>
                      <p:nvPr/>
                    </p:nvPicPr>
                    <p:blipFill>
                      <a:blip r:embed="rId6"/>
                      <a:srcRect/>
                      <a:stretch>
                        <a:fillRect/>
                      </a:stretch>
                    </p:blipFill>
                    <p:spPr bwMode="auto">
                      <a:xfrm>
                        <a:off x="2963411" y="4063767"/>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8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8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 (cont.)</a:t>
            </a:r>
          </a:p>
        </p:txBody>
      </p:sp>
      <p:sp>
        <p:nvSpPr>
          <p:cNvPr id="3" name="Content Placeholder 2"/>
          <p:cNvSpPr>
            <a:spLocks noGrp="1"/>
          </p:cNvSpPr>
          <p:nvPr>
            <p:ph idx="1"/>
          </p:nvPr>
        </p:nvSpPr>
        <p:spPr/>
        <p:txBody>
          <a:bodyPr/>
          <a:lstStyle/>
          <a:p>
            <a:r>
              <a:rPr lang="en-US" dirty="0"/>
              <a:t>The appropriate </a:t>
            </a:r>
            <a:r>
              <a:rPr lang="en-US" i="1" dirty="0"/>
              <a:t>t</a:t>
            </a:r>
            <a:r>
              <a:rPr lang="en-US" dirty="0"/>
              <a:t>-value is</a:t>
            </a:r>
          </a:p>
          <a:p>
            <a:pPr algn="ctr"/>
            <a:r>
              <a:rPr lang="en-US" b="1" dirty="0"/>
              <a:t>99% Confidence Interval for </a:t>
            </a:r>
            <a:r>
              <a:rPr lang="el-GR" b="1" i="1" dirty="0">
                <a:latin typeface="Cambria Math" panose="02040503050406030204" pitchFamily="18" charset="0"/>
                <a:ea typeface="Cambria Math" panose="02040503050406030204" pitchFamily="18" charset="0"/>
                <a:sym typeface="Symbol"/>
              </a:rPr>
              <a:t>β</a:t>
            </a:r>
            <a:r>
              <a:rPr lang="en-US" b="1" baseline="-25000" dirty="0"/>
              <a:t>1</a:t>
            </a:r>
          </a:p>
          <a:p>
            <a:pPr algn="ctr"/>
            <a:endParaRPr lang="en-US" b="1" baseline="-25000" dirty="0"/>
          </a:p>
          <a:p>
            <a:pPr algn="ctr"/>
            <a:endParaRPr lang="en-US" b="1" baseline="-25000" dirty="0"/>
          </a:p>
          <a:p>
            <a:pPr algn="ctr"/>
            <a:r>
              <a:rPr lang="en-US" dirty="0">
                <a:latin typeface="Symbol" pitchFamily="98" charset="2"/>
              </a:rPr>
              <a:t>-</a:t>
            </a:r>
            <a:r>
              <a:rPr lang="en-US" dirty="0"/>
              <a:t>1412.23 ±  3.055 </a:t>
            </a:r>
            <a:r>
              <a:rPr lang="en-US" dirty="0">
                <a:sym typeface="Symbol"/>
              </a:rPr>
              <a:t></a:t>
            </a:r>
            <a:r>
              <a:rPr lang="en-US" dirty="0"/>
              <a:t> 131.81</a:t>
            </a:r>
          </a:p>
          <a:p>
            <a:pPr algn="ctr"/>
            <a:r>
              <a:rPr lang="en-US" dirty="0">
                <a:latin typeface="Symbol" pitchFamily="98" charset="2"/>
              </a:rPr>
              <a:t>-</a:t>
            </a:r>
            <a:r>
              <a:rPr lang="en-US" dirty="0"/>
              <a:t>1412.23 ± 402.68 </a:t>
            </a:r>
          </a:p>
          <a:p>
            <a:endParaRPr lang="en-US" baseline="-25000" dirty="0"/>
          </a:p>
        </p:txBody>
      </p:sp>
      <p:graphicFrame>
        <p:nvGraphicFramePr>
          <p:cNvPr id="294914" name="Object 2"/>
          <p:cNvGraphicFramePr>
            <a:graphicFrameLocks noChangeAspect="1"/>
          </p:cNvGraphicFramePr>
          <p:nvPr>
            <p:extLst>
              <p:ext uri="{D42A27DB-BD31-4B8C-83A1-F6EECF244321}">
                <p14:modId xmlns:p14="http://schemas.microsoft.com/office/powerpoint/2010/main" val="16710"/>
              </p:ext>
            </p:extLst>
          </p:nvPr>
        </p:nvGraphicFramePr>
        <p:xfrm>
          <a:off x="4318233" y="1354891"/>
          <a:ext cx="3632200" cy="482600"/>
        </p:xfrm>
        <a:graphic>
          <a:graphicData uri="http://schemas.openxmlformats.org/presentationml/2006/ole">
            <mc:AlternateContent xmlns:mc="http://schemas.openxmlformats.org/markup-compatibility/2006">
              <mc:Choice xmlns:v="urn:schemas-microsoft-com:vml" Requires="v">
                <p:oleObj spid="_x0000_s294964" name="Equation" r:id="rId3" imgW="3632040" imgH="482400" progId="Equation.DSMT4">
                  <p:embed/>
                </p:oleObj>
              </mc:Choice>
              <mc:Fallback>
                <p:oleObj name="Equation" r:id="rId3" imgW="36320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233" y="1354891"/>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5" name="Object 3"/>
          <p:cNvGraphicFramePr>
            <a:graphicFrameLocks noChangeAspect="1"/>
          </p:cNvGraphicFramePr>
          <p:nvPr>
            <p:extLst>
              <p:ext uri="{D42A27DB-BD31-4B8C-83A1-F6EECF244321}">
                <p14:modId xmlns:p14="http://schemas.microsoft.com/office/powerpoint/2010/main" val="1971846733"/>
              </p:ext>
            </p:extLst>
          </p:nvPr>
        </p:nvGraphicFramePr>
        <p:xfrm>
          <a:off x="3587750" y="2362200"/>
          <a:ext cx="1866900" cy="495300"/>
        </p:xfrm>
        <a:graphic>
          <a:graphicData uri="http://schemas.openxmlformats.org/presentationml/2006/ole">
            <mc:AlternateContent xmlns:mc="http://schemas.openxmlformats.org/markup-compatibility/2006">
              <mc:Choice xmlns:v="urn:schemas-microsoft-com:vml" Requires="v">
                <p:oleObj spid="_x0000_s294965" name="Equation" r:id="rId5" imgW="1866600" imgH="495000" progId="Equation.DSMT4">
                  <p:embed/>
                </p:oleObj>
              </mc:Choice>
              <mc:Fallback>
                <p:oleObj name="Equation" r:id="rId5" imgW="1866600" imgH="495000" progId="Equation.DSMT4">
                  <p:embed/>
                  <p:pic>
                    <p:nvPicPr>
                      <p:cNvPr id="0" name="Picture 3"/>
                      <p:cNvPicPr>
                        <a:picLocks noChangeAspect="1" noChangeArrowheads="1"/>
                      </p:cNvPicPr>
                      <p:nvPr/>
                    </p:nvPicPr>
                    <p:blipFill>
                      <a:blip r:embed="rId6"/>
                      <a:srcRect/>
                      <a:stretch>
                        <a:fillRect/>
                      </a:stretch>
                    </p:blipFill>
                    <p:spPr bwMode="auto">
                      <a:xfrm>
                        <a:off x="3587750" y="2362200"/>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4916" name="Picture 4"/>
          <p:cNvPicPr>
            <a:picLocks noChangeAspect="1" noChangeArrowheads="1"/>
          </p:cNvPicPr>
          <p:nvPr/>
        </p:nvPicPr>
        <p:blipFill>
          <a:blip r:embed="rId7" cstate="print"/>
          <a:srcRect/>
          <a:stretch>
            <a:fillRect/>
          </a:stretch>
        </p:blipFill>
        <p:spPr bwMode="auto">
          <a:xfrm>
            <a:off x="1828800" y="3962400"/>
            <a:ext cx="5391150"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4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 (cont.)</a:t>
            </a:r>
          </a:p>
        </p:txBody>
      </p:sp>
      <p:sp>
        <p:nvSpPr>
          <p:cNvPr id="3" name="Content Placeholder 2"/>
          <p:cNvSpPr>
            <a:spLocks noGrp="1"/>
          </p:cNvSpPr>
          <p:nvPr>
            <p:ph idx="1"/>
          </p:nvPr>
        </p:nvSpPr>
        <p:spPr/>
        <p:txBody>
          <a:bodyPr/>
          <a:lstStyle/>
          <a:p>
            <a:r>
              <a:rPr lang="en-US" dirty="0"/>
              <a:t>Requiring more confidence in the interval results in a much wider interval. The trade-off is less precision (interval with wider width) for more confidence.</a:t>
            </a:r>
          </a:p>
          <a:p>
            <a:r>
              <a:rPr lang="en-US" dirty="0"/>
              <a:t>It is important to remember that the assumptions of the linear model given in Section 13.1 must hold in order to retain the specified degree of confidence in the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a:t>
            </a:r>
          </a:p>
        </p:txBody>
      </p:sp>
      <p:sp>
        <p:nvSpPr>
          <p:cNvPr id="3" name="Content Placeholder 2"/>
          <p:cNvSpPr>
            <a:spLocks noGrp="1"/>
          </p:cNvSpPr>
          <p:nvPr>
            <p:ph idx="1"/>
          </p:nvPr>
        </p:nvSpPr>
        <p:spPr/>
        <p:txBody>
          <a:bodyPr/>
          <a:lstStyle/>
          <a:p>
            <a:r>
              <a:rPr lang="en-US" dirty="0"/>
              <a:t>In Section 5.3 we examined a model relating SAT score to graduating GPA. A portion of the data is repeated here.</a:t>
            </a:r>
          </a:p>
        </p:txBody>
      </p:sp>
      <p:pic>
        <p:nvPicPr>
          <p:cNvPr id="295938" name="Picture 2"/>
          <p:cNvPicPr>
            <a:picLocks noChangeAspect="1" noChangeArrowheads="1"/>
          </p:cNvPicPr>
          <p:nvPr/>
        </p:nvPicPr>
        <p:blipFill>
          <a:blip r:embed="rId2" cstate="print"/>
          <a:srcRect/>
          <a:stretch>
            <a:fillRect/>
          </a:stretch>
        </p:blipFill>
        <p:spPr bwMode="auto">
          <a:xfrm>
            <a:off x="5943600" y="2209800"/>
            <a:ext cx="2995808" cy="2286000"/>
          </a:xfrm>
          <a:prstGeom prst="rect">
            <a:avLst/>
          </a:prstGeom>
          <a:noFill/>
          <a:ln w="9525">
            <a:noFill/>
            <a:miter lim="800000"/>
            <a:headEnd/>
            <a:tailEnd/>
          </a:ln>
        </p:spPr>
      </p:pic>
      <p:graphicFrame>
        <p:nvGraphicFramePr>
          <p:cNvPr id="5" name="object 2"/>
          <p:cNvGraphicFramePr>
            <a:graphicFrameLocks noGrp="1"/>
          </p:cNvGraphicFramePr>
          <p:nvPr/>
        </p:nvGraphicFramePr>
        <p:xfrm>
          <a:off x="685800" y="2666998"/>
          <a:ext cx="4953000" cy="3200402"/>
        </p:xfrm>
        <a:graphic>
          <a:graphicData uri="http://schemas.openxmlformats.org/drawingml/2006/table">
            <a:tbl>
              <a:tblPr firstRow="1" bandRow="1">
                <a:tableStyleId>{5C22544A-7EE6-4342-B048-85BDC9FD1C3A}</a:tableStyleId>
              </a:tblPr>
              <a:tblGrid>
                <a:gridCol w="1032268">
                  <a:extLst>
                    <a:ext uri="{9D8B030D-6E8A-4147-A177-3AD203B41FA5}">
                      <a16:colId xmlns:a16="http://schemas.microsoft.com/office/drawing/2014/main" val="20000"/>
                    </a:ext>
                  </a:extLst>
                </a:gridCol>
                <a:gridCol w="1045709">
                  <a:extLst>
                    <a:ext uri="{9D8B030D-6E8A-4147-A177-3AD203B41FA5}">
                      <a16:colId xmlns:a16="http://schemas.microsoft.com/office/drawing/2014/main" val="20001"/>
                    </a:ext>
                  </a:extLst>
                </a:gridCol>
                <a:gridCol w="852158">
                  <a:extLst>
                    <a:ext uri="{9D8B030D-6E8A-4147-A177-3AD203B41FA5}">
                      <a16:colId xmlns:a16="http://schemas.microsoft.com/office/drawing/2014/main" val="20002"/>
                    </a:ext>
                  </a:extLst>
                </a:gridCol>
                <a:gridCol w="909952">
                  <a:extLst>
                    <a:ext uri="{9D8B030D-6E8A-4147-A177-3AD203B41FA5}">
                      <a16:colId xmlns:a16="http://schemas.microsoft.com/office/drawing/2014/main" val="20003"/>
                    </a:ext>
                  </a:extLst>
                </a:gridCol>
                <a:gridCol w="1112913">
                  <a:extLst>
                    <a:ext uri="{9D8B030D-6E8A-4147-A177-3AD203B41FA5}">
                      <a16:colId xmlns:a16="http://schemas.microsoft.com/office/drawing/2014/main" val="20004"/>
                    </a:ext>
                  </a:extLst>
                </a:gridCol>
              </a:tblGrid>
              <a:tr h="444811">
                <a:tc gridSpan="5">
                  <a:txBody>
                    <a:bodyPr/>
                    <a:lstStyle/>
                    <a:p>
                      <a:pPr marL="88900" algn="ctr">
                        <a:lnSpc>
                          <a:spcPct val="100000"/>
                        </a:lnSpc>
                        <a:spcBef>
                          <a:spcPts val="140"/>
                        </a:spcBef>
                      </a:pPr>
                      <a:r>
                        <a:rPr sz="2000" dirty="0"/>
                        <a:t>SAT Scores and </a:t>
                      </a:r>
                      <a:r>
                        <a:rPr sz="2000" spc="-5" dirty="0"/>
                        <a:t>Graduating</a:t>
                      </a:r>
                      <a:r>
                        <a:rPr sz="2000" spc="-65" dirty="0"/>
                        <a:t> </a:t>
                      </a:r>
                      <a:r>
                        <a:rPr sz="2000" spc="-5" dirty="0"/>
                        <a:t>GPA</a:t>
                      </a:r>
                      <a:endParaRPr sz="2000" dirty="0">
                        <a:latin typeface="Open Sans"/>
                        <a:cs typeface="Open Sans"/>
                      </a:endParaRPr>
                    </a:p>
                  </a:txBody>
                  <a:tcPr marL="0" marR="0" marT="1778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10380">
                <a:tc>
                  <a:txBody>
                    <a:bodyPr/>
                    <a:lstStyle/>
                    <a:p>
                      <a:pPr algn="ctr">
                        <a:lnSpc>
                          <a:spcPct val="100000"/>
                        </a:lnSpc>
                        <a:spcBef>
                          <a:spcPts val="30"/>
                        </a:spcBef>
                      </a:pPr>
                      <a:endParaRPr sz="2000" b="1" dirty="0">
                        <a:solidFill>
                          <a:srgbClr val="000000"/>
                        </a:solidFill>
                      </a:endParaRPr>
                    </a:p>
                    <a:p>
                      <a:pPr marL="10795" algn="ctr">
                        <a:lnSpc>
                          <a:spcPct val="100000"/>
                        </a:lnSpc>
                      </a:pPr>
                      <a:r>
                        <a:rPr sz="2000" b="1" spc="-15" dirty="0">
                          <a:solidFill>
                            <a:srgbClr val="000000"/>
                          </a:solidFill>
                        </a:rPr>
                        <a:t>Student</a:t>
                      </a:r>
                      <a:endParaRPr sz="20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2000" b="1" spc="-25" dirty="0">
                          <a:solidFill>
                            <a:srgbClr val="000000"/>
                          </a:solidFill>
                        </a:rPr>
                        <a:t>SAT</a:t>
                      </a:r>
                      <a:endParaRPr sz="2000" b="1" dirty="0">
                        <a:solidFill>
                          <a:srgbClr val="000000"/>
                        </a:solidFill>
                      </a:endParaRPr>
                    </a:p>
                    <a:p>
                      <a:pPr marL="88265" algn="ctr">
                        <a:lnSpc>
                          <a:spcPct val="100000"/>
                        </a:lnSpc>
                        <a:spcBef>
                          <a:spcPts val="120"/>
                        </a:spcBef>
                      </a:pPr>
                      <a:r>
                        <a:rPr sz="2000" b="1" spc="-5" dirty="0">
                          <a:solidFill>
                            <a:srgbClr val="000000"/>
                          </a:solidFill>
                        </a:rPr>
                        <a:t>Verbal</a:t>
                      </a:r>
                      <a:endParaRPr sz="20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2000" b="1" spc="-25" dirty="0">
                          <a:solidFill>
                            <a:srgbClr val="000000"/>
                          </a:solidFill>
                        </a:rPr>
                        <a:t>SAT</a:t>
                      </a:r>
                      <a:endParaRPr sz="2000" b="1" dirty="0">
                        <a:solidFill>
                          <a:srgbClr val="000000"/>
                        </a:solidFill>
                      </a:endParaRPr>
                    </a:p>
                    <a:p>
                      <a:pPr marL="78105" algn="ctr">
                        <a:lnSpc>
                          <a:spcPct val="100000"/>
                        </a:lnSpc>
                        <a:spcBef>
                          <a:spcPts val="120"/>
                        </a:spcBef>
                      </a:pPr>
                      <a:r>
                        <a:rPr sz="2000" b="1" spc="-5" dirty="0">
                          <a:solidFill>
                            <a:srgbClr val="000000"/>
                          </a:solidFill>
                        </a:rPr>
                        <a:t>Math</a:t>
                      </a:r>
                      <a:endParaRPr sz="20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2000" b="1" spc="-25" dirty="0">
                          <a:solidFill>
                            <a:srgbClr val="000000"/>
                          </a:solidFill>
                        </a:rPr>
                        <a:t>SAT</a:t>
                      </a:r>
                      <a:endParaRPr sz="2000" b="1">
                        <a:solidFill>
                          <a:srgbClr val="000000"/>
                        </a:solidFill>
                      </a:endParaRPr>
                    </a:p>
                    <a:p>
                      <a:pPr marL="95250" algn="ctr">
                        <a:lnSpc>
                          <a:spcPct val="100000"/>
                        </a:lnSpc>
                        <a:spcBef>
                          <a:spcPts val="120"/>
                        </a:spcBef>
                      </a:pPr>
                      <a:r>
                        <a:rPr sz="2000" b="1" spc="-25" dirty="0">
                          <a:solidFill>
                            <a:srgbClr val="000000"/>
                          </a:solidFill>
                        </a:rPr>
                        <a:t>Total</a:t>
                      </a:r>
                      <a:endParaRPr sz="2000" b="1">
                        <a:solidFill>
                          <a:srgbClr val="000000"/>
                        </a:solidFill>
                        <a:latin typeface="Roboto Condensed"/>
                        <a:cs typeface="Roboto Condensed"/>
                      </a:endParaRPr>
                    </a:p>
                  </a:txBody>
                  <a:tcPr marL="0" marR="0" marT="19050" marB="0"/>
                </a:tc>
                <a:tc>
                  <a:txBody>
                    <a:bodyPr/>
                    <a:lstStyle/>
                    <a:p>
                      <a:pPr marL="168910" marR="50800" indent="-86995" algn="ctr">
                        <a:lnSpc>
                          <a:spcPct val="110000"/>
                        </a:lnSpc>
                        <a:spcBef>
                          <a:spcPts val="30"/>
                        </a:spcBef>
                      </a:pPr>
                      <a:r>
                        <a:rPr sz="2000" b="1" spc="-5" dirty="0">
                          <a:solidFill>
                            <a:srgbClr val="000000"/>
                          </a:solidFill>
                        </a:rPr>
                        <a:t>College  </a:t>
                      </a:r>
                      <a:r>
                        <a:rPr sz="2000" b="1" spc="-60" dirty="0">
                          <a:solidFill>
                            <a:srgbClr val="000000"/>
                          </a:solidFill>
                        </a:rPr>
                        <a:t>GPA</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361667">
                <a:tc>
                  <a:txBody>
                    <a:bodyPr/>
                    <a:lstStyle/>
                    <a:p>
                      <a:pPr marL="12065" algn="ctr">
                        <a:lnSpc>
                          <a:spcPct val="100000"/>
                        </a:lnSpc>
                        <a:spcBef>
                          <a:spcPts val="225"/>
                        </a:spcBef>
                      </a:pPr>
                      <a:r>
                        <a:rPr sz="2000" b="1" dirty="0">
                          <a:solidFill>
                            <a:srgbClr val="000000"/>
                          </a:solidFill>
                        </a:rPr>
                        <a:t>1</a:t>
                      </a:r>
                      <a:endParaRPr sz="20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2000" dirty="0">
                          <a:solidFill>
                            <a:srgbClr val="000000"/>
                          </a:solidFill>
                        </a:rPr>
                        <a:t>680</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554</a:t>
                      </a:r>
                      <a:endParaRPr sz="20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2000" dirty="0">
                          <a:solidFill>
                            <a:srgbClr val="000000"/>
                          </a:solidFill>
                        </a:rPr>
                        <a:t>1234</a:t>
                      </a:r>
                      <a:endParaRPr sz="2000">
                        <a:solidFill>
                          <a:srgbClr val="000000"/>
                        </a:solidFill>
                        <a:latin typeface="STIX"/>
                        <a:cs typeface="STIX"/>
                      </a:endParaRPr>
                    </a:p>
                  </a:txBody>
                  <a:tcPr marL="0" marR="0" marT="15875" marB="0"/>
                </a:tc>
                <a:tc>
                  <a:txBody>
                    <a:bodyPr/>
                    <a:lstStyle/>
                    <a:p>
                      <a:pPr marR="120650" algn="ctr">
                        <a:lnSpc>
                          <a:spcPct val="100000"/>
                        </a:lnSpc>
                        <a:spcBef>
                          <a:spcPts val="125"/>
                        </a:spcBef>
                      </a:pPr>
                      <a:r>
                        <a:rPr sz="2000" dirty="0">
                          <a:solidFill>
                            <a:srgbClr val="000000"/>
                          </a:solidFill>
                        </a:rPr>
                        <a:t>3.42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37766">
                <a:tc>
                  <a:txBody>
                    <a:bodyPr/>
                    <a:lstStyle/>
                    <a:p>
                      <a:pPr marL="12065" algn="ctr">
                        <a:lnSpc>
                          <a:spcPct val="100000"/>
                        </a:lnSpc>
                        <a:spcBef>
                          <a:spcPts val="105"/>
                        </a:spcBef>
                      </a:pPr>
                      <a:r>
                        <a:rPr sz="2000" b="1" dirty="0">
                          <a:solidFill>
                            <a:srgbClr val="000000"/>
                          </a:solidFill>
                        </a:rPr>
                        <a:t>2</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486</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562</a:t>
                      </a:r>
                      <a:endParaRPr sz="2000" dirty="0">
                        <a:solidFill>
                          <a:srgbClr val="000000"/>
                        </a:solidFill>
                        <a:latin typeface="STIX"/>
                        <a:cs typeface="STIX"/>
                      </a:endParaRPr>
                    </a:p>
                  </a:txBody>
                  <a:tcPr marL="0" marR="0" marT="635" marB="0"/>
                </a:tc>
                <a:tc>
                  <a:txBody>
                    <a:bodyPr/>
                    <a:lstStyle/>
                    <a:p>
                      <a:pPr marL="10795" algn="ctr">
                        <a:lnSpc>
                          <a:spcPct val="100000"/>
                        </a:lnSpc>
                        <a:spcBef>
                          <a:spcPts val="5"/>
                        </a:spcBef>
                      </a:pPr>
                      <a:r>
                        <a:rPr sz="2000" dirty="0">
                          <a:solidFill>
                            <a:srgbClr val="000000"/>
                          </a:solidFill>
                        </a:rPr>
                        <a:t>1048</a:t>
                      </a:r>
                      <a:endParaRPr sz="2000" dirty="0">
                        <a:solidFill>
                          <a:srgbClr val="000000"/>
                        </a:solidFill>
                        <a:latin typeface="STIX"/>
                        <a:cs typeface="STIX"/>
                      </a:endParaRPr>
                    </a:p>
                  </a:txBody>
                  <a:tcPr marL="0" marR="0" marT="635" marB="0"/>
                </a:tc>
                <a:tc>
                  <a:txBody>
                    <a:bodyPr/>
                    <a:lstStyle/>
                    <a:p>
                      <a:pPr marR="120650" algn="ctr">
                        <a:lnSpc>
                          <a:spcPct val="100000"/>
                        </a:lnSpc>
                        <a:spcBef>
                          <a:spcPts val="5"/>
                        </a:spcBef>
                      </a:pPr>
                      <a:r>
                        <a:rPr sz="2000" dirty="0">
                          <a:solidFill>
                            <a:srgbClr val="000000"/>
                          </a:solidFill>
                        </a:rPr>
                        <a:t>2.37</a:t>
                      </a:r>
                      <a:endParaRPr sz="2000">
                        <a:solidFill>
                          <a:srgbClr val="000000"/>
                        </a:solidFill>
                        <a:latin typeface="STIX"/>
                        <a:cs typeface="STIX"/>
                      </a:endParaRPr>
                    </a:p>
                  </a:txBody>
                  <a:tcPr marL="0" marR="0" marT="635" marB="0"/>
                </a:tc>
                <a:extLst>
                  <a:ext uri="{0D108BD9-81ED-4DB2-BD59-A6C34878D82A}">
                    <a16:rowId xmlns:a16="http://schemas.microsoft.com/office/drawing/2014/main" val="10003"/>
                  </a:ext>
                </a:extLst>
              </a:tr>
              <a:tr h="337766">
                <a:tc>
                  <a:txBody>
                    <a:bodyPr/>
                    <a:lstStyle/>
                    <a:p>
                      <a:pPr marL="12065" algn="ctr">
                        <a:lnSpc>
                          <a:spcPct val="100000"/>
                        </a:lnSpc>
                        <a:spcBef>
                          <a:spcPts val="105"/>
                        </a:spcBef>
                      </a:pPr>
                      <a:r>
                        <a:rPr sz="2000" b="1" dirty="0">
                          <a:solidFill>
                            <a:srgbClr val="000000"/>
                          </a:solidFill>
                        </a:rPr>
                        <a:t>3</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500</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564</a:t>
                      </a:r>
                      <a:endParaRPr sz="2000" dirty="0">
                        <a:solidFill>
                          <a:srgbClr val="000000"/>
                        </a:solidFill>
                        <a:latin typeface="STIX"/>
                        <a:cs typeface="STIX"/>
                      </a:endParaRPr>
                    </a:p>
                  </a:txBody>
                  <a:tcPr marL="0" marR="0" marT="635" marB="0"/>
                </a:tc>
                <a:tc>
                  <a:txBody>
                    <a:bodyPr/>
                    <a:lstStyle/>
                    <a:p>
                      <a:pPr marL="10795" algn="ctr">
                        <a:lnSpc>
                          <a:spcPct val="100000"/>
                        </a:lnSpc>
                        <a:spcBef>
                          <a:spcPts val="5"/>
                        </a:spcBef>
                      </a:pPr>
                      <a:r>
                        <a:rPr sz="2000" dirty="0">
                          <a:solidFill>
                            <a:srgbClr val="000000"/>
                          </a:solidFill>
                        </a:rPr>
                        <a:t>1064</a:t>
                      </a:r>
                      <a:endParaRPr sz="2000" dirty="0">
                        <a:solidFill>
                          <a:srgbClr val="000000"/>
                        </a:solidFill>
                        <a:latin typeface="STIX"/>
                        <a:cs typeface="STIX"/>
                      </a:endParaRPr>
                    </a:p>
                  </a:txBody>
                  <a:tcPr marL="0" marR="0" marT="635" marB="0"/>
                </a:tc>
                <a:tc>
                  <a:txBody>
                    <a:bodyPr/>
                    <a:lstStyle/>
                    <a:p>
                      <a:pPr marR="120650" algn="ctr">
                        <a:lnSpc>
                          <a:spcPct val="100000"/>
                        </a:lnSpc>
                        <a:spcBef>
                          <a:spcPts val="5"/>
                        </a:spcBef>
                      </a:pPr>
                      <a:r>
                        <a:rPr sz="2000" dirty="0">
                          <a:solidFill>
                            <a:srgbClr val="000000"/>
                          </a:solidFill>
                        </a:rPr>
                        <a:t>2.52</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4"/>
                  </a:ext>
                </a:extLst>
              </a:tr>
              <a:tr h="337766">
                <a:tc>
                  <a:txBody>
                    <a:bodyPr/>
                    <a:lstStyle/>
                    <a:p>
                      <a:pPr marL="12065" algn="ctr">
                        <a:lnSpc>
                          <a:spcPct val="100000"/>
                        </a:lnSpc>
                        <a:spcBef>
                          <a:spcPts val="105"/>
                        </a:spcBef>
                      </a:pPr>
                      <a:r>
                        <a:rPr sz="2000" b="1" dirty="0">
                          <a:solidFill>
                            <a:srgbClr val="000000"/>
                          </a:solidFill>
                        </a:rPr>
                        <a:t>4</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501</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564</a:t>
                      </a:r>
                      <a:endParaRPr sz="2000">
                        <a:solidFill>
                          <a:srgbClr val="000000"/>
                        </a:solidFill>
                        <a:latin typeface="STIX"/>
                        <a:cs typeface="STIX"/>
                      </a:endParaRPr>
                    </a:p>
                  </a:txBody>
                  <a:tcPr marL="0" marR="0" marT="635" marB="0"/>
                </a:tc>
                <a:tc>
                  <a:txBody>
                    <a:bodyPr/>
                    <a:lstStyle/>
                    <a:p>
                      <a:pPr marL="10795" algn="ctr">
                        <a:lnSpc>
                          <a:spcPct val="100000"/>
                        </a:lnSpc>
                        <a:spcBef>
                          <a:spcPts val="5"/>
                        </a:spcBef>
                      </a:pPr>
                      <a:r>
                        <a:rPr sz="2000" dirty="0">
                          <a:solidFill>
                            <a:srgbClr val="000000"/>
                          </a:solidFill>
                        </a:rPr>
                        <a:t>1065</a:t>
                      </a:r>
                      <a:endParaRPr sz="2000" dirty="0">
                        <a:solidFill>
                          <a:srgbClr val="000000"/>
                        </a:solidFill>
                        <a:latin typeface="STIX"/>
                        <a:cs typeface="STIX"/>
                      </a:endParaRPr>
                    </a:p>
                  </a:txBody>
                  <a:tcPr marL="0" marR="0" marT="635" marB="0"/>
                </a:tc>
                <a:tc>
                  <a:txBody>
                    <a:bodyPr/>
                    <a:lstStyle/>
                    <a:p>
                      <a:pPr marR="120650" algn="ctr">
                        <a:lnSpc>
                          <a:spcPct val="100000"/>
                        </a:lnSpc>
                        <a:spcBef>
                          <a:spcPts val="5"/>
                        </a:spcBef>
                      </a:pPr>
                      <a:r>
                        <a:rPr sz="2000" dirty="0">
                          <a:solidFill>
                            <a:srgbClr val="000000"/>
                          </a:solidFill>
                        </a:rPr>
                        <a:t>2.25</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5"/>
                  </a:ext>
                </a:extLst>
              </a:tr>
              <a:tr h="335123">
                <a:tc>
                  <a:txBody>
                    <a:bodyPr/>
                    <a:lstStyle/>
                    <a:p>
                      <a:pPr marL="12065" algn="ctr">
                        <a:lnSpc>
                          <a:spcPct val="100000"/>
                        </a:lnSpc>
                        <a:spcBef>
                          <a:spcPts val="105"/>
                        </a:spcBef>
                      </a:pPr>
                      <a:r>
                        <a:rPr sz="2000" b="1" dirty="0">
                          <a:solidFill>
                            <a:srgbClr val="000000"/>
                          </a:solidFill>
                        </a:rPr>
                        <a:t>5</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503</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583</a:t>
                      </a:r>
                      <a:endParaRPr sz="2000">
                        <a:solidFill>
                          <a:srgbClr val="000000"/>
                        </a:solidFill>
                        <a:latin typeface="STIX"/>
                        <a:cs typeface="STIX"/>
                      </a:endParaRPr>
                    </a:p>
                  </a:txBody>
                  <a:tcPr marL="0" marR="0" marT="635" marB="0"/>
                </a:tc>
                <a:tc>
                  <a:txBody>
                    <a:bodyPr/>
                    <a:lstStyle/>
                    <a:p>
                      <a:pPr marL="10795" algn="ctr">
                        <a:lnSpc>
                          <a:spcPct val="100000"/>
                        </a:lnSpc>
                        <a:spcBef>
                          <a:spcPts val="5"/>
                        </a:spcBef>
                      </a:pPr>
                      <a:r>
                        <a:rPr sz="2000" dirty="0">
                          <a:solidFill>
                            <a:srgbClr val="000000"/>
                          </a:solidFill>
                        </a:rPr>
                        <a:t>1086</a:t>
                      </a:r>
                      <a:endParaRPr sz="2000">
                        <a:solidFill>
                          <a:srgbClr val="000000"/>
                        </a:solidFill>
                        <a:latin typeface="STIX"/>
                        <a:cs typeface="STIX"/>
                      </a:endParaRPr>
                    </a:p>
                  </a:txBody>
                  <a:tcPr marL="0" marR="0" marT="635" marB="0"/>
                </a:tc>
                <a:tc>
                  <a:txBody>
                    <a:bodyPr/>
                    <a:lstStyle/>
                    <a:p>
                      <a:pPr marR="155575" algn="ctr">
                        <a:lnSpc>
                          <a:spcPct val="100000"/>
                        </a:lnSpc>
                        <a:spcBef>
                          <a:spcPts val="5"/>
                        </a:spcBef>
                      </a:pPr>
                      <a:r>
                        <a:rPr sz="2000" dirty="0">
                          <a:solidFill>
                            <a:srgbClr val="000000"/>
                          </a:solidFill>
                        </a:rPr>
                        <a:t>2.9</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6"/>
                  </a:ext>
                </a:extLst>
              </a:tr>
              <a:tr h="335123">
                <a:tc gridSpan="5">
                  <a:txBody>
                    <a:bodyPr/>
                    <a:lstStyle/>
                    <a:p>
                      <a:pPr marL="12065" algn="ctr">
                        <a:lnSpc>
                          <a:spcPct val="100000"/>
                        </a:lnSpc>
                        <a:spcBef>
                          <a:spcPts val="105"/>
                        </a:spcBef>
                      </a:pPr>
                      <a:r>
                        <a:rPr lang="en-US" sz="2000" dirty="0">
                          <a:solidFill>
                            <a:srgbClr val="000000"/>
                          </a:solidFill>
                          <a:latin typeface="Roboto Condensed"/>
                          <a:cs typeface="Roboto Condensed"/>
                        </a:rPr>
                        <a:t>.</a:t>
                      </a:r>
                      <a:r>
                        <a:rPr lang="en-US" sz="2000" baseline="0" dirty="0">
                          <a:solidFill>
                            <a:srgbClr val="000000"/>
                          </a:solidFill>
                          <a:latin typeface="Roboto Condensed"/>
                          <a:cs typeface="Roboto Condensed"/>
                        </a:rPr>
                        <a:t> . .</a:t>
                      </a:r>
                      <a:endParaRPr sz="2000" dirty="0">
                        <a:solidFill>
                          <a:srgbClr val="000000"/>
                        </a:solidFill>
                        <a:latin typeface="Roboto Condensed"/>
                        <a:cs typeface="Roboto Condensed"/>
                      </a:endParaRPr>
                    </a:p>
                  </a:txBody>
                  <a:tcPr marL="0" marR="0" marT="13335" marB="0"/>
                </a:tc>
                <a:tc hMerge="1">
                  <a:txBody>
                    <a:bodyPr/>
                    <a:lstStyle/>
                    <a:p>
                      <a:pPr marL="11430" algn="ctr">
                        <a:lnSpc>
                          <a:spcPct val="100000"/>
                        </a:lnSpc>
                        <a:spcBef>
                          <a:spcPts val="5"/>
                        </a:spcBef>
                      </a:pPr>
                      <a:endParaRPr sz="1100">
                        <a:latin typeface="STIX"/>
                        <a:cs typeface="STIX"/>
                      </a:endParaRPr>
                    </a:p>
                  </a:txBody>
                  <a:tcPr marL="0" marR="0" marT="635" marB="0"/>
                </a:tc>
                <a:tc hMerge="1">
                  <a:txBody>
                    <a:bodyPr/>
                    <a:lstStyle/>
                    <a:p>
                      <a:pPr marL="11430" algn="ctr">
                        <a:lnSpc>
                          <a:spcPct val="100000"/>
                        </a:lnSpc>
                        <a:spcBef>
                          <a:spcPts val="5"/>
                        </a:spcBef>
                      </a:pPr>
                      <a:endParaRPr sz="1100">
                        <a:latin typeface="STIX"/>
                        <a:cs typeface="STIX"/>
                      </a:endParaRPr>
                    </a:p>
                  </a:txBody>
                  <a:tcPr marL="0" marR="0" marT="635" marB="0"/>
                </a:tc>
                <a:tc hMerge="1">
                  <a:txBody>
                    <a:bodyPr/>
                    <a:lstStyle/>
                    <a:p>
                      <a:pPr marL="10795" algn="ctr">
                        <a:lnSpc>
                          <a:spcPct val="100000"/>
                        </a:lnSpc>
                        <a:spcBef>
                          <a:spcPts val="5"/>
                        </a:spcBef>
                      </a:pPr>
                      <a:endParaRPr sz="1100">
                        <a:latin typeface="STIX"/>
                        <a:cs typeface="STIX"/>
                      </a:endParaRPr>
                    </a:p>
                  </a:txBody>
                  <a:tcPr marL="0" marR="0" marT="635" marB="0"/>
                </a:tc>
                <a:tc hMerge="1">
                  <a:txBody>
                    <a:bodyPr/>
                    <a:lstStyle/>
                    <a:p>
                      <a:pPr marR="155575" algn="r">
                        <a:lnSpc>
                          <a:spcPct val="100000"/>
                        </a:lnSpc>
                        <a:spcBef>
                          <a:spcPts val="5"/>
                        </a:spcBef>
                      </a:pPr>
                      <a:endParaRPr sz="1100" dirty="0">
                        <a:latin typeface="STIX"/>
                        <a:cs typeface="STIX"/>
                      </a:endParaRPr>
                    </a:p>
                  </a:txBody>
                  <a:tcPr marL="0" marR="0" marT="63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lstStyle/>
          <a:p>
            <a:r>
              <a:rPr lang="en-US" dirty="0"/>
              <a:t>Assuming the goal is to estimate a model that could be applied to all students that have graduated from college during the last five years, then the population under consideration would be quite large, too large to obtain all the measurements. If we assume the data in Chapter 5 is a sample, then we can estimate a model using the sample data and make inferences about the population. The population regression model to be estimated is </a:t>
            </a:r>
          </a:p>
          <a:p>
            <a:pPr algn="ctr"/>
            <a:r>
              <a:rPr lang="en-US" dirty="0"/>
              <a:t>Graduating GPA =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r>
              <a:rPr lang="en-US" dirty="0">
                <a:sym typeface="Symbol"/>
              </a:rPr>
              <a:t> </a:t>
            </a:r>
            <a:r>
              <a:rPr lang="en-US" dirty="0"/>
              <a:t>(SAT Score).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lstStyle/>
          <a:p>
            <a:r>
              <a:rPr lang="en-US" dirty="0"/>
              <a:t>We will begin by making an inference concerning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Construct a 95%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a:t>
            </a:r>
          </a:p>
        </p:txBody>
      </p:sp>
      <p:pic>
        <p:nvPicPr>
          <p:cNvPr id="296962" name="Picture 2"/>
          <p:cNvPicPr>
            <a:picLocks noChangeAspect="1" noChangeArrowheads="1"/>
          </p:cNvPicPr>
          <p:nvPr/>
        </p:nvPicPr>
        <p:blipFill>
          <a:blip r:embed="rId2" cstate="print"/>
          <a:srcRect/>
          <a:stretch>
            <a:fillRect/>
          </a:stretch>
        </p:blipFill>
        <p:spPr bwMode="auto">
          <a:xfrm>
            <a:off x="1633921" y="2438400"/>
            <a:ext cx="5876158"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normAutofit/>
          </a:bodyPr>
          <a:lstStyle/>
          <a:p>
            <a:r>
              <a:rPr lang="en-US" b="1" dirty="0"/>
              <a:t>Solution </a:t>
            </a:r>
          </a:p>
          <a:p>
            <a:r>
              <a:rPr lang="en-US" dirty="0"/>
              <a:t>As noted in section 5.3, the paired data on SAT score and graduating GPA are taken from a random sample of students. The </a:t>
            </a:r>
            <a:r>
              <a:rPr lang="en-US" dirty="0" err="1"/>
              <a:t>scatterplot</a:t>
            </a:r>
            <a:r>
              <a:rPr lang="en-US" dirty="0"/>
              <a:t> does not show an overwhelming linear pattern, but a slight linear trend is apparent.</a:t>
            </a:r>
          </a:p>
          <a:p>
            <a:pPr marL="461963" indent="-461963"/>
            <a:r>
              <a:rPr lang="en-US" dirty="0"/>
              <a:t>	Random sample of paired data </a:t>
            </a:r>
          </a:p>
          <a:p>
            <a:pPr marL="461963" indent="-461963"/>
            <a:r>
              <a:rPr lang="en-US" dirty="0"/>
              <a:t>	Error terms are normally distributed and independent (assumed).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4082432"/>
            <a:ext cx="365125" cy="381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549275" y="4632016"/>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lstStyle/>
          <a:p>
            <a:pPr marL="461963" indent="-461963"/>
            <a:r>
              <a:rPr lang="en-US" dirty="0"/>
              <a:t>	If we are fitting a simple linear model, the </a:t>
            </a:r>
            <a:r>
              <a:rPr lang="en-US" dirty="0" err="1"/>
              <a:t>scatterplot</a:t>
            </a:r>
            <a:r>
              <a:rPr lang="en-US" dirty="0"/>
              <a:t> should show a linear relationship between the variables. </a:t>
            </a:r>
          </a:p>
          <a:p>
            <a:r>
              <a:rPr lang="en-US" dirty="0"/>
              <a:t>Using Excel’s statistical analysis package to estimate the linear regression model, the output is given below. </a:t>
            </a:r>
          </a:p>
        </p:txBody>
      </p:sp>
      <p:graphicFrame>
        <p:nvGraphicFramePr>
          <p:cNvPr id="4" name="object 2"/>
          <p:cNvGraphicFramePr>
            <a:graphicFrameLocks noGrp="1"/>
          </p:cNvGraphicFramePr>
          <p:nvPr/>
        </p:nvGraphicFramePr>
        <p:xfrm>
          <a:off x="381000" y="3886200"/>
          <a:ext cx="8534401" cy="15240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752601">
                  <a:extLst>
                    <a:ext uri="{9D8B030D-6E8A-4147-A177-3AD203B41FA5}">
                      <a16:colId xmlns:a16="http://schemas.microsoft.com/office/drawing/2014/main" val="20005"/>
                    </a:ext>
                  </a:extLst>
                </a:gridCol>
              </a:tblGrid>
              <a:tr h="183515">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90170" algn="r">
                        <a:lnSpc>
                          <a:spcPct val="100000"/>
                        </a:lnSpc>
                      </a:pPr>
                      <a:endParaRPr sz="2000">
                        <a:latin typeface="Calibri"/>
                        <a:cs typeface="Calibri"/>
                      </a:endParaRPr>
                    </a:p>
                  </a:txBody>
                  <a:tcPr marL="0" marR="0" marT="0" marB="0"/>
                </a:tc>
                <a:tc hMerge="1">
                  <a:txBody>
                    <a:bodyPr/>
                    <a:lstStyle/>
                    <a:p>
                      <a:pPr marL="315595">
                        <a:lnSpc>
                          <a:spcPct val="100000"/>
                        </a:lnSpc>
                      </a:pPr>
                      <a:endParaRPr sz="2000">
                        <a:latin typeface="Calibri"/>
                        <a:cs typeface="Calibri"/>
                      </a:endParaRPr>
                    </a:p>
                  </a:txBody>
                  <a:tcPr marL="0" marR="0" marT="0" marB="0"/>
                </a:tc>
                <a:tc hMerge="1">
                  <a:txBody>
                    <a:bodyPr/>
                    <a:lstStyle/>
                    <a:p>
                      <a:pPr marL="316865">
                        <a:lnSpc>
                          <a:spcPct val="100000"/>
                        </a:lnSpc>
                        <a:tabLst>
                          <a:tab pos="1216025" algn="l"/>
                        </a:tabLst>
                      </a:pPr>
                      <a:endParaRPr sz="2000">
                        <a:latin typeface="Calibri"/>
                        <a:cs typeface="Calibri"/>
                      </a:endParaRPr>
                    </a:p>
                  </a:txBody>
                  <a:tcPr marL="0" marR="0" marT="0" marB="0"/>
                </a:tc>
                <a:tc hMerge="1">
                  <a:txBody>
                    <a:bodyPr/>
                    <a:lstStyle/>
                    <a:p>
                      <a:endParaRPr lang="en-US"/>
                    </a:p>
                  </a:txBody>
                  <a:tcPr/>
                </a:tc>
                <a:tc hMerge="1">
                  <a:txBody>
                    <a:bodyPr/>
                    <a:lstStyle/>
                    <a:p>
                      <a:pPr marL="81280">
                        <a:lnSpc>
                          <a:spcPct val="100000"/>
                        </a:lnSpc>
                      </a:pPr>
                      <a:endParaRPr sz="2000" dirty="0">
                        <a:latin typeface="Calibri"/>
                        <a:cs typeface="Calibri"/>
                      </a:endParaRPr>
                    </a:p>
                  </a:txBody>
                  <a:tcPr marL="0" marR="0" marT="0" marB="0"/>
                </a:tc>
                <a:extLst>
                  <a:ext uri="{0D108BD9-81ED-4DB2-BD59-A6C34878D82A}">
                    <a16:rowId xmlns:a16="http://schemas.microsoft.com/office/drawing/2014/main" val="10000"/>
                  </a:ext>
                </a:extLst>
              </a:tr>
              <a:tr h="183515">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R="90170" algn="ctr">
                        <a:lnSpc>
                          <a:spcPct val="100000"/>
                        </a:lnSpc>
                      </a:pPr>
                      <a:r>
                        <a:rPr sz="2000" i="1" spc="0" dirty="0">
                          <a:solidFill>
                            <a:srgbClr val="000000"/>
                          </a:solidFill>
                        </a:rPr>
                        <a:t>d</a:t>
                      </a: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L="315595" algn="ctr">
                        <a:lnSpc>
                          <a:spcPct val="100000"/>
                        </a:lnSpc>
                      </a:pPr>
                      <a:r>
                        <a:rPr sz="2000" i="1" spc="-5" dirty="0">
                          <a:solidFill>
                            <a:srgbClr val="000000"/>
                          </a:solidFill>
                        </a:rPr>
                        <a:t>SS</a:t>
                      </a:r>
                      <a:endParaRPr sz="2000" i="1">
                        <a:solidFill>
                          <a:srgbClr val="000000"/>
                        </a:solidFill>
                        <a:latin typeface="Calibri"/>
                        <a:cs typeface="Calibri"/>
                      </a:endParaRPr>
                    </a:p>
                  </a:txBody>
                  <a:tcPr marL="0" marR="0" marT="0" marB="0"/>
                </a:tc>
                <a:tc>
                  <a:txBody>
                    <a:bodyPr/>
                    <a:lstStyle/>
                    <a:p>
                      <a:pPr marL="316865" algn="l">
                        <a:lnSpc>
                          <a:spcPct val="100000"/>
                        </a:lnSpc>
                        <a:tabLst>
                          <a:tab pos="1216025" algn="l"/>
                        </a:tabLst>
                      </a:pPr>
                      <a:r>
                        <a:rPr sz="2000" i="1" dirty="0">
                          <a:solidFill>
                            <a:srgbClr val="000000"/>
                          </a:solidFill>
                        </a:rPr>
                        <a:t>MS	</a:t>
                      </a:r>
                      <a:endParaRPr sz="2000" i="1" dirty="0">
                        <a:solidFill>
                          <a:srgbClr val="000000"/>
                        </a:solidFill>
                        <a:latin typeface="Calibri"/>
                        <a:cs typeface="Calibri"/>
                      </a:endParaRPr>
                    </a:p>
                  </a:txBody>
                  <a:tcPr marL="0" marR="0" marT="0" marB="0"/>
                </a:tc>
                <a:tc>
                  <a:txBody>
                    <a:bodyPr/>
                    <a:lstStyle/>
                    <a:p>
                      <a:pPr marL="316865" algn="l">
                        <a:lnSpc>
                          <a:spcPct val="100000"/>
                        </a:lnSpc>
                        <a:tabLst>
                          <a:tab pos="1216025" algn="l"/>
                        </a:tabLst>
                      </a:pPr>
                      <a:r>
                        <a:rPr lang="en-US" sz="2000" i="1" dirty="0">
                          <a:solidFill>
                            <a:srgbClr val="000000"/>
                          </a:solidFill>
                        </a:rPr>
                        <a:t>F</a:t>
                      </a:r>
                      <a:endParaRPr sz="2000" i="1" dirty="0">
                        <a:solidFill>
                          <a:srgbClr val="000000"/>
                        </a:solidFill>
                        <a:latin typeface="Calibri"/>
                        <a:cs typeface="Calibri"/>
                      </a:endParaRPr>
                    </a:p>
                  </a:txBody>
                  <a:tcPr marL="0" marR="0" marT="0" marB="0"/>
                </a:tc>
                <a:tc>
                  <a:txBody>
                    <a:bodyPr/>
                    <a:lstStyle/>
                    <a:p>
                      <a:pPr marL="81280" algn="ctr">
                        <a:lnSpc>
                          <a:spcPct val="100000"/>
                        </a:lnSpc>
                      </a:pPr>
                      <a:r>
                        <a:rPr sz="2000" i="1" spc="-5" dirty="0">
                          <a:solidFill>
                            <a:srgbClr val="000000"/>
                          </a:solidFill>
                        </a:rPr>
                        <a:t>Signiﬁcance</a:t>
                      </a:r>
                      <a:r>
                        <a:rPr sz="2000" i="1" spc="-10" dirty="0">
                          <a:solidFill>
                            <a:srgbClr val="000000"/>
                          </a:solidFill>
                        </a:rPr>
                        <a:t> </a:t>
                      </a:r>
                      <a:r>
                        <a:rPr sz="2000" i="1" dirty="0">
                          <a:solidFill>
                            <a:srgbClr val="000000"/>
                          </a:solidFill>
                        </a:rPr>
                        <a:t>F</a:t>
                      </a:r>
                      <a:endParaRPr sz="20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195580">
                <a:tc>
                  <a:txBody>
                    <a:bodyPr/>
                    <a:lstStyle/>
                    <a:p>
                      <a:pPr marL="23495" algn="l">
                        <a:lnSpc>
                          <a:spcPct val="100000"/>
                        </a:lnSpc>
                      </a:pPr>
                      <a:r>
                        <a:rPr sz="2000" spc="-5" dirty="0">
                          <a:solidFill>
                            <a:srgbClr val="000000"/>
                          </a:solidFill>
                        </a:rPr>
                        <a:t>Regression</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1</a:t>
                      </a:r>
                      <a:endParaRPr sz="2000" dirty="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0.854832198</a:t>
                      </a:r>
                      <a:endParaRPr sz="2000" dirty="0">
                        <a:solidFill>
                          <a:srgbClr val="000000"/>
                        </a:solidFill>
                        <a:latin typeface="Calibri"/>
                        <a:cs typeface="Calibri"/>
                      </a:endParaRPr>
                    </a:p>
                  </a:txBody>
                  <a:tcPr marL="0" marR="0" marT="0" marB="0"/>
                </a:tc>
                <a:tc>
                  <a:txBody>
                    <a:bodyPr/>
                    <a:lstStyle/>
                    <a:p>
                      <a:pPr marL="107950" algn="l">
                        <a:lnSpc>
                          <a:spcPct val="100000"/>
                        </a:lnSpc>
                      </a:pPr>
                      <a:r>
                        <a:rPr sz="2000" dirty="0">
                          <a:solidFill>
                            <a:srgbClr val="000000"/>
                          </a:solidFill>
                        </a:rPr>
                        <a:t>0.854832198</a:t>
                      </a:r>
                      <a:endParaRPr sz="2000" dirty="0">
                        <a:solidFill>
                          <a:srgbClr val="000000"/>
                        </a:solidFill>
                        <a:latin typeface="Calibri"/>
                        <a:cs typeface="Calibri"/>
                      </a:endParaRPr>
                    </a:p>
                  </a:txBody>
                  <a:tcPr marL="0" marR="0" marT="0" marB="0"/>
                </a:tc>
                <a:tc>
                  <a:txBody>
                    <a:bodyPr/>
                    <a:lstStyle/>
                    <a:p>
                      <a:pPr marL="107950" algn="l">
                        <a:lnSpc>
                          <a:spcPct val="100000"/>
                        </a:lnSpc>
                      </a:pPr>
                      <a:r>
                        <a:rPr lang="en-US" sz="2000" spc="175" dirty="0">
                          <a:solidFill>
                            <a:srgbClr val="000000"/>
                          </a:solidFill>
                        </a:rPr>
                        <a:t>5</a:t>
                      </a:r>
                      <a:r>
                        <a:rPr lang="en-US" sz="2000" dirty="0">
                          <a:solidFill>
                            <a:srgbClr val="000000"/>
                          </a:solidFill>
                        </a:rPr>
                        <a:t>.321848064</a:t>
                      </a:r>
                      <a:endParaRPr sz="2000" dirty="0">
                        <a:solidFill>
                          <a:srgbClr val="000000"/>
                        </a:solidFill>
                        <a:latin typeface="Calibri"/>
                        <a:cs typeface="Calibri"/>
                      </a:endParaRPr>
                    </a:p>
                  </a:txBody>
                  <a:tcPr marL="0" marR="0" marT="0" marB="0"/>
                </a:tc>
                <a:tc>
                  <a:txBody>
                    <a:bodyPr/>
                    <a:lstStyle/>
                    <a:p>
                      <a:pPr marL="81280" algn="ctr">
                        <a:lnSpc>
                          <a:spcPct val="100000"/>
                        </a:lnSpc>
                      </a:pPr>
                      <a:r>
                        <a:rPr sz="2000" dirty="0">
                          <a:solidFill>
                            <a:srgbClr val="000000"/>
                          </a:solidFill>
                        </a:rPr>
                        <a:t>0.028670474</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81610">
                <a:tc>
                  <a:txBody>
                    <a:bodyPr/>
                    <a:lstStyle/>
                    <a:p>
                      <a:pPr marL="23495" algn="l">
                        <a:lnSpc>
                          <a:spcPct val="100000"/>
                        </a:lnSpc>
                      </a:pPr>
                      <a:r>
                        <a:rPr sz="2000" spc="-5" dirty="0">
                          <a:solidFill>
                            <a:srgbClr val="000000"/>
                          </a:solidFill>
                        </a:rPr>
                        <a:t>Residual</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28</a:t>
                      </a:r>
                      <a:endParaRPr sz="200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4.497554469</a:t>
                      </a:r>
                      <a:endParaRPr sz="2000" dirty="0">
                        <a:solidFill>
                          <a:srgbClr val="000000"/>
                        </a:solidFill>
                        <a:latin typeface="Calibri"/>
                        <a:cs typeface="Calibri"/>
                      </a:endParaRPr>
                    </a:p>
                  </a:txBody>
                  <a:tcPr marL="0" marR="0" marT="0" marB="0"/>
                </a:tc>
                <a:tc>
                  <a:txBody>
                    <a:bodyPr/>
                    <a:lstStyle/>
                    <a:p>
                      <a:pPr marL="107950" algn="l">
                        <a:lnSpc>
                          <a:spcPct val="100000"/>
                        </a:lnSpc>
                      </a:pPr>
                      <a:r>
                        <a:rPr sz="2000" dirty="0">
                          <a:solidFill>
                            <a:srgbClr val="000000"/>
                          </a:solidFill>
                        </a:rPr>
                        <a:t>0.160626945</a:t>
                      </a:r>
                      <a:endParaRPr sz="2000" dirty="0">
                        <a:solidFill>
                          <a:srgbClr val="000000"/>
                        </a:solidFill>
                        <a:latin typeface="Calibri"/>
                        <a:cs typeface="Calibri"/>
                      </a:endParaRPr>
                    </a:p>
                  </a:txBody>
                  <a:tcPr marL="0" marR="0" marT="0" marB="0"/>
                </a:tc>
                <a:tc>
                  <a:txBody>
                    <a:bodyPr/>
                    <a:lstStyle/>
                    <a:p>
                      <a:pPr marL="107950" algn="l">
                        <a:lnSpc>
                          <a:spcPct val="100000"/>
                        </a:lnSpc>
                      </a:pP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182245">
                <a:tc>
                  <a:txBody>
                    <a:bodyPr/>
                    <a:lstStyle/>
                    <a:p>
                      <a:pPr marL="23495" algn="l">
                        <a:lnSpc>
                          <a:spcPct val="100000"/>
                        </a:lnSpc>
                      </a:pPr>
                      <a:r>
                        <a:rPr sz="2000" spc="-5" dirty="0">
                          <a:solidFill>
                            <a:srgbClr val="000000"/>
                          </a:solidFill>
                        </a:rPr>
                        <a:t>Total</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29</a:t>
                      </a:r>
                      <a:endParaRPr sz="200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5.352386667</a:t>
                      </a:r>
                      <a:endParaRPr sz="200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524999" y="13716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a:t>
            </a:r>
          </a:p>
        </p:txBody>
      </p:sp>
      <p:sp>
        <p:nvSpPr>
          <p:cNvPr id="3" name="Content Placeholder 2"/>
          <p:cNvSpPr>
            <a:spLocks noGrp="1"/>
          </p:cNvSpPr>
          <p:nvPr>
            <p:ph idx="1"/>
          </p:nvPr>
        </p:nvSpPr>
        <p:spPr/>
        <p:txBody>
          <a:bodyPr/>
          <a:lstStyle/>
          <a:p>
            <a:r>
              <a:rPr lang="en-US" dirty="0"/>
              <a:t>In Section 5.2, a model relating the age of a Honda Civic LX sedan to the asking price of the automobile was constructed.</a:t>
            </a:r>
          </a:p>
          <a:p>
            <a:pPr algn="ctr"/>
            <a:r>
              <a:rPr lang="en-US" dirty="0"/>
              <a:t>Asking Price of a Honda Civic =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0</a:t>
            </a:r>
            <a:r>
              <a:rPr lang="en-US" dirty="0"/>
              <a:t> +</a:t>
            </a:r>
            <a:r>
              <a:rPr lang="en-US" dirty="0">
                <a:sym typeface="Symbol"/>
              </a:rPr>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sym typeface="Symbol"/>
              </a:rPr>
              <a:t> </a:t>
            </a:r>
            <a:r>
              <a:rPr lang="en-US" dirty="0"/>
              <a:t>(Age of Civic).</a:t>
            </a:r>
          </a:p>
          <a:p>
            <a:r>
              <a:rPr lang="en-US" dirty="0"/>
              <a:t>If the relationship is to be applicable for all Honda Civics, then a substantial amount of data will be required. If the data given below is considered a random sample of Honda Civics, then a relationship can be constructed from the sample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extLst>
              <p:ext uri="{D42A27DB-BD31-4B8C-83A1-F6EECF244321}">
                <p14:modId xmlns:p14="http://schemas.microsoft.com/office/powerpoint/2010/main" val="3135154687"/>
              </p:ext>
            </p:extLst>
          </p:nvPr>
        </p:nvGraphicFramePr>
        <p:xfrm>
          <a:off x="304800" y="1371600"/>
          <a:ext cx="8610602" cy="1036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19202">
                  <a:extLst>
                    <a:ext uri="{9D8B030D-6E8A-4147-A177-3AD203B41FA5}">
                      <a16:colId xmlns:a16="http://schemas.microsoft.com/office/drawing/2014/main" val="20006"/>
                    </a:ext>
                  </a:extLst>
                </a:gridCol>
              </a:tblGrid>
              <a:tr h="183515">
                <a:tc>
                  <a:txBody>
                    <a:bodyPr/>
                    <a:lstStyle/>
                    <a:p>
                      <a:pPr marL="721360">
                        <a:lnSpc>
                          <a:spcPct val="100000"/>
                        </a:lnSpc>
                      </a:pPr>
                      <a:endParaRPr sz="2000" b="0" i="1" dirty="0">
                        <a:latin typeface="Calibri"/>
                        <a:cs typeface="Calibri"/>
                      </a:endParaRPr>
                    </a:p>
                  </a:txBody>
                  <a:tcPr marL="0" marR="0" marT="0" marB="0"/>
                </a:tc>
                <a:tc gridSpan="6">
                  <a:txBody>
                    <a:bodyPr/>
                    <a:lstStyle/>
                    <a:p>
                      <a:pPr marL="721360">
                        <a:lnSpc>
                          <a:spcPct val="100000"/>
                        </a:lnSpc>
                      </a:pPr>
                      <a:endParaRPr sz="2000" b="0" i="1" dirty="0">
                        <a:latin typeface="Calibri"/>
                        <a:cs typeface="Calibri"/>
                      </a:endParaRPr>
                    </a:p>
                  </a:txBody>
                  <a:tcPr marL="0" marR="0" marT="0" marB="0"/>
                </a:tc>
                <a:tc hMerge="1">
                  <a:txBody>
                    <a:bodyPr/>
                    <a:lstStyle/>
                    <a:p>
                      <a:pPr marL="113030">
                        <a:lnSpc>
                          <a:spcPct val="100000"/>
                        </a:lnSpc>
                      </a:pPr>
                      <a:endParaRPr sz="2000" b="0" i="1" dirty="0">
                        <a:latin typeface="Calibri"/>
                        <a:cs typeface="Calibri"/>
                      </a:endParaRPr>
                    </a:p>
                  </a:txBody>
                  <a:tcPr marL="0" marR="0" marT="0" marB="0"/>
                </a:tc>
                <a:tc hMerge="1">
                  <a:txBody>
                    <a:bodyPr/>
                    <a:lstStyle/>
                    <a:p>
                      <a:pPr marL="81915">
                        <a:lnSpc>
                          <a:spcPct val="100000"/>
                        </a:lnSpc>
                      </a:pPr>
                      <a:endParaRPr sz="2000" b="0" i="1">
                        <a:latin typeface="Calibri"/>
                        <a:cs typeface="Calibri"/>
                      </a:endParaRPr>
                    </a:p>
                  </a:txBody>
                  <a:tcPr marL="0" marR="0" marT="0" marB="0"/>
                </a:tc>
                <a:tc hMerge="1">
                  <a:txBody>
                    <a:bodyPr/>
                    <a:lstStyle/>
                    <a:p>
                      <a:pPr marL="96520">
                        <a:lnSpc>
                          <a:spcPct val="100000"/>
                        </a:lnSpc>
                      </a:pPr>
                      <a:endParaRPr sz="2000" b="0" i="1">
                        <a:latin typeface="Calibri"/>
                        <a:cs typeface="Calibri"/>
                      </a:endParaRPr>
                    </a:p>
                  </a:txBody>
                  <a:tcPr marL="0" marR="0" marT="0" marB="0"/>
                </a:tc>
                <a:tc hMerge="1">
                  <a:txBody>
                    <a:bodyPr/>
                    <a:lstStyle/>
                    <a:p>
                      <a:pPr marL="97790">
                        <a:lnSpc>
                          <a:spcPct val="100000"/>
                        </a:lnSpc>
                      </a:pPr>
                      <a:endParaRPr sz="2000" b="0" i="1">
                        <a:latin typeface="Calibri"/>
                        <a:cs typeface="Calibri"/>
                      </a:endParaRPr>
                    </a:p>
                  </a:txBody>
                  <a:tcPr marL="0" marR="0" marT="0" marB="0"/>
                </a:tc>
                <a:tc hMerge="1">
                  <a:txBody>
                    <a:bodyPr/>
                    <a:lstStyle/>
                    <a:p>
                      <a:pPr>
                        <a:lnSpc>
                          <a:spcPct val="100000"/>
                        </a:lnSpc>
                      </a:pPr>
                      <a:endParaRPr sz="2000" b="0" i="1" dirty="0">
                        <a:latin typeface="Calibri"/>
                        <a:cs typeface="Calibri"/>
                      </a:endParaRPr>
                    </a:p>
                  </a:txBody>
                  <a:tcPr marL="0" marR="0" marT="0" marB="0"/>
                </a:tc>
                <a:extLst>
                  <a:ext uri="{0D108BD9-81ED-4DB2-BD59-A6C34878D82A}">
                    <a16:rowId xmlns:a16="http://schemas.microsoft.com/office/drawing/2014/main" val="10000"/>
                  </a:ext>
                </a:extLst>
              </a:tr>
              <a:tr h="228600">
                <a:tc>
                  <a:txBody>
                    <a:bodyPr/>
                    <a:lstStyle/>
                    <a:p>
                      <a:pPr marL="721360" algn="ctr">
                        <a:lnSpc>
                          <a:spcPct val="100000"/>
                        </a:lnSpc>
                      </a:pPr>
                      <a:endParaRPr sz="1600" b="0" i="1" dirty="0">
                        <a:solidFill>
                          <a:srgbClr val="000000"/>
                        </a:solidFill>
                        <a:latin typeface="Calibri"/>
                        <a:cs typeface="Calibri"/>
                      </a:endParaRPr>
                    </a:p>
                  </a:txBody>
                  <a:tcPr marL="0" marR="0" marT="0" marB="0" anchor="ctr"/>
                </a:tc>
                <a:tc>
                  <a:txBody>
                    <a:bodyPr/>
                    <a:lstStyle/>
                    <a:p>
                      <a:pPr marL="0" indent="0" algn="l">
                        <a:lnSpc>
                          <a:spcPct val="100000"/>
                        </a:lnSpc>
                      </a:pPr>
                      <a:r>
                        <a:rPr lang="en-US" sz="1600" b="0" i="1" spc="-5" dirty="0">
                          <a:solidFill>
                            <a:srgbClr val="000000"/>
                          </a:solidFill>
                        </a:rPr>
                        <a:t>C</a:t>
                      </a:r>
                      <a:r>
                        <a:rPr sz="1600" b="0" i="1" spc="-5" dirty="0">
                          <a:solidFill>
                            <a:srgbClr val="000000"/>
                          </a:solidFill>
                        </a:rPr>
                        <a:t>oeﬃcients</a:t>
                      </a:r>
                      <a:endParaRPr sz="1600" b="0" i="1" dirty="0">
                        <a:solidFill>
                          <a:srgbClr val="000000"/>
                        </a:solidFill>
                        <a:latin typeface="Calibri"/>
                        <a:cs typeface="Calibri"/>
                      </a:endParaRPr>
                    </a:p>
                  </a:txBody>
                  <a:tcPr marL="0" marR="0" marT="0" marB="0" anchor="ctr"/>
                </a:tc>
                <a:tc>
                  <a:txBody>
                    <a:bodyPr/>
                    <a:lstStyle/>
                    <a:p>
                      <a:pPr marL="113030" algn="l">
                        <a:lnSpc>
                          <a:spcPct val="100000"/>
                        </a:lnSpc>
                      </a:pPr>
                      <a:r>
                        <a:rPr sz="1600" b="0" i="1" spc="-5" dirty="0">
                          <a:solidFill>
                            <a:srgbClr val="000000"/>
                          </a:solidFill>
                        </a:rPr>
                        <a:t>Standard</a:t>
                      </a:r>
                      <a:r>
                        <a:rPr sz="1600" b="0" i="1" spc="-10" dirty="0">
                          <a:solidFill>
                            <a:srgbClr val="000000"/>
                          </a:solidFill>
                        </a:rPr>
                        <a:t> </a:t>
                      </a:r>
                      <a:r>
                        <a:rPr sz="1600" b="0" i="1" spc="-5" dirty="0">
                          <a:solidFill>
                            <a:srgbClr val="000000"/>
                          </a:solidFill>
                        </a:rPr>
                        <a:t>Erro</a:t>
                      </a:r>
                      <a:r>
                        <a:rPr lang="en-US" sz="1600" b="0" i="1" spc="-5" dirty="0">
                          <a:solidFill>
                            <a:srgbClr val="000000"/>
                          </a:solidFill>
                        </a:rPr>
                        <a:t>r</a:t>
                      </a:r>
                      <a:endParaRPr sz="1600" b="0" i="1" dirty="0">
                        <a:solidFill>
                          <a:srgbClr val="000000"/>
                        </a:solidFill>
                        <a:latin typeface="Calibri"/>
                        <a:cs typeface="Calibri"/>
                      </a:endParaRPr>
                    </a:p>
                  </a:txBody>
                  <a:tcPr marL="0" marR="0" marT="0" marB="0" anchor="ctr"/>
                </a:tc>
                <a:tc>
                  <a:txBody>
                    <a:bodyPr/>
                    <a:lstStyle/>
                    <a:p>
                      <a:pPr marL="81915" algn="l">
                        <a:lnSpc>
                          <a:spcPct val="100000"/>
                        </a:lnSpc>
                      </a:pPr>
                      <a:r>
                        <a:rPr sz="1600" b="0" i="1" dirty="0">
                          <a:solidFill>
                            <a:srgbClr val="000000"/>
                          </a:solidFill>
                        </a:rPr>
                        <a:t>t</a:t>
                      </a:r>
                      <a:r>
                        <a:rPr sz="1600" b="0" i="1" spc="-5" dirty="0">
                          <a:solidFill>
                            <a:srgbClr val="000000"/>
                          </a:solidFill>
                        </a:rPr>
                        <a:t> Stat</a:t>
                      </a:r>
                      <a:endParaRPr sz="1600" b="0" i="1" dirty="0">
                        <a:solidFill>
                          <a:srgbClr val="000000"/>
                        </a:solidFill>
                        <a:latin typeface="Calibri"/>
                        <a:cs typeface="Calibri"/>
                      </a:endParaRPr>
                    </a:p>
                  </a:txBody>
                  <a:tcPr marL="0" marR="0" marT="0" marB="0" anchor="ctr"/>
                </a:tc>
                <a:tc>
                  <a:txBody>
                    <a:bodyPr/>
                    <a:lstStyle/>
                    <a:p>
                      <a:pPr marL="96520" algn="l">
                        <a:lnSpc>
                          <a:spcPct val="100000"/>
                        </a:lnSpc>
                      </a:pPr>
                      <a:r>
                        <a:rPr sz="1600" b="0" i="1" spc="-5" dirty="0">
                          <a:solidFill>
                            <a:srgbClr val="000000"/>
                          </a:solidFill>
                        </a:rPr>
                        <a:t>P-value</a:t>
                      </a:r>
                      <a:endParaRPr sz="1600" b="0" i="1" dirty="0">
                        <a:solidFill>
                          <a:srgbClr val="000000"/>
                        </a:solidFill>
                        <a:latin typeface="Calibri"/>
                        <a:cs typeface="Calibri"/>
                      </a:endParaRPr>
                    </a:p>
                  </a:txBody>
                  <a:tcPr marL="0" marR="0" marT="0" marB="0" anchor="ctr"/>
                </a:tc>
                <a:tc>
                  <a:txBody>
                    <a:bodyPr/>
                    <a:lstStyle/>
                    <a:p>
                      <a:pPr marL="97790" algn="l">
                        <a:lnSpc>
                          <a:spcPct val="100000"/>
                        </a:lnSpc>
                      </a:pPr>
                      <a:r>
                        <a:rPr sz="1600" b="0" i="1" spc="-5" dirty="0">
                          <a:solidFill>
                            <a:srgbClr val="000000"/>
                          </a:solidFill>
                        </a:rPr>
                        <a:t>Lower</a:t>
                      </a:r>
                      <a:r>
                        <a:rPr sz="1600" b="0" i="1" spc="-30" dirty="0">
                          <a:solidFill>
                            <a:srgbClr val="000000"/>
                          </a:solidFill>
                        </a:rPr>
                        <a:t> </a:t>
                      </a:r>
                      <a:r>
                        <a:rPr sz="1600" b="0" i="1" dirty="0">
                          <a:solidFill>
                            <a:srgbClr val="000000"/>
                          </a:solidFill>
                        </a:rPr>
                        <a:t>95%</a:t>
                      </a:r>
                      <a:endParaRPr sz="1600" b="0" i="1" dirty="0">
                        <a:solidFill>
                          <a:srgbClr val="000000"/>
                        </a:solidFill>
                        <a:latin typeface="Calibri"/>
                        <a:cs typeface="Calibri"/>
                      </a:endParaRPr>
                    </a:p>
                  </a:txBody>
                  <a:tcPr marL="0" marR="0" marT="0" marB="0" anchor="ctr"/>
                </a:tc>
                <a:tc>
                  <a:txBody>
                    <a:bodyPr/>
                    <a:lstStyle/>
                    <a:p>
                      <a:pPr algn="l">
                        <a:lnSpc>
                          <a:spcPct val="100000"/>
                        </a:lnSpc>
                      </a:pPr>
                      <a:r>
                        <a:rPr lang="en-US" sz="1600" b="0" i="1" dirty="0">
                          <a:solidFill>
                            <a:srgbClr val="000000"/>
                          </a:solidFill>
                        </a:rPr>
                        <a:t>  </a:t>
                      </a:r>
                      <a:r>
                        <a:rPr sz="1600" b="0" i="1" dirty="0">
                          <a:solidFill>
                            <a:srgbClr val="000000"/>
                          </a:solidFill>
                        </a:rPr>
                        <a:t>Upper</a:t>
                      </a:r>
                      <a:r>
                        <a:rPr sz="1600" b="0" i="1" spc="-30" dirty="0">
                          <a:solidFill>
                            <a:srgbClr val="000000"/>
                          </a:solidFill>
                        </a:rPr>
                        <a:t> </a:t>
                      </a:r>
                      <a:r>
                        <a:rPr sz="1600" b="0" i="1" dirty="0">
                          <a:solidFill>
                            <a:srgbClr val="000000"/>
                          </a:solidFill>
                        </a:rPr>
                        <a:t>95%</a:t>
                      </a:r>
                      <a:endParaRPr sz="1600" b="0" i="1" dirty="0">
                        <a:solidFill>
                          <a:srgbClr val="000000"/>
                        </a:solidFill>
                        <a:latin typeface="Calibri"/>
                        <a:cs typeface="Calibri"/>
                      </a:endParaRPr>
                    </a:p>
                  </a:txBody>
                  <a:tcPr marL="0" marR="0" marT="0" marB="0" anchor="ctr"/>
                </a:tc>
                <a:extLst>
                  <a:ext uri="{0D108BD9-81ED-4DB2-BD59-A6C34878D82A}">
                    <a16:rowId xmlns:a16="http://schemas.microsoft.com/office/drawing/2014/main" val="10001"/>
                  </a:ext>
                </a:extLst>
              </a:tr>
              <a:tr h="203835">
                <a:tc>
                  <a:txBody>
                    <a:bodyPr/>
                    <a:lstStyle/>
                    <a:p>
                      <a:pPr marL="22860">
                        <a:lnSpc>
                          <a:spcPct val="100000"/>
                        </a:lnSpc>
                        <a:tabLst>
                          <a:tab pos="721995" algn="l"/>
                        </a:tabLst>
                      </a:pPr>
                      <a:r>
                        <a:rPr lang="en-US" sz="1600" spc="-5" dirty="0">
                          <a:solidFill>
                            <a:srgbClr val="000000"/>
                          </a:solidFill>
                        </a:rPr>
                        <a:t>Intercept </a:t>
                      </a:r>
                      <a:endParaRPr sz="1600" dirty="0">
                        <a:solidFill>
                          <a:srgbClr val="000000"/>
                        </a:solidFill>
                        <a:latin typeface="Calibri"/>
                        <a:cs typeface="Calibri"/>
                      </a:endParaRPr>
                    </a:p>
                  </a:txBody>
                  <a:tcPr marL="0" marR="0" marT="0" marB="0"/>
                </a:tc>
                <a:tc>
                  <a:txBody>
                    <a:bodyPr/>
                    <a:lstStyle/>
                    <a:p>
                      <a:pPr marL="22860">
                        <a:lnSpc>
                          <a:spcPct val="100000"/>
                        </a:lnSpc>
                        <a:tabLst>
                          <a:tab pos="721995" algn="l"/>
                        </a:tabLst>
                      </a:pPr>
                      <a:r>
                        <a:rPr sz="1600" dirty="0">
                          <a:solidFill>
                            <a:srgbClr val="000000"/>
                          </a:solidFill>
                        </a:rPr>
                        <a:t>0.273342604</a:t>
                      </a:r>
                      <a:endParaRPr sz="1600" dirty="0">
                        <a:solidFill>
                          <a:srgbClr val="000000"/>
                        </a:solidFill>
                        <a:latin typeface="Calibri"/>
                        <a:cs typeface="Calibri"/>
                      </a:endParaRPr>
                    </a:p>
                  </a:txBody>
                  <a:tcPr marL="0" marR="0" marT="0" marB="0"/>
                </a:tc>
                <a:tc>
                  <a:txBody>
                    <a:bodyPr/>
                    <a:lstStyle/>
                    <a:p>
                      <a:pPr marL="99060">
                        <a:lnSpc>
                          <a:spcPct val="100000"/>
                        </a:lnSpc>
                      </a:pPr>
                      <a:r>
                        <a:rPr sz="1600" dirty="0">
                          <a:solidFill>
                            <a:srgbClr val="000000"/>
                          </a:solidFill>
                        </a:rPr>
                        <a:t>1.067710391</a:t>
                      </a:r>
                      <a:endParaRPr sz="1600" dirty="0">
                        <a:solidFill>
                          <a:srgbClr val="000000"/>
                        </a:solidFill>
                        <a:latin typeface="Calibri"/>
                        <a:cs typeface="Calibri"/>
                      </a:endParaRPr>
                    </a:p>
                  </a:txBody>
                  <a:tcPr marL="0" marR="0" marT="0" marB="0"/>
                </a:tc>
                <a:tc>
                  <a:txBody>
                    <a:bodyPr/>
                    <a:lstStyle/>
                    <a:p>
                      <a:pPr marL="63500">
                        <a:lnSpc>
                          <a:spcPct val="100000"/>
                        </a:lnSpc>
                      </a:pPr>
                      <a:r>
                        <a:rPr sz="1600" dirty="0">
                          <a:solidFill>
                            <a:srgbClr val="000000"/>
                          </a:solidFill>
                        </a:rPr>
                        <a:t>0.256008189</a:t>
                      </a:r>
                      <a:endParaRPr sz="1600" dirty="0">
                        <a:solidFill>
                          <a:srgbClr val="000000"/>
                        </a:solidFill>
                        <a:latin typeface="Calibri"/>
                        <a:cs typeface="Calibri"/>
                      </a:endParaRPr>
                    </a:p>
                  </a:txBody>
                  <a:tcPr marL="0" marR="0" marT="0" marB="0"/>
                </a:tc>
                <a:tc>
                  <a:txBody>
                    <a:bodyPr/>
                    <a:lstStyle/>
                    <a:p>
                      <a:pPr marL="76200">
                        <a:lnSpc>
                          <a:spcPct val="100000"/>
                        </a:lnSpc>
                      </a:pPr>
                      <a:r>
                        <a:rPr sz="1600" dirty="0">
                          <a:solidFill>
                            <a:srgbClr val="000000"/>
                          </a:solidFill>
                        </a:rPr>
                        <a:t>0.799816021</a:t>
                      </a:r>
                      <a:endParaRPr sz="1600" dirty="0">
                        <a:solidFill>
                          <a:srgbClr val="000000"/>
                        </a:solidFill>
                        <a:latin typeface="Calibri"/>
                        <a:cs typeface="Calibri"/>
                      </a:endParaRPr>
                    </a:p>
                  </a:txBody>
                  <a:tcPr marL="0" marR="0" marT="0" marB="0"/>
                </a:tc>
                <a:tc>
                  <a:txBody>
                    <a:bodyPr/>
                    <a:lstStyle/>
                    <a:p>
                      <a:pPr marR="1270" algn="l">
                        <a:lnSpc>
                          <a:spcPct val="100000"/>
                        </a:lnSpc>
                      </a:pPr>
                      <a:r>
                        <a:rPr sz="1600" spc="-5" dirty="0">
                          <a:solidFill>
                            <a:srgbClr val="000000"/>
                          </a:solidFill>
                          <a:latin typeface="Symbol" pitchFamily="98" charset="2"/>
                        </a:rPr>
                        <a:t>-</a:t>
                      </a:r>
                      <a:r>
                        <a:rPr sz="1600" spc="-5" dirty="0">
                          <a:solidFill>
                            <a:srgbClr val="000000"/>
                          </a:solidFill>
                        </a:rPr>
                        <a:t>1.913762987</a:t>
                      </a:r>
                      <a:endParaRPr sz="1600" dirty="0">
                        <a:solidFill>
                          <a:srgbClr val="000000"/>
                        </a:solidFill>
                        <a:latin typeface="Calibri"/>
                        <a:cs typeface="Calibri"/>
                      </a:endParaRPr>
                    </a:p>
                  </a:txBody>
                  <a:tcPr marL="0" marR="0" marT="0" marB="0"/>
                </a:tc>
                <a:tc>
                  <a:txBody>
                    <a:bodyPr/>
                    <a:lstStyle/>
                    <a:p>
                      <a:pPr marL="3175" algn="l">
                        <a:lnSpc>
                          <a:spcPct val="100000"/>
                        </a:lnSpc>
                      </a:pPr>
                      <a:r>
                        <a:rPr lang="en-US" sz="1600" dirty="0">
                          <a:solidFill>
                            <a:srgbClr val="000000"/>
                          </a:solidFill>
                        </a:rPr>
                        <a:t>  </a:t>
                      </a:r>
                      <a:r>
                        <a:rPr sz="1600" dirty="0">
                          <a:solidFill>
                            <a:srgbClr val="000000"/>
                          </a:solidFill>
                        </a:rPr>
                        <a:t>2.460448195</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38430">
                <a:tc>
                  <a:txBody>
                    <a:bodyPr/>
                    <a:lstStyle/>
                    <a:p>
                      <a:pPr marL="22860">
                        <a:lnSpc>
                          <a:spcPct val="100000"/>
                        </a:lnSpc>
                        <a:tabLst>
                          <a:tab pos="721995" algn="l"/>
                        </a:tabLst>
                      </a:pPr>
                      <a:r>
                        <a:rPr lang="en-US" sz="1600" spc="-5" dirty="0">
                          <a:solidFill>
                            <a:srgbClr val="000000"/>
                          </a:solidFill>
                        </a:rPr>
                        <a:t>SAT</a:t>
                      </a:r>
                      <a:r>
                        <a:rPr lang="en-US" sz="1600" dirty="0">
                          <a:solidFill>
                            <a:srgbClr val="000000"/>
                          </a:solidFill>
                        </a:rPr>
                        <a:t> Score </a:t>
                      </a:r>
                      <a:endParaRPr sz="1600" dirty="0">
                        <a:solidFill>
                          <a:srgbClr val="000000"/>
                        </a:solidFill>
                        <a:latin typeface="Calibri"/>
                        <a:cs typeface="Calibri"/>
                      </a:endParaRPr>
                    </a:p>
                  </a:txBody>
                  <a:tcPr marL="0" marR="0" marT="0" marB="0"/>
                </a:tc>
                <a:tc>
                  <a:txBody>
                    <a:bodyPr/>
                    <a:lstStyle/>
                    <a:p>
                      <a:pPr marL="22860">
                        <a:lnSpc>
                          <a:spcPct val="100000"/>
                        </a:lnSpc>
                        <a:tabLst>
                          <a:tab pos="721995" algn="l"/>
                        </a:tabLst>
                      </a:pPr>
                      <a:r>
                        <a:rPr sz="1600" dirty="0">
                          <a:solidFill>
                            <a:srgbClr val="000000"/>
                          </a:solidFill>
                        </a:rPr>
                        <a:t>0.002144823</a:t>
                      </a:r>
                      <a:endParaRPr sz="1600" dirty="0">
                        <a:solidFill>
                          <a:srgbClr val="000000"/>
                        </a:solidFill>
                        <a:latin typeface="Calibri"/>
                        <a:cs typeface="Calibri"/>
                      </a:endParaRPr>
                    </a:p>
                  </a:txBody>
                  <a:tcPr marL="0" marR="0" marT="0" marB="0"/>
                </a:tc>
                <a:tc>
                  <a:txBody>
                    <a:bodyPr/>
                    <a:lstStyle/>
                    <a:p>
                      <a:pPr marL="98425">
                        <a:lnSpc>
                          <a:spcPct val="100000"/>
                        </a:lnSpc>
                      </a:pPr>
                      <a:r>
                        <a:rPr sz="1600" dirty="0">
                          <a:solidFill>
                            <a:srgbClr val="000000"/>
                          </a:solidFill>
                        </a:rPr>
                        <a:t>0.000929737</a:t>
                      </a:r>
                      <a:endParaRPr sz="1600" dirty="0">
                        <a:solidFill>
                          <a:srgbClr val="000000"/>
                        </a:solidFill>
                        <a:latin typeface="Calibri"/>
                        <a:cs typeface="Calibri"/>
                      </a:endParaRPr>
                    </a:p>
                  </a:txBody>
                  <a:tcPr marL="0" marR="0" marT="0" marB="0"/>
                </a:tc>
                <a:tc>
                  <a:txBody>
                    <a:bodyPr/>
                    <a:lstStyle/>
                    <a:p>
                      <a:pPr marL="63500">
                        <a:lnSpc>
                          <a:spcPct val="100000"/>
                        </a:lnSpc>
                      </a:pPr>
                      <a:r>
                        <a:rPr sz="1600" dirty="0">
                          <a:solidFill>
                            <a:srgbClr val="000000"/>
                          </a:solidFill>
                        </a:rPr>
                        <a:t>2.306913103</a:t>
                      </a:r>
                      <a:endParaRPr sz="1600" dirty="0">
                        <a:solidFill>
                          <a:srgbClr val="000000"/>
                        </a:solidFill>
                        <a:latin typeface="Calibri"/>
                        <a:cs typeface="Calibri"/>
                      </a:endParaRPr>
                    </a:p>
                  </a:txBody>
                  <a:tcPr marL="0" marR="0" marT="0" marB="0"/>
                </a:tc>
                <a:tc>
                  <a:txBody>
                    <a:bodyPr/>
                    <a:lstStyle/>
                    <a:p>
                      <a:pPr marL="76200">
                        <a:lnSpc>
                          <a:spcPct val="100000"/>
                        </a:lnSpc>
                      </a:pPr>
                      <a:r>
                        <a:rPr sz="1600" dirty="0">
                          <a:solidFill>
                            <a:srgbClr val="000000"/>
                          </a:solidFill>
                        </a:rPr>
                        <a:t>0.028670474</a:t>
                      </a:r>
                      <a:endParaRPr sz="1600" dirty="0">
                        <a:solidFill>
                          <a:srgbClr val="000000"/>
                        </a:solidFill>
                        <a:latin typeface="Calibri"/>
                        <a:cs typeface="Calibri"/>
                      </a:endParaRPr>
                    </a:p>
                  </a:txBody>
                  <a:tcPr marL="0" marR="0" marT="0" marB="0"/>
                </a:tc>
                <a:tc>
                  <a:txBody>
                    <a:bodyPr/>
                    <a:lstStyle/>
                    <a:p>
                      <a:pPr algn="l">
                        <a:lnSpc>
                          <a:spcPct val="100000"/>
                        </a:lnSpc>
                      </a:pPr>
                      <a:r>
                        <a:rPr lang="en-US" sz="1600" dirty="0">
                          <a:solidFill>
                            <a:srgbClr val="000000"/>
                          </a:solidFill>
                        </a:rPr>
                        <a:t>   </a:t>
                      </a:r>
                      <a:r>
                        <a:rPr sz="1600" dirty="0">
                          <a:solidFill>
                            <a:srgbClr val="000000"/>
                          </a:solidFill>
                        </a:rPr>
                        <a:t>0.000240343</a:t>
                      </a:r>
                      <a:endParaRPr sz="1600" dirty="0">
                        <a:solidFill>
                          <a:srgbClr val="000000"/>
                        </a:solidFill>
                        <a:latin typeface="Calibri"/>
                        <a:cs typeface="Calibri"/>
                      </a:endParaRPr>
                    </a:p>
                  </a:txBody>
                  <a:tcPr marL="0" marR="0" marT="0" marB="0">
                    <a:solidFill>
                      <a:schemeClr val="accent3"/>
                    </a:solidFill>
                  </a:tcPr>
                </a:tc>
                <a:tc>
                  <a:txBody>
                    <a:bodyPr/>
                    <a:lstStyle/>
                    <a:p>
                      <a:pPr marL="3175" algn="l">
                        <a:lnSpc>
                          <a:spcPct val="100000"/>
                        </a:lnSpc>
                      </a:pPr>
                      <a:r>
                        <a:rPr lang="en-US" sz="1600" dirty="0">
                          <a:solidFill>
                            <a:srgbClr val="000000"/>
                          </a:solidFill>
                        </a:rPr>
                        <a:t>  </a:t>
                      </a:r>
                      <a:r>
                        <a:rPr sz="1600" dirty="0">
                          <a:solidFill>
                            <a:srgbClr val="000000"/>
                          </a:solidFill>
                        </a:rPr>
                        <a:t>0.004049304</a:t>
                      </a:r>
                      <a:endParaRPr sz="1600" dirty="0">
                        <a:solidFill>
                          <a:srgbClr val="000000"/>
                        </a:solidFill>
                        <a:latin typeface="Calibri"/>
                        <a:cs typeface="Calibri"/>
                      </a:endParaRPr>
                    </a:p>
                  </a:txBody>
                  <a:tcPr marL="0" marR="0" marT="0" marB="0">
                    <a:solidFill>
                      <a:schemeClr val="accent3"/>
                    </a:solidFill>
                  </a:tcPr>
                </a:tc>
                <a:extLst>
                  <a:ext uri="{0D108BD9-81ED-4DB2-BD59-A6C34878D82A}">
                    <a16:rowId xmlns:a16="http://schemas.microsoft.com/office/drawing/2014/main" val="10003"/>
                  </a:ext>
                </a:extLst>
              </a:tr>
            </a:tbl>
          </a:graphicData>
        </a:graphic>
      </p:graphicFrame>
      <p:sp>
        <p:nvSpPr>
          <p:cNvPr id="5" name="Content Placeholder 3"/>
          <p:cNvSpPr txBox="1">
            <a:spLocks/>
          </p:cNvSpPr>
          <p:nvPr/>
        </p:nvSpPr>
        <p:spPr>
          <a:xfrm>
            <a:off x="457200" y="2848654"/>
            <a:ext cx="8229600" cy="2763834"/>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In the summary output from Excel, the confidence interval is already given (see the highlighted values above), but some technologies may require you to pull the pieces from the output to calculate the confidence interval.</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normAutofit/>
          </a:bodyPr>
          <a:lstStyle/>
          <a:p>
            <a:r>
              <a:rPr lang="en-US" dirty="0"/>
              <a:t>Using the computer output will make the job of calculating a confidence interval easy. Two of the three pieces of information required to calculate a confidence interval are given in the output.</a:t>
            </a:r>
          </a:p>
          <a:p>
            <a:pPr marL="461963" indent="-461963">
              <a:buFont typeface="Arial" pitchFamily="34" charset="0"/>
              <a:buChar char="•"/>
            </a:pPr>
            <a:r>
              <a:rPr lang="en-US" dirty="0"/>
              <a:t>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given in the </a:t>
            </a:r>
            <a:r>
              <a:rPr lang="en-US" i="1" dirty="0"/>
              <a:t>Coefficients</a:t>
            </a:r>
            <a:r>
              <a:rPr lang="en-US" dirty="0"/>
              <a:t> column associated with the variable SAT Score. That is, </a:t>
            </a:r>
            <a:r>
              <a:rPr lang="en-US" i="1" dirty="0"/>
              <a:t>b</a:t>
            </a:r>
            <a:r>
              <a:rPr lang="en-US" baseline="-25000" dirty="0"/>
              <a:t>1</a:t>
            </a:r>
            <a:r>
              <a:rPr lang="en-US" dirty="0"/>
              <a:t> is 0.0021. </a:t>
            </a:r>
          </a:p>
          <a:p>
            <a:pPr marL="461963" indent="-461963">
              <a:buFont typeface="Arial" pitchFamily="34" charset="0"/>
              <a:buChar char="•"/>
            </a:pPr>
            <a:r>
              <a:rPr lang="en-US" dirty="0"/>
              <a:t>The standard deviation of </a:t>
            </a:r>
            <a:r>
              <a:rPr lang="en-US" i="1" dirty="0"/>
              <a:t>b</a:t>
            </a:r>
            <a:r>
              <a:rPr lang="en-US" baseline="-25000" dirty="0"/>
              <a:t>1</a:t>
            </a:r>
            <a:r>
              <a:rPr lang="en-US" dirty="0"/>
              <a:t> is given in the </a:t>
            </a:r>
            <a:r>
              <a:rPr lang="en-US" i="1" dirty="0"/>
              <a:t>Standard Error</a:t>
            </a:r>
            <a:r>
              <a:rPr lang="en-US" dirty="0"/>
              <a:t> column associated with the variable SAT Score. That is, 	 is 0.00093. </a:t>
            </a:r>
          </a:p>
          <a:p>
            <a:endParaRPr lang="en-US" dirty="0"/>
          </a:p>
        </p:txBody>
      </p:sp>
      <p:graphicFrame>
        <p:nvGraphicFramePr>
          <p:cNvPr id="297986" name="Object 2"/>
          <p:cNvGraphicFramePr>
            <a:graphicFrameLocks noChangeAspect="1"/>
          </p:cNvGraphicFramePr>
          <p:nvPr/>
        </p:nvGraphicFramePr>
        <p:xfrm>
          <a:off x="2074178" y="5368255"/>
          <a:ext cx="355600" cy="482600"/>
        </p:xfrm>
        <a:graphic>
          <a:graphicData uri="http://schemas.openxmlformats.org/presentationml/2006/ole">
            <mc:AlternateContent xmlns:mc="http://schemas.openxmlformats.org/markup-compatibility/2006">
              <mc:Choice xmlns:v="urn:schemas-microsoft-com:vml" Requires="v">
                <p:oleObj spid="_x0000_s298010" name="Equation" r:id="rId3" imgW="355320" imgH="482400" progId="Equation.DSMT4">
                  <p:embed/>
                </p:oleObj>
              </mc:Choice>
              <mc:Fallback>
                <p:oleObj name="Equation" r:id="rId3" imgW="355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178" y="5368255"/>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normAutofit/>
          </a:bodyPr>
          <a:lstStyle/>
          <a:p>
            <a:r>
              <a:rPr lang="en-US" dirty="0"/>
              <a:t>The missing piece of information is the value of          .</a:t>
            </a:r>
          </a:p>
          <a:p>
            <a:pPr>
              <a:lnSpc>
                <a:spcPct val="150000"/>
              </a:lnSpc>
            </a:pPr>
            <a:r>
              <a:rPr lang="en-US" dirty="0"/>
              <a:t>Determining 	requires the calculation of       and the degrees of freedom. Since the level of confidence is specified to be 0.95, then 1 − </a:t>
            </a:r>
            <a:r>
              <a:rPr lang="el-GR" i="1" dirty="0">
                <a:latin typeface="Cambria Math" panose="02040503050406030204" pitchFamily="18" charset="0"/>
                <a:ea typeface="Cambria Math" panose="02040503050406030204" pitchFamily="18" charset="0"/>
              </a:rPr>
              <a:t>α</a:t>
            </a:r>
            <a:r>
              <a:rPr lang="en-US" dirty="0"/>
              <a:t> = 0.95, which implies     </a:t>
            </a:r>
          </a:p>
          <a:p>
            <a:r>
              <a:rPr lang="el-GR" i="1" dirty="0">
                <a:latin typeface="Cambria Math" panose="02040503050406030204" pitchFamily="18" charset="0"/>
                <a:ea typeface="Cambria Math" panose="02040503050406030204" pitchFamily="18" charset="0"/>
              </a:rPr>
              <a:t>α</a:t>
            </a:r>
            <a:r>
              <a:rPr lang="en-US" dirty="0"/>
              <a:t> = 0.05 and  			The degrees of freedom are</a:t>
            </a:r>
          </a:p>
          <a:p>
            <a:pPr algn="ctr"/>
            <a:r>
              <a:rPr lang="pt-BR" i="1" dirty="0"/>
              <a:t>n</a:t>
            </a:r>
            <a:r>
              <a:rPr lang="pt-BR" dirty="0"/>
              <a:t> − 2 = 30 − 2 = 28. </a:t>
            </a:r>
          </a:p>
        </p:txBody>
      </p:sp>
      <p:graphicFrame>
        <p:nvGraphicFramePr>
          <p:cNvPr id="300034" name="Object 2"/>
          <p:cNvGraphicFramePr>
            <a:graphicFrameLocks noChangeAspect="1"/>
          </p:cNvGraphicFramePr>
          <p:nvPr>
            <p:extLst>
              <p:ext uri="{D42A27DB-BD31-4B8C-83A1-F6EECF244321}">
                <p14:modId xmlns:p14="http://schemas.microsoft.com/office/powerpoint/2010/main" val="2527584210"/>
              </p:ext>
            </p:extLst>
          </p:nvPr>
        </p:nvGraphicFramePr>
        <p:xfrm>
          <a:off x="7425655" y="1367755"/>
          <a:ext cx="749300" cy="495300"/>
        </p:xfrm>
        <a:graphic>
          <a:graphicData uri="http://schemas.openxmlformats.org/presentationml/2006/ole">
            <mc:AlternateContent xmlns:mc="http://schemas.openxmlformats.org/markup-compatibility/2006">
              <mc:Choice xmlns:v="urn:schemas-microsoft-com:vml" Requires="v">
                <p:oleObj spid="_x0000_s300138" name="Equation" r:id="rId3" imgW="749160" imgH="495000" progId="Equation.DSMT4">
                  <p:embed/>
                </p:oleObj>
              </mc:Choice>
              <mc:Fallback>
                <p:oleObj name="Equation" r:id="rId3" imgW="749160" imgH="495000" progId="Equation.DSMT4">
                  <p:embed/>
                  <p:pic>
                    <p:nvPicPr>
                      <p:cNvPr id="0" name="Picture 2"/>
                      <p:cNvPicPr>
                        <a:picLocks noChangeAspect="1" noChangeArrowheads="1"/>
                      </p:cNvPicPr>
                      <p:nvPr/>
                    </p:nvPicPr>
                    <p:blipFill>
                      <a:blip r:embed="rId4"/>
                      <a:srcRect/>
                      <a:stretch>
                        <a:fillRect/>
                      </a:stretch>
                    </p:blipFill>
                    <p:spPr bwMode="auto">
                      <a:xfrm>
                        <a:off x="7425655" y="1367755"/>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5" name="Object 3"/>
          <p:cNvGraphicFramePr>
            <a:graphicFrameLocks noChangeAspect="1"/>
          </p:cNvGraphicFramePr>
          <p:nvPr>
            <p:extLst>
              <p:ext uri="{D42A27DB-BD31-4B8C-83A1-F6EECF244321}">
                <p14:modId xmlns:p14="http://schemas.microsoft.com/office/powerpoint/2010/main" val="2170741983"/>
              </p:ext>
            </p:extLst>
          </p:nvPr>
        </p:nvGraphicFramePr>
        <p:xfrm>
          <a:off x="2438400" y="2027689"/>
          <a:ext cx="749300" cy="495300"/>
        </p:xfrm>
        <a:graphic>
          <a:graphicData uri="http://schemas.openxmlformats.org/presentationml/2006/ole">
            <mc:AlternateContent xmlns:mc="http://schemas.openxmlformats.org/markup-compatibility/2006">
              <mc:Choice xmlns:v="urn:schemas-microsoft-com:vml" Requires="v">
                <p:oleObj spid="_x0000_s300139" name="Equation" r:id="rId5" imgW="749160" imgH="495000" progId="Equation.DSMT4">
                  <p:embed/>
                </p:oleObj>
              </mc:Choice>
              <mc:Fallback>
                <p:oleObj name="Equation" r:id="rId5" imgW="749160" imgH="495000" progId="Equation.DSMT4">
                  <p:embed/>
                  <p:pic>
                    <p:nvPicPr>
                      <p:cNvPr id="0" name="Picture 3"/>
                      <p:cNvPicPr>
                        <a:picLocks noChangeAspect="1" noChangeArrowheads="1"/>
                      </p:cNvPicPr>
                      <p:nvPr/>
                    </p:nvPicPr>
                    <p:blipFill>
                      <a:blip r:embed="rId6"/>
                      <a:srcRect/>
                      <a:stretch>
                        <a:fillRect/>
                      </a:stretch>
                    </p:blipFill>
                    <p:spPr bwMode="auto">
                      <a:xfrm>
                        <a:off x="2438400" y="2027689"/>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6" name="Object 4"/>
          <p:cNvGraphicFramePr>
            <a:graphicFrameLocks noChangeAspect="1"/>
          </p:cNvGraphicFramePr>
          <p:nvPr>
            <p:extLst>
              <p:ext uri="{D42A27DB-BD31-4B8C-83A1-F6EECF244321}">
                <p14:modId xmlns:p14="http://schemas.microsoft.com/office/powerpoint/2010/main" val="901783266"/>
              </p:ext>
            </p:extLst>
          </p:nvPr>
        </p:nvGraphicFramePr>
        <p:xfrm>
          <a:off x="7219950" y="1803400"/>
          <a:ext cx="317500" cy="838200"/>
        </p:xfrm>
        <a:graphic>
          <a:graphicData uri="http://schemas.openxmlformats.org/presentationml/2006/ole">
            <mc:AlternateContent xmlns:mc="http://schemas.openxmlformats.org/markup-compatibility/2006">
              <mc:Choice xmlns:v="urn:schemas-microsoft-com:vml" Requires="v">
                <p:oleObj spid="_x0000_s300140" name="Equation" r:id="rId7" imgW="317160" imgH="838080" progId="Equation.DSMT4">
                  <p:embed/>
                </p:oleObj>
              </mc:Choice>
              <mc:Fallback>
                <p:oleObj name="Equation" r:id="rId7" imgW="317160" imgH="838080" progId="Equation.DSMT4">
                  <p:embed/>
                  <p:pic>
                    <p:nvPicPr>
                      <p:cNvPr id="0" name="Picture 4"/>
                      <p:cNvPicPr>
                        <a:picLocks noChangeAspect="1" noChangeArrowheads="1"/>
                      </p:cNvPicPr>
                      <p:nvPr/>
                    </p:nvPicPr>
                    <p:blipFill>
                      <a:blip r:embed="rId8"/>
                      <a:srcRect/>
                      <a:stretch>
                        <a:fillRect/>
                      </a:stretch>
                    </p:blipFill>
                    <p:spPr bwMode="auto">
                      <a:xfrm>
                        <a:off x="7219950" y="1803400"/>
                        <a:ext cx="31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7" name="Object 5"/>
          <p:cNvGraphicFramePr>
            <a:graphicFrameLocks noChangeAspect="1"/>
          </p:cNvGraphicFramePr>
          <p:nvPr>
            <p:extLst>
              <p:ext uri="{D42A27DB-BD31-4B8C-83A1-F6EECF244321}">
                <p14:modId xmlns:p14="http://schemas.microsoft.com/office/powerpoint/2010/main" val="860609540"/>
              </p:ext>
            </p:extLst>
          </p:nvPr>
        </p:nvGraphicFramePr>
        <p:xfrm>
          <a:off x="2438400" y="3641416"/>
          <a:ext cx="2540000" cy="838200"/>
        </p:xfrm>
        <a:graphic>
          <a:graphicData uri="http://schemas.openxmlformats.org/presentationml/2006/ole">
            <mc:AlternateContent xmlns:mc="http://schemas.openxmlformats.org/markup-compatibility/2006">
              <mc:Choice xmlns:v="urn:schemas-microsoft-com:vml" Requires="v">
                <p:oleObj spid="_x0000_s300141" name="Equation" r:id="rId9" imgW="2539800" imgH="838080" progId="Equation.DSMT4">
                  <p:embed/>
                </p:oleObj>
              </mc:Choice>
              <mc:Fallback>
                <p:oleObj name="Equation" r:id="rId9" imgW="2539800" imgH="838080" progId="Equation.DSMT4">
                  <p:embed/>
                  <p:pic>
                    <p:nvPicPr>
                      <p:cNvPr id="0" name="Picture 5"/>
                      <p:cNvPicPr>
                        <a:picLocks noChangeAspect="1" noChangeArrowheads="1"/>
                      </p:cNvPicPr>
                      <p:nvPr/>
                    </p:nvPicPr>
                    <p:blipFill>
                      <a:blip r:embed="rId10"/>
                      <a:srcRect/>
                      <a:stretch>
                        <a:fillRect/>
                      </a:stretch>
                    </p:blipFill>
                    <p:spPr bwMode="auto">
                      <a:xfrm>
                        <a:off x="2438400" y="3641416"/>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a:xfrm>
            <a:off x="457200" y="1280160"/>
            <a:ext cx="8229600" cy="4572000"/>
          </a:xfrm>
        </p:spPr>
        <p:txBody>
          <a:bodyPr/>
          <a:lstStyle/>
          <a:p>
            <a:r>
              <a:rPr lang="en-US" dirty="0"/>
              <a:t>Consequently, using technology</a:t>
            </a:r>
          </a:p>
          <a:p>
            <a:pPr algn="ctr"/>
            <a:endParaRPr lang="en-US" sz="2500" b="1" i="1" dirty="0"/>
          </a:p>
          <a:p>
            <a:pPr algn="ctr"/>
            <a:r>
              <a:rPr lang="en-US" b="1" i="1" dirty="0"/>
              <a:t>t</a:t>
            </a:r>
            <a:r>
              <a:rPr lang="en-US" b="1" dirty="0"/>
              <a:t>-Distribution, </a:t>
            </a:r>
            <a:r>
              <a:rPr lang="en-US" b="1" i="1" dirty="0"/>
              <a:t>df</a:t>
            </a:r>
            <a:r>
              <a:rPr lang="en-US" b="1" dirty="0"/>
              <a:t> = 28</a:t>
            </a:r>
          </a:p>
        </p:txBody>
      </p:sp>
      <p:graphicFrame>
        <p:nvGraphicFramePr>
          <p:cNvPr id="301058" name="Object 2"/>
          <p:cNvGraphicFramePr>
            <a:graphicFrameLocks noChangeAspect="1"/>
          </p:cNvGraphicFramePr>
          <p:nvPr>
            <p:extLst>
              <p:ext uri="{D42A27DB-BD31-4B8C-83A1-F6EECF244321}">
                <p14:modId xmlns:p14="http://schemas.microsoft.com/office/powerpoint/2010/main" val="3930802314"/>
              </p:ext>
            </p:extLst>
          </p:nvPr>
        </p:nvGraphicFramePr>
        <p:xfrm>
          <a:off x="2895600" y="1757748"/>
          <a:ext cx="3378200" cy="495300"/>
        </p:xfrm>
        <a:graphic>
          <a:graphicData uri="http://schemas.openxmlformats.org/presentationml/2006/ole">
            <mc:AlternateContent xmlns:mc="http://schemas.openxmlformats.org/markup-compatibility/2006">
              <mc:Choice xmlns:v="urn:schemas-microsoft-com:vml" Requires="v">
                <p:oleObj spid="_x0000_s301082" name="Equation" r:id="rId3" imgW="3377880" imgH="495000" progId="Equation.DSMT4">
                  <p:embed/>
                </p:oleObj>
              </mc:Choice>
              <mc:Fallback>
                <p:oleObj name="Equation" r:id="rId3" imgW="3377880" imgH="495000" progId="Equation.DSMT4">
                  <p:embed/>
                  <p:pic>
                    <p:nvPicPr>
                      <p:cNvPr id="0" name="Picture 2"/>
                      <p:cNvPicPr>
                        <a:picLocks noChangeAspect="1" noChangeArrowheads="1"/>
                      </p:cNvPicPr>
                      <p:nvPr/>
                    </p:nvPicPr>
                    <p:blipFill>
                      <a:blip r:embed="rId4"/>
                      <a:srcRect/>
                      <a:stretch>
                        <a:fillRect/>
                      </a:stretch>
                    </p:blipFill>
                    <p:spPr bwMode="auto">
                      <a:xfrm>
                        <a:off x="2895600" y="1757748"/>
                        <a:ext cx="337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105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20686" y="2734962"/>
            <a:ext cx="4702628"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a:xfrm>
            <a:off x="457200" y="1203960"/>
            <a:ext cx="8229600" cy="5044440"/>
          </a:xfrm>
        </p:spPr>
        <p:txBody>
          <a:bodyPr>
            <a:normAutofit/>
          </a:bodyPr>
          <a:lstStyle/>
          <a:p>
            <a:r>
              <a:rPr lang="en-US" dirty="0"/>
              <a:t>Now, let's assemble all the pieces. The 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a:t>
            </a:r>
          </a:p>
          <a:p>
            <a:endParaRPr lang="en-US" dirty="0"/>
          </a:p>
          <a:p>
            <a:pPr algn="ctr"/>
            <a:r>
              <a:rPr lang="en-US" dirty="0"/>
              <a:t>0.0021 ± 2.0484 · 0.00093</a:t>
            </a:r>
          </a:p>
          <a:p>
            <a:pPr algn="ctr"/>
            <a:r>
              <a:rPr lang="en-US" dirty="0"/>
              <a:t>0.0021 ± 0.001905</a:t>
            </a:r>
          </a:p>
          <a:p>
            <a:pPr algn="ctr"/>
            <a:endParaRPr lang="en-US" dirty="0"/>
          </a:p>
          <a:p>
            <a:endParaRPr lang="en-US" dirty="0"/>
          </a:p>
          <a:p>
            <a:r>
              <a:rPr lang="en-US" dirty="0"/>
              <a:t>We are 95% confident that the interval contains the true value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There are two possible interpretations of this interval.</a:t>
            </a:r>
          </a:p>
        </p:txBody>
      </p:sp>
      <p:graphicFrame>
        <p:nvGraphicFramePr>
          <p:cNvPr id="302082" name="Object 2"/>
          <p:cNvGraphicFramePr>
            <a:graphicFrameLocks noChangeAspect="1"/>
          </p:cNvGraphicFramePr>
          <p:nvPr>
            <p:extLst>
              <p:ext uri="{D42A27DB-BD31-4B8C-83A1-F6EECF244321}">
                <p14:modId xmlns:p14="http://schemas.microsoft.com/office/powerpoint/2010/main" val="763566579"/>
              </p:ext>
            </p:extLst>
          </p:nvPr>
        </p:nvGraphicFramePr>
        <p:xfrm>
          <a:off x="3689350" y="2184400"/>
          <a:ext cx="1866900" cy="495300"/>
        </p:xfrm>
        <a:graphic>
          <a:graphicData uri="http://schemas.openxmlformats.org/presentationml/2006/ole">
            <mc:AlternateContent xmlns:mc="http://schemas.openxmlformats.org/markup-compatibility/2006">
              <mc:Choice xmlns:v="urn:schemas-microsoft-com:vml" Requires="v">
                <p:oleObj spid="_x0000_s302106" name="Equation" r:id="rId3" imgW="1866600" imgH="495000" progId="Equation.DSMT4">
                  <p:embed/>
                </p:oleObj>
              </mc:Choice>
              <mc:Fallback>
                <p:oleObj name="Equation" r:id="rId3" imgW="1866600" imgH="495000" progId="Equation.DSMT4">
                  <p:embed/>
                  <p:pic>
                    <p:nvPicPr>
                      <p:cNvPr id="0" name="Picture 2"/>
                      <p:cNvPicPr>
                        <a:picLocks noChangeAspect="1" noChangeArrowheads="1"/>
                      </p:cNvPicPr>
                      <p:nvPr/>
                    </p:nvPicPr>
                    <p:blipFill>
                      <a:blip r:embed="rId4"/>
                      <a:srcRect/>
                      <a:stretch>
                        <a:fillRect/>
                      </a:stretch>
                    </p:blipFill>
                    <p:spPr bwMode="auto">
                      <a:xfrm>
                        <a:off x="3689350" y="2184400"/>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2083" name="Picture 3"/>
          <p:cNvPicPr>
            <a:picLocks noChangeAspect="1" noChangeArrowheads="1"/>
          </p:cNvPicPr>
          <p:nvPr/>
        </p:nvPicPr>
        <p:blipFill>
          <a:blip r:embed="rId5" cstate="print"/>
          <a:srcRect/>
          <a:stretch>
            <a:fillRect/>
          </a:stretch>
        </p:blipFill>
        <p:spPr bwMode="auto">
          <a:xfrm>
            <a:off x="2438400" y="3758967"/>
            <a:ext cx="4295775"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20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(cont.)</a:t>
            </a:r>
          </a:p>
        </p:txBody>
      </p:sp>
      <p:sp>
        <p:nvSpPr>
          <p:cNvPr id="3" name="Content Placeholder 2"/>
          <p:cNvSpPr>
            <a:spLocks noGrp="1"/>
          </p:cNvSpPr>
          <p:nvPr>
            <p:ph idx="1"/>
          </p:nvPr>
        </p:nvSpPr>
        <p:spPr/>
        <p:txBody>
          <a:bodyPr/>
          <a:lstStyle/>
          <a:p>
            <a:pPr marL="461963" indent="-292100">
              <a:buFont typeface="Arial" pitchFamily="34" charset="0"/>
              <a:buChar char="•"/>
            </a:pPr>
            <a:r>
              <a:rPr lang="en-US" dirty="0"/>
              <a:t>We are 95% confident that the true increase in GPA for a one-point increase in SAT scores is between 0.0002 and 0.0040.</a:t>
            </a:r>
          </a:p>
          <a:p>
            <a:pPr marL="461963" indent="-292100">
              <a:buFont typeface="Arial" pitchFamily="34" charset="0"/>
              <a:buChar char="•"/>
            </a:pPr>
            <a:r>
              <a:rPr lang="en-US" dirty="0"/>
              <a:t>We are 95% confident the maximum error of the point estimate (</a:t>
            </a:r>
            <a:r>
              <a:rPr lang="en-US" i="1" dirty="0"/>
              <a:t>b</a:t>
            </a:r>
            <a:r>
              <a:rPr lang="en-US" baseline="-25000" dirty="0"/>
              <a:t>1</a:t>
            </a:r>
            <a:r>
              <a:rPr lang="en-US" dirty="0"/>
              <a:t> = 0.0021) in estimating the unknown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at most 0.001905.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the Slope</a:t>
            </a:r>
          </a:p>
        </p:txBody>
      </p:sp>
      <p:sp>
        <p:nvSpPr>
          <p:cNvPr id="4" name="Content Placeholder 2"/>
          <p:cNvSpPr txBox="1">
            <a:spLocks/>
          </p:cNvSpPr>
          <p:nvPr/>
        </p:nvSpPr>
        <p:spPr>
          <a:xfrm>
            <a:off x="457200" y="1236714"/>
            <a:ext cx="8229600" cy="3539430"/>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b="1" dirty="0">
                <a:solidFill>
                  <a:srgbClr val="000000"/>
                </a:solidFill>
              </a:rPr>
              <a:t>Procedure</a:t>
            </a:r>
          </a:p>
          <a:p>
            <a:r>
              <a:rPr lang="en-US" sz="2800" b="1" dirty="0">
                <a:solidFill>
                  <a:srgbClr val="000000"/>
                </a:solidFill>
              </a:rPr>
              <a:t>Assumptions: </a:t>
            </a:r>
          </a:p>
          <a:p>
            <a:pPr marL="514350" indent="-514350">
              <a:buFont typeface="+mj-lt"/>
              <a:buAutoNum type="arabicPeriod"/>
            </a:pPr>
            <a:r>
              <a:rPr lang="en-US" sz="2800" dirty="0">
                <a:solidFill>
                  <a:srgbClr val="000000"/>
                </a:solidFill>
              </a:rPr>
              <a:t>The sample is a random sample of paired data,</a:t>
            </a:r>
            <a:r>
              <a:rPr lang="en-US" sz="1500" dirty="0">
                <a:solidFill>
                  <a:srgbClr val="000000"/>
                </a:solidFill>
              </a:rPr>
              <a:t> </a:t>
            </a:r>
            <a:r>
              <a:rPr lang="en-US" sz="2800" dirty="0">
                <a:solidFill>
                  <a:srgbClr val="000000"/>
                </a:solidFill>
              </a:rPr>
              <a:t>(</a:t>
            </a:r>
            <a:r>
              <a:rPr lang="en-US" sz="2800" i="1" dirty="0">
                <a:solidFill>
                  <a:srgbClr val="000000"/>
                </a:solidFill>
              </a:rPr>
              <a:t>x,</a:t>
            </a:r>
            <a:r>
              <a:rPr lang="en-US" sz="1500" i="1" dirty="0">
                <a:solidFill>
                  <a:srgbClr val="000000"/>
                </a:solidFill>
              </a:rPr>
              <a:t> </a:t>
            </a:r>
            <a:r>
              <a:rPr lang="en-US" sz="2800" i="1" dirty="0">
                <a:solidFill>
                  <a:srgbClr val="000000"/>
                </a:solidFill>
              </a:rPr>
              <a:t>y). </a:t>
            </a:r>
          </a:p>
          <a:p>
            <a:pPr marL="514350" indent="-514350">
              <a:buFont typeface="+mj-lt"/>
              <a:buAutoNum type="arabicPeriod"/>
            </a:pPr>
            <a:r>
              <a:rPr lang="en-US" sz="2800" dirty="0">
                <a:solidFill>
                  <a:srgbClr val="000000"/>
                </a:solidFill>
              </a:rPr>
              <a:t>The error terms are normally distributed with mean 0 and a constant variance, </a:t>
            </a:r>
            <a:r>
              <a:rPr lang="en-US" sz="2800" i="1" dirty="0">
                <a:solidFill>
                  <a:srgbClr val="000000"/>
                </a:solidFill>
              </a:rPr>
              <a:t> </a:t>
            </a:r>
            <a:endParaRPr lang="en-US" sz="2800" dirty="0">
              <a:solidFill>
                <a:srgbClr val="000000"/>
              </a:solidFill>
            </a:endParaRPr>
          </a:p>
          <a:p>
            <a:pPr marL="514350" indent="-514350">
              <a:buFont typeface="+mj-lt"/>
              <a:buAutoNum type="arabicPeriod"/>
            </a:pPr>
            <a:r>
              <a:rPr lang="en-US" sz="2800" dirty="0">
                <a:solidFill>
                  <a:srgbClr val="000000"/>
                </a:solidFill>
              </a:rPr>
              <a:t>The errors are independent of one another. </a:t>
            </a:r>
          </a:p>
          <a:p>
            <a:pPr marL="514350" indent="-514350">
              <a:buFont typeface="+mj-lt"/>
              <a:buAutoNum type="arabicPeriod"/>
            </a:pPr>
            <a:r>
              <a:rPr lang="en-US" sz="2800" dirty="0">
                <a:solidFill>
                  <a:srgbClr val="000000"/>
                </a:solidFill>
              </a:rPr>
              <a:t>The </a:t>
            </a:r>
            <a:r>
              <a:rPr lang="en-US" sz="2800" dirty="0" err="1">
                <a:solidFill>
                  <a:srgbClr val="000000"/>
                </a:solidFill>
              </a:rPr>
              <a:t>scatterplot</a:t>
            </a:r>
            <a:r>
              <a:rPr lang="en-US" sz="2800" dirty="0">
                <a:solidFill>
                  <a:srgbClr val="000000"/>
                </a:solidFill>
              </a:rPr>
              <a:t> shows that the sample points appear to follow a linear pattern. </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303106" name="Object 2"/>
          <p:cNvGraphicFramePr>
            <a:graphicFrameLocks noChangeAspect="1"/>
          </p:cNvGraphicFramePr>
          <p:nvPr>
            <p:extLst>
              <p:ext uri="{D42A27DB-BD31-4B8C-83A1-F6EECF244321}">
                <p14:modId xmlns:p14="http://schemas.microsoft.com/office/powerpoint/2010/main" val="1449029165"/>
              </p:ext>
            </p:extLst>
          </p:nvPr>
        </p:nvGraphicFramePr>
        <p:xfrm>
          <a:off x="4872038" y="2979738"/>
          <a:ext cx="482600" cy="469900"/>
        </p:xfrm>
        <a:graphic>
          <a:graphicData uri="http://schemas.openxmlformats.org/presentationml/2006/ole">
            <mc:AlternateContent xmlns:mc="http://schemas.openxmlformats.org/markup-compatibility/2006">
              <mc:Choice xmlns:v="urn:schemas-microsoft-com:vml" Requires="v">
                <p:oleObj spid="_x0000_s303130" name="Equation" r:id="rId3" imgW="482400" imgH="469800" progId="Equation.DSMT4">
                  <p:embed/>
                </p:oleObj>
              </mc:Choice>
              <mc:Fallback>
                <p:oleObj name="Equation" r:id="rId3" imgW="482400" imgH="469800" progId="Equation.DSMT4">
                  <p:embed/>
                  <p:pic>
                    <p:nvPicPr>
                      <p:cNvPr id="0" name="Picture 2"/>
                      <p:cNvPicPr>
                        <a:picLocks noChangeAspect="1" noChangeArrowheads="1"/>
                      </p:cNvPicPr>
                      <p:nvPr/>
                    </p:nvPicPr>
                    <p:blipFill>
                      <a:blip r:embed="rId4"/>
                      <a:srcRect/>
                      <a:stretch>
                        <a:fillRect/>
                      </a:stretch>
                    </p:blipFill>
                    <p:spPr bwMode="auto">
                      <a:xfrm>
                        <a:off x="4872038" y="2979738"/>
                        <a:ext cx="48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the Slope</a:t>
            </a:r>
          </a:p>
        </p:txBody>
      </p:sp>
      <p:sp>
        <p:nvSpPr>
          <p:cNvPr id="4" name="Content Placeholder 2"/>
          <p:cNvSpPr txBox="1">
            <a:spLocks/>
          </p:cNvSpPr>
          <p:nvPr/>
        </p:nvSpPr>
        <p:spPr>
          <a:xfrm>
            <a:off x="457200" y="1236714"/>
            <a:ext cx="8229600" cy="3108543"/>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b="1" dirty="0">
                <a:solidFill>
                  <a:srgbClr val="000000"/>
                </a:solidFill>
              </a:rPr>
              <a:t>Procedure (cont.)</a:t>
            </a:r>
          </a:p>
          <a:p>
            <a:r>
              <a:rPr lang="en-US" sz="2800" b="1" dirty="0">
                <a:solidFill>
                  <a:srgbClr val="000000"/>
                </a:solidFill>
              </a:rPr>
              <a:t>Hypotheses: </a:t>
            </a:r>
          </a:p>
          <a:p>
            <a:endParaRPr lang="en-US" sz="2800" b="1" dirty="0">
              <a:solidFill>
                <a:srgbClr val="000000"/>
              </a:solidFill>
            </a:endParaRPr>
          </a:p>
          <a:p>
            <a:endParaRPr lang="en-US" sz="2800" b="1" dirty="0">
              <a:solidFill>
                <a:srgbClr val="000000"/>
              </a:solidFill>
            </a:endParaRPr>
          </a:p>
          <a:p>
            <a:endParaRPr lang="en-US" sz="2800" b="1" dirty="0">
              <a:solidFill>
                <a:srgbClr val="000000"/>
              </a:solidFill>
            </a:endParaRPr>
          </a:p>
          <a:p>
            <a:endParaRPr lang="en-US" sz="2800" b="1" dirty="0">
              <a:solidFill>
                <a:srgbClr val="000000"/>
              </a:solidFill>
            </a:endParaRPr>
          </a:p>
          <a:p>
            <a:endParaRPr lang="en-US" sz="2800" b="1" dirty="0">
              <a:solidFill>
                <a:srgbClr val="000000"/>
              </a:solidFill>
            </a:endParaRPr>
          </a:p>
        </p:txBody>
      </p:sp>
      <p:graphicFrame>
        <p:nvGraphicFramePr>
          <p:cNvPr id="304131" name="Object 3"/>
          <p:cNvGraphicFramePr>
            <a:graphicFrameLocks noChangeAspect="1"/>
          </p:cNvGraphicFramePr>
          <p:nvPr>
            <p:extLst>
              <p:ext uri="{D42A27DB-BD31-4B8C-83A1-F6EECF244321}">
                <p14:modId xmlns:p14="http://schemas.microsoft.com/office/powerpoint/2010/main" val="3060383730"/>
              </p:ext>
            </p:extLst>
          </p:nvPr>
        </p:nvGraphicFramePr>
        <p:xfrm>
          <a:off x="3638550" y="2209800"/>
          <a:ext cx="1447800" cy="965200"/>
        </p:xfrm>
        <a:graphic>
          <a:graphicData uri="http://schemas.openxmlformats.org/presentationml/2006/ole">
            <mc:AlternateContent xmlns:mc="http://schemas.openxmlformats.org/markup-compatibility/2006">
              <mc:Choice xmlns:v="urn:schemas-microsoft-com:vml" Requires="v">
                <p:oleObj spid="_x0000_s304165" name="Equation" r:id="rId3" imgW="1447560" imgH="965160" progId="Equation.DSMT4">
                  <p:embed/>
                </p:oleObj>
              </mc:Choice>
              <mc:Fallback>
                <p:oleObj name="Equation" r:id="rId3" imgW="1447560" imgH="965160" progId="Equation.DSMT4">
                  <p:embed/>
                  <p:pic>
                    <p:nvPicPr>
                      <p:cNvPr id="0" name="Picture 3"/>
                      <p:cNvPicPr>
                        <a:picLocks noChangeAspect="1" noChangeArrowheads="1"/>
                      </p:cNvPicPr>
                      <p:nvPr/>
                    </p:nvPicPr>
                    <p:blipFill>
                      <a:blip r:embed="rId4"/>
                      <a:srcRect/>
                      <a:stretch>
                        <a:fillRect/>
                      </a:stretch>
                    </p:blipFill>
                    <p:spPr bwMode="auto">
                      <a:xfrm>
                        <a:off x="3638550" y="2209800"/>
                        <a:ext cx="1447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the Slope</a:t>
            </a:r>
          </a:p>
        </p:txBody>
      </p:sp>
      <p:sp>
        <p:nvSpPr>
          <p:cNvPr id="4" name="Content Placeholder 2"/>
          <p:cNvSpPr txBox="1">
            <a:spLocks/>
          </p:cNvSpPr>
          <p:nvPr/>
        </p:nvSpPr>
        <p:spPr>
          <a:xfrm>
            <a:off x="457200" y="1236714"/>
            <a:ext cx="8229600" cy="4401205"/>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b="1" dirty="0">
                <a:solidFill>
                  <a:srgbClr val="000000"/>
                </a:solidFill>
              </a:rPr>
              <a:t>Procedure (cont.)</a:t>
            </a:r>
          </a:p>
          <a:p>
            <a:r>
              <a:rPr lang="en-US" sz="2800" b="1" dirty="0">
                <a:solidFill>
                  <a:srgbClr val="000000"/>
                </a:solidFill>
              </a:rPr>
              <a:t>Test Statistic:</a:t>
            </a:r>
          </a:p>
          <a:p>
            <a:r>
              <a:rPr lang="en-US" sz="2800" dirty="0">
                <a:solidFill>
                  <a:srgbClr val="000000"/>
                </a:solidFill>
              </a:rPr>
              <a:t>The test statistic follows a </a:t>
            </a:r>
            <a:r>
              <a:rPr lang="en-US" sz="2800" i="1" dirty="0">
                <a:solidFill>
                  <a:srgbClr val="000000"/>
                </a:solidFill>
              </a:rPr>
              <a:t>t</a:t>
            </a:r>
            <a:r>
              <a:rPr lang="en-US" sz="2800" dirty="0">
                <a:solidFill>
                  <a:srgbClr val="000000"/>
                </a:solidFill>
              </a:rPr>
              <a:t>-distribution with </a:t>
            </a:r>
            <a:r>
              <a:rPr lang="en-US" sz="2800" i="1" dirty="0">
                <a:solidFill>
                  <a:srgbClr val="000000"/>
                </a:solidFill>
              </a:rPr>
              <a:t>n</a:t>
            </a:r>
            <a:r>
              <a:rPr lang="en-US" sz="2800" dirty="0">
                <a:solidFill>
                  <a:srgbClr val="000000"/>
                </a:solidFill>
              </a:rPr>
              <a:t> − 2 degrees of freedom.</a:t>
            </a:r>
            <a:endParaRPr lang="en-US" sz="2800" b="1" dirty="0">
              <a:solidFill>
                <a:srgbClr val="000000"/>
              </a:solidFill>
            </a:endParaRPr>
          </a:p>
          <a:p>
            <a:endParaRPr lang="en-US" sz="2800" dirty="0">
              <a:solidFill>
                <a:srgbClr val="000000"/>
              </a:solidFill>
            </a:endParaRPr>
          </a:p>
          <a:p>
            <a:endParaRPr lang="en-US" sz="2800" dirty="0">
              <a:solidFill>
                <a:srgbClr val="000000"/>
              </a:solidFill>
            </a:endParaRPr>
          </a:p>
          <a:p>
            <a:r>
              <a:rPr lang="en-US" sz="2800" dirty="0">
                <a:solidFill>
                  <a:srgbClr val="000000"/>
                </a:solidFill>
              </a:rPr>
              <a:t>where </a:t>
            </a:r>
          </a:p>
          <a:p>
            <a:r>
              <a:rPr lang="en-US" sz="2800" i="1" dirty="0">
                <a:solidFill>
                  <a:srgbClr val="000000"/>
                </a:solidFill>
              </a:rPr>
              <a:t>b</a:t>
            </a:r>
            <a:r>
              <a:rPr lang="en-US" sz="2800" baseline="-25000" dirty="0">
                <a:solidFill>
                  <a:srgbClr val="000000"/>
                </a:solidFill>
              </a:rPr>
              <a:t>1</a:t>
            </a:r>
            <a:r>
              <a:rPr lang="en-US" sz="2800" dirty="0">
                <a:solidFill>
                  <a:srgbClr val="000000"/>
                </a:solidFill>
              </a:rPr>
              <a:t> is the estimated value of the slope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is the standard deviation of </a:t>
            </a:r>
            <a:r>
              <a:rPr lang="en-US" sz="2800" i="1" dirty="0">
                <a:solidFill>
                  <a:srgbClr val="000000"/>
                </a:solidFill>
              </a:rPr>
              <a:t>b</a:t>
            </a:r>
            <a:r>
              <a:rPr lang="en-US" sz="2800" baseline="-25000" dirty="0">
                <a:solidFill>
                  <a:srgbClr val="000000"/>
                </a:solidFill>
              </a:rPr>
              <a:t>1</a:t>
            </a:r>
            <a:r>
              <a:rPr lang="en-US" sz="2800" dirty="0">
                <a:solidFill>
                  <a:srgbClr val="000000"/>
                </a:solidFill>
              </a:rPr>
              <a:t>, and 0 is the hypothesized </a:t>
            </a:r>
          </a:p>
          <a:p>
            <a:r>
              <a:rPr lang="en-US" sz="2800" dirty="0">
                <a:solidFill>
                  <a:srgbClr val="000000"/>
                </a:solidFill>
              </a:rPr>
              <a:t>value of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in </a:t>
            </a:r>
            <a:r>
              <a:rPr lang="en-US" sz="2800" i="1" dirty="0">
                <a:solidFill>
                  <a:srgbClr val="000000"/>
                </a:solidFill>
              </a:rPr>
              <a:t>H</a:t>
            </a:r>
            <a:r>
              <a:rPr lang="en-US" sz="2800" baseline="-25000" dirty="0">
                <a:solidFill>
                  <a:srgbClr val="000000"/>
                </a:solidFill>
              </a:rPr>
              <a:t>0</a:t>
            </a:r>
            <a:r>
              <a:rPr lang="en-US" sz="2800" dirty="0">
                <a:solidFill>
                  <a:srgbClr val="000000"/>
                </a:solidFill>
              </a:rPr>
              <a:t>.</a:t>
            </a:r>
            <a:endParaRPr lang="en-US" sz="2800" b="1" dirty="0">
              <a:solidFill>
                <a:srgbClr val="000000"/>
              </a:solidFill>
            </a:endParaRPr>
          </a:p>
        </p:txBody>
      </p:sp>
      <p:graphicFrame>
        <p:nvGraphicFramePr>
          <p:cNvPr id="305156" name="Object 4"/>
          <p:cNvGraphicFramePr>
            <a:graphicFrameLocks noChangeAspect="1"/>
          </p:cNvGraphicFramePr>
          <p:nvPr>
            <p:extLst>
              <p:ext uri="{D42A27DB-BD31-4B8C-83A1-F6EECF244321}">
                <p14:modId xmlns:p14="http://schemas.microsoft.com/office/powerpoint/2010/main" val="1897434267"/>
              </p:ext>
            </p:extLst>
          </p:nvPr>
        </p:nvGraphicFramePr>
        <p:xfrm>
          <a:off x="6425967" y="4293286"/>
          <a:ext cx="355600" cy="482600"/>
        </p:xfrm>
        <a:graphic>
          <a:graphicData uri="http://schemas.openxmlformats.org/presentationml/2006/ole">
            <mc:AlternateContent xmlns:mc="http://schemas.openxmlformats.org/markup-compatibility/2006">
              <mc:Choice xmlns:v="urn:schemas-microsoft-com:vml" Requires="v">
                <p:oleObj spid="_x0000_s305196" name="Equation" r:id="rId3" imgW="355320" imgH="482400" progId="Equation.DSMT4">
                  <p:embed/>
                </p:oleObj>
              </mc:Choice>
              <mc:Fallback>
                <p:oleObj name="Equation" r:id="rId3" imgW="355320" imgH="482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967" y="4293286"/>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12B85FDC-C30E-43BE-8E6B-5843F85FC000}"/>
              </a:ext>
            </a:extLst>
          </p:cNvPr>
          <p:cNvGraphicFramePr>
            <a:graphicFrameLocks noChangeAspect="1"/>
          </p:cNvGraphicFramePr>
          <p:nvPr>
            <p:extLst>
              <p:ext uri="{D42A27DB-BD31-4B8C-83A1-F6EECF244321}">
                <p14:modId xmlns:p14="http://schemas.microsoft.com/office/powerpoint/2010/main" val="3389468061"/>
              </p:ext>
            </p:extLst>
          </p:nvPr>
        </p:nvGraphicFramePr>
        <p:xfrm>
          <a:off x="3657600" y="2984500"/>
          <a:ext cx="2082800" cy="977900"/>
        </p:xfrm>
        <a:graphic>
          <a:graphicData uri="http://schemas.openxmlformats.org/presentationml/2006/ole">
            <mc:AlternateContent xmlns:mc="http://schemas.openxmlformats.org/markup-compatibility/2006">
              <mc:Choice xmlns:v="urn:schemas-microsoft-com:vml" Requires="v">
                <p:oleObj spid="_x0000_s305197" name="Equation" r:id="rId5" imgW="2082600" imgH="977760" progId="Equation.DSMT4">
                  <p:embed/>
                </p:oleObj>
              </mc:Choice>
              <mc:Fallback>
                <p:oleObj name="Equation" r:id="rId5" imgW="2082600" imgH="977760" progId="Equation.DSMT4">
                  <p:embed/>
                  <p:pic>
                    <p:nvPicPr>
                      <p:cNvPr id="30413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984500"/>
                        <a:ext cx="2082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a:t>
            </a:r>
          </a:p>
        </p:txBody>
      </p:sp>
      <p:sp>
        <p:nvSpPr>
          <p:cNvPr id="3" name="Content Placeholder 2"/>
          <p:cNvSpPr>
            <a:spLocks noGrp="1"/>
          </p:cNvSpPr>
          <p:nvPr>
            <p:ph idx="1"/>
          </p:nvPr>
        </p:nvSpPr>
        <p:spPr/>
        <p:txBody>
          <a:bodyPr/>
          <a:lstStyle/>
          <a:p>
            <a:r>
              <a:rPr lang="en-US" dirty="0"/>
              <a:t>Using the data in Example 13.2.1, determine if there is overwhelming evidence at the </a:t>
            </a:r>
            <a:r>
              <a:rPr lang="el-GR" i="1" dirty="0">
                <a:latin typeface="Cambria Math" panose="02040503050406030204" pitchFamily="18" charset="0"/>
                <a:ea typeface="Cambria Math" panose="02040503050406030204" pitchFamily="18" charset="0"/>
              </a:rPr>
              <a:t>α</a:t>
            </a:r>
            <a:r>
              <a:rPr lang="en-US" dirty="0"/>
              <a:t> </a:t>
            </a:r>
            <a:r>
              <a:rPr lang="en-US" dirty="0">
                <a:latin typeface="Symbol" pitchFamily="98" charset="2"/>
              </a:rPr>
              <a:t>=</a:t>
            </a:r>
            <a:r>
              <a:rPr lang="en-US" dirty="0"/>
              <a:t> 0.05 level of a relationship between the price of a Honda Civic and its age. </a:t>
            </a:r>
          </a:p>
          <a:p>
            <a:r>
              <a:rPr lang="en-US" b="1" dirty="0"/>
              <a:t>Solution</a:t>
            </a:r>
          </a:p>
          <a:p>
            <a:r>
              <a:rPr lang="en-US" b="1" dirty="0"/>
              <a:t>Step 1: </a:t>
            </a:r>
            <a:r>
              <a:rPr lang="en-US" dirty="0"/>
              <a:t>Determine the null and alternative hypotheses.</a:t>
            </a:r>
          </a:p>
          <a:p>
            <a:r>
              <a:rPr lang="en-US" dirty="0"/>
              <a:t>Is there a linear relationship between the age of a Honda Civic and its price?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nvGraphicFramePr>
        <p:xfrm>
          <a:off x="457200" y="1143000"/>
          <a:ext cx="3352800" cy="4737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gridSpan="2">
                  <a:txBody>
                    <a:bodyPr/>
                    <a:lstStyle/>
                    <a:p>
                      <a:pPr algn="ctr"/>
                      <a:r>
                        <a:rPr lang="en-US" sz="2000" b="1" kern="1200" baseline="0" dirty="0">
                          <a:solidFill>
                            <a:schemeClr val="lt1"/>
                          </a:solidFill>
                          <a:latin typeface="+mn-lt"/>
                          <a:ea typeface="+mn-ea"/>
                          <a:cs typeface="+mn-cs"/>
                        </a:rPr>
                        <a:t>Price of a Honda Civic LX Sedan</a:t>
                      </a:r>
                    </a:p>
                  </a:txBody>
                  <a:tcPr marL="0" marR="0" marT="19050" marB="0"/>
                </a:tc>
                <a:tc hMerge="1">
                  <a:txBody>
                    <a:bodyPr/>
                    <a:lstStyle/>
                    <a:p>
                      <a:pPr marL="7048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algn="ctr">
                        <a:lnSpc>
                          <a:spcPct val="100000"/>
                        </a:lnSpc>
                        <a:spcBef>
                          <a:spcPts val="150"/>
                        </a:spcBef>
                      </a:pPr>
                      <a:r>
                        <a:rPr sz="1800" b="1" spc="-5" dirty="0">
                          <a:solidFill>
                            <a:srgbClr val="000000"/>
                          </a:solidFill>
                        </a:rPr>
                        <a:t>Age</a:t>
                      </a:r>
                      <a:r>
                        <a:rPr sz="1800" b="1" spc="-35" dirty="0">
                          <a:solidFill>
                            <a:srgbClr val="000000"/>
                          </a:solidFill>
                        </a:rPr>
                        <a:t> </a:t>
                      </a:r>
                      <a:r>
                        <a:rPr sz="1800" b="1" spc="-5" dirty="0">
                          <a:solidFill>
                            <a:srgbClr val="000000"/>
                          </a:solidFill>
                        </a:rPr>
                        <a:t>(Years)</a:t>
                      </a:r>
                      <a:endParaRPr sz="1800" b="1" dirty="0">
                        <a:solidFill>
                          <a:srgbClr val="000000"/>
                        </a:solidFill>
                        <a:latin typeface="Roboto Condensed"/>
                        <a:cs typeface="Roboto Condensed"/>
                      </a:endParaRPr>
                    </a:p>
                  </a:txBody>
                  <a:tcPr marL="0" marR="0" marT="19050" marB="0"/>
                </a:tc>
                <a:tc>
                  <a:txBody>
                    <a:bodyPr/>
                    <a:lstStyle/>
                    <a:p>
                      <a:pPr marL="70485" algn="ctr">
                        <a:lnSpc>
                          <a:spcPct val="100000"/>
                        </a:lnSpc>
                        <a:spcBef>
                          <a:spcPts val="150"/>
                        </a:spcBef>
                      </a:pPr>
                      <a:r>
                        <a:rPr sz="1800" b="1" spc="-5" dirty="0">
                          <a:solidFill>
                            <a:srgbClr val="000000"/>
                          </a:solidFill>
                        </a:rPr>
                        <a:t>Asking</a:t>
                      </a:r>
                      <a:r>
                        <a:rPr sz="1800" b="1" spc="-35" dirty="0">
                          <a:solidFill>
                            <a:srgbClr val="000000"/>
                          </a:solidFill>
                        </a:rPr>
                        <a:t> </a:t>
                      </a:r>
                      <a:r>
                        <a:rPr sz="1800" b="1" dirty="0">
                          <a:solidFill>
                            <a:srgbClr val="000000"/>
                          </a:solidFill>
                        </a:rPr>
                        <a:t>Price</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algn="ctr">
                        <a:lnSpc>
                          <a:spcPct val="100000"/>
                        </a:lnSpc>
                        <a:spcBef>
                          <a:spcPts val="125"/>
                        </a:spcBef>
                      </a:pPr>
                      <a:r>
                        <a:rPr sz="1800" dirty="0">
                          <a:solidFill>
                            <a:srgbClr val="000000"/>
                          </a:solidFill>
                        </a:rPr>
                        <a:t>1</a:t>
                      </a:r>
                      <a:endParaRPr sz="1800" dirty="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17,850</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algn="ctr">
                        <a:lnSpc>
                          <a:spcPct val="100000"/>
                        </a:lnSpc>
                        <a:spcBef>
                          <a:spcPts val="125"/>
                        </a:spcBef>
                      </a:pPr>
                      <a:r>
                        <a:rPr sz="1800" dirty="0">
                          <a:solidFill>
                            <a:srgbClr val="000000"/>
                          </a:solidFill>
                        </a:rPr>
                        <a:t>1</a:t>
                      </a:r>
                      <a:endParaRPr sz="1800" dirty="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18,000</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algn="ctr">
                        <a:lnSpc>
                          <a:spcPct val="100000"/>
                        </a:lnSpc>
                        <a:spcBef>
                          <a:spcPts val="125"/>
                        </a:spcBef>
                      </a:pPr>
                      <a:r>
                        <a:rPr sz="1800" dirty="0">
                          <a:solidFill>
                            <a:srgbClr val="000000"/>
                          </a:solidFill>
                        </a:rPr>
                        <a:t>2</a:t>
                      </a:r>
                      <a:endParaRPr sz="1800" dirty="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15,195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algn="ctr">
                        <a:lnSpc>
                          <a:spcPct val="100000"/>
                        </a:lnSpc>
                        <a:spcBef>
                          <a:spcPts val="125"/>
                        </a:spcBef>
                      </a:pPr>
                      <a:r>
                        <a:rPr sz="1800" dirty="0">
                          <a:solidFill>
                            <a:srgbClr val="000000"/>
                          </a:solidFill>
                        </a:rPr>
                        <a:t>2</a:t>
                      </a:r>
                      <a:endParaRPr sz="1800" dirty="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16,995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algn="ctr">
                        <a:lnSpc>
                          <a:spcPct val="100000"/>
                        </a:lnSpc>
                        <a:spcBef>
                          <a:spcPts val="125"/>
                        </a:spcBef>
                      </a:pPr>
                      <a:r>
                        <a:rPr sz="1800" dirty="0">
                          <a:solidFill>
                            <a:srgbClr val="000000"/>
                          </a:solidFill>
                        </a:rPr>
                        <a:t>2</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15,625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algn="ctr">
                        <a:lnSpc>
                          <a:spcPct val="100000"/>
                        </a:lnSpc>
                        <a:spcBef>
                          <a:spcPts val="125"/>
                        </a:spcBef>
                      </a:pPr>
                      <a:r>
                        <a:rPr sz="1800" dirty="0">
                          <a:solidFill>
                            <a:srgbClr val="000000"/>
                          </a:solidFill>
                        </a:rPr>
                        <a:t>3</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14,935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algn="ctr">
                        <a:lnSpc>
                          <a:spcPct val="100000"/>
                        </a:lnSpc>
                        <a:spcBef>
                          <a:spcPts val="125"/>
                        </a:spcBef>
                      </a:pPr>
                      <a:r>
                        <a:rPr sz="1800" dirty="0">
                          <a:solidFill>
                            <a:srgbClr val="000000"/>
                          </a:solidFill>
                        </a:rPr>
                        <a:t>3</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14,879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algn="ctr">
                        <a:lnSpc>
                          <a:spcPct val="100000"/>
                        </a:lnSpc>
                        <a:spcBef>
                          <a:spcPts val="125"/>
                        </a:spcBef>
                      </a:pPr>
                      <a:r>
                        <a:rPr sz="1800" dirty="0">
                          <a:solidFill>
                            <a:srgbClr val="000000"/>
                          </a:solidFill>
                        </a:rPr>
                        <a:t>4</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14,460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algn="ctr">
                        <a:lnSpc>
                          <a:spcPct val="100000"/>
                        </a:lnSpc>
                        <a:spcBef>
                          <a:spcPts val="125"/>
                        </a:spcBef>
                      </a:pPr>
                      <a:r>
                        <a:rPr sz="1800" dirty="0">
                          <a:solidFill>
                            <a:srgbClr val="000000"/>
                          </a:solidFill>
                        </a:rPr>
                        <a:t>4</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13,586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algn="ctr">
                        <a:lnSpc>
                          <a:spcPct val="100000"/>
                        </a:lnSpc>
                        <a:spcBef>
                          <a:spcPts val="125"/>
                        </a:spcBef>
                      </a:pPr>
                      <a:r>
                        <a:rPr sz="1800" dirty="0">
                          <a:solidFill>
                            <a:srgbClr val="000000"/>
                          </a:solidFill>
                        </a:rPr>
                        <a:t>5</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13,050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r h="206375">
                <a:tc>
                  <a:txBody>
                    <a:bodyPr/>
                    <a:lstStyle/>
                    <a:p>
                      <a:pPr algn="ctr">
                        <a:lnSpc>
                          <a:spcPct val="100000"/>
                        </a:lnSpc>
                        <a:spcBef>
                          <a:spcPts val="125"/>
                        </a:spcBef>
                      </a:pPr>
                      <a:r>
                        <a:rPr sz="1800" dirty="0">
                          <a:solidFill>
                            <a:srgbClr val="000000"/>
                          </a:solidFill>
                        </a:rPr>
                        <a:t>5</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13,495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2"/>
                  </a:ext>
                </a:extLst>
              </a:tr>
              <a:tr h="206375">
                <a:tc>
                  <a:txBody>
                    <a:bodyPr/>
                    <a:lstStyle/>
                    <a:p>
                      <a:pPr algn="ctr">
                        <a:lnSpc>
                          <a:spcPct val="100000"/>
                        </a:lnSpc>
                        <a:spcBef>
                          <a:spcPts val="125"/>
                        </a:spcBef>
                      </a:pPr>
                      <a:r>
                        <a:rPr sz="1800" dirty="0">
                          <a:solidFill>
                            <a:srgbClr val="000000"/>
                          </a:solidFill>
                        </a:rPr>
                        <a:t>6</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9,150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3"/>
                  </a:ext>
                </a:extLst>
              </a:tr>
              <a:tr h="206375">
                <a:tc>
                  <a:txBody>
                    <a:bodyPr/>
                    <a:lstStyle/>
                    <a:p>
                      <a:pPr algn="ctr">
                        <a:lnSpc>
                          <a:spcPct val="100000"/>
                        </a:lnSpc>
                        <a:spcBef>
                          <a:spcPts val="125"/>
                        </a:spcBef>
                      </a:pPr>
                      <a:r>
                        <a:rPr sz="1800" dirty="0">
                          <a:solidFill>
                            <a:srgbClr val="000000"/>
                          </a:solidFill>
                        </a:rPr>
                        <a:t>6</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9,950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4"/>
                  </a:ext>
                </a:extLst>
              </a:tr>
              <a:tr h="206375">
                <a:tc>
                  <a:txBody>
                    <a:bodyPr/>
                    <a:lstStyle/>
                    <a:p>
                      <a:pPr algn="ctr">
                        <a:lnSpc>
                          <a:spcPct val="100000"/>
                        </a:lnSpc>
                        <a:spcBef>
                          <a:spcPts val="125"/>
                        </a:spcBef>
                      </a:pPr>
                      <a:r>
                        <a:rPr sz="1800" dirty="0">
                          <a:solidFill>
                            <a:srgbClr val="000000"/>
                          </a:solidFill>
                        </a:rPr>
                        <a:t>6</a:t>
                      </a:r>
                      <a:endParaRPr sz="1800">
                        <a:solidFill>
                          <a:srgbClr val="000000"/>
                        </a:solidFill>
                        <a:latin typeface="STIX"/>
                        <a:cs typeface="STIX"/>
                      </a:endParaRPr>
                    </a:p>
                  </a:txBody>
                  <a:tcPr marL="0" marR="0" marT="15875" marB="0"/>
                </a:tc>
                <a:tc>
                  <a:txBody>
                    <a:bodyPr/>
                    <a:lstStyle/>
                    <a:p>
                      <a:pPr marL="71120" algn="ctr">
                        <a:lnSpc>
                          <a:spcPct val="100000"/>
                        </a:lnSpc>
                        <a:spcBef>
                          <a:spcPts val="125"/>
                        </a:spcBef>
                      </a:pPr>
                      <a:r>
                        <a:rPr sz="1800" dirty="0">
                          <a:solidFill>
                            <a:srgbClr val="000000"/>
                          </a:solidFill>
                        </a:rPr>
                        <a:t>10,995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5"/>
                  </a:ext>
                </a:extLst>
              </a:tr>
            </a:tbl>
          </a:graphicData>
        </a:graphic>
      </p:graphicFrame>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8403" y="1905000"/>
            <a:ext cx="5179397" cy="314553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endParaRPr lang="en-US" b="1" dirty="0"/>
          </a:p>
          <a:p>
            <a:endParaRPr lang="en-US" b="1" dirty="0"/>
          </a:p>
          <a:p>
            <a:endParaRPr lang="en-US" sz="3500" b="1" dirty="0"/>
          </a:p>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has been defined in the problem statement as the 0.05 level. </a:t>
            </a:r>
          </a:p>
          <a:p>
            <a:r>
              <a:rPr lang="en-US" b="1" dirty="0"/>
              <a:t>Step 3: </a:t>
            </a:r>
            <a:r>
              <a:rPr lang="en-US" dirty="0"/>
              <a:t>Validate the assumptions of the hypothesis testing model, identify the appropriate test statistic and compute its value.</a:t>
            </a:r>
          </a:p>
        </p:txBody>
      </p:sp>
      <p:graphicFrame>
        <p:nvGraphicFramePr>
          <p:cNvPr id="306178" name="Object 2"/>
          <p:cNvGraphicFramePr>
            <a:graphicFrameLocks noChangeAspect="1"/>
          </p:cNvGraphicFramePr>
          <p:nvPr>
            <p:extLst>
              <p:ext uri="{D42A27DB-BD31-4B8C-83A1-F6EECF244321}">
                <p14:modId xmlns:p14="http://schemas.microsoft.com/office/powerpoint/2010/main" val="3760215679"/>
              </p:ext>
            </p:extLst>
          </p:nvPr>
        </p:nvGraphicFramePr>
        <p:xfrm>
          <a:off x="514350" y="1279525"/>
          <a:ext cx="1447800" cy="431800"/>
        </p:xfrm>
        <a:graphic>
          <a:graphicData uri="http://schemas.openxmlformats.org/presentationml/2006/ole">
            <mc:AlternateContent xmlns:mc="http://schemas.openxmlformats.org/markup-compatibility/2006">
              <mc:Choice xmlns:v="urn:schemas-microsoft-com:vml" Requires="v">
                <p:oleObj spid="_x0000_s306226" name="Equation" r:id="rId3" imgW="1447560" imgH="431640" progId="Equation.DSMT4">
                  <p:embed/>
                </p:oleObj>
              </mc:Choice>
              <mc:Fallback>
                <p:oleObj name="Equation" r:id="rId3" imgW="1447560" imgH="431640" progId="Equation.DSMT4">
                  <p:embed/>
                  <p:pic>
                    <p:nvPicPr>
                      <p:cNvPr id="0" name="Picture 2"/>
                      <p:cNvPicPr>
                        <a:picLocks noChangeAspect="1" noChangeArrowheads="1"/>
                      </p:cNvPicPr>
                      <p:nvPr/>
                    </p:nvPicPr>
                    <p:blipFill>
                      <a:blip r:embed="rId4"/>
                      <a:srcRect/>
                      <a:stretch>
                        <a:fillRect/>
                      </a:stretch>
                    </p:blipFill>
                    <p:spPr bwMode="auto">
                      <a:xfrm>
                        <a:off x="514350" y="1279525"/>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209800" y="1191701"/>
            <a:ext cx="6705600" cy="954107"/>
          </a:xfrm>
          <a:prstGeom prst="rect">
            <a:avLst/>
          </a:prstGeom>
        </p:spPr>
        <p:txBody>
          <a:bodyPr wrap="square">
            <a:spAutoFit/>
          </a:bodyPr>
          <a:lstStyle/>
          <a:p>
            <a:r>
              <a:rPr lang="en-US" sz="2800" dirty="0"/>
              <a:t>Implies there is </a:t>
            </a:r>
            <a:r>
              <a:rPr lang="en-US" sz="2800" i="1" dirty="0"/>
              <a:t>no linear relationship </a:t>
            </a:r>
            <a:r>
              <a:rPr lang="en-US" sz="2800" dirty="0"/>
              <a:t>between age and price. </a:t>
            </a:r>
          </a:p>
        </p:txBody>
      </p:sp>
      <p:sp>
        <p:nvSpPr>
          <p:cNvPr id="6" name="Rectangle 5"/>
          <p:cNvSpPr/>
          <p:nvPr/>
        </p:nvSpPr>
        <p:spPr>
          <a:xfrm>
            <a:off x="2209800" y="2017693"/>
            <a:ext cx="6705600" cy="954107"/>
          </a:xfrm>
          <a:prstGeom prst="rect">
            <a:avLst/>
          </a:prstGeom>
        </p:spPr>
        <p:txBody>
          <a:bodyPr wrap="square">
            <a:spAutoFit/>
          </a:bodyPr>
          <a:lstStyle/>
          <a:p>
            <a:r>
              <a:rPr lang="en-US" sz="2800" dirty="0"/>
              <a:t>Implies a </a:t>
            </a:r>
            <a:r>
              <a:rPr lang="en-US" sz="2800" i="1" dirty="0"/>
              <a:t>linear relationship </a:t>
            </a:r>
            <a:r>
              <a:rPr lang="en-US" sz="2800" dirty="0"/>
              <a:t>exists between age and price.</a:t>
            </a:r>
          </a:p>
        </p:txBody>
      </p:sp>
      <p:graphicFrame>
        <p:nvGraphicFramePr>
          <p:cNvPr id="306179" name="Object 3"/>
          <p:cNvGraphicFramePr>
            <a:graphicFrameLocks noChangeAspect="1"/>
          </p:cNvGraphicFramePr>
          <p:nvPr>
            <p:extLst>
              <p:ext uri="{D42A27DB-BD31-4B8C-83A1-F6EECF244321}">
                <p14:modId xmlns:p14="http://schemas.microsoft.com/office/powerpoint/2010/main" val="2010358028"/>
              </p:ext>
            </p:extLst>
          </p:nvPr>
        </p:nvGraphicFramePr>
        <p:xfrm>
          <a:off x="514350" y="2109788"/>
          <a:ext cx="1447800" cy="431800"/>
        </p:xfrm>
        <a:graphic>
          <a:graphicData uri="http://schemas.openxmlformats.org/presentationml/2006/ole">
            <mc:AlternateContent xmlns:mc="http://schemas.openxmlformats.org/markup-compatibility/2006">
              <mc:Choice xmlns:v="urn:schemas-microsoft-com:vml" Requires="v">
                <p:oleObj spid="_x0000_s306227" name="Equation" r:id="rId5" imgW="1447560" imgH="431640" progId="Equation.DSMT4">
                  <p:embed/>
                </p:oleObj>
              </mc:Choice>
              <mc:Fallback>
                <p:oleObj name="Equation" r:id="rId5" imgW="1447560" imgH="431640" progId="Equation.DSMT4">
                  <p:embed/>
                  <p:pic>
                    <p:nvPicPr>
                      <p:cNvPr id="0" name="Picture 3"/>
                      <p:cNvPicPr>
                        <a:picLocks noChangeAspect="1" noChangeArrowheads="1"/>
                      </p:cNvPicPr>
                      <p:nvPr/>
                    </p:nvPicPr>
                    <p:blipFill>
                      <a:blip r:embed="rId6"/>
                      <a:srcRect/>
                      <a:stretch>
                        <a:fillRect/>
                      </a:stretch>
                    </p:blipFill>
                    <p:spPr bwMode="auto">
                      <a:xfrm>
                        <a:off x="514350" y="2109788"/>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r>
              <a:rPr lang="en-US" dirty="0"/>
              <a:t>The assumptions for conducting a linear regression of the Honda Civic data were verified before constructing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in Example 13.2.1. Therefore, a test of the slope parameter, </a:t>
            </a:r>
            <a:r>
              <a:rPr lang="en-US" i="1" dirty="0"/>
              <a:t>b</a:t>
            </a:r>
            <a:r>
              <a:rPr lang="en-US" baseline="-25000" dirty="0"/>
              <a:t>1</a:t>
            </a:r>
            <a:r>
              <a:rPr lang="en-US" dirty="0"/>
              <a:t>, can proceed.</a:t>
            </a:r>
          </a:p>
          <a:p>
            <a:r>
              <a:rPr lang="en-US" dirty="0"/>
              <a:t>The test statistic is similar in nature to the other test statistics developed in Chapter 11. It measures how far </a:t>
            </a:r>
            <a:r>
              <a:rPr lang="en-US" i="1" dirty="0"/>
              <a:t>b</a:t>
            </a:r>
            <a:r>
              <a:rPr lang="en-US" baseline="-25000" dirty="0"/>
              <a:t>1 </a:t>
            </a:r>
            <a:r>
              <a:rPr lang="en-US" dirty="0"/>
              <a:t>is from the hypothesized value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which is 0. This distance is measured in standard deviation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r>
              <a:rPr lang="en-US" dirty="0"/>
              <a:t>If</a:t>
            </a:r>
            <a:r>
              <a:rPr lang="en-US" i="1" dirty="0"/>
              <a:t> t </a:t>
            </a:r>
            <a:r>
              <a:rPr lang="en-US" dirty="0"/>
              <a:t>is "close" to 0, then </a:t>
            </a:r>
            <a:r>
              <a:rPr lang="en-US" i="1" dirty="0"/>
              <a:t>b</a:t>
            </a:r>
            <a:r>
              <a:rPr lang="en-US" baseline="-25000" dirty="0"/>
              <a:t>1</a:t>
            </a:r>
            <a:r>
              <a:rPr lang="en-US" dirty="0"/>
              <a:t> is "close" to 0 and </a:t>
            </a:r>
            <a:r>
              <a:rPr lang="en-US" i="1" dirty="0"/>
              <a:t>H</a:t>
            </a:r>
            <a:r>
              <a:rPr lang="en-US" baseline="-25000" dirty="0"/>
              <a:t>0</a:t>
            </a:r>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i="1" dirty="0">
                <a:sym typeface="Symbol"/>
              </a:rPr>
              <a:t> </a:t>
            </a:r>
            <a:r>
              <a:rPr lang="en-US" dirty="0"/>
              <a:t>= 0 is the more reasonable conclusion. However, if </a:t>
            </a:r>
            <a:r>
              <a:rPr lang="en-US" i="1" dirty="0"/>
              <a:t>t</a:t>
            </a:r>
            <a:r>
              <a:rPr lang="en-US" dirty="0"/>
              <a:t> is far from zero then </a:t>
            </a:r>
            <a:r>
              <a:rPr lang="en-US" i="1" dirty="0"/>
              <a:t>b</a:t>
            </a:r>
            <a:r>
              <a:rPr lang="en-US" baseline="-25000" dirty="0"/>
              <a:t>1</a:t>
            </a:r>
            <a:r>
              <a:rPr lang="en-US" dirty="0"/>
              <a:t> is far from its hypothesized value and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latin typeface="Times New Roman"/>
              </a:rPr>
              <a:t>≠</a:t>
            </a:r>
            <a:r>
              <a:rPr lang="en-US" dirty="0"/>
              <a:t> 0 would seem more reasonable.</a:t>
            </a:r>
          </a:p>
          <a:p>
            <a:r>
              <a:rPr lang="en-US" b="1" i="1" dirty="0"/>
              <a:t>t</a:t>
            </a:r>
            <a:r>
              <a:rPr lang="en-US" b="1" dirty="0"/>
              <a:t>-Distribution, </a:t>
            </a:r>
            <a:r>
              <a:rPr lang="en-US" b="1" i="1" dirty="0" err="1"/>
              <a:t>df</a:t>
            </a:r>
            <a:r>
              <a:rPr lang="en-US" b="1" dirty="0"/>
              <a:t> = 12</a:t>
            </a:r>
          </a:p>
          <a:p>
            <a:endParaRPr lang="en-US" dirty="0"/>
          </a:p>
        </p:txBody>
      </p:sp>
      <p:pic>
        <p:nvPicPr>
          <p:cNvPr id="3072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21978" y="3124200"/>
            <a:ext cx="5093368"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3"/>
          <p:cNvGraphicFramePr>
            <a:graphicFrameLocks noGrp="1"/>
          </p:cNvGraphicFramePr>
          <p:nvPr/>
        </p:nvGraphicFramePr>
        <p:xfrm>
          <a:off x="1905000" y="1219200"/>
          <a:ext cx="4572000" cy="240753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000"/>
                    </a:ext>
                  </a:extLst>
                </a:gridCol>
                <a:gridCol w="2002971">
                  <a:extLst>
                    <a:ext uri="{9D8B030D-6E8A-4147-A177-3AD203B41FA5}">
                      <a16:colId xmlns:a16="http://schemas.microsoft.com/office/drawing/2014/main" val="20001"/>
                    </a:ext>
                  </a:extLst>
                </a:gridCol>
              </a:tblGrid>
              <a:tr h="259471">
                <a:tc gridSpan="2">
                  <a:txBody>
                    <a:bodyPr/>
                    <a:lstStyle/>
                    <a:p>
                      <a:pPr marL="34290" algn="l">
                        <a:lnSpc>
                          <a:spcPct val="100000"/>
                        </a:lnSpc>
                      </a:pPr>
                      <a:r>
                        <a:rPr lang="en-US" sz="2000" dirty="0">
                          <a:latin typeface="Calibri"/>
                          <a:cs typeface="Calibri"/>
                        </a:rPr>
                        <a:t>SUMMARY OUTPUT</a:t>
                      </a:r>
                      <a:endParaRPr sz="2000" dirty="0">
                        <a:latin typeface="Calibri"/>
                        <a:cs typeface="Calibri"/>
                      </a:endParaRPr>
                    </a:p>
                  </a:txBody>
                  <a:tcPr marL="0" marR="0" marT="0" marB="0"/>
                </a:tc>
                <a:tc hMerge="1">
                  <a:txBody>
                    <a:bodyPr/>
                    <a:lstStyle/>
                    <a:p>
                      <a:pPr algn="r">
                        <a:lnSpc>
                          <a:spcPts val="1050"/>
                        </a:lnSpc>
                      </a:pPr>
                      <a:endParaRPr sz="1100" dirty="0">
                        <a:latin typeface="Calibri"/>
                        <a:cs typeface="Calibri"/>
                      </a:endParaRPr>
                    </a:p>
                  </a:txBody>
                  <a:tcPr marL="0" marR="0" marT="0" marB="0"/>
                </a:tc>
                <a:extLst>
                  <a:ext uri="{0D108BD9-81ED-4DB2-BD59-A6C34878D82A}">
                    <a16:rowId xmlns:a16="http://schemas.microsoft.com/office/drawing/2014/main" val="10000"/>
                  </a:ext>
                </a:extLst>
              </a:tr>
              <a:tr h="350455">
                <a:tc gridSpan="2">
                  <a:txBody>
                    <a:bodyPr/>
                    <a:lstStyle/>
                    <a:p>
                      <a:pPr marL="34290">
                        <a:lnSpc>
                          <a:spcPct val="100000"/>
                        </a:lnSpc>
                      </a:pPr>
                      <a:r>
                        <a:rPr lang="en-US" sz="2000" i="1" dirty="0">
                          <a:solidFill>
                            <a:srgbClr val="000000"/>
                          </a:solidFill>
                          <a:latin typeface="Calibri"/>
                          <a:cs typeface="Calibri"/>
                        </a:rPr>
                        <a:t>Regression Statistics</a:t>
                      </a:r>
                      <a:endParaRPr sz="2000" i="1" dirty="0">
                        <a:solidFill>
                          <a:srgbClr val="000000"/>
                        </a:solidFill>
                        <a:latin typeface="Calibri"/>
                        <a:cs typeface="Calibri"/>
                      </a:endParaRPr>
                    </a:p>
                  </a:txBody>
                  <a:tcPr marL="0" marR="0" marT="0" marB="0"/>
                </a:tc>
                <a:tc hMerge="1">
                  <a:txBody>
                    <a:bodyPr/>
                    <a:lstStyle/>
                    <a:p>
                      <a:pPr algn="r">
                        <a:lnSpc>
                          <a:spcPct val="100000"/>
                        </a:lnSpc>
                      </a:pPr>
                      <a:endParaRPr sz="2000" dirty="0">
                        <a:latin typeface="Calibri"/>
                        <a:cs typeface="Calibri"/>
                      </a:endParaRPr>
                    </a:p>
                  </a:txBody>
                  <a:tcPr marL="0" marR="0" marT="0" marB="0"/>
                </a:tc>
                <a:extLst>
                  <a:ext uri="{0D108BD9-81ED-4DB2-BD59-A6C34878D82A}">
                    <a16:rowId xmlns:a16="http://schemas.microsoft.com/office/drawing/2014/main" val="10001"/>
                  </a:ext>
                </a:extLst>
              </a:tr>
              <a:tr h="350455">
                <a:tc>
                  <a:txBody>
                    <a:bodyPr/>
                    <a:lstStyle/>
                    <a:p>
                      <a:pPr marL="34290">
                        <a:lnSpc>
                          <a:spcPct val="100000"/>
                        </a:lnSpc>
                      </a:pPr>
                      <a:r>
                        <a:rPr sz="2000" spc="5" dirty="0">
                          <a:solidFill>
                            <a:srgbClr val="000000"/>
                          </a:solidFill>
                        </a:rPr>
                        <a:t>Mul</a:t>
                      </a:r>
                      <a:r>
                        <a:rPr lang="en-US" sz="2000" spc="5" dirty="0">
                          <a:solidFill>
                            <a:srgbClr val="000000"/>
                          </a:solidFill>
                        </a:rPr>
                        <a:t>ti</a:t>
                      </a:r>
                      <a:r>
                        <a:rPr sz="2000" spc="5" dirty="0">
                          <a:solidFill>
                            <a:srgbClr val="000000"/>
                          </a:solidFill>
                        </a:rPr>
                        <a:t>ple</a:t>
                      </a:r>
                      <a:r>
                        <a:rPr sz="2000" dirty="0">
                          <a:solidFill>
                            <a:srgbClr val="000000"/>
                          </a:solidFill>
                        </a:rPr>
                        <a:t> R</a:t>
                      </a:r>
                      <a:endParaRPr sz="2000" dirty="0">
                        <a:solidFill>
                          <a:srgbClr val="000000"/>
                        </a:solidFill>
                        <a:latin typeface="Calibri"/>
                        <a:cs typeface="Calibri"/>
                      </a:endParaRPr>
                    </a:p>
                  </a:txBody>
                  <a:tcPr marL="0" marR="0" marT="0" marB="0"/>
                </a:tc>
                <a:tc>
                  <a:txBody>
                    <a:bodyPr/>
                    <a:lstStyle/>
                    <a:p>
                      <a:pPr algn="r">
                        <a:lnSpc>
                          <a:spcPct val="100000"/>
                        </a:lnSpc>
                      </a:pPr>
                      <a:r>
                        <a:rPr sz="2000" dirty="0">
                          <a:solidFill>
                            <a:srgbClr val="000000"/>
                          </a:solidFill>
                        </a:rPr>
                        <a:t>0</a:t>
                      </a:r>
                      <a:r>
                        <a:rPr sz="2000" spc="-5" dirty="0">
                          <a:solidFill>
                            <a:srgbClr val="000000"/>
                          </a:solidFill>
                        </a:rPr>
                        <a:t>.</a:t>
                      </a:r>
                      <a:r>
                        <a:rPr sz="2000" dirty="0">
                          <a:solidFill>
                            <a:srgbClr val="000000"/>
                          </a:solidFill>
                        </a:rPr>
                        <a:t>951498605</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50455">
                <a:tc>
                  <a:txBody>
                    <a:bodyPr/>
                    <a:lstStyle/>
                    <a:p>
                      <a:pPr marL="42545">
                        <a:lnSpc>
                          <a:spcPct val="100000"/>
                        </a:lnSpc>
                      </a:pPr>
                      <a:r>
                        <a:rPr sz="2000" dirty="0">
                          <a:solidFill>
                            <a:srgbClr val="000000"/>
                          </a:solidFill>
                        </a:rPr>
                        <a:t>R</a:t>
                      </a:r>
                      <a:r>
                        <a:rPr sz="2000" spc="-5" dirty="0">
                          <a:solidFill>
                            <a:srgbClr val="000000"/>
                          </a:solidFill>
                        </a:rPr>
                        <a:t> Square</a:t>
                      </a:r>
                      <a:endParaRPr sz="2000" dirty="0">
                        <a:solidFill>
                          <a:srgbClr val="000000"/>
                        </a:solidFill>
                        <a:latin typeface="Calibri"/>
                        <a:cs typeface="Calibri"/>
                      </a:endParaRPr>
                    </a:p>
                  </a:txBody>
                  <a:tcPr marL="0" marR="0" marT="0" marB="0"/>
                </a:tc>
                <a:tc>
                  <a:txBody>
                    <a:bodyPr/>
                    <a:lstStyle/>
                    <a:p>
                      <a:pPr algn="r">
                        <a:lnSpc>
                          <a:spcPct val="100000"/>
                        </a:lnSpc>
                      </a:pPr>
                      <a:r>
                        <a:rPr sz="2000" dirty="0">
                          <a:solidFill>
                            <a:srgbClr val="000000"/>
                          </a:solidFill>
                        </a:rPr>
                        <a:t>0</a:t>
                      </a:r>
                      <a:r>
                        <a:rPr sz="2000" spc="-5" dirty="0">
                          <a:solidFill>
                            <a:srgbClr val="000000"/>
                          </a:solidFill>
                        </a:rPr>
                        <a:t>.</a:t>
                      </a:r>
                      <a:r>
                        <a:rPr sz="2000" dirty="0">
                          <a:solidFill>
                            <a:srgbClr val="000000"/>
                          </a:solidFill>
                        </a:rPr>
                        <a:t>905349596</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350455">
                <a:tc>
                  <a:txBody>
                    <a:bodyPr/>
                    <a:lstStyle/>
                    <a:p>
                      <a:pPr marL="34290">
                        <a:lnSpc>
                          <a:spcPct val="100000"/>
                        </a:lnSpc>
                      </a:pPr>
                      <a:r>
                        <a:rPr sz="2000" spc="-5" dirty="0">
                          <a:solidFill>
                            <a:srgbClr val="000000"/>
                          </a:solidFill>
                        </a:rPr>
                        <a:t>Adjusted </a:t>
                      </a:r>
                      <a:r>
                        <a:rPr sz="2000" dirty="0">
                          <a:solidFill>
                            <a:srgbClr val="000000"/>
                          </a:solidFill>
                        </a:rPr>
                        <a:t>R</a:t>
                      </a:r>
                      <a:r>
                        <a:rPr sz="2000" spc="-10" dirty="0">
                          <a:solidFill>
                            <a:srgbClr val="000000"/>
                          </a:solidFill>
                        </a:rPr>
                        <a:t> </a:t>
                      </a:r>
                      <a:r>
                        <a:rPr sz="2000" spc="-5" dirty="0">
                          <a:solidFill>
                            <a:srgbClr val="000000"/>
                          </a:solidFill>
                        </a:rPr>
                        <a:t>Square</a:t>
                      </a:r>
                      <a:endParaRPr sz="2000" dirty="0">
                        <a:solidFill>
                          <a:srgbClr val="000000"/>
                        </a:solidFill>
                        <a:latin typeface="Calibri"/>
                        <a:cs typeface="Calibri"/>
                      </a:endParaRPr>
                    </a:p>
                  </a:txBody>
                  <a:tcPr marL="0" marR="0" marT="0" marB="0"/>
                </a:tc>
                <a:tc>
                  <a:txBody>
                    <a:bodyPr/>
                    <a:lstStyle/>
                    <a:p>
                      <a:pPr algn="r">
                        <a:lnSpc>
                          <a:spcPct val="100000"/>
                        </a:lnSpc>
                      </a:pPr>
                      <a:r>
                        <a:rPr sz="2000" dirty="0">
                          <a:solidFill>
                            <a:srgbClr val="000000"/>
                          </a:solidFill>
                        </a:rPr>
                        <a:t>0</a:t>
                      </a:r>
                      <a:r>
                        <a:rPr sz="2000" spc="-5" dirty="0">
                          <a:solidFill>
                            <a:srgbClr val="000000"/>
                          </a:solidFill>
                        </a:rPr>
                        <a:t>.</a:t>
                      </a:r>
                      <a:r>
                        <a:rPr sz="2000" dirty="0">
                          <a:solidFill>
                            <a:srgbClr val="000000"/>
                          </a:solidFill>
                        </a:rPr>
                        <a:t>897462062</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350455">
                <a:tc>
                  <a:txBody>
                    <a:bodyPr/>
                    <a:lstStyle/>
                    <a:p>
                      <a:pPr marL="34290">
                        <a:lnSpc>
                          <a:spcPct val="100000"/>
                        </a:lnSpc>
                      </a:pPr>
                      <a:r>
                        <a:rPr sz="2000" spc="-5" dirty="0">
                          <a:solidFill>
                            <a:srgbClr val="000000"/>
                          </a:solidFill>
                        </a:rPr>
                        <a:t>Standard</a:t>
                      </a:r>
                      <a:r>
                        <a:rPr sz="2000" spc="-10" dirty="0">
                          <a:solidFill>
                            <a:srgbClr val="000000"/>
                          </a:solidFill>
                        </a:rPr>
                        <a:t> </a:t>
                      </a:r>
                      <a:r>
                        <a:rPr sz="2000" dirty="0">
                          <a:solidFill>
                            <a:srgbClr val="000000"/>
                          </a:solidFill>
                        </a:rPr>
                        <a:t>Error</a:t>
                      </a:r>
                      <a:endParaRPr sz="2000" dirty="0">
                        <a:solidFill>
                          <a:srgbClr val="000000"/>
                        </a:solidFill>
                        <a:latin typeface="Calibri"/>
                        <a:cs typeface="Calibri"/>
                      </a:endParaRPr>
                    </a:p>
                  </a:txBody>
                  <a:tcPr marL="0" marR="0" marT="0" marB="0"/>
                </a:tc>
                <a:tc>
                  <a:txBody>
                    <a:bodyPr/>
                    <a:lstStyle/>
                    <a:p>
                      <a:pPr algn="r">
                        <a:lnSpc>
                          <a:spcPct val="100000"/>
                        </a:lnSpc>
                      </a:pPr>
                      <a:r>
                        <a:rPr sz="2000" dirty="0">
                          <a:solidFill>
                            <a:srgbClr val="000000"/>
                          </a:solidFill>
                        </a:rPr>
                        <a:t>868</a:t>
                      </a:r>
                      <a:r>
                        <a:rPr sz="2000" spc="-5" dirty="0">
                          <a:solidFill>
                            <a:srgbClr val="000000"/>
                          </a:solidFill>
                        </a:rPr>
                        <a:t>.</a:t>
                      </a:r>
                      <a:r>
                        <a:rPr sz="2000" dirty="0">
                          <a:solidFill>
                            <a:srgbClr val="000000"/>
                          </a:solidFill>
                        </a:rPr>
                        <a:t>6718405</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350455">
                <a:tc>
                  <a:txBody>
                    <a:bodyPr/>
                    <a:lstStyle/>
                    <a:p>
                      <a:pPr marL="34290">
                        <a:lnSpc>
                          <a:spcPct val="100000"/>
                        </a:lnSpc>
                      </a:pPr>
                      <a:r>
                        <a:rPr sz="2000" spc="0" dirty="0">
                          <a:solidFill>
                            <a:srgbClr val="000000"/>
                          </a:solidFill>
                        </a:rPr>
                        <a:t>Observa</a:t>
                      </a:r>
                      <a:r>
                        <a:rPr lang="en-US" sz="2000" spc="0" dirty="0">
                          <a:solidFill>
                            <a:srgbClr val="000000"/>
                          </a:solidFill>
                        </a:rPr>
                        <a:t>ti</a:t>
                      </a:r>
                      <a:r>
                        <a:rPr sz="2000" spc="0" dirty="0">
                          <a:solidFill>
                            <a:srgbClr val="000000"/>
                          </a:solidFill>
                        </a:rPr>
                        <a:t>ons</a:t>
                      </a:r>
                      <a:endParaRPr sz="2000" dirty="0">
                        <a:solidFill>
                          <a:srgbClr val="000000"/>
                        </a:solidFill>
                        <a:latin typeface="Calibri"/>
                        <a:cs typeface="Calibri"/>
                      </a:endParaRPr>
                    </a:p>
                  </a:txBody>
                  <a:tcPr marL="0" marR="0" marT="0" marB="0"/>
                </a:tc>
                <a:tc>
                  <a:txBody>
                    <a:bodyPr/>
                    <a:lstStyle/>
                    <a:p>
                      <a:pPr algn="r">
                        <a:lnSpc>
                          <a:spcPct val="100000"/>
                        </a:lnSpc>
                      </a:pPr>
                      <a:r>
                        <a:rPr sz="2000" dirty="0">
                          <a:solidFill>
                            <a:srgbClr val="000000"/>
                          </a:solidFill>
                        </a:rPr>
                        <a:t>14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graphicFrame>
        <p:nvGraphicFramePr>
          <p:cNvPr id="6" name="object 2"/>
          <p:cNvGraphicFramePr>
            <a:graphicFrameLocks noGrp="1"/>
          </p:cNvGraphicFramePr>
          <p:nvPr/>
        </p:nvGraphicFramePr>
        <p:xfrm>
          <a:off x="457200" y="3810000"/>
          <a:ext cx="8305799" cy="1698172"/>
        </p:xfrm>
        <a:graphic>
          <a:graphicData uri="http://schemas.openxmlformats.org/drawingml/2006/table">
            <a:tbl>
              <a:tblPr firstRow="1" bandRow="1">
                <a:tableStyleId>{5C22544A-7EE6-4342-B048-85BDC9FD1C3A}</a:tableStyleId>
              </a:tblPr>
              <a:tblGrid>
                <a:gridCol w="1186095">
                  <a:extLst>
                    <a:ext uri="{9D8B030D-6E8A-4147-A177-3AD203B41FA5}">
                      <a16:colId xmlns:a16="http://schemas.microsoft.com/office/drawing/2014/main" val="20000"/>
                    </a:ext>
                  </a:extLst>
                </a:gridCol>
                <a:gridCol w="733202">
                  <a:extLst>
                    <a:ext uri="{9D8B030D-6E8A-4147-A177-3AD203B41FA5}">
                      <a16:colId xmlns:a16="http://schemas.microsoft.com/office/drawing/2014/main" val="20001"/>
                    </a:ext>
                  </a:extLst>
                </a:gridCol>
                <a:gridCol w="1864909">
                  <a:extLst>
                    <a:ext uri="{9D8B030D-6E8A-4147-A177-3AD203B41FA5}">
                      <a16:colId xmlns:a16="http://schemas.microsoft.com/office/drawing/2014/main" val="20002"/>
                    </a:ext>
                  </a:extLst>
                </a:gridCol>
                <a:gridCol w="1694420">
                  <a:extLst>
                    <a:ext uri="{9D8B030D-6E8A-4147-A177-3AD203B41FA5}">
                      <a16:colId xmlns:a16="http://schemas.microsoft.com/office/drawing/2014/main" val="20003"/>
                    </a:ext>
                  </a:extLst>
                </a:gridCol>
                <a:gridCol w="1272908">
                  <a:extLst>
                    <a:ext uri="{9D8B030D-6E8A-4147-A177-3AD203B41FA5}">
                      <a16:colId xmlns:a16="http://schemas.microsoft.com/office/drawing/2014/main" val="20004"/>
                    </a:ext>
                  </a:extLst>
                </a:gridCol>
                <a:gridCol w="1554265">
                  <a:extLst>
                    <a:ext uri="{9D8B030D-6E8A-4147-A177-3AD203B41FA5}">
                      <a16:colId xmlns:a16="http://schemas.microsoft.com/office/drawing/2014/main" val="20005"/>
                    </a:ext>
                  </a:extLst>
                </a:gridCol>
              </a:tblGrid>
              <a:tr h="315686">
                <a:tc>
                  <a:txBody>
                    <a:bodyPr/>
                    <a:lstStyle/>
                    <a:p>
                      <a:pPr>
                        <a:lnSpc>
                          <a:spcPct val="100000"/>
                        </a:lnSpc>
                      </a:pPr>
                      <a:r>
                        <a:rPr sz="2000" spc="-5" dirty="0">
                          <a:solidFill>
                            <a:schemeClr val="bg1"/>
                          </a:solidFill>
                        </a:rPr>
                        <a:t>ANOVA</a:t>
                      </a:r>
                      <a:endParaRPr sz="2000" dirty="0">
                        <a:solidFill>
                          <a:schemeClr val="bg1"/>
                        </a:solidFill>
                        <a:latin typeface="Calibri"/>
                        <a:cs typeface="Calibri"/>
                      </a:endParaRPr>
                    </a:p>
                  </a:txBody>
                  <a:tcPr marL="0" marR="0" marT="0" marB="0"/>
                </a:tc>
                <a:tc gridSpan="5">
                  <a:txBody>
                    <a:bodyPr/>
                    <a:lstStyle/>
                    <a:p>
                      <a:pPr>
                        <a:lnSpc>
                          <a:spcPct val="100000"/>
                        </a:lnSpc>
                      </a:pPr>
                      <a:endParaRPr sz="2000">
                        <a:solidFill>
                          <a:srgbClr val="000000"/>
                        </a:solidFill>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114">
                <a:tc>
                  <a:txBody>
                    <a:bodyPr/>
                    <a:lstStyle/>
                    <a:p>
                      <a:pPr>
                        <a:lnSpc>
                          <a:spcPct val="100000"/>
                        </a:lnSpc>
                      </a:pPr>
                      <a:endParaRPr sz="2000" i="1" dirty="0">
                        <a:solidFill>
                          <a:srgbClr val="000000"/>
                        </a:solidFill>
                        <a:latin typeface="Times New Roman"/>
                        <a:cs typeface="Times New Roman"/>
                      </a:endParaRPr>
                    </a:p>
                  </a:txBody>
                  <a:tcPr marL="0" marR="0" marT="0" marB="0"/>
                </a:tc>
                <a:tc>
                  <a:txBody>
                    <a:bodyPr/>
                    <a:lstStyle/>
                    <a:p>
                      <a:pPr marR="179070" algn="r">
                        <a:lnSpc>
                          <a:spcPct val="100000"/>
                        </a:lnSpc>
                      </a:pPr>
                      <a:r>
                        <a:rPr sz="2000" i="1" spc="-5" dirty="0">
                          <a:solidFill>
                            <a:srgbClr val="000000"/>
                          </a:solidFill>
                        </a:rPr>
                        <a:t>d</a:t>
                      </a: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R="173355" algn="ctr">
                        <a:lnSpc>
                          <a:spcPct val="100000"/>
                        </a:lnSpc>
                      </a:pPr>
                      <a:r>
                        <a:rPr sz="2000" i="1" dirty="0">
                          <a:solidFill>
                            <a:srgbClr val="000000"/>
                          </a:solidFill>
                        </a:rPr>
                        <a:t>SS</a:t>
                      </a:r>
                      <a:endParaRPr sz="2000" i="1">
                        <a:solidFill>
                          <a:srgbClr val="000000"/>
                        </a:solidFill>
                        <a:latin typeface="Calibri"/>
                        <a:cs typeface="Calibri"/>
                      </a:endParaRPr>
                    </a:p>
                  </a:txBody>
                  <a:tcPr marL="0" marR="0" marT="0" marB="0"/>
                </a:tc>
                <a:tc>
                  <a:txBody>
                    <a:bodyPr/>
                    <a:lstStyle/>
                    <a:p>
                      <a:pPr marR="133350" algn="ctr">
                        <a:lnSpc>
                          <a:spcPct val="100000"/>
                        </a:lnSpc>
                      </a:pPr>
                      <a:r>
                        <a:rPr sz="2000" i="1" dirty="0">
                          <a:solidFill>
                            <a:srgbClr val="000000"/>
                          </a:solidFill>
                        </a:rPr>
                        <a:t>MS</a:t>
                      </a:r>
                      <a:endParaRPr sz="2000" i="1">
                        <a:solidFill>
                          <a:srgbClr val="000000"/>
                        </a:solidFill>
                        <a:latin typeface="Calibri"/>
                        <a:cs typeface="Calibri"/>
                      </a:endParaRPr>
                    </a:p>
                  </a:txBody>
                  <a:tcPr marL="0" marR="0" marT="0" marB="0"/>
                </a:tc>
                <a:tc>
                  <a:txBody>
                    <a:bodyPr/>
                    <a:lstStyle/>
                    <a:p>
                      <a:pPr marR="141605" algn="ctr">
                        <a:lnSpc>
                          <a:spcPct val="100000"/>
                        </a:lnSpc>
                      </a:pP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R="15875" algn="r">
                        <a:lnSpc>
                          <a:spcPct val="100000"/>
                        </a:lnSpc>
                      </a:pPr>
                      <a:r>
                        <a:rPr sz="2000" i="1" spc="-5" dirty="0">
                          <a:solidFill>
                            <a:srgbClr val="000000"/>
                          </a:solidFill>
                        </a:rPr>
                        <a:t>Signiﬁcance</a:t>
                      </a:r>
                      <a:r>
                        <a:rPr sz="2000" i="1" spc="-90" dirty="0">
                          <a:solidFill>
                            <a:srgbClr val="000000"/>
                          </a:solidFill>
                        </a:rPr>
                        <a:t> </a:t>
                      </a:r>
                      <a:r>
                        <a:rPr sz="2000" i="1" dirty="0">
                          <a:solidFill>
                            <a:srgbClr val="000000"/>
                          </a:solidFill>
                        </a:rPr>
                        <a:t>F</a:t>
                      </a:r>
                      <a:endParaRPr sz="20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81000">
                <a:tc>
                  <a:txBody>
                    <a:bodyPr/>
                    <a:lstStyle/>
                    <a:p>
                      <a:pPr>
                        <a:lnSpc>
                          <a:spcPct val="100000"/>
                        </a:lnSpc>
                      </a:pPr>
                      <a:r>
                        <a:rPr sz="2000" spc="-5" dirty="0">
                          <a:solidFill>
                            <a:srgbClr val="000000"/>
                          </a:solidFill>
                        </a:rPr>
                        <a:t>Regression</a:t>
                      </a:r>
                      <a:endParaRPr sz="2000" dirty="0">
                        <a:solidFill>
                          <a:srgbClr val="000000"/>
                        </a:solidFill>
                        <a:latin typeface="Calibri"/>
                        <a:cs typeface="Calibri"/>
                      </a:endParaRPr>
                    </a:p>
                  </a:txBody>
                  <a:tcPr marL="0" marR="0" marT="0" marB="0"/>
                </a:tc>
                <a:tc>
                  <a:txBody>
                    <a:bodyPr/>
                    <a:lstStyle/>
                    <a:p>
                      <a:pPr marR="193040" algn="r">
                        <a:lnSpc>
                          <a:spcPct val="100000"/>
                        </a:lnSpc>
                      </a:pPr>
                      <a:r>
                        <a:rPr sz="2000" dirty="0">
                          <a:solidFill>
                            <a:srgbClr val="000000"/>
                          </a:solidFill>
                        </a:rPr>
                        <a:t>1</a:t>
                      </a:r>
                      <a:endParaRPr sz="2000">
                        <a:solidFill>
                          <a:srgbClr val="000000"/>
                        </a:solidFill>
                        <a:latin typeface="Calibri"/>
                        <a:cs typeface="Calibri"/>
                      </a:endParaRPr>
                    </a:p>
                  </a:txBody>
                  <a:tcPr marL="0" marR="0" marT="0" marB="0"/>
                </a:tc>
                <a:tc>
                  <a:txBody>
                    <a:bodyPr/>
                    <a:lstStyle/>
                    <a:p>
                      <a:pPr marR="46355" algn="l">
                        <a:lnSpc>
                          <a:spcPct val="100000"/>
                        </a:lnSpc>
                      </a:pPr>
                      <a:r>
                        <a:rPr sz="2000" dirty="0">
                          <a:solidFill>
                            <a:srgbClr val="000000"/>
                          </a:solidFill>
                        </a:rPr>
                        <a:t>86613696</a:t>
                      </a:r>
                      <a:r>
                        <a:rPr sz="2000" spc="-5" dirty="0">
                          <a:solidFill>
                            <a:srgbClr val="000000"/>
                          </a:solidFill>
                        </a:rPr>
                        <a:t>.</a:t>
                      </a:r>
                      <a:r>
                        <a:rPr sz="2000" dirty="0">
                          <a:solidFill>
                            <a:srgbClr val="000000"/>
                          </a:solidFill>
                        </a:rPr>
                        <a:t>0169</a:t>
                      </a:r>
                      <a:endParaRPr sz="2000" dirty="0">
                        <a:solidFill>
                          <a:srgbClr val="000000"/>
                        </a:solidFill>
                        <a:latin typeface="Calibri"/>
                        <a:cs typeface="Calibri"/>
                      </a:endParaRPr>
                    </a:p>
                  </a:txBody>
                  <a:tcPr marL="0" marR="0" marT="0" marB="0"/>
                </a:tc>
                <a:tc>
                  <a:txBody>
                    <a:bodyPr/>
                    <a:lstStyle/>
                    <a:p>
                      <a:pPr marL="54610">
                        <a:lnSpc>
                          <a:spcPct val="100000"/>
                        </a:lnSpc>
                      </a:pPr>
                      <a:r>
                        <a:rPr sz="2000" dirty="0">
                          <a:solidFill>
                            <a:srgbClr val="000000"/>
                          </a:solidFill>
                        </a:rPr>
                        <a:t>86613696.0169</a:t>
                      </a:r>
                      <a:endParaRPr sz="2000" dirty="0">
                        <a:solidFill>
                          <a:srgbClr val="000000"/>
                        </a:solidFill>
                        <a:latin typeface="Calibri"/>
                        <a:cs typeface="Calibri"/>
                      </a:endParaRPr>
                    </a:p>
                  </a:txBody>
                  <a:tcPr marL="0" marR="0" marT="0" marB="0"/>
                </a:tc>
                <a:tc>
                  <a:txBody>
                    <a:bodyPr/>
                    <a:lstStyle/>
                    <a:p>
                      <a:pPr marR="57785" algn="ctr">
                        <a:lnSpc>
                          <a:spcPct val="100000"/>
                        </a:lnSpc>
                      </a:pPr>
                      <a:r>
                        <a:rPr sz="2000" spc="-5" dirty="0">
                          <a:solidFill>
                            <a:srgbClr val="000000"/>
                          </a:solidFill>
                        </a:rPr>
                        <a:t>114.7823</a:t>
                      </a:r>
                      <a:endParaRPr sz="2000">
                        <a:solidFill>
                          <a:srgbClr val="000000"/>
                        </a:solidFill>
                        <a:latin typeface="Calibri"/>
                        <a:cs typeface="Calibri"/>
                      </a:endParaRPr>
                    </a:p>
                  </a:txBody>
                  <a:tcPr marL="0" marR="0" marT="0" marB="0"/>
                </a:tc>
                <a:tc>
                  <a:txBody>
                    <a:bodyPr/>
                    <a:lstStyle/>
                    <a:p>
                      <a:pPr marR="24765" algn="r">
                        <a:lnSpc>
                          <a:spcPct val="100000"/>
                        </a:lnSpc>
                      </a:pPr>
                      <a:r>
                        <a:rPr sz="2000" dirty="0">
                          <a:solidFill>
                            <a:srgbClr val="000000"/>
                          </a:solidFill>
                        </a:rPr>
                        <a:t>1</a:t>
                      </a:r>
                      <a:r>
                        <a:rPr sz="2000" spc="-5" dirty="0">
                          <a:solidFill>
                            <a:srgbClr val="000000"/>
                          </a:solidFill>
                        </a:rPr>
                        <a:t>.</a:t>
                      </a:r>
                      <a:r>
                        <a:rPr sz="2000" dirty="0">
                          <a:solidFill>
                            <a:srgbClr val="000000"/>
                          </a:solidFill>
                        </a:rPr>
                        <a:t>69218</a:t>
                      </a:r>
                      <a:r>
                        <a:rPr sz="2000" spc="-5" dirty="0">
                          <a:solidFill>
                            <a:srgbClr val="000000"/>
                          </a:solidFill>
                        </a:rPr>
                        <a:t>E-</a:t>
                      </a:r>
                      <a:r>
                        <a:rPr sz="2000" dirty="0">
                          <a:solidFill>
                            <a:srgbClr val="000000"/>
                          </a:solidFill>
                        </a:rPr>
                        <a:t>07</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15686">
                <a:tc>
                  <a:txBody>
                    <a:bodyPr/>
                    <a:lstStyle/>
                    <a:p>
                      <a:pPr>
                        <a:lnSpc>
                          <a:spcPct val="100000"/>
                        </a:lnSpc>
                      </a:pPr>
                      <a:r>
                        <a:rPr sz="2000" spc="-5" dirty="0">
                          <a:solidFill>
                            <a:srgbClr val="000000"/>
                          </a:solidFill>
                        </a:rPr>
                        <a:t>Residual</a:t>
                      </a:r>
                      <a:endParaRPr sz="2000">
                        <a:solidFill>
                          <a:srgbClr val="000000"/>
                        </a:solidFill>
                        <a:latin typeface="Calibri"/>
                        <a:cs typeface="Calibri"/>
                      </a:endParaRPr>
                    </a:p>
                  </a:txBody>
                  <a:tcPr marL="0" marR="0" marT="0" marB="0"/>
                </a:tc>
                <a:tc>
                  <a:txBody>
                    <a:bodyPr/>
                    <a:lstStyle/>
                    <a:p>
                      <a:pPr marR="193040" algn="r">
                        <a:lnSpc>
                          <a:spcPct val="100000"/>
                        </a:lnSpc>
                      </a:pPr>
                      <a:r>
                        <a:rPr sz="2000" dirty="0">
                          <a:solidFill>
                            <a:srgbClr val="000000"/>
                          </a:solidFill>
                        </a:rPr>
                        <a:t>12</a:t>
                      </a:r>
                      <a:endParaRPr sz="2000">
                        <a:solidFill>
                          <a:srgbClr val="000000"/>
                        </a:solidFill>
                        <a:latin typeface="Calibri"/>
                        <a:cs typeface="Calibri"/>
                      </a:endParaRPr>
                    </a:p>
                  </a:txBody>
                  <a:tcPr marL="0" marR="0" marT="0" marB="0"/>
                </a:tc>
                <a:tc>
                  <a:txBody>
                    <a:bodyPr/>
                    <a:lstStyle/>
                    <a:p>
                      <a:pPr algn="l">
                        <a:lnSpc>
                          <a:spcPct val="100000"/>
                        </a:lnSpc>
                      </a:pPr>
                      <a:r>
                        <a:rPr lang="en-US" sz="2000" dirty="0">
                          <a:solidFill>
                            <a:srgbClr val="000000"/>
                          </a:solidFill>
                          <a:latin typeface="+mj-lt"/>
                          <a:cs typeface="Times New Roman"/>
                        </a:rPr>
                        <a:t>9055089.1974</a:t>
                      </a:r>
                      <a:endParaRPr sz="2000" dirty="0">
                        <a:solidFill>
                          <a:srgbClr val="000000"/>
                        </a:solidFill>
                        <a:latin typeface="+mj-lt"/>
                        <a:cs typeface="Times New Roman"/>
                      </a:endParaRPr>
                    </a:p>
                  </a:txBody>
                  <a:tcPr marL="0" marR="0" marT="0" marB="0"/>
                </a:tc>
                <a:tc>
                  <a:txBody>
                    <a:bodyPr/>
                    <a:lstStyle/>
                    <a:p>
                      <a:pPr marL="218440">
                        <a:lnSpc>
                          <a:spcPct val="100000"/>
                        </a:lnSpc>
                      </a:pPr>
                      <a:r>
                        <a:rPr sz="2000" spc="-5" dirty="0">
                          <a:solidFill>
                            <a:srgbClr val="000000"/>
                          </a:solidFill>
                        </a:rPr>
                        <a:t>754590.8</a:t>
                      </a:r>
                      <a:endParaRPr sz="2000">
                        <a:solidFill>
                          <a:srgbClr val="000000"/>
                        </a:solidFill>
                        <a:latin typeface="Calibri"/>
                        <a:cs typeface="Calibri"/>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15686">
                <a:tc>
                  <a:txBody>
                    <a:bodyPr/>
                    <a:lstStyle/>
                    <a:p>
                      <a:pPr>
                        <a:lnSpc>
                          <a:spcPct val="100000"/>
                        </a:lnSpc>
                      </a:pPr>
                      <a:r>
                        <a:rPr sz="2000" dirty="0">
                          <a:solidFill>
                            <a:srgbClr val="000000"/>
                          </a:solidFill>
                        </a:rPr>
                        <a:t>Total</a:t>
                      </a:r>
                      <a:endParaRPr sz="2000">
                        <a:solidFill>
                          <a:srgbClr val="000000"/>
                        </a:solidFill>
                        <a:latin typeface="Calibri"/>
                        <a:cs typeface="Calibri"/>
                      </a:endParaRPr>
                    </a:p>
                  </a:txBody>
                  <a:tcPr marL="0" marR="0" marT="0" marB="0"/>
                </a:tc>
                <a:tc>
                  <a:txBody>
                    <a:bodyPr/>
                    <a:lstStyle/>
                    <a:p>
                      <a:pPr marR="192405" algn="r">
                        <a:lnSpc>
                          <a:spcPct val="100000"/>
                        </a:lnSpc>
                      </a:pPr>
                      <a:r>
                        <a:rPr sz="2000" dirty="0">
                          <a:solidFill>
                            <a:srgbClr val="000000"/>
                          </a:solidFill>
                        </a:rPr>
                        <a:t>13</a:t>
                      </a:r>
                      <a:endParaRPr sz="2000">
                        <a:solidFill>
                          <a:srgbClr val="000000"/>
                        </a:solidFill>
                        <a:latin typeface="Calibri"/>
                        <a:cs typeface="Calibri"/>
                      </a:endParaRPr>
                    </a:p>
                  </a:txBody>
                  <a:tcPr marL="0" marR="0" marT="0" marB="0"/>
                </a:tc>
                <a:tc>
                  <a:txBody>
                    <a:bodyPr/>
                    <a:lstStyle/>
                    <a:p>
                      <a:pPr marR="45720" algn="l">
                        <a:lnSpc>
                          <a:spcPct val="100000"/>
                        </a:lnSpc>
                      </a:pPr>
                      <a:r>
                        <a:rPr lang="en-US" sz="2000" spc="-5" dirty="0">
                          <a:solidFill>
                            <a:srgbClr val="000000"/>
                          </a:solidFill>
                        </a:rPr>
                        <a:t>95668785</a:t>
                      </a:r>
                      <a:r>
                        <a:rPr sz="2000" spc="-5" dirty="0">
                          <a:solidFill>
                            <a:srgbClr val="000000"/>
                          </a:solidFill>
                        </a:rPr>
                        <a:t>.</a:t>
                      </a:r>
                      <a:r>
                        <a:rPr sz="2000" dirty="0">
                          <a:solidFill>
                            <a:srgbClr val="000000"/>
                          </a:solidFill>
                        </a:rPr>
                        <a:t>2143</a:t>
                      </a:r>
                      <a:endParaRPr sz="2000" dirty="0">
                        <a:solidFill>
                          <a:srgbClr val="000000"/>
                        </a:solidFill>
                        <a:latin typeface="Calibri"/>
                        <a:cs typeface="Calibri"/>
                      </a:endParaRPr>
                    </a:p>
                  </a:txBody>
                  <a:tcPr marL="0" marR="0" marT="0" marB="0"/>
                </a:tc>
                <a:tc>
                  <a:txBody>
                    <a:bodyPr/>
                    <a:lstStyle/>
                    <a:p>
                      <a:pPr>
                        <a:lnSpc>
                          <a:spcPct val="100000"/>
                        </a:lnSpc>
                      </a:pPr>
                      <a:endParaRPr sz="2000" dirty="0">
                        <a:solidFill>
                          <a:srgbClr val="000000"/>
                        </a:solidFill>
                        <a:latin typeface="Times New Roman"/>
                        <a:cs typeface="Times New Roman"/>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tc>
                  <a:txBody>
                    <a:bodyPr/>
                    <a:lstStyle/>
                    <a:p>
                      <a:pP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estimated value of </a:t>
            </a:r>
            <a:r>
              <a:rPr lang="en-US" i="1" dirty="0"/>
              <a:t>b</a:t>
            </a:r>
            <a:r>
              <a:rPr lang="en-US" baseline="-25000" dirty="0"/>
              <a:t>1</a:t>
            </a:r>
            <a:r>
              <a:rPr lang="en-US" dirty="0"/>
              <a:t> is nearly eleven standard deviations from zero. This is very persuasive evidence in favor of </a:t>
            </a:r>
            <a:r>
              <a:rPr lang="el-GR" i="1" dirty="0">
                <a:latin typeface="Cambria Math" panose="02040503050406030204" pitchFamily="18" charset="0"/>
                <a:ea typeface="Cambria Math" panose="02040503050406030204" pitchFamily="18" charset="0"/>
                <a:sym typeface="Symbol"/>
              </a:rPr>
              <a:t>β</a:t>
            </a:r>
            <a:r>
              <a:rPr lang="en-US" baseline="-25000" dirty="0"/>
              <a:t>1 </a:t>
            </a:r>
            <a:r>
              <a:rPr lang="en-US" dirty="0">
                <a:latin typeface="Times New Roman"/>
              </a:rPr>
              <a:t>≠</a:t>
            </a:r>
            <a:r>
              <a:rPr lang="en-US" dirty="0"/>
              <a:t> 0. </a:t>
            </a:r>
          </a:p>
        </p:txBody>
      </p:sp>
      <p:graphicFrame>
        <p:nvGraphicFramePr>
          <p:cNvPr id="4" name="object 2"/>
          <p:cNvGraphicFramePr>
            <a:graphicFrameLocks noGrp="1"/>
          </p:cNvGraphicFramePr>
          <p:nvPr/>
        </p:nvGraphicFramePr>
        <p:xfrm>
          <a:off x="533400" y="1310925"/>
          <a:ext cx="8077200" cy="975075"/>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04800">
                <a:tc>
                  <a:txBody>
                    <a:bodyPr/>
                    <a:lstStyle/>
                    <a:p>
                      <a:pPr>
                        <a:lnSpc>
                          <a:spcPct val="100000"/>
                        </a:lnSpc>
                      </a:pPr>
                      <a:endParaRPr sz="1600" i="1" dirty="0">
                        <a:latin typeface="Times New Roman"/>
                        <a:cs typeface="Times New Roman"/>
                      </a:endParaRPr>
                    </a:p>
                  </a:txBody>
                  <a:tcPr marL="0" marR="0" marT="0" marB="0"/>
                </a:tc>
                <a:tc>
                  <a:txBody>
                    <a:bodyPr/>
                    <a:lstStyle/>
                    <a:p>
                      <a:pPr marL="203200">
                        <a:lnSpc>
                          <a:spcPct val="100000"/>
                        </a:lnSpc>
                        <a:spcBef>
                          <a:spcPts val="90"/>
                        </a:spcBef>
                      </a:pPr>
                      <a:r>
                        <a:rPr sz="1600" i="1" spc="-5" dirty="0"/>
                        <a:t>Coeﬃcients</a:t>
                      </a:r>
                      <a:endParaRPr sz="1600" i="1" dirty="0">
                        <a:latin typeface="Calibri"/>
                        <a:cs typeface="Calibri"/>
                      </a:endParaRPr>
                    </a:p>
                  </a:txBody>
                  <a:tcPr marL="0" marR="0" marT="11430" marB="0"/>
                </a:tc>
                <a:tc>
                  <a:txBody>
                    <a:bodyPr/>
                    <a:lstStyle/>
                    <a:p>
                      <a:pPr marL="139700">
                        <a:lnSpc>
                          <a:spcPct val="100000"/>
                        </a:lnSpc>
                        <a:spcBef>
                          <a:spcPts val="90"/>
                        </a:spcBef>
                      </a:pPr>
                      <a:r>
                        <a:rPr sz="1600" i="1" spc="-5" dirty="0"/>
                        <a:t>Standard</a:t>
                      </a:r>
                      <a:r>
                        <a:rPr sz="1600" i="1" spc="-15" dirty="0"/>
                        <a:t> </a:t>
                      </a:r>
                      <a:r>
                        <a:rPr sz="1600" i="1" spc="-5" dirty="0"/>
                        <a:t>Error</a:t>
                      </a:r>
                      <a:endParaRPr sz="1600" i="1" dirty="0">
                        <a:latin typeface="Calibri"/>
                        <a:cs typeface="Calibri"/>
                      </a:endParaRPr>
                    </a:p>
                  </a:txBody>
                  <a:tcPr marL="0" marR="0" marT="11430" marB="0"/>
                </a:tc>
                <a:tc>
                  <a:txBody>
                    <a:bodyPr/>
                    <a:lstStyle/>
                    <a:p>
                      <a:pPr marL="94615">
                        <a:lnSpc>
                          <a:spcPct val="100000"/>
                        </a:lnSpc>
                        <a:spcBef>
                          <a:spcPts val="90"/>
                        </a:spcBef>
                      </a:pPr>
                      <a:r>
                        <a:rPr sz="1600" i="1" dirty="0"/>
                        <a:t>t</a:t>
                      </a:r>
                      <a:r>
                        <a:rPr sz="1600" i="1" spc="-15" dirty="0"/>
                        <a:t> </a:t>
                      </a:r>
                      <a:r>
                        <a:rPr sz="1600" i="1" spc="-5" dirty="0"/>
                        <a:t>Stat</a:t>
                      </a:r>
                      <a:endParaRPr sz="1600" i="1" dirty="0">
                        <a:latin typeface="Calibri"/>
                        <a:cs typeface="Calibri"/>
                      </a:endParaRPr>
                    </a:p>
                  </a:txBody>
                  <a:tcPr marL="0" marR="0" marT="11430" marB="0"/>
                </a:tc>
                <a:tc>
                  <a:txBody>
                    <a:bodyPr/>
                    <a:lstStyle/>
                    <a:p>
                      <a:pPr marR="48895" algn="ctr">
                        <a:lnSpc>
                          <a:spcPct val="100000"/>
                        </a:lnSpc>
                        <a:spcBef>
                          <a:spcPts val="90"/>
                        </a:spcBef>
                      </a:pPr>
                      <a:r>
                        <a:rPr sz="1600" i="1" spc="-5" dirty="0"/>
                        <a:t>P-value</a:t>
                      </a:r>
                      <a:endParaRPr sz="1600" i="1" dirty="0">
                        <a:latin typeface="Calibri"/>
                        <a:cs typeface="Calibri"/>
                      </a:endParaRPr>
                    </a:p>
                  </a:txBody>
                  <a:tcPr marL="0" marR="0" marT="11430" marB="0"/>
                </a:tc>
                <a:tc>
                  <a:txBody>
                    <a:bodyPr/>
                    <a:lstStyle/>
                    <a:p>
                      <a:pPr marL="148590">
                        <a:lnSpc>
                          <a:spcPct val="100000"/>
                        </a:lnSpc>
                        <a:spcBef>
                          <a:spcPts val="90"/>
                        </a:spcBef>
                      </a:pPr>
                      <a:r>
                        <a:rPr sz="1600" i="1" spc="-5" dirty="0"/>
                        <a:t>Lower</a:t>
                      </a:r>
                      <a:r>
                        <a:rPr sz="1600" i="1" spc="-10" dirty="0"/>
                        <a:t> </a:t>
                      </a:r>
                      <a:r>
                        <a:rPr sz="1600" i="1" dirty="0"/>
                        <a:t>95%</a:t>
                      </a:r>
                      <a:endParaRPr sz="1600" i="1">
                        <a:latin typeface="Calibri"/>
                        <a:cs typeface="Calibri"/>
                      </a:endParaRPr>
                    </a:p>
                  </a:txBody>
                  <a:tcPr marL="0" marR="0" marT="11430" marB="0"/>
                </a:tc>
                <a:tc>
                  <a:txBody>
                    <a:bodyPr/>
                    <a:lstStyle/>
                    <a:p>
                      <a:pPr marL="106680">
                        <a:lnSpc>
                          <a:spcPct val="100000"/>
                        </a:lnSpc>
                        <a:spcBef>
                          <a:spcPts val="90"/>
                        </a:spcBef>
                      </a:pPr>
                      <a:r>
                        <a:rPr sz="1600" i="1" spc="-5" dirty="0"/>
                        <a:t>Upper</a:t>
                      </a:r>
                      <a:r>
                        <a:rPr sz="1600" i="1" spc="-15" dirty="0"/>
                        <a:t> </a:t>
                      </a:r>
                      <a:r>
                        <a:rPr sz="1600" i="1" dirty="0"/>
                        <a:t>95%</a:t>
                      </a:r>
                      <a:endParaRPr sz="1600" i="1" dirty="0">
                        <a:latin typeface="Calibri"/>
                        <a:cs typeface="Calibri"/>
                      </a:endParaRPr>
                    </a:p>
                  </a:txBody>
                  <a:tcPr marL="0" marR="0" marT="11430" marB="0"/>
                </a:tc>
                <a:extLst>
                  <a:ext uri="{0D108BD9-81ED-4DB2-BD59-A6C34878D82A}">
                    <a16:rowId xmlns:a16="http://schemas.microsoft.com/office/drawing/2014/main" val="10000"/>
                  </a:ext>
                </a:extLst>
              </a:tr>
              <a:tr h="365475">
                <a:tc>
                  <a:txBody>
                    <a:bodyPr/>
                    <a:lstStyle/>
                    <a:p>
                      <a:pPr marL="25400">
                        <a:lnSpc>
                          <a:spcPct val="100000"/>
                        </a:lnSpc>
                      </a:pPr>
                      <a:r>
                        <a:rPr sz="1600" spc="-5" dirty="0">
                          <a:solidFill>
                            <a:srgbClr val="000000"/>
                          </a:solidFill>
                        </a:rPr>
                        <a:t>Intercept</a:t>
                      </a:r>
                      <a:endParaRPr sz="1600" dirty="0">
                        <a:solidFill>
                          <a:srgbClr val="000000"/>
                        </a:solidFill>
                        <a:latin typeface="Calibri"/>
                        <a:cs typeface="Calibri"/>
                      </a:endParaRPr>
                    </a:p>
                  </a:txBody>
                  <a:tcPr marL="0" marR="0" marT="0" marB="0"/>
                </a:tc>
                <a:tc>
                  <a:txBody>
                    <a:bodyPr/>
                    <a:lstStyle/>
                    <a:p>
                      <a:pPr marL="207010">
                        <a:lnSpc>
                          <a:spcPct val="100000"/>
                        </a:lnSpc>
                      </a:pPr>
                      <a:r>
                        <a:rPr sz="1600" spc="-5" dirty="0">
                          <a:solidFill>
                            <a:srgbClr val="000000"/>
                          </a:solidFill>
                        </a:rPr>
                        <a:t>19198.3224</a:t>
                      </a:r>
                      <a:endParaRPr sz="1600" dirty="0">
                        <a:solidFill>
                          <a:srgbClr val="000000"/>
                        </a:solidFill>
                        <a:latin typeface="Calibri"/>
                        <a:cs typeface="Calibri"/>
                      </a:endParaRPr>
                    </a:p>
                  </a:txBody>
                  <a:tcPr marL="0" marR="0" marT="0" marB="0"/>
                </a:tc>
                <a:tc>
                  <a:txBody>
                    <a:bodyPr/>
                    <a:lstStyle/>
                    <a:p>
                      <a:pPr marL="144145">
                        <a:lnSpc>
                          <a:spcPct val="100000"/>
                        </a:lnSpc>
                      </a:pPr>
                      <a:r>
                        <a:rPr sz="1600" spc="-5" dirty="0">
                          <a:solidFill>
                            <a:srgbClr val="000000"/>
                          </a:solidFill>
                        </a:rPr>
                        <a:t>524.9047</a:t>
                      </a:r>
                      <a:endParaRPr sz="1600" dirty="0">
                        <a:solidFill>
                          <a:srgbClr val="000000"/>
                        </a:solidFill>
                        <a:latin typeface="Calibri"/>
                        <a:cs typeface="Calibri"/>
                      </a:endParaRPr>
                    </a:p>
                  </a:txBody>
                  <a:tcPr marL="0" marR="0" marT="0" marB="0"/>
                </a:tc>
                <a:tc>
                  <a:txBody>
                    <a:bodyPr/>
                    <a:lstStyle/>
                    <a:p>
                      <a:pPr marR="34925" algn="r">
                        <a:lnSpc>
                          <a:spcPct val="100000"/>
                        </a:lnSpc>
                      </a:pPr>
                      <a:r>
                        <a:rPr sz="1600" dirty="0">
                          <a:solidFill>
                            <a:srgbClr val="000000"/>
                          </a:solidFill>
                        </a:rPr>
                        <a:t>36</a:t>
                      </a:r>
                      <a:r>
                        <a:rPr sz="1600" spc="-5" dirty="0">
                          <a:solidFill>
                            <a:srgbClr val="000000"/>
                          </a:solidFill>
                        </a:rPr>
                        <a:t>.</a:t>
                      </a:r>
                      <a:r>
                        <a:rPr sz="1600" dirty="0">
                          <a:solidFill>
                            <a:srgbClr val="000000"/>
                          </a:solidFill>
                        </a:rPr>
                        <a:t>5749</a:t>
                      </a:r>
                      <a:endParaRPr sz="1600">
                        <a:solidFill>
                          <a:srgbClr val="000000"/>
                        </a:solidFill>
                        <a:latin typeface="Calibri"/>
                        <a:cs typeface="Calibri"/>
                      </a:endParaRPr>
                    </a:p>
                  </a:txBody>
                  <a:tcPr marL="0" marR="0" marT="0" marB="0"/>
                </a:tc>
                <a:tc>
                  <a:txBody>
                    <a:bodyPr/>
                    <a:lstStyle/>
                    <a:p>
                      <a:pPr marL="8890" algn="ctr">
                        <a:lnSpc>
                          <a:spcPct val="100000"/>
                        </a:lnSpc>
                      </a:pPr>
                      <a:r>
                        <a:rPr sz="1600" spc="-5" dirty="0">
                          <a:solidFill>
                            <a:srgbClr val="000000"/>
                          </a:solidFill>
                        </a:rPr>
                        <a:t>1.12E-13</a:t>
                      </a:r>
                      <a:endParaRPr sz="1600" dirty="0">
                        <a:solidFill>
                          <a:srgbClr val="000000"/>
                        </a:solidFill>
                        <a:latin typeface="Calibri"/>
                        <a:cs typeface="Calibri"/>
                      </a:endParaRPr>
                    </a:p>
                  </a:txBody>
                  <a:tcPr marL="0" marR="0" marT="0" marB="0"/>
                </a:tc>
                <a:tc>
                  <a:txBody>
                    <a:bodyPr/>
                    <a:lstStyle/>
                    <a:p>
                      <a:pPr marR="60960" algn="r">
                        <a:lnSpc>
                          <a:spcPct val="100000"/>
                        </a:lnSpc>
                      </a:pPr>
                      <a:r>
                        <a:rPr sz="1600" dirty="0">
                          <a:solidFill>
                            <a:srgbClr val="000000"/>
                          </a:solidFill>
                        </a:rPr>
                        <a:t>18054</a:t>
                      </a:r>
                      <a:r>
                        <a:rPr sz="1600" spc="-5" dirty="0">
                          <a:solidFill>
                            <a:srgbClr val="000000"/>
                          </a:solidFill>
                        </a:rPr>
                        <a:t>.</a:t>
                      </a:r>
                      <a:r>
                        <a:rPr sz="1600" dirty="0">
                          <a:solidFill>
                            <a:srgbClr val="000000"/>
                          </a:solidFill>
                        </a:rPr>
                        <a:t>65333</a:t>
                      </a:r>
                      <a:endParaRPr sz="1600">
                        <a:solidFill>
                          <a:srgbClr val="000000"/>
                        </a:solidFill>
                        <a:latin typeface="Calibri"/>
                        <a:cs typeface="Calibri"/>
                      </a:endParaRPr>
                    </a:p>
                  </a:txBody>
                  <a:tcPr marL="0" marR="0" marT="0" marB="0"/>
                </a:tc>
                <a:tc>
                  <a:txBody>
                    <a:bodyPr/>
                    <a:lstStyle/>
                    <a:p>
                      <a:pPr marR="6985" algn="r">
                        <a:lnSpc>
                          <a:spcPct val="100000"/>
                        </a:lnSpc>
                      </a:pPr>
                      <a:r>
                        <a:rPr sz="1600" dirty="0">
                          <a:solidFill>
                            <a:srgbClr val="000000"/>
                          </a:solidFill>
                        </a:rPr>
                        <a:t>20341</a:t>
                      </a:r>
                      <a:r>
                        <a:rPr sz="1600" spc="-5" dirty="0">
                          <a:solidFill>
                            <a:srgbClr val="000000"/>
                          </a:solidFill>
                        </a:rPr>
                        <a:t>.</a:t>
                      </a:r>
                      <a:r>
                        <a:rPr sz="1600" dirty="0">
                          <a:solidFill>
                            <a:srgbClr val="000000"/>
                          </a:solidFill>
                        </a:rPr>
                        <a:t>99141</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04800">
                <a:tc>
                  <a:txBody>
                    <a:bodyPr/>
                    <a:lstStyle/>
                    <a:p>
                      <a:pPr marL="25400">
                        <a:lnSpc>
                          <a:spcPct val="100000"/>
                        </a:lnSpc>
                      </a:pPr>
                      <a:r>
                        <a:rPr sz="1600" spc="-5" dirty="0">
                          <a:solidFill>
                            <a:srgbClr val="000000"/>
                          </a:solidFill>
                        </a:rPr>
                        <a:t>Age</a:t>
                      </a:r>
                      <a:r>
                        <a:rPr sz="1600" spc="-15" dirty="0">
                          <a:solidFill>
                            <a:srgbClr val="000000"/>
                          </a:solidFill>
                        </a:rPr>
                        <a:t> </a:t>
                      </a:r>
                      <a:r>
                        <a:rPr sz="1600" spc="-5" dirty="0">
                          <a:solidFill>
                            <a:srgbClr val="000000"/>
                          </a:solidFill>
                        </a:rPr>
                        <a:t>(Years)</a:t>
                      </a:r>
                      <a:endParaRPr sz="1600" dirty="0">
                        <a:solidFill>
                          <a:srgbClr val="000000"/>
                        </a:solidFill>
                        <a:latin typeface="Calibri"/>
                        <a:cs typeface="Calibri"/>
                      </a:endParaRPr>
                    </a:p>
                  </a:txBody>
                  <a:tcPr marL="0" marR="0" marT="0" marB="0"/>
                </a:tc>
                <a:tc>
                  <a:txBody>
                    <a:bodyPr/>
                    <a:lstStyle/>
                    <a:p>
                      <a:pPr marL="165100">
                        <a:lnSpc>
                          <a:spcPct val="100000"/>
                        </a:lnSpc>
                      </a:pPr>
                      <a:r>
                        <a:rPr lang="en-US" sz="1600" spc="-5" dirty="0">
                          <a:solidFill>
                            <a:srgbClr val="000000"/>
                          </a:solidFill>
                          <a:latin typeface="Symbol" pitchFamily="98" charset="2"/>
                        </a:rPr>
                        <a:t>-</a:t>
                      </a:r>
                      <a:r>
                        <a:rPr sz="1600" spc="-5" dirty="0">
                          <a:solidFill>
                            <a:srgbClr val="000000"/>
                          </a:solidFill>
                        </a:rPr>
                        <a:t>1412.2303</a:t>
                      </a:r>
                      <a:endParaRPr sz="1600" dirty="0">
                        <a:solidFill>
                          <a:srgbClr val="000000"/>
                        </a:solidFill>
                        <a:latin typeface="Calibri"/>
                        <a:cs typeface="Calibri"/>
                      </a:endParaRPr>
                    </a:p>
                  </a:txBody>
                  <a:tcPr marL="0" marR="0" marT="0" marB="0"/>
                </a:tc>
                <a:tc>
                  <a:txBody>
                    <a:bodyPr/>
                    <a:lstStyle/>
                    <a:p>
                      <a:pPr marL="144145">
                        <a:lnSpc>
                          <a:spcPct val="100000"/>
                        </a:lnSpc>
                      </a:pPr>
                      <a:r>
                        <a:rPr sz="1600" spc="-5" dirty="0">
                          <a:solidFill>
                            <a:srgbClr val="000000"/>
                          </a:solidFill>
                        </a:rPr>
                        <a:t>131.8160</a:t>
                      </a:r>
                      <a:endParaRPr sz="1600" dirty="0">
                        <a:solidFill>
                          <a:srgbClr val="000000"/>
                        </a:solidFill>
                        <a:latin typeface="Calibri"/>
                        <a:cs typeface="Calibri"/>
                      </a:endParaRPr>
                    </a:p>
                  </a:txBody>
                  <a:tcPr marL="0" marR="0" marT="0" marB="0"/>
                </a:tc>
                <a:tc>
                  <a:txBody>
                    <a:bodyPr/>
                    <a:lstStyle/>
                    <a:p>
                      <a:pPr marR="38735" algn="r">
                        <a:lnSpc>
                          <a:spcPct val="100000"/>
                        </a:lnSpc>
                      </a:pPr>
                      <a:r>
                        <a:rPr sz="1600" spc="-5" dirty="0">
                          <a:solidFill>
                            <a:srgbClr val="000000"/>
                          </a:solidFill>
                          <a:latin typeface="Symbol" pitchFamily="98" charset="2"/>
                        </a:rPr>
                        <a:t>-</a:t>
                      </a:r>
                      <a:r>
                        <a:rPr sz="1600" dirty="0">
                          <a:solidFill>
                            <a:srgbClr val="000000"/>
                          </a:solidFill>
                        </a:rPr>
                        <a:t>10</a:t>
                      </a:r>
                      <a:r>
                        <a:rPr sz="1600" spc="-5" dirty="0">
                          <a:solidFill>
                            <a:srgbClr val="000000"/>
                          </a:solidFill>
                        </a:rPr>
                        <a:t>.</a:t>
                      </a:r>
                      <a:r>
                        <a:rPr sz="1600" dirty="0">
                          <a:solidFill>
                            <a:srgbClr val="000000"/>
                          </a:solidFill>
                        </a:rPr>
                        <a:t>7137</a:t>
                      </a:r>
                      <a:endParaRPr sz="1600" dirty="0">
                        <a:solidFill>
                          <a:srgbClr val="000000"/>
                        </a:solidFill>
                        <a:latin typeface="Calibri"/>
                        <a:cs typeface="Calibri"/>
                      </a:endParaRPr>
                    </a:p>
                  </a:txBody>
                  <a:tcPr marL="0" marR="0" marT="0" marB="0">
                    <a:solidFill>
                      <a:schemeClr val="accent3"/>
                    </a:solidFill>
                  </a:tcPr>
                </a:tc>
                <a:tc>
                  <a:txBody>
                    <a:bodyPr/>
                    <a:lstStyle/>
                    <a:p>
                      <a:pPr marL="10160" algn="ctr">
                        <a:lnSpc>
                          <a:spcPct val="100000"/>
                        </a:lnSpc>
                      </a:pPr>
                      <a:r>
                        <a:rPr sz="1600" spc="-5" dirty="0">
                          <a:solidFill>
                            <a:srgbClr val="000000"/>
                          </a:solidFill>
                        </a:rPr>
                        <a:t>1.69E-07</a:t>
                      </a:r>
                      <a:endParaRPr sz="1600" dirty="0">
                        <a:solidFill>
                          <a:srgbClr val="000000"/>
                        </a:solidFill>
                        <a:latin typeface="Calibri"/>
                        <a:cs typeface="Calibri"/>
                      </a:endParaRPr>
                    </a:p>
                  </a:txBody>
                  <a:tcPr marL="0" marR="0" marT="0" marB="0">
                    <a:solidFill>
                      <a:schemeClr val="accent3"/>
                    </a:solidFill>
                  </a:tcPr>
                </a:tc>
                <a:tc>
                  <a:txBody>
                    <a:bodyPr/>
                    <a:lstStyle/>
                    <a:p>
                      <a:pPr marR="60325" algn="r">
                        <a:lnSpc>
                          <a:spcPct val="100000"/>
                        </a:lnSpc>
                      </a:pPr>
                      <a:r>
                        <a:rPr lang="en-US" sz="1600" spc="-5" dirty="0">
                          <a:solidFill>
                            <a:srgbClr val="000000"/>
                          </a:solidFill>
                          <a:latin typeface="Symbol" pitchFamily="98" charset="2"/>
                        </a:rPr>
                        <a:t>-</a:t>
                      </a:r>
                      <a:r>
                        <a:rPr sz="1600" dirty="0">
                          <a:solidFill>
                            <a:srgbClr val="000000"/>
                          </a:solidFill>
                        </a:rPr>
                        <a:t>1699</a:t>
                      </a:r>
                      <a:r>
                        <a:rPr sz="1600" spc="-5" dirty="0">
                          <a:solidFill>
                            <a:srgbClr val="000000"/>
                          </a:solidFill>
                        </a:rPr>
                        <a:t>.</a:t>
                      </a:r>
                      <a:r>
                        <a:rPr sz="1600" dirty="0">
                          <a:solidFill>
                            <a:srgbClr val="000000"/>
                          </a:solidFill>
                        </a:rPr>
                        <a:t>432551</a:t>
                      </a:r>
                      <a:endParaRPr sz="1600" dirty="0">
                        <a:solidFill>
                          <a:srgbClr val="000000"/>
                        </a:solidFill>
                        <a:latin typeface="Calibri"/>
                        <a:cs typeface="Calibri"/>
                      </a:endParaRPr>
                    </a:p>
                  </a:txBody>
                  <a:tcPr marL="0" marR="0" marT="0" marB="0"/>
                </a:tc>
                <a:tc>
                  <a:txBody>
                    <a:bodyPr/>
                    <a:lstStyle/>
                    <a:p>
                      <a:pPr marR="6985" algn="r">
                        <a:lnSpc>
                          <a:spcPct val="100000"/>
                        </a:lnSpc>
                      </a:pPr>
                      <a:r>
                        <a:rPr lang="en-US" sz="1600" spc="-5" dirty="0">
                          <a:solidFill>
                            <a:srgbClr val="000000"/>
                          </a:solidFill>
                          <a:latin typeface="Symbol" pitchFamily="98" charset="2"/>
                        </a:rPr>
                        <a:t>-</a:t>
                      </a:r>
                      <a:r>
                        <a:rPr sz="1600" dirty="0">
                          <a:solidFill>
                            <a:srgbClr val="000000"/>
                          </a:solidFill>
                        </a:rPr>
                        <a:t>1125</a:t>
                      </a:r>
                      <a:r>
                        <a:rPr sz="1600" spc="-5" dirty="0">
                          <a:solidFill>
                            <a:srgbClr val="000000"/>
                          </a:solidFill>
                        </a:rPr>
                        <a:t>.</a:t>
                      </a:r>
                      <a:r>
                        <a:rPr sz="1600" dirty="0">
                          <a:solidFill>
                            <a:srgbClr val="000000"/>
                          </a:solidFill>
                        </a:rPr>
                        <a:t>027975</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graphicFrame>
        <p:nvGraphicFramePr>
          <p:cNvPr id="308227" name="Object 3"/>
          <p:cNvGraphicFramePr>
            <a:graphicFrameLocks noChangeAspect="1"/>
          </p:cNvGraphicFramePr>
          <p:nvPr/>
        </p:nvGraphicFramePr>
        <p:xfrm>
          <a:off x="2057400" y="2819400"/>
          <a:ext cx="165100" cy="279400"/>
        </p:xfrm>
        <a:graphic>
          <a:graphicData uri="http://schemas.openxmlformats.org/presentationml/2006/ole">
            <mc:AlternateContent xmlns:mc="http://schemas.openxmlformats.org/markup-compatibility/2006">
              <mc:Choice xmlns:v="urn:schemas-microsoft-com:vml" Requires="v">
                <p:oleObj spid="_x0000_s308347" name="Equation" r:id="rId3" imgW="164880" imgH="279360" progId="Equation.DSMT4">
                  <p:embed/>
                </p:oleObj>
              </mc:Choice>
              <mc:Fallback>
                <p:oleObj name="Equation" r:id="rId3" imgW="16488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19400"/>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8" name="Object 4"/>
          <p:cNvGraphicFramePr>
            <a:graphicFrameLocks noChangeAspect="1"/>
          </p:cNvGraphicFramePr>
          <p:nvPr/>
        </p:nvGraphicFramePr>
        <p:xfrm>
          <a:off x="2252444" y="2510522"/>
          <a:ext cx="1143000" cy="977900"/>
        </p:xfrm>
        <a:graphic>
          <a:graphicData uri="http://schemas.openxmlformats.org/presentationml/2006/ole">
            <mc:AlternateContent xmlns:mc="http://schemas.openxmlformats.org/markup-compatibility/2006">
              <mc:Choice xmlns:v="urn:schemas-microsoft-com:vml" Requires="v">
                <p:oleObj spid="_x0000_s308348" name="Equation" r:id="rId5" imgW="1143000" imgH="977760" progId="Equation.DSMT4">
                  <p:embed/>
                </p:oleObj>
              </mc:Choice>
              <mc:Fallback>
                <p:oleObj name="Equation" r:id="rId5" imgW="114300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444" y="2510522"/>
                        <a:ext cx="1143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9" name="Object 5"/>
          <p:cNvGraphicFramePr>
            <a:graphicFrameLocks noChangeAspect="1"/>
          </p:cNvGraphicFramePr>
          <p:nvPr/>
        </p:nvGraphicFramePr>
        <p:xfrm>
          <a:off x="3420611" y="2514600"/>
          <a:ext cx="723900" cy="977900"/>
        </p:xfrm>
        <a:graphic>
          <a:graphicData uri="http://schemas.openxmlformats.org/presentationml/2006/ole">
            <mc:AlternateContent xmlns:mc="http://schemas.openxmlformats.org/markup-compatibility/2006">
              <mc:Choice xmlns:v="urn:schemas-microsoft-com:vml" Requires="v">
                <p:oleObj spid="_x0000_s308349" name="Equation" r:id="rId7" imgW="723600" imgH="977760" progId="Equation.DSMT4">
                  <p:embed/>
                </p:oleObj>
              </mc:Choice>
              <mc:Fallback>
                <p:oleObj name="Equation" r:id="rId7" imgW="723600" imgH="977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611" y="2514600"/>
                        <a:ext cx="72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30" name="Object 6"/>
          <p:cNvGraphicFramePr>
            <a:graphicFrameLocks noChangeAspect="1"/>
          </p:cNvGraphicFramePr>
          <p:nvPr/>
        </p:nvGraphicFramePr>
        <p:xfrm>
          <a:off x="4174222" y="2506211"/>
          <a:ext cx="1714500" cy="838200"/>
        </p:xfrm>
        <a:graphic>
          <a:graphicData uri="http://schemas.openxmlformats.org/presentationml/2006/ole">
            <mc:AlternateContent xmlns:mc="http://schemas.openxmlformats.org/markup-compatibility/2006">
              <mc:Choice xmlns:v="urn:schemas-microsoft-com:vml" Requires="v">
                <p:oleObj spid="_x0000_s308350" name="Equation" r:id="rId9" imgW="1714320" imgH="838080" progId="Equation.DSMT4">
                  <p:embed/>
                </p:oleObj>
              </mc:Choice>
              <mc:Fallback>
                <p:oleObj name="Equation" r:id="rId9" imgW="17143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4222" y="2506211"/>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31" name="Object 7"/>
          <p:cNvGraphicFramePr>
            <a:graphicFrameLocks noChangeAspect="1"/>
          </p:cNvGraphicFramePr>
          <p:nvPr/>
        </p:nvGraphicFramePr>
        <p:xfrm>
          <a:off x="5917734" y="2794233"/>
          <a:ext cx="1295400" cy="292100"/>
        </p:xfrm>
        <a:graphic>
          <a:graphicData uri="http://schemas.openxmlformats.org/presentationml/2006/ole">
            <mc:AlternateContent xmlns:mc="http://schemas.openxmlformats.org/markup-compatibility/2006">
              <mc:Choice xmlns:v="urn:schemas-microsoft-com:vml" Requires="v">
                <p:oleObj spid="_x0000_s308351" name="Equation" r:id="rId11" imgW="1295280" imgH="291960" progId="Equation.DSMT4">
                  <p:embed/>
                </p:oleObj>
              </mc:Choice>
              <mc:Fallback>
                <p:oleObj name="Equation" r:id="rId11" imgW="12952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7734" y="2794233"/>
                        <a:ext cx="1295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r>
              <a:rPr lang="en-US" b="1" dirty="0"/>
              <a:t>Step 4: </a:t>
            </a:r>
            <a:r>
              <a:rPr lang="en-US" dirty="0"/>
              <a:t>Determine the critical value(s) or </a:t>
            </a:r>
            <a:r>
              <a:rPr lang="en-US" i="1" dirty="0"/>
              <a:t>P</a:t>
            </a:r>
            <a:r>
              <a:rPr lang="en-US" dirty="0"/>
              <a:t>-value.</a:t>
            </a:r>
          </a:p>
          <a:p>
            <a:r>
              <a:rPr lang="en-US" dirty="0"/>
              <a:t>This criterion is defined by the critical value of the test statistic. The test is two-tailed and the level of the test is specified to be 0.05, which implies </a:t>
            </a:r>
          </a:p>
          <a:p>
            <a:pPr>
              <a:lnSpc>
                <a:spcPct val="150000"/>
              </a:lnSpc>
            </a:pPr>
            <a:r>
              <a:rPr lang="en-US" i="1" dirty="0">
                <a:sym typeface="Symbol"/>
              </a:rPr>
              <a:t>	</a:t>
            </a:r>
            <a:r>
              <a:rPr lang="el-GR" i="1" dirty="0">
                <a:latin typeface="Cambria Math" panose="02040503050406030204" pitchFamily="18" charset="0"/>
                <a:ea typeface="Cambria Math" panose="02040503050406030204" pitchFamily="18" charset="0"/>
                <a:sym typeface="Symbol"/>
              </a:rPr>
              <a:t>α</a:t>
            </a:r>
            <a:r>
              <a:rPr lang="en-US" dirty="0"/>
              <a:t> </a:t>
            </a:r>
            <a:r>
              <a:rPr lang="en-US" dirty="0">
                <a:latin typeface="Symbol" pitchFamily="98" charset="2"/>
              </a:rPr>
              <a:t>=</a:t>
            </a:r>
            <a:r>
              <a:rPr lang="en-US" dirty="0"/>
              <a:t> 0.05 and </a:t>
            </a:r>
          </a:p>
          <a:p>
            <a:pPr>
              <a:lnSpc>
                <a:spcPct val="150000"/>
              </a:lnSpc>
            </a:pPr>
            <a:r>
              <a:rPr lang="en-US" dirty="0"/>
              <a:t>The test statistic has a </a:t>
            </a:r>
            <a:r>
              <a:rPr lang="en-US" i="1" dirty="0"/>
              <a:t>t</a:t>
            </a:r>
            <a:r>
              <a:rPr lang="en-US" dirty="0"/>
              <a:t>-distribution with </a:t>
            </a:r>
          </a:p>
          <a:p>
            <a:pPr algn="ctr"/>
            <a:r>
              <a:rPr lang="pt-BR" i="1" dirty="0"/>
              <a:t>n</a:t>
            </a:r>
            <a:r>
              <a:rPr lang="pt-BR" dirty="0"/>
              <a:t> − 2 = 14 − 2 = 12. </a:t>
            </a:r>
          </a:p>
          <a:p>
            <a:r>
              <a:rPr lang="en-US" dirty="0"/>
              <a:t>The critical value corresponds to </a:t>
            </a:r>
          </a:p>
        </p:txBody>
      </p:sp>
      <p:graphicFrame>
        <p:nvGraphicFramePr>
          <p:cNvPr id="309250" name="Object 2"/>
          <p:cNvGraphicFramePr>
            <a:graphicFrameLocks noChangeAspect="1"/>
          </p:cNvGraphicFramePr>
          <p:nvPr>
            <p:extLst>
              <p:ext uri="{D42A27DB-BD31-4B8C-83A1-F6EECF244321}">
                <p14:modId xmlns:p14="http://schemas.microsoft.com/office/powerpoint/2010/main" val="4056822498"/>
              </p:ext>
            </p:extLst>
          </p:nvPr>
        </p:nvGraphicFramePr>
        <p:xfrm>
          <a:off x="3360723" y="3166145"/>
          <a:ext cx="2540000" cy="838200"/>
        </p:xfrm>
        <a:graphic>
          <a:graphicData uri="http://schemas.openxmlformats.org/presentationml/2006/ole">
            <mc:AlternateContent xmlns:mc="http://schemas.openxmlformats.org/markup-compatibility/2006">
              <mc:Choice xmlns:v="urn:schemas-microsoft-com:vml" Requires="v">
                <p:oleObj spid="_x0000_s309298" name="Equation" r:id="rId3" imgW="2539800" imgH="838080" progId="Equation.DSMT4">
                  <p:embed/>
                </p:oleObj>
              </mc:Choice>
              <mc:Fallback>
                <p:oleObj name="Equation" r:id="rId3" imgW="2539800" imgH="838080" progId="Equation.DSMT4">
                  <p:embed/>
                  <p:pic>
                    <p:nvPicPr>
                      <p:cNvPr id="0" name="Picture 2"/>
                      <p:cNvPicPr>
                        <a:picLocks noChangeAspect="1" noChangeArrowheads="1"/>
                      </p:cNvPicPr>
                      <p:nvPr/>
                    </p:nvPicPr>
                    <p:blipFill>
                      <a:blip r:embed="rId4"/>
                      <a:srcRect/>
                      <a:stretch>
                        <a:fillRect/>
                      </a:stretch>
                    </p:blipFill>
                    <p:spPr bwMode="auto">
                      <a:xfrm>
                        <a:off x="3360723" y="3166145"/>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1" name="Object 3"/>
          <p:cNvGraphicFramePr>
            <a:graphicFrameLocks noChangeAspect="1"/>
          </p:cNvGraphicFramePr>
          <p:nvPr/>
        </p:nvGraphicFramePr>
        <p:xfrm>
          <a:off x="5297488" y="5207000"/>
          <a:ext cx="2108200" cy="457200"/>
        </p:xfrm>
        <a:graphic>
          <a:graphicData uri="http://schemas.openxmlformats.org/presentationml/2006/ole">
            <mc:AlternateContent xmlns:mc="http://schemas.openxmlformats.org/markup-compatibility/2006">
              <mc:Choice xmlns:v="urn:schemas-microsoft-com:vml" Requires="v">
                <p:oleObj spid="_x0000_s309299" name="Equation" r:id="rId5" imgW="2108160" imgH="457200" progId="Equation.DSMT4">
                  <p:embed/>
                </p:oleObj>
              </mc:Choice>
              <mc:Fallback>
                <p:oleObj name="Equation" r:id="rId5" imgW="210816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7488" y="5207000"/>
                        <a:ext cx="210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2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9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a:xfrm>
            <a:off x="457200" y="1202422"/>
            <a:ext cx="8229600" cy="4968240"/>
          </a:xfrm>
        </p:spPr>
        <p:txBody>
          <a:bodyPr>
            <a:normAutofit/>
          </a:bodyPr>
          <a:lstStyle/>
          <a:p>
            <a:r>
              <a:rPr lang="en-US" dirty="0"/>
              <a:t>Notice from the output above that the </a:t>
            </a:r>
            <a:r>
              <a:rPr lang="en-US" i="1" dirty="0"/>
              <a:t>P</a:t>
            </a:r>
            <a:r>
              <a:rPr lang="en-US" dirty="0"/>
              <a:t>-value for the age term is approximately 0. </a:t>
            </a:r>
          </a:p>
          <a:p>
            <a:r>
              <a:rPr lang="en-US" b="1" dirty="0"/>
              <a:t>Step 5: </a:t>
            </a:r>
            <a:r>
              <a:rPr lang="en-US" dirty="0"/>
              <a:t>Make the decision to reject or fail to reject </a:t>
            </a:r>
            <a:r>
              <a:rPr lang="en-US" i="1" dirty="0"/>
              <a:t>H</a:t>
            </a:r>
            <a:r>
              <a:rPr lang="en-US" baseline="-25000" dirty="0"/>
              <a:t>0</a:t>
            </a:r>
            <a:r>
              <a:rPr lang="en-US" i="1" dirty="0"/>
              <a:t>. </a:t>
            </a:r>
          </a:p>
          <a:p>
            <a:endParaRPr lang="en-US" b="1" i="1" dirty="0"/>
          </a:p>
          <a:p>
            <a:endParaRPr lang="en-US" b="1" i="1" dirty="0"/>
          </a:p>
          <a:p>
            <a:endParaRPr lang="en-US" b="1" i="1" dirty="0"/>
          </a:p>
          <a:p>
            <a:endParaRPr lang="en-US" b="1" i="1" dirty="0"/>
          </a:p>
          <a:p>
            <a:r>
              <a:rPr lang="en-US" dirty="0"/>
              <a:t>Since the value of the test statistic falls into the rejection region, reject the null hypothesis in favor of the alternative.</a:t>
            </a:r>
          </a:p>
        </p:txBody>
      </p:sp>
      <p:pic>
        <p:nvPicPr>
          <p:cNvPr id="310275" name="Picture 3"/>
          <p:cNvPicPr>
            <a:picLocks noChangeAspect="1" noChangeArrowheads="1"/>
          </p:cNvPicPr>
          <p:nvPr/>
        </p:nvPicPr>
        <p:blipFill>
          <a:blip r:embed="rId2" cstate="print"/>
          <a:srcRect/>
          <a:stretch>
            <a:fillRect/>
          </a:stretch>
        </p:blipFill>
        <p:spPr bwMode="auto">
          <a:xfrm>
            <a:off x="609600" y="2819400"/>
            <a:ext cx="7831667"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normAutofit/>
          </a:bodyPr>
          <a:lstStyle/>
          <a:p>
            <a:r>
              <a:rPr lang="en-US" dirty="0"/>
              <a:t>Similarly, since the </a:t>
            </a:r>
            <a:r>
              <a:rPr lang="en-US" i="1" dirty="0"/>
              <a:t>P</a:t>
            </a:r>
            <a:r>
              <a:rPr lang="en-US" dirty="0"/>
              <a:t>-value is essentially 0, which is less than </a:t>
            </a:r>
            <a:r>
              <a:rPr lang="el-GR" i="1" dirty="0">
                <a:latin typeface="Cambria Math" panose="02040503050406030204" pitchFamily="18" charset="0"/>
                <a:ea typeface="Cambria Math" panose="02040503050406030204" pitchFamily="18" charset="0"/>
              </a:rPr>
              <a:t>α</a:t>
            </a:r>
            <a:r>
              <a:rPr lang="en-US" dirty="0"/>
              <a:t>, we would also make the decision to reject </a:t>
            </a:r>
            <a:r>
              <a:rPr lang="en-US" i="1" dirty="0"/>
              <a:t>H</a:t>
            </a:r>
            <a:r>
              <a:rPr lang="en-US" baseline="-25000" dirty="0"/>
              <a:t>0</a:t>
            </a:r>
            <a:r>
              <a:rPr lang="en-US" dirty="0"/>
              <a:t>. </a:t>
            </a:r>
          </a:p>
          <a:p>
            <a:r>
              <a:rPr lang="en-US" b="1" dirty="0"/>
              <a:t>Step 6: </a:t>
            </a:r>
            <a:r>
              <a:rPr lang="en-US" dirty="0"/>
              <a:t>State the conclusion in terms of the original problem. </a:t>
            </a:r>
          </a:p>
          <a:p>
            <a:r>
              <a:rPr lang="en-US" dirty="0"/>
              <a:t>There is overwhelming evidence at the 0.05 level that </a:t>
            </a:r>
            <a:r>
              <a:rPr lang="en-US" i="1" dirty="0"/>
              <a:t>H</a:t>
            </a:r>
            <a:r>
              <a:rPr lang="en-US" i="1" baseline="-25000" dirty="0"/>
              <a:t>a</a:t>
            </a:r>
            <a:r>
              <a:rPr lang="en-US" dirty="0"/>
              <a:t>:</a:t>
            </a:r>
            <a:r>
              <a:rPr lang="en-US" i="1" dirty="0"/>
              <a:t>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r>
              <a:rPr lang="en-US" dirty="0">
                <a:latin typeface="Times New Roman"/>
              </a:rPr>
              <a:t>≠ </a:t>
            </a:r>
            <a:r>
              <a:rPr lang="en-US" dirty="0">
                <a:latin typeface="+mj-lt"/>
              </a:rPr>
              <a:t>0</a:t>
            </a:r>
            <a:r>
              <a:rPr lang="en-US" dirty="0">
                <a:latin typeface="Times New Roman"/>
              </a:rPr>
              <a:t>. </a:t>
            </a:r>
            <a:r>
              <a:rPr lang="en-US" dirty="0"/>
              <a:t>This implies that it is reasonable to believe (at the 0.05 level) that there is a linear relationship between the age and the price of a Honda Civic. In fact, there appears to be a negative linear relationship between the age and the price of a Honda Civic.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(cont.)</a:t>
            </a:r>
          </a:p>
        </p:txBody>
      </p:sp>
      <p:sp>
        <p:nvSpPr>
          <p:cNvPr id="3" name="Content Placeholder 2"/>
          <p:cNvSpPr>
            <a:spLocks noGrp="1"/>
          </p:cNvSpPr>
          <p:nvPr>
            <p:ph idx="1"/>
          </p:nvPr>
        </p:nvSpPr>
        <p:spPr/>
        <p:txBody>
          <a:bodyPr/>
          <a:lstStyle/>
          <a:p>
            <a:r>
              <a:rPr lang="en-US" dirty="0"/>
              <a:t>However, our hypothesis test did not address the issue of a </a:t>
            </a:r>
            <a:r>
              <a:rPr lang="en-US" i="1" dirty="0"/>
              <a:t>negative</a:t>
            </a:r>
            <a:r>
              <a:rPr lang="en-US" dirty="0"/>
              <a:t> relationship, so we cannot make this conclusion. </a:t>
            </a:r>
          </a:p>
        </p:txBody>
      </p:sp>
      <p:sp>
        <p:nvSpPr>
          <p:cNvPr id="4" name="Content Placeholder 3"/>
          <p:cNvSpPr txBox="1">
            <a:spLocks/>
          </p:cNvSpPr>
          <p:nvPr/>
        </p:nvSpPr>
        <p:spPr>
          <a:xfrm>
            <a:off x="457200" y="2848654"/>
            <a:ext cx="8229600" cy="1471172"/>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The </a:t>
            </a:r>
            <a:r>
              <a:rPr lang="en-US" sz="2800" i="1" dirty="0">
                <a:solidFill>
                  <a:srgbClr val="000000"/>
                </a:solidFill>
              </a:rPr>
              <a:t>P</a:t>
            </a:r>
            <a:r>
              <a:rPr lang="en-US" sz="2800" dirty="0">
                <a:solidFill>
                  <a:srgbClr val="000000"/>
                </a:solidFill>
              </a:rPr>
              <a:t>-values reported by most forms of technology are already adjusted (doubled) for a two-tailed test.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normAutofit lnSpcReduction="10000"/>
          </a:bodyPr>
          <a:lstStyle/>
          <a:p>
            <a:r>
              <a:rPr lang="en-US" dirty="0"/>
              <a:t>To use the method of least squares to estimate the model parameters from the sample data, we must verify the assumptions. It is evident from the </a:t>
            </a:r>
            <a:r>
              <a:rPr lang="en-US" dirty="0" err="1"/>
              <a:t>scatterplot</a:t>
            </a:r>
            <a:r>
              <a:rPr lang="en-US" dirty="0"/>
              <a:t>, that there is a definite linear relationship between the variables age and asking price.</a:t>
            </a:r>
          </a:p>
          <a:p>
            <a:pPr marL="461963" indent="-461963"/>
            <a:r>
              <a:rPr lang="en-US" dirty="0"/>
              <a:t>	Random sample of paired data </a:t>
            </a:r>
          </a:p>
          <a:p>
            <a:pPr marL="461963" indent="-461963"/>
            <a:r>
              <a:rPr lang="en-US" dirty="0"/>
              <a:t>	Error terms are normally distributed and independent (assumed). </a:t>
            </a:r>
          </a:p>
          <a:p>
            <a:pPr marL="461963" indent="-461963"/>
            <a:r>
              <a:rPr lang="en-US" dirty="0"/>
              <a:t>	If we are fitting a simple linear model, the </a:t>
            </a:r>
            <a:r>
              <a:rPr lang="en-US" dirty="0" err="1"/>
              <a:t>scatterplot</a:t>
            </a:r>
            <a:r>
              <a:rPr lang="en-US" dirty="0"/>
              <a:t> should show a linear relationship between the variables.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49275" y="3312340"/>
            <a:ext cx="365125" cy="381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533400" y="3826184"/>
            <a:ext cx="365125" cy="381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552956" y="468866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r>
              <a:rPr lang="en-US" dirty="0"/>
              <a:t>The least squares regression line relating age to asking price is </a:t>
            </a:r>
          </a:p>
          <a:p>
            <a:r>
              <a:rPr lang="en-US" sz="2650" dirty="0"/>
              <a:t>Asking Price of Honda Civic </a:t>
            </a:r>
            <a:r>
              <a:rPr lang="en-US" sz="2650" dirty="0">
                <a:latin typeface="Symbol" pitchFamily="98" charset="2"/>
              </a:rPr>
              <a:t>=</a:t>
            </a:r>
            <a:r>
              <a:rPr lang="en-US" sz="2650" dirty="0"/>
              <a:t> $19,198.32 </a:t>
            </a:r>
            <a:r>
              <a:rPr lang="en-US" sz="2650" dirty="0">
                <a:latin typeface="Symbol" pitchFamily="98" charset="2"/>
              </a:rPr>
              <a:t>-</a:t>
            </a:r>
            <a:r>
              <a:rPr lang="en-US" sz="2650" dirty="0"/>
              <a:t> $1412.23 (Age)</a:t>
            </a:r>
          </a:p>
          <a:p>
            <a:r>
              <a:rPr lang="en-US" dirty="0"/>
              <a:t>where </a:t>
            </a:r>
          </a:p>
          <a:p>
            <a:r>
              <a:rPr lang="en-US" i="1" dirty="0"/>
              <a:t>b</a:t>
            </a:r>
            <a:r>
              <a:rPr lang="en-US" baseline="-25000" dirty="0"/>
              <a:t>0</a:t>
            </a:r>
            <a:r>
              <a:rPr lang="en-US" dirty="0"/>
              <a:t> </a:t>
            </a:r>
            <a:r>
              <a:rPr lang="en-US" dirty="0">
                <a:latin typeface="Symbol" pitchFamily="98" charset="2"/>
              </a:rPr>
              <a:t>= </a:t>
            </a:r>
            <a:r>
              <a:rPr lang="en-US" dirty="0"/>
              <a:t>$19,198.32    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the 			          </a:t>
            </a:r>
            <a:r>
              <a:rPr lang="en-US" i="1" dirty="0"/>
              <a:t>y</a:t>
            </a:r>
            <a:r>
              <a:rPr lang="en-US" dirty="0"/>
              <a:t>-intercept estimate. </a:t>
            </a:r>
          </a:p>
          <a:p>
            <a:r>
              <a:rPr lang="en-US" i="1" dirty="0"/>
              <a:t>b</a:t>
            </a:r>
            <a:r>
              <a:rPr lang="en-US" baseline="-25000" dirty="0"/>
              <a:t>1</a:t>
            </a:r>
            <a:r>
              <a:rPr lang="en-US" dirty="0"/>
              <a:t> </a:t>
            </a:r>
            <a:r>
              <a:rPr lang="en-US" dirty="0">
                <a:latin typeface="Symbol" pitchFamily="98" charset="2"/>
              </a:rPr>
              <a:t>= -</a:t>
            </a:r>
            <a:r>
              <a:rPr lang="en-US" dirty="0"/>
              <a:t>$1412.23     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 slope.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r>
              <a:rPr lang="en-US" dirty="0"/>
              <a:t>To draw conclusions about the relationship between asking price and age for the entire population of Honda Civics, statistical inference must be applied. We will begin by estimating a 95% confidence interval for</a:t>
            </a:r>
            <a:r>
              <a:rPr lang="en-US" i="1"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a:t>
            </a:r>
          </a:p>
          <a:p>
            <a:r>
              <a:rPr lang="en-US" b="1" dirty="0"/>
              <a:t>Solution </a:t>
            </a:r>
          </a:p>
          <a:p>
            <a:r>
              <a:rPr lang="en-US" dirty="0"/>
              <a:t>Three pieces of information are required to calculate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a:t>
            </a:r>
          </a:p>
          <a:p>
            <a:pPr marL="514350" indent="-514350">
              <a:buFont typeface="+mj-lt"/>
              <a:buAutoNum type="arabicPeriod"/>
            </a:pPr>
            <a:r>
              <a:rPr lang="en-US" dirty="0"/>
              <a:t>A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which would be </a:t>
            </a:r>
            <a:r>
              <a:rPr lang="en-US" i="1" dirty="0"/>
              <a:t>b</a:t>
            </a:r>
            <a:r>
              <a:rPr lang="en-US" baseline="-25000" dirty="0"/>
              <a:t>1</a:t>
            </a: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A </a:t>
            </a:r>
            <a:r>
              <a:rPr lang="en-US" i="1" dirty="0"/>
              <a:t>t</a:t>
            </a:r>
            <a:r>
              <a:rPr lang="en-US" dirty="0"/>
              <a:t>-value corresponding to the level of confidence and the degrees of freedom associated with the data used to estimate the model; </a:t>
            </a:r>
          </a:p>
          <a:p>
            <a:pPr marL="514350" indent="-514350">
              <a:buFont typeface="+mj-lt"/>
              <a:buAutoNum type="arabicPeriod" startAt="2"/>
            </a:pPr>
            <a:r>
              <a:rPr lang="en-US" dirty="0"/>
              <a:t>A sample estimate of the standard deviation of </a:t>
            </a:r>
            <a:r>
              <a:rPr lang="en-US" i="1" dirty="0"/>
              <a:t>b</a:t>
            </a:r>
            <a:r>
              <a:rPr lang="en-US" baseline="-25000" dirty="0"/>
              <a:t>1</a:t>
            </a:r>
            <a:r>
              <a:rPr lang="en-US" dirty="0"/>
              <a:t>, which is denoted by  </a:t>
            </a:r>
          </a:p>
          <a:p>
            <a:pPr marL="514350" indent="-514350">
              <a:buFont typeface="+mj-lt"/>
              <a:buAutoNum type="arabicPeriod" startAt="2"/>
            </a:pPr>
            <a:endParaRPr lang="en-US" dirty="0"/>
          </a:p>
        </p:txBody>
      </p:sp>
      <p:graphicFrame>
        <p:nvGraphicFramePr>
          <p:cNvPr id="283650" name="Object 2"/>
          <p:cNvGraphicFramePr>
            <a:graphicFrameLocks noChangeAspect="1"/>
          </p:cNvGraphicFramePr>
          <p:nvPr/>
        </p:nvGraphicFramePr>
        <p:xfrm>
          <a:off x="3979178" y="3157756"/>
          <a:ext cx="406400" cy="482600"/>
        </p:xfrm>
        <a:graphic>
          <a:graphicData uri="http://schemas.openxmlformats.org/presentationml/2006/ole">
            <mc:AlternateContent xmlns:mc="http://schemas.openxmlformats.org/markup-compatibility/2006">
              <mc:Choice xmlns:v="urn:schemas-microsoft-com:vml" Requires="v">
                <p:oleObj spid="_x0000_s283674" name="Equation" r:id="rId3" imgW="406080" imgH="482400" progId="Equation.DSMT4">
                  <p:embed/>
                </p:oleObj>
              </mc:Choice>
              <mc:Fallback>
                <p:oleObj name="Equation" r:id="rId3" imgW="4060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178" y="3157756"/>
                        <a:ext cx="40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Estimating the least squares line from sample data produces </a:t>
            </a:r>
            <a:r>
              <a:rPr lang="en-US" i="1" dirty="0"/>
              <a:t>b</a:t>
            </a:r>
            <a:r>
              <a:rPr lang="en-US" baseline="-25000" dirty="0"/>
              <a:t>1</a:t>
            </a:r>
            <a:r>
              <a:rPr lang="en-US" dirty="0"/>
              <a:t> = </a:t>
            </a:r>
            <a:r>
              <a:rPr lang="en-US" dirty="0">
                <a:latin typeface="Symbol" pitchFamily="98" charset="2"/>
              </a:rPr>
              <a:t>-</a:t>
            </a:r>
            <a:r>
              <a:rPr lang="en-US" dirty="0"/>
              <a:t>1412.23.</a:t>
            </a:r>
          </a:p>
        </p:txBody>
      </p:sp>
      <p:pic>
        <p:nvPicPr>
          <p:cNvPr id="284674" name="Picture 2"/>
          <p:cNvPicPr>
            <a:picLocks noChangeAspect="1" noChangeArrowheads="1"/>
          </p:cNvPicPr>
          <p:nvPr/>
        </p:nvPicPr>
        <p:blipFill>
          <a:blip r:embed="rId2" cstate="print"/>
          <a:srcRect/>
          <a:stretch>
            <a:fillRect/>
          </a:stretch>
        </p:blipFill>
        <p:spPr bwMode="auto">
          <a:xfrm>
            <a:off x="1317771" y="1168167"/>
            <a:ext cx="6324471" cy="3803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4288</TotalTime>
  <Words>2322</Words>
  <Application>Microsoft Office PowerPoint</Application>
  <PresentationFormat>On-screen Show (4:3)</PresentationFormat>
  <Paragraphs>446</Paragraphs>
  <Slides>48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9" baseType="lpstr">
      <vt:lpstr>Times New Roman</vt:lpstr>
      <vt:lpstr>Cambria Math</vt:lpstr>
      <vt:lpstr>Roboto Condensed</vt:lpstr>
      <vt:lpstr>Symbol</vt:lpstr>
      <vt:lpstr>Arial</vt:lpstr>
      <vt:lpstr>Calibri</vt:lpstr>
      <vt:lpstr>Open Sans</vt:lpstr>
      <vt:lpstr>STIX</vt:lpstr>
      <vt:lpstr>Office Theme</vt:lpstr>
      <vt:lpstr>MathType 6.0 Equation</vt:lpstr>
      <vt:lpstr>Equation</vt:lpstr>
      <vt:lpstr>Section 13.2</vt:lpstr>
      <vt:lpstr>100(1 − 𝛼)% Confidence Interval for β1</vt:lpstr>
      <vt:lpstr>Example 13.2.1</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Example 13.2.1 (cont.)</vt:lpstr>
      <vt:lpstr>100(1 − α)% Confidence Interval for β1 </vt:lpstr>
      <vt:lpstr>Example 13.2.1 (cont.)</vt:lpstr>
      <vt:lpstr>Example 13.2.1 (cont.)</vt:lpstr>
      <vt:lpstr>Example 13.2.1 (cont.)</vt:lpstr>
      <vt:lpstr>Example 13.2.2</vt:lpstr>
      <vt:lpstr>Example 13.2.2 (cont.)</vt:lpstr>
      <vt:lpstr>Example 13.2.2 (cont.)</vt:lpstr>
      <vt:lpstr>Example 13.2.3</vt:lpstr>
      <vt:lpstr>Example 13.2.3 (cont.)</vt:lpstr>
      <vt:lpstr>Example 13.2.3 (cont.)</vt:lpstr>
      <vt:lpstr>Example 13.2.3 (cont.)</vt:lpstr>
      <vt:lpstr>Example 13.2.3 (cont.)</vt:lpstr>
      <vt:lpstr>Example 13.2.3 (cont.)</vt:lpstr>
      <vt:lpstr>Example 13.2.3 (cont.)</vt:lpstr>
      <vt:lpstr>Example 13.2.3 (cont.)</vt:lpstr>
      <vt:lpstr>Example 13.2.3 (cont.)</vt:lpstr>
      <vt:lpstr>Example 13.2.3 (cont.)</vt:lpstr>
      <vt:lpstr>Example 13.2.3 (cont.)</vt:lpstr>
      <vt:lpstr>Testing a Hypothesis about the Slope</vt:lpstr>
      <vt:lpstr>Testing a Hypothesis about the Slope</vt:lpstr>
      <vt:lpstr>Testing a Hypothesis about the Slope</vt:lpstr>
      <vt:lpstr>Example 13.2.4</vt:lpstr>
      <vt:lpstr>Example 13.2.4 (cont.)</vt:lpstr>
      <vt:lpstr>Example 13.2.4 (cont.)</vt:lpstr>
      <vt:lpstr>Example 13.2.4 (cont.)</vt:lpstr>
      <vt:lpstr>Example 13.2.4 (cont.)</vt:lpstr>
      <vt:lpstr>Example 13.2.4 (cont.)</vt:lpstr>
      <vt:lpstr>Example 13.2.4 (cont.)</vt:lpstr>
      <vt:lpstr>Example 13.2.4 (cont.)</vt:lpstr>
      <vt:lpstr>Example 13.2.4 (cont.)</vt:lpstr>
      <vt:lpstr>Example 13.2.4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jeevan</cp:lastModifiedBy>
  <cp:revision>574</cp:revision>
  <dcterms:created xsi:type="dcterms:W3CDTF">2013-04-26T14:43:13Z</dcterms:created>
  <dcterms:modified xsi:type="dcterms:W3CDTF">2018-09-14T11:48:04Z</dcterms:modified>
</cp:coreProperties>
</file>