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338" r:id="rId3"/>
    <p:sldId id="483" r:id="rId4"/>
    <p:sldId id="484" r:id="rId5"/>
    <p:sldId id="485" r:id="rId6"/>
    <p:sldId id="486" r:id="rId7"/>
    <p:sldId id="487" r:id="rId8"/>
    <p:sldId id="488" r:id="rId9"/>
    <p:sldId id="489" r:id="rId10"/>
    <p:sldId id="490" r:id="rId11"/>
    <p:sldId id="491" r:id="rId12"/>
    <p:sldId id="492" r:id="rId13"/>
    <p:sldId id="493" r:id="rId14"/>
    <p:sldId id="494" r:id="rId15"/>
    <p:sldId id="495" r:id="rId16"/>
    <p:sldId id="496" r:id="rId17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0"/>
      <p:bold r:id="rId21"/>
      <p:italic r:id="rId22"/>
      <p:boldItalic r:id="rId23"/>
    </p:embeddedFont>
    <p:embeddedFont>
      <p:font typeface="Cambria Math" panose="02040503050406030204" pitchFamily="18" charset="0"/>
      <p:regular r:id="rId24"/>
    </p:embeddedFont>
    <p:embeddedFont>
      <p:font typeface="Roboto Condensed" panose="02000000000000000000" pitchFamily="2" charset="0"/>
      <p:regular r:id="rId25"/>
      <p:bold r:id="rId26"/>
      <p:italic r:id="rId27"/>
      <p:boldItalic r:id="rId2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1F497D"/>
    <a:srgbClr val="0000FF"/>
    <a:srgbClr val="2D7D9F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979" autoAdjust="0"/>
    <p:restoredTop sz="94660"/>
  </p:normalViewPr>
  <p:slideViewPr>
    <p:cSldViewPr>
      <p:cViewPr varScale="1">
        <p:scale>
          <a:sx n="112" d="100"/>
          <a:sy n="112" d="100"/>
        </p:scale>
        <p:origin x="183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5.fntdata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28" Type="http://schemas.openxmlformats.org/officeDocument/2006/relationships/font" Target="fonts/font9.fntdata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font" Target="fonts/font8.fntdata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4" Type="http://schemas.openxmlformats.org/officeDocument/2006/relationships/image" Target="../media/image3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1666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287EA9-0F95-4E3A-B40A-64C12DA5C34F}" type="datetimeFigureOut">
              <a:rPr lang="en-US" smtClean="0"/>
              <a:pPr/>
              <a:t>9/14/2018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1C950B-8241-42E2-98BC-F99EB045F18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190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1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2.wmf"/><Relationship Id="rId9" Type="http://schemas.openxmlformats.org/officeDocument/2006/relationships/image" Target="../media/image2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26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27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28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9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0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10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3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6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13.3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Inference Concerning the Model’s Prediction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13.3.1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3500" dirty="0"/>
          </a:p>
          <a:p>
            <a:r>
              <a:rPr lang="en-US" dirty="0"/>
              <a:t>Assembling the pieces for the 95% confidence interval, we have </a:t>
            </a:r>
          </a:p>
        </p:txBody>
      </p:sp>
      <p:graphicFrame>
        <p:nvGraphicFramePr>
          <p:cNvPr id="4" name="object 2"/>
          <p:cNvGraphicFramePr>
            <a:graphicFrameLocks noGrp="1"/>
          </p:cNvGraphicFramePr>
          <p:nvPr/>
        </p:nvGraphicFramePr>
        <p:xfrm>
          <a:off x="2590800" y="1219200"/>
          <a:ext cx="4648200" cy="21932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89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292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2000" dirty="0"/>
                    </a:p>
                    <a:p>
                      <a:pPr marR="635" algn="ctr">
                        <a:lnSpc>
                          <a:spcPct val="100000"/>
                        </a:lnSpc>
                      </a:pPr>
                      <a:r>
                        <a:rPr sz="2000" spc="-5" dirty="0"/>
                        <a:t>Age (Years)</a:t>
                      </a:r>
                      <a:r>
                        <a:rPr sz="2000" spc="-45" dirty="0"/>
                        <a:t> </a:t>
                      </a:r>
                      <a:r>
                        <a:rPr sz="2000" i="1" dirty="0"/>
                        <a:t>x</a:t>
                      </a:r>
                      <a:endParaRPr sz="2000" i="1" dirty="0">
                        <a:latin typeface="Roboto Condensed"/>
                        <a:cs typeface="Roboto Condensed"/>
                      </a:endParaRPr>
                    </a:p>
                  </a:txBody>
                  <a:tcPr marL="0" marR="0" marT="3810" marB="0"/>
                </a:tc>
                <a:tc>
                  <a:txBody>
                    <a:bodyPr/>
                    <a:lstStyle/>
                    <a:p>
                      <a:pPr marL="134620" marR="124460" indent="113030" algn="l">
                        <a:lnSpc>
                          <a:spcPct val="110000"/>
                        </a:lnSpc>
                        <a:spcBef>
                          <a:spcPts val="30"/>
                        </a:spcBef>
                      </a:pPr>
                      <a:r>
                        <a:rPr sz="2000" spc="-5" dirty="0"/>
                        <a:t>Sum </a:t>
                      </a:r>
                      <a:r>
                        <a:rPr sz="2000" dirty="0"/>
                        <a:t>of </a:t>
                      </a:r>
                      <a:r>
                        <a:rPr sz="2000" spc="-5" dirty="0"/>
                        <a:t>Squared  Deviations </a:t>
                      </a:r>
                      <a:r>
                        <a:rPr lang="en-US" sz="2000" spc="-5" dirty="0"/>
                        <a:t>               </a:t>
                      </a:r>
                      <a:endParaRPr sz="2000" baseline="45454" dirty="0">
                        <a:latin typeface="STIX"/>
                        <a:cs typeface="STIX"/>
                      </a:endParaRPr>
                    </a:p>
                  </a:txBody>
                  <a:tcPr marL="0" marR="0" marT="381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R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  <a:latin typeface="+mj-lt"/>
                        </a:rPr>
                        <a:t>6</a:t>
                      </a:r>
                      <a:endParaRPr sz="2000" dirty="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28575" marB="0"/>
                </a:tc>
                <a:tc>
                  <a:txBody>
                    <a:bodyPr/>
                    <a:lstStyle/>
                    <a:p>
                      <a:pPr marR="36639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  <a:latin typeface="+mj-lt"/>
                        </a:rPr>
                        <a:t>(6−3.57</a:t>
                      </a:r>
                      <a:r>
                        <a:rPr sz="2000" spc="-5" dirty="0">
                          <a:solidFill>
                            <a:srgbClr val="000000"/>
                          </a:solidFill>
                          <a:latin typeface="+mj-lt"/>
                        </a:rPr>
                        <a:t>)</a:t>
                      </a:r>
                      <a:r>
                        <a:rPr sz="2000" baseline="42735" dirty="0">
                          <a:solidFill>
                            <a:srgbClr val="000000"/>
                          </a:solidFill>
                          <a:latin typeface="+mj-lt"/>
                        </a:rPr>
                        <a:t>2</a:t>
                      </a:r>
                      <a:endParaRPr sz="2000" baseline="42735" dirty="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2857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R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  <a:latin typeface="+mj-lt"/>
                        </a:rPr>
                        <a:t>6</a:t>
                      </a:r>
                      <a:endParaRPr sz="200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28575" marB="0"/>
                </a:tc>
                <a:tc>
                  <a:txBody>
                    <a:bodyPr/>
                    <a:lstStyle/>
                    <a:p>
                      <a:pPr marR="36639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  <a:latin typeface="+mj-lt"/>
                        </a:rPr>
                        <a:t>(6−3.57</a:t>
                      </a:r>
                      <a:r>
                        <a:rPr sz="2000" spc="-5" dirty="0">
                          <a:solidFill>
                            <a:srgbClr val="000000"/>
                          </a:solidFill>
                          <a:latin typeface="+mj-lt"/>
                        </a:rPr>
                        <a:t>)</a:t>
                      </a:r>
                      <a:r>
                        <a:rPr sz="2000" baseline="42735" dirty="0">
                          <a:solidFill>
                            <a:srgbClr val="000000"/>
                          </a:solidFill>
                          <a:latin typeface="+mj-lt"/>
                        </a:rPr>
                        <a:t>2</a:t>
                      </a:r>
                      <a:endParaRPr sz="2000" baseline="42735" dirty="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2857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R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  <a:latin typeface="+mj-lt"/>
                        </a:rPr>
                        <a:t>6</a:t>
                      </a:r>
                      <a:endParaRPr sz="200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28575" marB="0"/>
                </a:tc>
                <a:tc>
                  <a:txBody>
                    <a:bodyPr/>
                    <a:lstStyle/>
                    <a:p>
                      <a:pPr marR="36639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  <a:latin typeface="+mj-lt"/>
                        </a:rPr>
                        <a:t>(6−3.57</a:t>
                      </a:r>
                      <a:r>
                        <a:rPr sz="2000" spc="-5" dirty="0">
                          <a:solidFill>
                            <a:srgbClr val="000000"/>
                          </a:solidFill>
                          <a:latin typeface="+mj-lt"/>
                        </a:rPr>
                        <a:t>)</a:t>
                      </a:r>
                      <a:r>
                        <a:rPr sz="2000" baseline="42735" dirty="0">
                          <a:solidFill>
                            <a:srgbClr val="000000"/>
                          </a:solidFill>
                          <a:latin typeface="+mj-lt"/>
                        </a:rPr>
                        <a:t>2</a:t>
                      </a:r>
                      <a:endParaRPr sz="2000" baseline="42735" dirty="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2857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marR="635" algn="ctr">
                        <a:lnSpc>
                          <a:spcPct val="100000"/>
                        </a:lnSpc>
                        <a:spcBef>
                          <a:spcPts val="994"/>
                        </a:spcBef>
                      </a:pPr>
                      <a:r>
                        <a:rPr sz="2000" spc="-10" dirty="0">
                          <a:solidFill>
                            <a:srgbClr val="000000"/>
                          </a:solidFill>
                          <a:latin typeface="+mj-lt"/>
                        </a:rPr>
                        <a:t>Total</a:t>
                      </a:r>
                      <a:endParaRPr sz="2000" dirty="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126364" marB="0"/>
                </a:tc>
                <a:tc>
                  <a:txBody>
                    <a:bodyPr/>
                    <a:lstStyle/>
                    <a:p>
                      <a:pPr marL="144145" algn="ctr">
                        <a:lnSpc>
                          <a:spcPct val="100000"/>
                        </a:lnSpc>
                      </a:pPr>
                      <a:endParaRPr sz="2000" dirty="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3111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288770" name="Object 2"/>
          <p:cNvGraphicFramePr>
            <a:graphicFrameLocks noChangeAspect="1"/>
          </p:cNvGraphicFramePr>
          <p:nvPr/>
        </p:nvGraphicFramePr>
        <p:xfrm>
          <a:off x="5715000" y="1502678"/>
          <a:ext cx="8890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9806" name="Equation" r:id="rId3" imgW="888840" imgH="419040" progId="Equation.DSMT4">
                  <p:embed/>
                </p:oleObj>
              </mc:Choice>
              <mc:Fallback>
                <p:oleObj name="Equation" r:id="rId3" imgW="888840" imgH="4190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1502678"/>
                        <a:ext cx="8890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8771" name="Object 3"/>
          <p:cNvGraphicFramePr>
            <a:graphicFrameLocks noChangeAspect="1"/>
          </p:cNvGraphicFramePr>
          <p:nvPr/>
        </p:nvGraphicFramePr>
        <p:xfrm>
          <a:off x="4775433" y="2955022"/>
          <a:ext cx="20193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9807" name="Equation" r:id="rId5" imgW="2019240" imgH="431640" progId="Equation.DSMT4">
                  <p:embed/>
                </p:oleObj>
              </mc:Choice>
              <mc:Fallback>
                <p:oleObj name="Equation" r:id="rId5" imgW="2019240" imgH="4316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5433" y="2955022"/>
                        <a:ext cx="20193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97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8058302"/>
              </p:ext>
            </p:extLst>
          </p:nvPr>
        </p:nvGraphicFramePr>
        <p:xfrm>
          <a:off x="2590800" y="4267200"/>
          <a:ext cx="44196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9808" name="Equation" r:id="rId7" imgW="4419360" imgH="1358640" progId="Equation.DSMT4">
                  <p:embed/>
                </p:oleObj>
              </mc:Choice>
              <mc:Fallback>
                <p:oleObj name="Equation" r:id="rId7" imgW="4419360" imgH="1358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267200"/>
                        <a:ext cx="44196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13.3.1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290818" name="Object 2"/>
          <p:cNvGraphicFramePr>
            <a:graphicFrameLocks noChangeAspect="1"/>
          </p:cNvGraphicFramePr>
          <p:nvPr/>
        </p:nvGraphicFramePr>
        <p:xfrm>
          <a:off x="1600200" y="1295400"/>
          <a:ext cx="60325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0830" name="Equation" r:id="rId3" imgW="6032160" imgH="939600" progId="Equation.DSMT4">
                  <p:embed/>
                </p:oleObj>
              </mc:Choice>
              <mc:Fallback>
                <p:oleObj name="Equation" r:id="rId3" imgW="6032160" imgH="9396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295400"/>
                        <a:ext cx="60325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0819" name="Object 3"/>
          <p:cNvGraphicFramePr>
            <a:graphicFrameLocks noChangeAspect="1"/>
          </p:cNvGraphicFramePr>
          <p:nvPr/>
        </p:nvGraphicFramePr>
        <p:xfrm>
          <a:off x="2362200" y="2362200"/>
          <a:ext cx="3898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0831" name="Equation" r:id="rId5" imgW="3898800" imgH="368280" progId="Equation.DSMT4">
                  <p:embed/>
                </p:oleObj>
              </mc:Choice>
              <mc:Fallback>
                <p:oleObj name="Equation" r:id="rId5" imgW="3898800" imgH="36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362200"/>
                        <a:ext cx="3898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0820" name="Object 4"/>
          <p:cNvGraphicFramePr>
            <a:graphicFrameLocks noChangeAspect="1"/>
          </p:cNvGraphicFramePr>
          <p:nvPr/>
        </p:nvGraphicFramePr>
        <p:xfrm>
          <a:off x="2667000" y="2908300"/>
          <a:ext cx="3124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0832" name="Equation" r:id="rId7" imgW="3124080" imgH="368280" progId="Equation.DSMT4">
                  <p:embed/>
                </p:oleObj>
              </mc:Choice>
              <mc:Fallback>
                <p:oleObj name="Equation" r:id="rId7" imgW="3124080" imgH="368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908300"/>
                        <a:ext cx="3124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90821" name="Picture 5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209800" y="3429000"/>
            <a:ext cx="421957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13.3.1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confidence interval can be interpreted in two ways. </a:t>
            </a:r>
          </a:p>
          <a:p>
            <a:pPr marL="461963" indent="-461963">
              <a:buFont typeface="Arial" pitchFamily="34" charset="0"/>
              <a:buChar char="•"/>
            </a:pPr>
            <a:r>
              <a:rPr lang="en-US" dirty="0"/>
              <a:t>We are 95% confident that the mean price of a two-year-old Honda Civic is between $15,696.06 and $17,051.66. (Note, like all confidence intervals, the confidence is in the method not in a particular interval.) </a:t>
            </a:r>
          </a:p>
          <a:p>
            <a:pPr marL="461963" indent="-461963">
              <a:buFont typeface="Arial" pitchFamily="34" charset="0"/>
              <a:buChar char="•"/>
            </a:pPr>
            <a:r>
              <a:rPr lang="en-US" dirty="0"/>
              <a:t>We are 95% confident that the maximum error of estimation for the mean price of a two-year-old Honda Civic is $677.80.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100(1 − </a:t>
            </a:r>
            <a:r>
              <a:rPr lang="el-GR" i="1" dirty="0">
                <a:latin typeface="Cambria Math" panose="02040503050406030204" pitchFamily="18" charset="0"/>
                <a:ea typeface="Cambria Math" panose="02040503050406030204" pitchFamily="18" charset="0"/>
              </a:rPr>
              <a:t>α</a:t>
            </a:r>
            <a:r>
              <a:rPr lang="en-US" dirty="0"/>
              <a:t>)% Confidence Interval for the Predicted Value of </a:t>
            </a:r>
            <a:r>
              <a:rPr lang="en-US" i="1" dirty="0"/>
              <a:t>y</a:t>
            </a:r>
            <a:r>
              <a:rPr lang="en-US" dirty="0"/>
              <a:t> Given </a:t>
            </a:r>
            <a:r>
              <a:rPr lang="en-US" i="1" dirty="0"/>
              <a:t>x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219671"/>
            <a:ext cx="8229600" cy="345325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Formula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175" lvl="0" indent="-3175">
              <a:spcBef>
                <a:spcPct val="20000"/>
              </a:spcBef>
            </a:pPr>
            <a:r>
              <a:rPr lang="en-US" sz="2800" dirty="0">
                <a:solidFill>
                  <a:srgbClr val="000000"/>
                </a:solidFill>
              </a:rPr>
              <a:t>A 100(1 − </a:t>
            </a:r>
            <a:r>
              <a:rPr lang="el-GR" sz="2800" i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α</a:t>
            </a:r>
            <a:r>
              <a:rPr lang="en-US" sz="2800" dirty="0">
                <a:solidFill>
                  <a:srgbClr val="000000"/>
                </a:solidFill>
              </a:rPr>
              <a:t>)% confidence interval for the predicted value of </a:t>
            </a:r>
            <a:r>
              <a:rPr lang="en-US" sz="2800" i="1" dirty="0">
                <a:solidFill>
                  <a:srgbClr val="000000"/>
                </a:solidFill>
              </a:rPr>
              <a:t>y</a:t>
            </a:r>
            <a:r>
              <a:rPr lang="en-US" sz="2800" dirty="0">
                <a:solidFill>
                  <a:srgbClr val="000000"/>
                </a:solidFill>
              </a:rPr>
              <a:t> given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, also known as a </a:t>
            </a:r>
            <a:r>
              <a:rPr lang="en-US" sz="2800" b="1" dirty="0">
                <a:solidFill>
                  <a:srgbClr val="C00000"/>
                </a:solidFill>
              </a:rPr>
              <a:t>prediction interval</a:t>
            </a:r>
            <a:r>
              <a:rPr lang="en-US" sz="2800" dirty="0">
                <a:solidFill>
                  <a:srgbClr val="000000"/>
                </a:solidFill>
              </a:rPr>
              <a:t>,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is given by </a:t>
            </a:r>
          </a:p>
          <a:p>
            <a:pPr marL="3175" lvl="0" indent="-3175">
              <a:spcBef>
                <a:spcPct val="20000"/>
              </a:spcBef>
            </a:pPr>
            <a:endParaRPr kumimoji="0" lang="en-US" sz="280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175" lvl="0" indent="-3175">
              <a:spcBef>
                <a:spcPct val="20000"/>
              </a:spcBef>
            </a:pPr>
            <a:endParaRPr lang="en-US" sz="2800" dirty="0">
              <a:solidFill>
                <a:srgbClr val="000000"/>
              </a:solidFill>
            </a:endParaRPr>
          </a:p>
          <a:p>
            <a:pPr marL="3175" lvl="0" indent="-3175">
              <a:spcBef>
                <a:spcPct val="20000"/>
              </a:spcBef>
            </a:pPr>
            <a:endParaRPr kumimoji="0" lang="en-US" sz="280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2918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1692428"/>
              </p:ext>
            </p:extLst>
          </p:nvPr>
        </p:nvGraphicFramePr>
        <p:xfrm>
          <a:off x="1917700" y="3124200"/>
          <a:ext cx="48641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1846" name="Equation" r:id="rId3" imgW="4863960" imgH="1358640" progId="Equation.DSMT4">
                  <p:embed/>
                </p:oleObj>
              </mc:Choice>
              <mc:Fallback>
                <p:oleObj name="Equation" r:id="rId3" imgW="4863960" imgH="13586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7700" y="3124200"/>
                        <a:ext cx="48641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13.3.2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you have a two-year-old Honda Civic you are considering selling. Compute the 95% prediction interval for the price of your Honda Civic.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 predicted price of your two-year-old Honda Civic is given by</a:t>
            </a:r>
          </a:p>
          <a:p>
            <a:pPr algn="ctr"/>
            <a:r>
              <a:rPr lang="en-US" dirty="0"/>
              <a:t>Civic Price = $19,198.32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 $1412.23(2) = $16,373.86,</a:t>
            </a:r>
          </a:p>
          <a:p>
            <a:r>
              <a:rPr lang="en-US" dirty="0"/>
              <a:t>        and </a:t>
            </a:r>
          </a:p>
        </p:txBody>
      </p:sp>
      <p:graphicFrame>
        <p:nvGraphicFramePr>
          <p:cNvPr id="292866" name="Object 2"/>
          <p:cNvGraphicFramePr>
            <a:graphicFrameLocks noChangeAspect="1"/>
          </p:cNvGraphicFramePr>
          <p:nvPr/>
        </p:nvGraphicFramePr>
        <p:xfrm>
          <a:off x="1794545" y="4673367"/>
          <a:ext cx="5461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870" name="Equation" r:id="rId3" imgW="5460840" imgH="482400" progId="Equation.DSMT4">
                  <p:embed/>
                </p:oleObj>
              </mc:Choice>
              <mc:Fallback>
                <p:oleObj name="Equation" r:id="rId3" imgW="5460840" imgH="482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4545" y="4673367"/>
                        <a:ext cx="5461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13.3.2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      and </a:t>
            </a:r>
            <a:br>
              <a:rPr lang="en-US" dirty="0"/>
            </a:br>
            <a:endParaRPr lang="en-US" dirty="0"/>
          </a:p>
          <a:p>
            <a:r>
              <a:rPr lang="en-US" dirty="0"/>
              <a:t>Computing the interval, we have </a:t>
            </a:r>
          </a:p>
        </p:txBody>
      </p:sp>
      <p:graphicFrame>
        <p:nvGraphicFramePr>
          <p:cNvPr id="293890" name="Object 2"/>
          <p:cNvGraphicFramePr>
            <a:graphicFrameLocks noChangeAspect="1"/>
          </p:cNvGraphicFramePr>
          <p:nvPr/>
        </p:nvGraphicFramePr>
        <p:xfrm>
          <a:off x="1676400" y="1422400"/>
          <a:ext cx="4927601" cy="124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3906" name="Equation" r:id="rId3" imgW="4927320" imgH="1244520" progId="Equation.DSMT4">
                  <p:embed/>
                </p:oleObj>
              </mc:Choice>
              <mc:Fallback>
                <p:oleObj name="Equation" r:id="rId3" imgW="4927320" imgH="12445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422400"/>
                        <a:ext cx="4927601" cy="1244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3891" name="Object 3"/>
          <p:cNvGraphicFramePr>
            <a:graphicFrameLocks noChangeAspect="1"/>
          </p:cNvGraphicFramePr>
          <p:nvPr/>
        </p:nvGraphicFramePr>
        <p:xfrm>
          <a:off x="1371600" y="3327400"/>
          <a:ext cx="65024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3907" name="Equation" r:id="rId5" imgW="6502320" imgH="939600" progId="Equation.DSMT4">
                  <p:embed/>
                </p:oleObj>
              </mc:Choice>
              <mc:Fallback>
                <p:oleObj name="Equation" r:id="rId5" imgW="6502320" imgH="9396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327400"/>
                        <a:ext cx="65024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3892" name="Object 4"/>
          <p:cNvGraphicFramePr>
            <a:graphicFrameLocks noChangeAspect="1"/>
          </p:cNvGraphicFramePr>
          <p:nvPr/>
        </p:nvGraphicFramePr>
        <p:xfrm>
          <a:off x="2438400" y="4419600"/>
          <a:ext cx="3898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3908" name="Equation" r:id="rId7" imgW="3898800" imgH="368280" progId="Equation.DSMT4">
                  <p:embed/>
                </p:oleObj>
              </mc:Choice>
              <mc:Fallback>
                <p:oleObj name="Equation" r:id="rId7" imgW="3898800" imgH="368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419600"/>
                        <a:ext cx="3898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3893" name="Object 5"/>
          <p:cNvGraphicFramePr>
            <a:graphicFrameLocks noChangeAspect="1"/>
          </p:cNvGraphicFramePr>
          <p:nvPr/>
        </p:nvGraphicFramePr>
        <p:xfrm>
          <a:off x="2511687" y="4999256"/>
          <a:ext cx="3302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3909" name="Equation" r:id="rId9" imgW="3301920" imgH="368280" progId="Equation.DSMT4">
                  <p:embed/>
                </p:oleObj>
              </mc:Choice>
              <mc:Fallback>
                <p:oleObj name="Equation" r:id="rId9" imgW="3301920" imgH="3682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1687" y="4999256"/>
                        <a:ext cx="3302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13.3.2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are 95% confident that the actual price of your two-year-old Honda Civic will be within $2010.52 of the average price for two-year-old Honda Civics, $16,373.86. Specifically, we are 95% confident that the price of your Honda Civic will be between $14,363.34 and $18,384.38.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100(1 − </a:t>
            </a:r>
            <a:r>
              <a:rPr lang="el-GR" i="1" dirty="0">
                <a:latin typeface="Cambria Math" panose="02040503050406030204" pitchFamily="18" charset="0"/>
                <a:ea typeface="Cambria Math" panose="02040503050406030204" pitchFamily="18" charset="0"/>
              </a:rPr>
              <a:t>α</a:t>
            </a:r>
            <a:r>
              <a:rPr lang="en-US" dirty="0"/>
              <a:t>)% Confidence Interval for the Mean Value of </a:t>
            </a:r>
            <a:r>
              <a:rPr lang="en-US" i="1" dirty="0"/>
              <a:t>y</a:t>
            </a:r>
            <a:r>
              <a:rPr lang="en-US" dirty="0"/>
              <a:t> Given </a:t>
            </a:r>
            <a:r>
              <a:rPr lang="en-US" i="1" dirty="0"/>
              <a:t>x</a:t>
            </a:r>
            <a:r>
              <a:rPr lang="en-US" dirty="0"/>
              <a:t> 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3209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Formula</a:t>
            </a:r>
            <a:endParaRPr lang="en-US" dirty="0">
              <a:solidFill>
                <a:srgbClr val="000000"/>
              </a:solidFill>
            </a:endParaRPr>
          </a:p>
          <a:p>
            <a:pPr marL="3175" indent="-3175"/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 err="1">
                <a:solidFill>
                  <a:srgbClr val="000000"/>
                </a:solidFill>
              </a:rPr>
              <a:t>x</a:t>
            </a:r>
            <a:r>
              <a:rPr lang="en-US" i="1" baseline="-25000" dirty="0" err="1">
                <a:solidFill>
                  <a:srgbClr val="000000"/>
                </a:solidFill>
              </a:rPr>
              <a:t>p</a:t>
            </a:r>
            <a:r>
              <a:rPr lang="en-US" dirty="0">
                <a:solidFill>
                  <a:srgbClr val="000000"/>
                </a:solidFill>
              </a:rPr>
              <a:t> is a value of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for which we wish to know the mean value of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, then the 100(1 − </a:t>
            </a:r>
            <a:r>
              <a:rPr lang="el-GR" i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α</a:t>
            </a:r>
            <a:r>
              <a:rPr lang="en-US" dirty="0">
                <a:solidFill>
                  <a:srgbClr val="000000"/>
                </a:solidFill>
              </a:rPr>
              <a:t>)% confidence interval is given by </a:t>
            </a:r>
          </a:p>
          <a:p>
            <a:pPr marL="3175" indent="-3175"/>
            <a:endParaRPr lang="en-US" dirty="0">
              <a:solidFill>
                <a:srgbClr val="000000"/>
              </a:solidFill>
            </a:endParaRPr>
          </a:p>
          <a:p>
            <a:pPr marL="3175" indent="-3175"/>
            <a:endParaRPr lang="en-US" dirty="0">
              <a:solidFill>
                <a:srgbClr val="000000"/>
              </a:solidFill>
            </a:endParaRPr>
          </a:p>
          <a:p>
            <a:pPr marL="3175" indent="-3175"/>
            <a:r>
              <a:rPr lang="en-US" dirty="0">
                <a:solidFill>
                  <a:srgbClr val="000000"/>
                </a:solidFill>
              </a:rPr>
              <a:t>     is the predicted value of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when </a:t>
            </a:r>
          </a:p>
          <a:p>
            <a:pPr marL="3175" indent="-3175"/>
            <a:r>
              <a:rPr lang="en-US" dirty="0">
                <a:solidFill>
                  <a:srgbClr val="000000"/>
                </a:solidFill>
              </a:rPr>
              <a:t>	          is the </a:t>
            </a:r>
            <a:r>
              <a:rPr lang="en-US" i="1" dirty="0">
                <a:solidFill>
                  <a:srgbClr val="000000"/>
                </a:solidFill>
              </a:rPr>
              <a:t>t</a:t>
            </a:r>
            <a:r>
              <a:rPr lang="en-US" dirty="0">
                <a:solidFill>
                  <a:srgbClr val="000000"/>
                </a:solidFill>
              </a:rPr>
              <a:t>-value associated with 1 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- </a:t>
            </a:r>
            <a:r>
              <a:rPr lang="el-GR" i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α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 </a:t>
            </a:r>
            <a:r>
              <a:rPr lang="en-US" dirty="0">
                <a:solidFill>
                  <a:srgbClr val="000000"/>
                </a:solidFill>
                <a:sym typeface="Symbol"/>
              </a:rPr>
              <a:t>confidence </a:t>
            </a:r>
            <a:r>
              <a:rPr lang="en-US" dirty="0">
                <a:solidFill>
                  <a:srgbClr val="000000"/>
                </a:solidFill>
              </a:rPr>
              <a:t>(the same </a:t>
            </a:r>
            <a:r>
              <a:rPr lang="en-US" i="1" dirty="0">
                <a:solidFill>
                  <a:srgbClr val="000000"/>
                </a:solidFill>
              </a:rPr>
              <a:t>t</a:t>
            </a:r>
            <a:r>
              <a:rPr lang="en-US" dirty="0">
                <a:solidFill>
                  <a:srgbClr val="000000"/>
                </a:solidFill>
              </a:rPr>
              <a:t> used in constructing confidence intervals for </a:t>
            </a:r>
            <a:r>
              <a:rPr lang="el-GR" i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sym typeface="Symbol"/>
              </a:rPr>
              <a:t>β</a:t>
            </a:r>
            <a:r>
              <a:rPr lang="en-US" baseline="-25000" dirty="0">
                <a:solidFill>
                  <a:srgbClr val="000000"/>
                </a:solidFill>
                <a:sym typeface="Symbol"/>
              </a:rPr>
              <a:t>1</a:t>
            </a:r>
            <a:r>
              <a:rPr lang="en-US" dirty="0">
                <a:solidFill>
                  <a:srgbClr val="000000"/>
                </a:solidFill>
              </a:rPr>
              <a:t>),</a:t>
            </a:r>
            <a:endParaRPr lang="en-US" baseline="-25000" dirty="0">
              <a:solidFill>
                <a:srgbClr val="000000"/>
              </a:solidFill>
            </a:endParaRPr>
          </a:p>
        </p:txBody>
      </p:sp>
      <p:graphicFrame>
        <p:nvGraphicFramePr>
          <p:cNvPr id="2396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6443194"/>
              </p:ext>
            </p:extLst>
          </p:nvPr>
        </p:nvGraphicFramePr>
        <p:xfrm>
          <a:off x="1612900" y="2753824"/>
          <a:ext cx="5397500" cy="134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634" name="Equation" r:id="rId3" imgW="5397480" imgH="1346040" progId="Equation.DSMT4">
                  <p:embed/>
                </p:oleObj>
              </mc:Choice>
              <mc:Fallback>
                <p:oleObj name="Equation" r:id="rId3" imgW="5397480" imgH="13460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2900" y="2753824"/>
                        <a:ext cx="5397500" cy="1346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9619" name="Object 3"/>
          <p:cNvGraphicFramePr>
            <a:graphicFrameLocks noChangeAspect="1"/>
          </p:cNvGraphicFramePr>
          <p:nvPr/>
        </p:nvGraphicFramePr>
        <p:xfrm>
          <a:off x="550178" y="4130842"/>
          <a:ext cx="317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635" name="Equation" r:id="rId5" imgW="317160" imgH="469800" progId="Equation.DSMT4">
                  <p:embed/>
                </p:oleObj>
              </mc:Choice>
              <mc:Fallback>
                <p:oleObj name="Equation" r:id="rId5" imgW="31716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178" y="4130842"/>
                        <a:ext cx="317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9620" name="Object 4"/>
          <p:cNvGraphicFramePr>
            <a:graphicFrameLocks noChangeAspect="1"/>
          </p:cNvGraphicFramePr>
          <p:nvPr/>
        </p:nvGraphicFramePr>
        <p:xfrm>
          <a:off x="5587767" y="4122453"/>
          <a:ext cx="2997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636" name="Equation" r:id="rId7" imgW="2997000" imgH="469800" progId="Equation.DSMT4">
                  <p:embed/>
                </p:oleObj>
              </mc:Choice>
              <mc:Fallback>
                <p:oleObj name="Equation" r:id="rId7" imgW="299700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7767" y="4122453"/>
                        <a:ext cx="2997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96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3070129"/>
              </p:ext>
            </p:extLst>
          </p:nvPr>
        </p:nvGraphicFramePr>
        <p:xfrm>
          <a:off x="550178" y="4613908"/>
          <a:ext cx="749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637" name="Equation" r:id="rId9" imgW="749160" imgH="495000" progId="Equation.DSMT4">
                  <p:embed/>
                </p:oleObj>
              </mc:Choice>
              <mc:Fallback>
                <p:oleObj name="Equation" r:id="rId9" imgW="749160" imgH="495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178" y="4613908"/>
                        <a:ext cx="7493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100(1 − </a:t>
            </a:r>
            <a:r>
              <a:rPr lang="el-GR" i="1" dirty="0">
                <a:latin typeface="Cambria Math" panose="02040503050406030204" pitchFamily="18" charset="0"/>
                <a:ea typeface="Cambria Math" panose="02040503050406030204" pitchFamily="18" charset="0"/>
              </a:rPr>
              <a:t>α</a:t>
            </a:r>
            <a:r>
              <a:rPr lang="en-US" dirty="0"/>
              <a:t>)% Confidence Interval for the Mean Value of </a:t>
            </a:r>
            <a:r>
              <a:rPr lang="en-US" i="1" dirty="0"/>
              <a:t>y</a:t>
            </a:r>
            <a:r>
              <a:rPr lang="en-US" dirty="0"/>
              <a:t> Given </a:t>
            </a:r>
            <a:r>
              <a:rPr lang="en-US" i="1" dirty="0"/>
              <a:t>x</a:t>
            </a:r>
            <a:r>
              <a:rPr lang="en-US" dirty="0"/>
              <a:t> 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97031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Formula (cont.)</a:t>
            </a:r>
            <a:endParaRPr lang="en-US" dirty="0">
              <a:solidFill>
                <a:srgbClr val="000000"/>
              </a:solidFill>
            </a:endParaRPr>
          </a:p>
          <a:p>
            <a:pPr marL="3175" indent="-3175"/>
            <a:r>
              <a:rPr lang="en-US" i="1" dirty="0">
                <a:solidFill>
                  <a:srgbClr val="000000"/>
                </a:solidFill>
              </a:rPr>
              <a:t>s</a:t>
            </a:r>
            <a:r>
              <a:rPr lang="en-US" i="1" baseline="-25000" dirty="0">
                <a:solidFill>
                  <a:srgbClr val="000000"/>
                </a:solidFill>
              </a:rPr>
              <a:t>e</a:t>
            </a:r>
            <a:r>
              <a:rPr lang="en-US" dirty="0">
                <a:solidFill>
                  <a:srgbClr val="000000"/>
                </a:solidFill>
              </a:rPr>
              <a:t> is the standard deviation of the error terms, and</a:t>
            </a:r>
          </a:p>
          <a:p>
            <a:r>
              <a:rPr lang="en-US" dirty="0">
                <a:solidFill>
                  <a:srgbClr val="000000"/>
                </a:solidFill>
              </a:rPr>
              <a:t>		</a:t>
            </a:r>
          </a:p>
          <a:p>
            <a:r>
              <a:rPr lang="en-US" dirty="0">
                <a:solidFill>
                  <a:srgbClr val="000000"/>
                </a:solidFill>
              </a:rPr>
              <a:t>		measures how far </a:t>
            </a:r>
            <a:r>
              <a:rPr lang="en-US" i="1" dirty="0" err="1">
                <a:solidFill>
                  <a:srgbClr val="000000"/>
                </a:solidFill>
              </a:rPr>
              <a:t>x</a:t>
            </a:r>
            <a:r>
              <a:rPr lang="en-US" i="1" baseline="-25000" dirty="0" err="1">
                <a:solidFill>
                  <a:srgbClr val="000000"/>
                </a:solidFill>
              </a:rPr>
              <a:t>p</a:t>
            </a:r>
            <a:r>
              <a:rPr lang="en-US" dirty="0">
                <a:solidFill>
                  <a:srgbClr val="000000"/>
                </a:solidFill>
              </a:rPr>
              <a:t> is from    in relation 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to the total variation of the </a:t>
            </a:r>
            <a:r>
              <a:rPr lang="en-US" i="1" dirty="0" err="1">
                <a:solidFill>
                  <a:srgbClr val="000000"/>
                </a:solidFill>
              </a:rPr>
              <a:t>x</a:t>
            </a:r>
            <a:r>
              <a:rPr lang="en-US" dirty="0" err="1">
                <a:solidFill>
                  <a:srgbClr val="000000"/>
                </a:solidFill>
              </a:rPr>
              <a:t>'s</a:t>
            </a:r>
            <a:r>
              <a:rPr lang="en-US" dirty="0">
                <a:solidFill>
                  <a:srgbClr val="000000"/>
                </a:solidFill>
              </a:rPr>
              <a:t>. The further that </a:t>
            </a:r>
            <a:r>
              <a:rPr lang="en-US" i="1" dirty="0" err="1">
                <a:solidFill>
                  <a:srgbClr val="000000"/>
                </a:solidFill>
              </a:rPr>
              <a:t>x</a:t>
            </a:r>
            <a:r>
              <a:rPr lang="en-US" i="1" baseline="-25000" dirty="0" err="1">
                <a:solidFill>
                  <a:srgbClr val="000000"/>
                </a:solidFill>
              </a:rPr>
              <a:t>p</a:t>
            </a:r>
            <a:r>
              <a:rPr lang="en-US" dirty="0">
                <a:solidFill>
                  <a:srgbClr val="000000"/>
                </a:solidFill>
              </a:rPr>
              <a:t> is from     the larger this ratio will become and consequently the wider the confidence interval.</a:t>
            </a:r>
          </a:p>
        </p:txBody>
      </p:sp>
      <p:graphicFrame>
        <p:nvGraphicFramePr>
          <p:cNvPr id="282630" name="Object 6"/>
          <p:cNvGraphicFramePr>
            <a:graphicFrameLocks noChangeAspect="1"/>
          </p:cNvGraphicFramePr>
          <p:nvPr/>
        </p:nvGraphicFramePr>
        <p:xfrm>
          <a:off x="596900" y="2234967"/>
          <a:ext cx="1689100" cy="124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642" name="Equation" r:id="rId3" imgW="1688760" imgH="1244520" progId="Equation.DSMT4">
                  <p:embed/>
                </p:oleObj>
              </mc:Choice>
              <mc:Fallback>
                <p:oleObj name="Equation" r:id="rId3" imgW="1688760" imgH="12445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00" y="2234967"/>
                        <a:ext cx="1689100" cy="1244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2631" name="Object 7"/>
          <p:cNvGraphicFramePr>
            <a:graphicFrameLocks noChangeAspect="1"/>
          </p:cNvGraphicFramePr>
          <p:nvPr/>
        </p:nvGraphicFramePr>
        <p:xfrm>
          <a:off x="6417578" y="2802622"/>
          <a:ext cx="241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643" name="Equation" r:id="rId5" imgW="241200" imgH="291960" progId="Equation.DSMT4">
                  <p:embed/>
                </p:oleObj>
              </mc:Choice>
              <mc:Fallback>
                <p:oleObj name="Equation" r:id="rId5" imgW="2412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7578" y="2802622"/>
                        <a:ext cx="241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2632" name="Object 8"/>
          <p:cNvGraphicFramePr>
            <a:graphicFrameLocks noChangeAspect="1"/>
          </p:cNvGraphicFramePr>
          <p:nvPr/>
        </p:nvGraphicFramePr>
        <p:xfrm>
          <a:off x="1276117" y="4241800"/>
          <a:ext cx="3302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644" name="Equation" r:id="rId7" imgW="330120" imgH="342720" progId="Equation.DSMT4">
                  <p:embed/>
                </p:oleObj>
              </mc:Choice>
              <mc:Fallback>
                <p:oleObj name="Equation" r:id="rId7" imgW="330120" imgH="3427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6117" y="4241800"/>
                        <a:ext cx="3302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13.3.1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For the Honda Civic model, calculate the 95% confidence interval for the mean value of price when age equals two years.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Four pieces of information are required to calculate a confidence interval for the mean value of </a:t>
            </a:r>
            <a:r>
              <a:rPr lang="en-US" i="1" dirty="0"/>
              <a:t>y</a:t>
            </a:r>
            <a:r>
              <a:rPr lang="en-US" dirty="0"/>
              <a:t> given </a:t>
            </a:r>
            <a:r>
              <a:rPr lang="en-US" i="1" dirty="0"/>
              <a:t>x</a:t>
            </a:r>
            <a:r>
              <a:rPr lang="en-US" dirty="0"/>
              <a:t> = </a:t>
            </a:r>
            <a:r>
              <a:rPr lang="en-US" i="1" dirty="0" err="1"/>
              <a:t>x</a:t>
            </a:r>
            <a:r>
              <a:rPr lang="en-US" i="1" baseline="-25000" dirty="0" err="1"/>
              <a:t>p</a:t>
            </a:r>
            <a:r>
              <a:rPr lang="en-US" dirty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Use the estimated regression line to calculate   </a:t>
            </a:r>
            <a:r>
              <a:rPr lang="en-US" i="1" dirty="0"/>
              <a:t> </a:t>
            </a:r>
            <a:r>
              <a:rPr lang="en-US" dirty="0"/>
              <a:t>for the value given for </a:t>
            </a:r>
            <a:r>
              <a:rPr lang="en-US" i="1" dirty="0"/>
              <a:t>x </a:t>
            </a:r>
            <a:r>
              <a:rPr lang="en-US" dirty="0"/>
              <a:t>=</a:t>
            </a:r>
            <a:r>
              <a:rPr lang="en-US" i="1" dirty="0"/>
              <a:t> </a:t>
            </a:r>
            <a:r>
              <a:rPr lang="en-US" i="1" dirty="0" err="1"/>
              <a:t>x</a:t>
            </a:r>
            <a:r>
              <a:rPr lang="en-US" i="1" baseline="-25000" dirty="0" err="1"/>
              <a:t>p</a:t>
            </a:r>
            <a:r>
              <a:rPr lang="en-US" i="1" dirty="0"/>
              <a:t>, </a:t>
            </a:r>
          </a:p>
          <a:p>
            <a:endParaRPr lang="en-US" dirty="0"/>
          </a:p>
        </p:txBody>
      </p:sp>
      <p:graphicFrame>
        <p:nvGraphicFramePr>
          <p:cNvPr id="283650" name="Object 2"/>
          <p:cNvGraphicFramePr>
            <a:graphicFrameLocks noChangeAspect="1"/>
          </p:cNvGraphicFramePr>
          <p:nvPr/>
        </p:nvGraphicFramePr>
        <p:xfrm>
          <a:off x="7671033" y="4191000"/>
          <a:ext cx="215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3654" name="Equation" r:id="rId3" imgW="215640" imgH="393480" progId="Equation.DSMT4">
                  <p:embed/>
                </p:oleObj>
              </mc:Choice>
              <mc:Fallback>
                <p:oleObj name="Equation" r:id="rId3" imgW="21564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71033" y="4191000"/>
                        <a:ext cx="215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13.3.1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en-US" dirty="0"/>
              <a:t>Find a </a:t>
            </a:r>
            <a:r>
              <a:rPr lang="en-US" i="1" dirty="0"/>
              <a:t>t</a:t>
            </a:r>
            <a:r>
              <a:rPr lang="en-US" dirty="0"/>
              <a:t>-value corresponding to the level of confidence and the degrees of freedom associated with the data used to estimate the model, 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en-US" dirty="0"/>
              <a:t>Determine the standard deviation of the error terms, </a:t>
            </a:r>
          </a:p>
          <a:p>
            <a:pPr marL="514350" indent="-514350"/>
            <a:endParaRPr lang="en-US" sz="1000" dirty="0"/>
          </a:p>
          <a:p>
            <a:pPr marL="514350" indent="-514350">
              <a:buFont typeface="+mj-lt"/>
              <a:buAutoNum type="arabicPeriod" startAt="4"/>
            </a:pPr>
            <a:r>
              <a:rPr lang="en-US" dirty="0"/>
              <a:t>Compute the term </a:t>
            </a:r>
          </a:p>
          <a:p>
            <a:pPr marL="514350" indent="-514350">
              <a:buFont typeface="+mj-lt"/>
              <a:buAutoNum type="arabicPeriod" startAt="2"/>
            </a:pPr>
            <a:endParaRPr lang="en-US" dirty="0"/>
          </a:p>
          <a:p>
            <a:endParaRPr lang="en-US" dirty="0"/>
          </a:p>
        </p:txBody>
      </p:sp>
      <p:graphicFrame>
        <p:nvGraphicFramePr>
          <p:cNvPr id="284674" name="Object 2"/>
          <p:cNvGraphicFramePr>
            <a:graphicFrameLocks noChangeAspect="1"/>
          </p:cNvGraphicFramePr>
          <p:nvPr/>
        </p:nvGraphicFramePr>
        <p:xfrm>
          <a:off x="3831771" y="3429000"/>
          <a:ext cx="1778000" cy="124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4678" name="Equation" r:id="rId3" imgW="1777680" imgH="1244520" progId="Equation.DSMT4">
                  <p:embed/>
                </p:oleObj>
              </mc:Choice>
              <mc:Fallback>
                <p:oleObj name="Equation" r:id="rId3" imgW="1777680" imgH="12445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1771" y="3429000"/>
                        <a:ext cx="1778000" cy="1244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13.3.1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In Example 13.2.1, </a:t>
            </a:r>
            <a:r>
              <a:rPr lang="en-US" i="1" dirty="0" err="1"/>
              <a:t>x</a:t>
            </a:r>
            <a:r>
              <a:rPr lang="en-US" i="1" baseline="-25000" dirty="0" err="1"/>
              <a:t>p</a:t>
            </a:r>
            <a:r>
              <a:rPr lang="en-US" dirty="0"/>
              <a:t> = 2 and the predicted value of </a:t>
            </a:r>
            <a:r>
              <a:rPr lang="en-US" i="1" dirty="0"/>
              <a:t>y</a:t>
            </a:r>
            <a:r>
              <a:rPr lang="en-US" dirty="0"/>
              <a:t> for this given </a:t>
            </a:r>
            <a:r>
              <a:rPr lang="en-US" i="1" dirty="0"/>
              <a:t>x</a:t>
            </a:r>
            <a:r>
              <a:rPr lang="en-US" dirty="0"/>
              <a:t> is </a:t>
            </a:r>
          </a:p>
        </p:txBody>
      </p:sp>
      <p:pic>
        <p:nvPicPr>
          <p:cNvPr id="2856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8491" y="1143000"/>
            <a:ext cx="4167019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85699" name="Object 3"/>
          <p:cNvGraphicFramePr>
            <a:graphicFrameLocks noChangeAspect="1"/>
          </p:cNvGraphicFramePr>
          <p:nvPr/>
        </p:nvGraphicFramePr>
        <p:xfrm>
          <a:off x="609600" y="5410200"/>
          <a:ext cx="7810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5703" name="Equation" r:id="rId4" imgW="7810200" imgH="495000" progId="Equation.DSMT4">
                  <p:embed/>
                </p:oleObj>
              </mc:Choice>
              <mc:Fallback>
                <p:oleObj name="Equation" r:id="rId4" imgW="7810200" imgH="495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5410200"/>
                        <a:ext cx="7810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13.3.1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92040"/>
          </a:xfrm>
        </p:spPr>
        <p:txBody>
          <a:bodyPr>
            <a:normAutofit/>
          </a:bodyPr>
          <a:lstStyle/>
          <a:p>
            <a:r>
              <a:rPr lang="en-US" dirty="0"/>
              <a:t>For a 95% confidence interval </a:t>
            </a:r>
            <a:r>
              <a:rPr lang="el-GR" i="1" dirty="0">
                <a:latin typeface="Cambria Math" panose="02040503050406030204" pitchFamily="18" charset="0"/>
                <a:ea typeface="Cambria Math" panose="02040503050406030204" pitchFamily="18" charset="0"/>
              </a:rPr>
              <a:t>α</a:t>
            </a:r>
            <a:r>
              <a:rPr lang="en-US" dirty="0"/>
              <a:t> = 0.05, and the degrees of freedom = </a:t>
            </a:r>
            <a:r>
              <a:rPr lang="en-US" i="1" dirty="0"/>
              <a:t>n</a:t>
            </a:r>
            <a:r>
              <a:rPr lang="en-US" dirty="0"/>
              <a:t> − 2 = 14 − 2 = 12. Thus, </a:t>
            </a:r>
          </a:p>
          <a:p>
            <a:endParaRPr lang="en-US" dirty="0"/>
          </a:p>
          <a:p>
            <a:r>
              <a:rPr lang="en-US" dirty="0"/>
              <a:t>The estimated variance of the error terms,  </a:t>
            </a:r>
          </a:p>
          <a:p>
            <a:r>
              <a:rPr lang="en-US" dirty="0"/>
              <a:t>is given in the Excel summary output of Example 13.2.1 under the column labeled </a:t>
            </a:r>
            <a:r>
              <a:rPr lang="en-US" i="1" dirty="0"/>
              <a:t>MS</a:t>
            </a:r>
            <a:r>
              <a:rPr lang="en-US" dirty="0"/>
              <a:t> and the row labeled Residual. The standard deviation of the error terms, </a:t>
            </a:r>
            <a:r>
              <a:rPr lang="en-US" i="1" dirty="0"/>
              <a:t>s</a:t>
            </a:r>
            <a:r>
              <a:rPr lang="en-US" i="1" baseline="-25000" dirty="0"/>
              <a:t>e</a:t>
            </a:r>
            <a:r>
              <a:rPr lang="en-US" dirty="0"/>
              <a:t> ,</a:t>
            </a:r>
          </a:p>
          <a:p>
            <a:r>
              <a:rPr lang="en-US" dirty="0"/>
              <a:t>can be computed by taking the square root of the </a:t>
            </a:r>
            <a:r>
              <a:rPr lang="en-US" b="1" dirty="0"/>
              <a:t>mean square error, 		          </a:t>
            </a:r>
            <a:r>
              <a:rPr lang="en-US" dirty="0"/>
              <a:t>Therefore,             </a:t>
            </a:r>
            <a:r>
              <a:rPr lang="en-US" i="1" dirty="0"/>
              <a:t>s</a:t>
            </a:r>
            <a:r>
              <a:rPr lang="en-US" i="1" baseline="-25000" dirty="0"/>
              <a:t>e</a:t>
            </a:r>
            <a:r>
              <a:rPr lang="en-US" dirty="0"/>
              <a:t> = 868.67. </a:t>
            </a:r>
          </a:p>
          <a:p>
            <a:endParaRPr lang="en-US" dirty="0"/>
          </a:p>
        </p:txBody>
      </p:sp>
      <p:graphicFrame>
        <p:nvGraphicFramePr>
          <p:cNvPr id="286722" name="Object 2"/>
          <p:cNvGraphicFramePr>
            <a:graphicFrameLocks noChangeAspect="1"/>
          </p:cNvGraphicFramePr>
          <p:nvPr/>
        </p:nvGraphicFramePr>
        <p:xfrm>
          <a:off x="2590800" y="2277611"/>
          <a:ext cx="34671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34" name="Equation" r:id="rId3" imgW="3466800" imgH="457200" progId="Equation.DSMT4">
                  <p:embed/>
                </p:oleObj>
              </mc:Choice>
              <mc:Fallback>
                <p:oleObj name="Equation" r:id="rId3" imgW="3466800" imgH="4572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277611"/>
                        <a:ext cx="34671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23" name="Object 3"/>
          <p:cNvGraphicFramePr>
            <a:graphicFrameLocks noChangeAspect="1"/>
          </p:cNvGraphicFramePr>
          <p:nvPr/>
        </p:nvGraphicFramePr>
        <p:xfrm>
          <a:off x="6705600" y="2776756"/>
          <a:ext cx="406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35" name="Equation" r:id="rId5" imgW="406080" imgH="469800" progId="Equation.DSMT4">
                  <p:embed/>
                </p:oleObj>
              </mc:Choice>
              <mc:Fallback>
                <p:oleObj name="Equation" r:id="rId5" imgW="40608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2776756"/>
                        <a:ext cx="406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24" name="Object 4"/>
          <p:cNvGraphicFramePr>
            <a:graphicFrameLocks noChangeAspect="1"/>
          </p:cNvGraphicFramePr>
          <p:nvPr/>
        </p:nvGraphicFramePr>
        <p:xfrm>
          <a:off x="3429000" y="5080233"/>
          <a:ext cx="2374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36" name="Equation" r:id="rId7" imgW="2374560" imgH="469800" progId="Equation.DSMT4">
                  <p:embed/>
                </p:oleObj>
              </mc:Choice>
              <mc:Fallback>
                <p:oleObj name="Equation" r:id="rId7" imgW="237456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5080233"/>
                        <a:ext cx="2374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13.3.1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last piece of information is the quotient 	</a:t>
            </a:r>
            <a:br>
              <a:rPr lang="en-US" dirty="0"/>
            </a:b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bottom row of the table contains the calculation for the sum of the squared deviations 	</a:t>
            </a:r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287746" name="Object 2"/>
          <p:cNvGraphicFramePr>
            <a:graphicFrameLocks noChangeAspect="1"/>
          </p:cNvGraphicFramePr>
          <p:nvPr/>
        </p:nvGraphicFramePr>
        <p:xfrm>
          <a:off x="1524000" y="1752600"/>
          <a:ext cx="4927600" cy="124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754" name="Equation" r:id="rId3" imgW="4927320" imgH="1244520" progId="Equation.DSMT4">
                  <p:embed/>
                </p:oleObj>
              </mc:Choice>
              <mc:Fallback>
                <p:oleObj name="Equation" r:id="rId3" imgW="4927320" imgH="12445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752600"/>
                        <a:ext cx="4927600" cy="1244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747" name="Object 3"/>
          <p:cNvGraphicFramePr>
            <a:graphicFrameLocks noChangeAspect="1"/>
          </p:cNvGraphicFramePr>
          <p:nvPr/>
        </p:nvGraphicFramePr>
        <p:xfrm>
          <a:off x="5988050" y="3640138"/>
          <a:ext cx="1689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755" name="Equation" r:id="rId5" imgW="1688760" imgH="571320" progId="Equation.DSMT4">
                  <p:embed/>
                </p:oleObj>
              </mc:Choice>
              <mc:Fallback>
                <p:oleObj name="Equation" r:id="rId5" imgW="1688760" imgH="571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8050" y="3640138"/>
                        <a:ext cx="1689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13.3.1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object 2"/>
          <p:cNvGraphicFramePr>
            <a:graphicFrameLocks noGrp="1"/>
          </p:cNvGraphicFramePr>
          <p:nvPr/>
        </p:nvGraphicFramePr>
        <p:xfrm>
          <a:off x="2590800" y="1219200"/>
          <a:ext cx="4648200" cy="4429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89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292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2000" dirty="0"/>
                    </a:p>
                    <a:p>
                      <a:pPr marR="635" algn="ctr">
                        <a:lnSpc>
                          <a:spcPct val="100000"/>
                        </a:lnSpc>
                      </a:pPr>
                      <a:r>
                        <a:rPr sz="2000" spc="-5" dirty="0"/>
                        <a:t>Age (Years)</a:t>
                      </a:r>
                      <a:r>
                        <a:rPr sz="2000" spc="-45" dirty="0"/>
                        <a:t> </a:t>
                      </a:r>
                      <a:r>
                        <a:rPr sz="2000" i="1" dirty="0"/>
                        <a:t>x</a:t>
                      </a:r>
                      <a:endParaRPr sz="2000" i="1" dirty="0">
                        <a:latin typeface="Roboto Condensed"/>
                        <a:cs typeface="Roboto Condensed"/>
                      </a:endParaRPr>
                    </a:p>
                  </a:txBody>
                  <a:tcPr marL="0" marR="0" marT="3810" marB="0"/>
                </a:tc>
                <a:tc>
                  <a:txBody>
                    <a:bodyPr/>
                    <a:lstStyle/>
                    <a:p>
                      <a:pPr marL="134620" marR="124460" indent="113030" algn="l">
                        <a:lnSpc>
                          <a:spcPct val="110000"/>
                        </a:lnSpc>
                        <a:spcBef>
                          <a:spcPts val="30"/>
                        </a:spcBef>
                      </a:pPr>
                      <a:r>
                        <a:rPr sz="2000" spc="-5" dirty="0"/>
                        <a:t>Sum </a:t>
                      </a:r>
                      <a:r>
                        <a:rPr sz="2000" dirty="0"/>
                        <a:t>of </a:t>
                      </a:r>
                      <a:r>
                        <a:rPr sz="2000" spc="-5" dirty="0"/>
                        <a:t>Squared  Deviations </a:t>
                      </a:r>
                      <a:r>
                        <a:rPr lang="en-US" sz="2000" spc="-5" dirty="0"/>
                        <a:t>               </a:t>
                      </a:r>
                      <a:endParaRPr sz="2000" baseline="45454" dirty="0">
                        <a:latin typeface="STIX"/>
                        <a:cs typeface="STIX"/>
                      </a:endParaRPr>
                    </a:p>
                  </a:txBody>
                  <a:tcPr marL="0" marR="0" marT="381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R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  <a:latin typeface="+mj-lt"/>
                        </a:rPr>
                        <a:t>1</a:t>
                      </a:r>
                      <a:endParaRPr sz="2000" dirty="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28575" marB="0"/>
                </a:tc>
                <a:tc>
                  <a:txBody>
                    <a:bodyPr/>
                    <a:lstStyle/>
                    <a:p>
                      <a:pPr marR="36639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  <a:latin typeface="+mj-lt"/>
                        </a:rPr>
                        <a:t>(1−3.57</a:t>
                      </a:r>
                      <a:r>
                        <a:rPr sz="2000" spc="-5" dirty="0">
                          <a:solidFill>
                            <a:srgbClr val="000000"/>
                          </a:solidFill>
                          <a:latin typeface="+mj-lt"/>
                        </a:rPr>
                        <a:t>)</a:t>
                      </a:r>
                      <a:r>
                        <a:rPr sz="2000" baseline="42735" dirty="0">
                          <a:solidFill>
                            <a:srgbClr val="000000"/>
                          </a:solidFill>
                          <a:latin typeface="+mj-lt"/>
                        </a:rPr>
                        <a:t>2</a:t>
                      </a:r>
                      <a:endParaRPr sz="2000" baseline="42735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2857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R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  <a:latin typeface="+mj-lt"/>
                        </a:rPr>
                        <a:t>1</a:t>
                      </a:r>
                      <a:endParaRPr sz="2000" dirty="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28575" marB="0"/>
                </a:tc>
                <a:tc>
                  <a:txBody>
                    <a:bodyPr/>
                    <a:lstStyle/>
                    <a:p>
                      <a:pPr marR="36639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  <a:latin typeface="+mj-lt"/>
                        </a:rPr>
                        <a:t>(1−3.57</a:t>
                      </a:r>
                      <a:r>
                        <a:rPr sz="2000" spc="-5" dirty="0">
                          <a:solidFill>
                            <a:srgbClr val="000000"/>
                          </a:solidFill>
                          <a:latin typeface="+mj-lt"/>
                        </a:rPr>
                        <a:t>)</a:t>
                      </a:r>
                      <a:r>
                        <a:rPr sz="2000" baseline="42735" dirty="0">
                          <a:solidFill>
                            <a:srgbClr val="000000"/>
                          </a:solidFill>
                          <a:latin typeface="+mj-lt"/>
                        </a:rPr>
                        <a:t>2</a:t>
                      </a:r>
                      <a:endParaRPr sz="2000" baseline="42735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2857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R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  <a:latin typeface="+mj-lt"/>
                        </a:rPr>
                        <a:t>2</a:t>
                      </a:r>
                      <a:endParaRPr sz="2000" dirty="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28575" marB="0"/>
                </a:tc>
                <a:tc>
                  <a:txBody>
                    <a:bodyPr/>
                    <a:lstStyle/>
                    <a:p>
                      <a:pPr marR="36639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  <a:latin typeface="+mj-lt"/>
                        </a:rPr>
                        <a:t>(2−3.57</a:t>
                      </a:r>
                      <a:r>
                        <a:rPr sz="2000" spc="-5" dirty="0">
                          <a:solidFill>
                            <a:srgbClr val="000000"/>
                          </a:solidFill>
                          <a:latin typeface="+mj-lt"/>
                        </a:rPr>
                        <a:t>)</a:t>
                      </a:r>
                      <a:r>
                        <a:rPr sz="2000" baseline="42735" dirty="0">
                          <a:solidFill>
                            <a:srgbClr val="000000"/>
                          </a:solidFill>
                          <a:latin typeface="+mj-lt"/>
                        </a:rPr>
                        <a:t>2</a:t>
                      </a:r>
                      <a:endParaRPr sz="2000" baseline="42735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2857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R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  <a:latin typeface="+mj-lt"/>
                        </a:rPr>
                        <a:t>2</a:t>
                      </a:r>
                      <a:endParaRPr sz="200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28575" marB="0"/>
                </a:tc>
                <a:tc>
                  <a:txBody>
                    <a:bodyPr/>
                    <a:lstStyle/>
                    <a:p>
                      <a:pPr marR="36639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  <a:latin typeface="+mj-lt"/>
                        </a:rPr>
                        <a:t>(2−3.57</a:t>
                      </a:r>
                      <a:r>
                        <a:rPr sz="2000" spc="-5" dirty="0">
                          <a:solidFill>
                            <a:srgbClr val="000000"/>
                          </a:solidFill>
                          <a:latin typeface="+mj-lt"/>
                        </a:rPr>
                        <a:t>)</a:t>
                      </a:r>
                      <a:r>
                        <a:rPr sz="2000" baseline="42735" dirty="0">
                          <a:solidFill>
                            <a:srgbClr val="000000"/>
                          </a:solidFill>
                          <a:latin typeface="+mj-lt"/>
                        </a:rPr>
                        <a:t>2</a:t>
                      </a:r>
                      <a:endParaRPr sz="2000" baseline="42735" dirty="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2857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R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  <a:latin typeface="+mj-lt"/>
                        </a:rPr>
                        <a:t>2</a:t>
                      </a:r>
                      <a:endParaRPr sz="200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28575" marB="0"/>
                </a:tc>
                <a:tc>
                  <a:txBody>
                    <a:bodyPr/>
                    <a:lstStyle/>
                    <a:p>
                      <a:pPr marR="36639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  <a:latin typeface="+mj-lt"/>
                        </a:rPr>
                        <a:t>(2−3.57</a:t>
                      </a:r>
                      <a:r>
                        <a:rPr sz="2000" spc="-5" dirty="0">
                          <a:solidFill>
                            <a:srgbClr val="000000"/>
                          </a:solidFill>
                          <a:latin typeface="+mj-lt"/>
                        </a:rPr>
                        <a:t>)</a:t>
                      </a:r>
                      <a:r>
                        <a:rPr sz="2000" baseline="42735" dirty="0">
                          <a:solidFill>
                            <a:srgbClr val="000000"/>
                          </a:solidFill>
                          <a:latin typeface="+mj-lt"/>
                        </a:rPr>
                        <a:t>2</a:t>
                      </a:r>
                      <a:endParaRPr sz="2000" baseline="42735" dirty="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28575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R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  <a:latin typeface="+mj-lt"/>
                        </a:rPr>
                        <a:t>3</a:t>
                      </a:r>
                      <a:endParaRPr sz="200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28575" marB="0"/>
                </a:tc>
                <a:tc>
                  <a:txBody>
                    <a:bodyPr/>
                    <a:lstStyle/>
                    <a:p>
                      <a:pPr marR="36639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  <a:latin typeface="+mj-lt"/>
                        </a:rPr>
                        <a:t>(3−3.57</a:t>
                      </a:r>
                      <a:r>
                        <a:rPr sz="2000" spc="-5" dirty="0">
                          <a:solidFill>
                            <a:srgbClr val="000000"/>
                          </a:solidFill>
                          <a:latin typeface="+mj-lt"/>
                        </a:rPr>
                        <a:t>)</a:t>
                      </a:r>
                      <a:r>
                        <a:rPr sz="2000" baseline="42735" dirty="0">
                          <a:solidFill>
                            <a:srgbClr val="000000"/>
                          </a:solidFill>
                          <a:latin typeface="+mj-lt"/>
                        </a:rPr>
                        <a:t>2</a:t>
                      </a:r>
                      <a:endParaRPr sz="2000" baseline="42735" dirty="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28575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R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  <a:latin typeface="+mj-lt"/>
                        </a:rPr>
                        <a:t>3</a:t>
                      </a:r>
                      <a:endParaRPr sz="200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28575" marB="0"/>
                </a:tc>
                <a:tc>
                  <a:txBody>
                    <a:bodyPr/>
                    <a:lstStyle/>
                    <a:p>
                      <a:pPr marR="36639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  <a:latin typeface="+mj-lt"/>
                        </a:rPr>
                        <a:t>(3−3.57</a:t>
                      </a:r>
                      <a:r>
                        <a:rPr sz="2000" spc="-5" dirty="0">
                          <a:solidFill>
                            <a:srgbClr val="000000"/>
                          </a:solidFill>
                          <a:latin typeface="+mj-lt"/>
                        </a:rPr>
                        <a:t>)</a:t>
                      </a:r>
                      <a:r>
                        <a:rPr sz="2000" baseline="42735" dirty="0">
                          <a:solidFill>
                            <a:srgbClr val="000000"/>
                          </a:solidFill>
                          <a:latin typeface="+mj-lt"/>
                        </a:rPr>
                        <a:t>2</a:t>
                      </a:r>
                      <a:endParaRPr sz="2000" baseline="42735" dirty="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28575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R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  <a:latin typeface="+mj-lt"/>
                        </a:rPr>
                        <a:t>4</a:t>
                      </a:r>
                      <a:endParaRPr sz="200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28575" marB="0"/>
                </a:tc>
                <a:tc>
                  <a:txBody>
                    <a:bodyPr/>
                    <a:lstStyle/>
                    <a:p>
                      <a:pPr marR="36639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  <a:latin typeface="+mj-lt"/>
                        </a:rPr>
                        <a:t>(4−3.57</a:t>
                      </a:r>
                      <a:r>
                        <a:rPr sz="2000" spc="-5" dirty="0">
                          <a:solidFill>
                            <a:srgbClr val="000000"/>
                          </a:solidFill>
                          <a:latin typeface="+mj-lt"/>
                        </a:rPr>
                        <a:t>)</a:t>
                      </a:r>
                      <a:r>
                        <a:rPr sz="2000" baseline="42735" dirty="0">
                          <a:solidFill>
                            <a:srgbClr val="000000"/>
                          </a:solidFill>
                          <a:latin typeface="+mj-lt"/>
                        </a:rPr>
                        <a:t>2</a:t>
                      </a:r>
                      <a:endParaRPr sz="2000" baseline="42735" dirty="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28575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R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  <a:latin typeface="+mj-lt"/>
                        </a:rPr>
                        <a:t>4</a:t>
                      </a:r>
                      <a:endParaRPr sz="2000" dirty="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28575" marB="0"/>
                </a:tc>
                <a:tc>
                  <a:txBody>
                    <a:bodyPr/>
                    <a:lstStyle/>
                    <a:p>
                      <a:pPr marR="36639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  <a:latin typeface="+mj-lt"/>
                        </a:rPr>
                        <a:t>(4−3.57</a:t>
                      </a:r>
                      <a:r>
                        <a:rPr sz="2000" spc="-5" dirty="0">
                          <a:solidFill>
                            <a:srgbClr val="000000"/>
                          </a:solidFill>
                          <a:latin typeface="+mj-lt"/>
                        </a:rPr>
                        <a:t>)</a:t>
                      </a:r>
                      <a:r>
                        <a:rPr sz="2000" baseline="42735" dirty="0">
                          <a:solidFill>
                            <a:srgbClr val="000000"/>
                          </a:solidFill>
                          <a:latin typeface="+mj-lt"/>
                        </a:rPr>
                        <a:t>2</a:t>
                      </a:r>
                      <a:endParaRPr sz="2000" baseline="42735" dirty="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28575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R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  <a:latin typeface="+mj-lt"/>
                        </a:rPr>
                        <a:t>5</a:t>
                      </a:r>
                      <a:endParaRPr sz="200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28575" marB="0"/>
                </a:tc>
                <a:tc>
                  <a:txBody>
                    <a:bodyPr/>
                    <a:lstStyle/>
                    <a:p>
                      <a:pPr marR="36639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  <a:latin typeface="+mj-lt"/>
                        </a:rPr>
                        <a:t>(5−3.57</a:t>
                      </a:r>
                      <a:r>
                        <a:rPr sz="2000" spc="-5" dirty="0">
                          <a:solidFill>
                            <a:srgbClr val="000000"/>
                          </a:solidFill>
                          <a:latin typeface="+mj-lt"/>
                        </a:rPr>
                        <a:t>)</a:t>
                      </a:r>
                      <a:r>
                        <a:rPr sz="2000" baseline="42735" dirty="0">
                          <a:solidFill>
                            <a:srgbClr val="000000"/>
                          </a:solidFill>
                          <a:latin typeface="+mj-lt"/>
                        </a:rPr>
                        <a:t>2</a:t>
                      </a:r>
                      <a:endParaRPr sz="2000" baseline="42735" dirty="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28575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R="63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  <a:latin typeface="+mj-lt"/>
                        </a:rPr>
                        <a:t>5</a:t>
                      </a:r>
                      <a:endParaRPr sz="200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28575" marB="0"/>
                </a:tc>
                <a:tc>
                  <a:txBody>
                    <a:bodyPr/>
                    <a:lstStyle/>
                    <a:p>
                      <a:pPr marR="366395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  <a:latin typeface="+mj-lt"/>
                        </a:rPr>
                        <a:t>(5−3.57</a:t>
                      </a:r>
                      <a:r>
                        <a:rPr sz="2000" spc="-5" dirty="0">
                          <a:solidFill>
                            <a:srgbClr val="000000"/>
                          </a:solidFill>
                          <a:latin typeface="+mj-lt"/>
                        </a:rPr>
                        <a:t>)</a:t>
                      </a:r>
                      <a:r>
                        <a:rPr sz="2000" baseline="42735" dirty="0">
                          <a:solidFill>
                            <a:srgbClr val="000000"/>
                          </a:solidFill>
                          <a:latin typeface="+mj-lt"/>
                        </a:rPr>
                        <a:t>2</a:t>
                      </a:r>
                      <a:endParaRPr sz="2000" baseline="42735" dirty="0">
                        <a:solidFill>
                          <a:srgbClr val="000000"/>
                        </a:solidFill>
                        <a:latin typeface="+mj-lt"/>
                        <a:cs typeface="STIX"/>
                      </a:endParaRPr>
                    </a:p>
                  </a:txBody>
                  <a:tcPr marL="0" marR="0" marT="28575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graphicFrame>
        <p:nvGraphicFramePr>
          <p:cNvPr id="288770" name="Object 2"/>
          <p:cNvGraphicFramePr>
            <a:graphicFrameLocks noChangeAspect="1"/>
          </p:cNvGraphicFramePr>
          <p:nvPr/>
        </p:nvGraphicFramePr>
        <p:xfrm>
          <a:off x="5715000" y="1502678"/>
          <a:ext cx="8890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774" name="Equation" r:id="rId3" imgW="888840" imgH="419040" progId="Equation.DSMT4">
                  <p:embed/>
                </p:oleObj>
              </mc:Choice>
              <mc:Fallback>
                <p:oleObj name="Equation" r:id="rId3" imgW="888840" imgH="4190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1502678"/>
                        <a:ext cx="8890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3622</TotalTime>
  <Words>676</Words>
  <Application>Microsoft Office PowerPoint</Application>
  <PresentationFormat>On-screen Show (4:3)</PresentationFormat>
  <Paragraphs>108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Cambria Math</vt:lpstr>
      <vt:lpstr>Roboto Condensed</vt:lpstr>
      <vt:lpstr>Symbol</vt:lpstr>
      <vt:lpstr>Arial</vt:lpstr>
      <vt:lpstr>Calibri</vt:lpstr>
      <vt:lpstr>STIX</vt:lpstr>
      <vt:lpstr>Office Theme</vt:lpstr>
      <vt:lpstr>MathType 6.0 Equation</vt:lpstr>
      <vt:lpstr>Equation</vt:lpstr>
      <vt:lpstr>Section 13.3</vt:lpstr>
      <vt:lpstr>100(1 − α)% Confidence Interval for the Mean Value of y Given x </vt:lpstr>
      <vt:lpstr>100(1 − α)% Confidence Interval for the Mean Value of y Given x </vt:lpstr>
      <vt:lpstr>Example 13.3.1</vt:lpstr>
      <vt:lpstr>Example 13.3.1 (cont.)</vt:lpstr>
      <vt:lpstr>Example 13.3.1 (cont.)</vt:lpstr>
      <vt:lpstr>Example 13.3.1 (cont.)</vt:lpstr>
      <vt:lpstr>Example 13.3.1 (cont.)</vt:lpstr>
      <vt:lpstr>Example 13.3.1 (cont.)</vt:lpstr>
      <vt:lpstr>Example 13.3.1 (cont.)</vt:lpstr>
      <vt:lpstr>Example 13.3.1 (cont.)</vt:lpstr>
      <vt:lpstr>Example 13.3.1 (cont.)</vt:lpstr>
      <vt:lpstr>100(1 − α)% Confidence Interval for the Predicted Value of y Given x </vt:lpstr>
      <vt:lpstr>Example 13.3.2</vt:lpstr>
      <vt:lpstr>Example 13.3.2 (cont.)</vt:lpstr>
      <vt:lpstr>Example 13.3.2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Discovering Statistics and Data 3e</dc:title>
  <dc:creator>Hawkes Learning</dc:creator>
  <cp:lastModifiedBy>jeevan</cp:lastModifiedBy>
  <cp:revision>490</cp:revision>
  <dcterms:created xsi:type="dcterms:W3CDTF">2013-04-26T14:43:13Z</dcterms:created>
  <dcterms:modified xsi:type="dcterms:W3CDTF">2018-09-14T11:52:19Z</dcterms:modified>
</cp:coreProperties>
</file>