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38" r:id="rId3"/>
    <p:sldId id="483" r:id="rId4"/>
    <p:sldId id="482" r:id="rId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8"/>
      <p:bold r:id="rId9"/>
      <p:italic r:id="rId10"/>
      <p:boldItalic r:id="rId11"/>
    </p:embeddedFont>
    <p:embeddedFont>
      <p:font typeface="Cambria Math" panose="02040503050406030204" pitchFamily="18" charset="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1F497D"/>
    <a:srgbClr val="0000FF"/>
    <a:srgbClr val="2D7D9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4660"/>
  </p:normalViewPr>
  <p:slideViewPr>
    <p:cSldViewPr>
      <p:cViewPr varScale="1">
        <p:scale>
          <a:sx n="112" d="100"/>
          <a:sy n="112" d="100"/>
        </p:scale>
        <p:origin x="183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66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87EA9-0F95-4E3A-B40A-64C12DA5C34F}" type="datetimeFigureOut">
              <a:rPr lang="en-US" smtClean="0"/>
              <a:pPr/>
              <a:t>9/14/2018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C950B-8241-42E2-98BC-F99EB045F1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9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14.1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Multiple Regression Model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Multiple Regression Model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36714"/>
            <a:ext cx="8229600" cy="397031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pPr marL="3175" indent="-3175"/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multiple regression model </a:t>
            </a:r>
            <a:r>
              <a:rPr lang="en-US" dirty="0">
                <a:solidFill>
                  <a:srgbClr val="000000"/>
                </a:solidFill>
              </a:rPr>
              <a:t>is given by </a:t>
            </a:r>
          </a:p>
          <a:p>
            <a:pPr marL="3175" indent="-3175"/>
            <a:endParaRPr lang="en-US" dirty="0">
              <a:solidFill>
                <a:srgbClr val="000000"/>
              </a:solidFill>
            </a:endParaRPr>
          </a:p>
          <a:p>
            <a:pPr marL="3175" indent="-3175"/>
            <a:r>
              <a:rPr lang="en-US" dirty="0">
                <a:solidFill>
                  <a:srgbClr val="000000"/>
                </a:solidFill>
              </a:rPr>
              <a:t>where </a:t>
            </a:r>
          </a:p>
          <a:p>
            <a:pPr marL="3175" indent="-3175"/>
            <a:r>
              <a:rPr lang="en-US" dirty="0">
                <a:solidFill>
                  <a:srgbClr val="000000"/>
                </a:solidFill>
              </a:rPr>
              <a:t>			     are the model’s parameters. (They are unknown constants which will require estimation.) </a:t>
            </a:r>
          </a:p>
          <a:p>
            <a:pPr marL="3175" indent="-3175"/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x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, ...,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1" baseline="-25000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are independent variables which are measured without error.  </a:t>
            </a:r>
          </a:p>
        </p:txBody>
      </p:sp>
      <p:graphicFrame>
        <p:nvGraphicFramePr>
          <p:cNvPr id="2396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477081"/>
              </p:ext>
            </p:extLst>
          </p:nvPr>
        </p:nvGraphicFramePr>
        <p:xfrm>
          <a:off x="1911350" y="2362200"/>
          <a:ext cx="4864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26" name="Equation" r:id="rId3" imgW="4863960" imgH="431640" progId="Equation.DSMT4">
                  <p:embed/>
                </p:oleObj>
              </mc:Choice>
              <mc:Fallback>
                <p:oleObj name="Equation" r:id="rId3" imgW="4863960" imgH="431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1350" y="2362200"/>
                        <a:ext cx="4864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1673182"/>
              </p:ext>
            </p:extLst>
          </p:nvPr>
        </p:nvGraphicFramePr>
        <p:xfrm>
          <a:off x="558800" y="3352800"/>
          <a:ext cx="2184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27" name="Equation" r:id="rId5" imgW="2184120" imgH="431640" progId="Equation.DSMT4">
                  <p:embed/>
                </p:oleObj>
              </mc:Choice>
              <mc:Fallback>
                <p:oleObj name="Equation" r:id="rId5" imgW="218412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3352800"/>
                        <a:ext cx="2184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Multiple Regression Model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36714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 (cont.)</a:t>
            </a:r>
            <a:endParaRPr lang="en-US" dirty="0">
              <a:solidFill>
                <a:srgbClr val="000000"/>
              </a:solidFill>
            </a:endParaRPr>
          </a:p>
          <a:p>
            <a:pPr marL="3175" indent="-3175"/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ε</a:t>
            </a:r>
            <a:r>
              <a:rPr lang="en-US" dirty="0">
                <a:solidFill>
                  <a:srgbClr val="000000"/>
                </a:solidFill>
              </a:rPr>
              <a:t> is a random error which is normally distributed with a mean of zero and a standard deviation </a:t>
            </a: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σ</a:t>
            </a:r>
            <a:r>
              <a:rPr lang="en-US" i="1" baseline="-25000" dirty="0">
                <a:solidFill>
                  <a:srgbClr val="000000"/>
                </a:solidFill>
              </a:rPr>
              <a:t>e</a:t>
            </a:r>
            <a:r>
              <a:rPr lang="en-US" dirty="0">
                <a:solidFill>
                  <a:srgbClr val="000000"/>
                </a:solidFill>
              </a:rPr>
              <a:t>. (The errors are independent of each other.)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Estimated Multiple Regression Equation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36714"/>
            <a:ext cx="8229600" cy="431502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estimated multiple regression equation </a:t>
            </a:r>
            <a:r>
              <a:rPr lang="en-US" dirty="0">
                <a:solidFill>
                  <a:srgbClr val="000000"/>
                </a:solidFill>
              </a:rPr>
              <a:t>is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, ...,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-25000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are estimates of their population counterparts. Specifically,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 is an estimate of  </a:t>
            </a: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β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 is an estimate of </a:t>
            </a: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β</a:t>
            </a:r>
            <a:r>
              <a:rPr lang="en-US" i="1" dirty="0">
                <a:solidFill>
                  <a:srgbClr val="000000"/>
                </a:solidFill>
                <a:sym typeface="Symbol"/>
              </a:rPr>
              <a:t>  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is an estimate of </a:t>
            </a: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β</a:t>
            </a:r>
            <a:r>
              <a:rPr lang="en-US" i="1" dirty="0">
                <a:solidFill>
                  <a:srgbClr val="000000"/>
                </a:solidFill>
                <a:sym typeface="Symbol"/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, etc.</a:t>
            </a:r>
          </a:p>
          <a:p>
            <a:r>
              <a:rPr lang="en-US" dirty="0">
                <a:solidFill>
                  <a:srgbClr val="000000"/>
                </a:solidFill>
              </a:rPr>
              <a:t>   is the predicted value of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for given values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, ...,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1" baseline="-25000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, and is pronounced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hat</a:t>
            </a:r>
            <a:r>
              <a:rPr lang="en-US" dirty="0">
                <a:solidFill>
                  <a:srgbClr val="000000"/>
                </a:solidFill>
              </a:rPr>
              <a:t>. The symbol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is reserved for the observed value of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graphicFrame>
        <p:nvGraphicFramePr>
          <p:cNvPr id="281607" name="Object 7"/>
          <p:cNvGraphicFramePr>
            <a:graphicFrameLocks noChangeAspect="1"/>
          </p:cNvGraphicFramePr>
          <p:nvPr/>
        </p:nvGraphicFramePr>
        <p:xfrm>
          <a:off x="2317750" y="2311167"/>
          <a:ext cx="4051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24" name="Equation" r:id="rId3" imgW="4051080" imgH="431640" progId="Equation.DSMT4">
                  <p:embed/>
                </p:oleObj>
              </mc:Choice>
              <mc:Fallback>
                <p:oleObj name="Equation" r:id="rId3" imgW="4051080" imgH="431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2311167"/>
                        <a:ext cx="4051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1608" name="Object 8"/>
          <p:cNvGraphicFramePr>
            <a:graphicFrameLocks noChangeAspect="1"/>
          </p:cNvGraphicFramePr>
          <p:nvPr/>
        </p:nvGraphicFramePr>
        <p:xfrm>
          <a:off x="533400" y="4207778"/>
          <a:ext cx="215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25" name="Equation" r:id="rId5" imgW="215640" imgH="393480" progId="Equation.DSMT4">
                  <p:embed/>
                </p:oleObj>
              </mc:Choice>
              <mc:Fallback>
                <p:oleObj name="Equation" r:id="rId5" imgW="21564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207778"/>
                        <a:ext cx="215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2898836"/>
              </p:ext>
            </p:extLst>
          </p:nvPr>
        </p:nvGraphicFramePr>
        <p:xfrm>
          <a:off x="7175500" y="3302000"/>
          <a:ext cx="368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26" name="Equation" r:id="rId7" imgW="368280" imgH="431640" progId="Equation.DSMT4">
                  <p:embed/>
                </p:oleObj>
              </mc:Choice>
              <mc:Fallback>
                <p:oleObj name="Equation" r:id="rId7" imgW="3682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0" y="3302000"/>
                        <a:ext cx="368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126937"/>
              </p:ext>
            </p:extLst>
          </p:nvPr>
        </p:nvGraphicFramePr>
        <p:xfrm>
          <a:off x="2660650" y="3733800"/>
          <a:ext cx="355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27" name="Equation" r:id="rId9" imgW="355320" imgH="431640" progId="Equation.DSMT4">
                  <p:embed/>
                </p:oleObj>
              </mc:Choice>
              <mc:Fallback>
                <p:oleObj name="Equation" r:id="rId9" imgW="35532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660650" y="3733800"/>
                        <a:ext cx="3556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0413970"/>
              </p:ext>
            </p:extLst>
          </p:nvPr>
        </p:nvGraphicFramePr>
        <p:xfrm>
          <a:off x="6019800" y="3733800"/>
          <a:ext cx="368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28" name="Equation" r:id="rId11" imgW="368280" imgH="431640" progId="Equation.DSMT4">
                  <p:embed/>
                </p:oleObj>
              </mc:Choice>
              <mc:Fallback>
                <p:oleObj name="Equation" r:id="rId11" imgW="3682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733800"/>
                        <a:ext cx="368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3301</TotalTime>
  <Words>145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Cambria Math</vt:lpstr>
      <vt:lpstr>Symbol</vt:lpstr>
      <vt:lpstr>Arial</vt:lpstr>
      <vt:lpstr>Calibri</vt:lpstr>
      <vt:lpstr>Office Theme</vt:lpstr>
      <vt:lpstr>MathType 6.0 Equation</vt:lpstr>
      <vt:lpstr>Equation</vt:lpstr>
      <vt:lpstr>Section 14.1</vt:lpstr>
      <vt:lpstr>The Multiple Regression Model </vt:lpstr>
      <vt:lpstr>The Multiple Regression Model </vt:lpstr>
      <vt:lpstr>The Estimated Multiple Regression Equation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3e</dc:title>
  <dc:creator>Hawkes Learning</dc:creator>
  <cp:lastModifiedBy>jeevan</cp:lastModifiedBy>
  <cp:revision>454</cp:revision>
  <dcterms:created xsi:type="dcterms:W3CDTF">2013-04-26T14:43:13Z</dcterms:created>
  <dcterms:modified xsi:type="dcterms:W3CDTF">2018-09-14T11:56:13Z</dcterms:modified>
</cp:coreProperties>
</file>