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
  </p:notesMasterIdLst>
  <p:handoutMasterIdLst>
    <p:handoutMasterId r:id="rId6"/>
  </p:handoutMasterIdLst>
  <p:sldIdLst>
    <p:sldId id="256" r:id="rId2"/>
    <p:sldId id="310" r:id="rId3"/>
    <p:sldId id="338" r:id="rId4"/>
  </p:sldIdLst>
  <p:sldSz cx="9144000" cy="6858000" type="screen4x3"/>
  <p:notesSz cx="6858000" cy="9144000"/>
  <p:embeddedFontLst>
    <p:embeddedFont>
      <p:font typeface="Calibri" panose="020F0502020204030204" pitchFamily="34" charset="0"/>
      <p:regular r:id="rId7"/>
      <p:bold r:id="rId8"/>
      <p:italic r:id="rId9"/>
      <p:boldItalic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presProps" Target="presProps.xml"/><Relationship Id="rId5" Type="http://schemas.openxmlformats.org/officeDocument/2006/relationships/notesMaster" Target="notesMasters/notesMaster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8/16/2018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8/16/2018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Interpreting the Coefficients of the </a:t>
            </a:r>
            <a:r>
              <a:rPr lang="en-US" b="1" i="1" dirty="0">
                <a:solidFill>
                  <a:srgbClr val="1F497D"/>
                </a:solidFill>
              </a:rPr>
              <a:t>Multiple Regression </a:t>
            </a:r>
            <a:r>
              <a:rPr lang="en-US" b="1" i="1" dirty="0" smtClean="0">
                <a:solidFill>
                  <a:srgbClr val="1F497D"/>
                </a:solidFill>
              </a:rPr>
              <a:t>Model</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60FE50-8F46-4B5E-933B-ED59446C6A5A}"/>
              </a:ext>
            </a:extLst>
          </p:cNvPr>
          <p:cNvSpPr>
            <a:spLocks noGrp="1"/>
          </p:cNvSpPr>
          <p:nvPr>
            <p:ph type="title"/>
          </p:nvPr>
        </p:nvSpPr>
        <p:spPr/>
        <p:txBody>
          <a:bodyPr/>
          <a:lstStyle/>
          <a:p>
            <a:r>
              <a:rPr lang="en-US" dirty="0"/>
              <a:t>Interpretation of Multiple Regression Coefficients</a:t>
            </a:r>
          </a:p>
        </p:txBody>
      </p:sp>
      <p:sp>
        <p:nvSpPr>
          <p:cNvPr id="3" name="Content Placeholder 2">
            <a:extLst>
              <a:ext uri="{FF2B5EF4-FFF2-40B4-BE49-F238E27FC236}">
                <a16:creationId xmlns:a16="http://schemas.microsoft.com/office/drawing/2014/main" xmlns="" id="{34D41235-3BFB-4014-AC06-38447C5A8751}"/>
              </a:ext>
            </a:extLst>
          </p:cNvPr>
          <p:cNvSpPr>
            <a:spLocks noGrp="1"/>
          </p:cNvSpPr>
          <p:nvPr>
            <p:ph idx="1"/>
          </p:nvPr>
        </p:nvSpPr>
        <p:spPr/>
        <p:txBody>
          <a:bodyPr/>
          <a:lstStyle/>
          <a:p>
            <a:r>
              <a:rPr lang="en-US" dirty="0"/>
              <a:t>In interpreting the coefficients of the model, we ask the </a:t>
            </a:r>
            <a:r>
              <a:rPr lang="en-US" dirty="0" smtClean="0"/>
              <a:t>question, </a:t>
            </a:r>
            <a:r>
              <a:rPr lang="en-US" i="1" dirty="0"/>
              <a:t>Do the signs and magnitudes of the estimated coefficients appear to be reasonable?</a:t>
            </a:r>
            <a:endParaRPr lang="en-US" dirty="0"/>
          </a:p>
          <a:p>
            <a:endParaRPr lang="en-US" dirty="0"/>
          </a:p>
        </p:txBody>
      </p:sp>
    </p:spTree>
    <p:extLst>
      <p:ext uri="{BB962C8B-B14F-4D97-AF65-F5344CB8AC3E}">
        <p14:creationId xmlns:p14="http://schemas.microsoft.com/office/powerpoint/2010/main" val="343429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en-US" dirty="0"/>
          </a:p>
          <a:p>
            <a:endParaRPr lang="en-US" dirty="0"/>
          </a:p>
        </p:txBody>
      </p:sp>
      <p:sp>
        <p:nvSpPr>
          <p:cNvPr id="2" name="Title 1"/>
          <p:cNvSpPr>
            <a:spLocks noGrp="1"/>
          </p:cNvSpPr>
          <p:nvPr>
            <p:ph type="title"/>
          </p:nvPr>
        </p:nvSpPr>
        <p:spPr/>
        <p:txBody>
          <a:bodyPr/>
          <a:lstStyle/>
          <a:p>
            <a:r>
              <a:rPr lang="en-US" dirty="0"/>
              <a:t>Interpretation of Multiple Regression Coefficients</a:t>
            </a:r>
          </a:p>
        </p:txBody>
      </p:sp>
      <p:sp>
        <p:nvSpPr>
          <p:cNvPr id="8" name="Content Placeholder 3">
            <a:extLst>
              <a:ext uri="{FF2B5EF4-FFF2-40B4-BE49-F238E27FC236}">
                <a16:creationId xmlns:a16="http://schemas.microsoft.com/office/drawing/2014/main" xmlns="" id="{35AE2C9F-EA98-41F2-9B1E-C7F76C28EF94}"/>
              </a:ext>
            </a:extLst>
          </p:cNvPr>
          <p:cNvSpPr txBox="1">
            <a:spLocks/>
          </p:cNvSpPr>
          <p:nvPr/>
        </p:nvSpPr>
        <p:spPr>
          <a:xfrm>
            <a:off x="457200" y="1280160"/>
            <a:ext cx="8229600" cy="3625608"/>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multiple regression coefficient, </a:t>
            </a:r>
            <a:r>
              <a:rPr lang="en-US" i="1" dirty="0">
                <a:solidFill>
                  <a:srgbClr val="000000"/>
                </a:solidFill>
              </a:rPr>
              <a:t>b</a:t>
            </a:r>
            <a:r>
              <a:rPr lang="en-US" i="1" baseline="-25000" dirty="0">
                <a:solidFill>
                  <a:srgbClr val="000000"/>
                </a:solidFill>
              </a:rPr>
              <a:t>i</a:t>
            </a:r>
            <a:r>
              <a:rPr lang="en-US" dirty="0">
                <a:solidFill>
                  <a:srgbClr val="000000"/>
                </a:solidFill>
              </a:rPr>
              <a:t>, is interpreted to be the change in the dependent variable as a result of a one-unit increase in the </a:t>
            </a:r>
            <a:r>
              <a:rPr lang="en-US" i="1" dirty="0" err="1">
                <a:solidFill>
                  <a:srgbClr val="000000"/>
                </a:solidFill>
              </a:rPr>
              <a:t>i</a:t>
            </a:r>
            <a:r>
              <a:rPr lang="en-US" baseline="30000" dirty="0" err="1">
                <a:solidFill>
                  <a:srgbClr val="000000"/>
                </a:solidFill>
              </a:rPr>
              <a:t>th</a:t>
            </a:r>
            <a:r>
              <a:rPr lang="en-US" baseline="30000" dirty="0">
                <a:solidFill>
                  <a:srgbClr val="000000"/>
                </a:solidFill>
              </a:rPr>
              <a:t> </a:t>
            </a:r>
            <a:r>
              <a:rPr lang="en-US" dirty="0">
                <a:solidFill>
                  <a:srgbClr val="000000"/>
                </a:solidFill>
              </a:rPr>
              <a:t>independent variable, assuming the values for the remaining independent variables are fixed. It is important in interpreting the coefficients to determine if the sign and magnitude of each coefficient seems reasonable.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3335</TotalTime>
  <Words>47</Words>
  <Application>Microsoft Office PowerPoint</Application>
  <PresentationFormat>On-screen Show (4:3)</PresentationFormat>
  <Paragraphs>7</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Section 14.3</vt:lpstr>
      <vt:lpstr>Interpretation of Multiple Regression Coefficients</vt:lpstr>
      <vt:lpstr>Interpretation of Multiple Regression Coefficients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456</cp:revision>
  <dcterms:created xsi:type="dcterms:W3CDTF">2013-04-26T14:43:13Z</dcterms:created>
  <dcterms:modified xsi:type="dcterms:W3CDTF">2018-08-16T21:54:25Z</dcterms:modified>
</cp:coreProperties>
</file>