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0"/>
  </p:notesMasterIdLst>
  <p:handoutMasterIdLst>
    <p:handoutMasterId r:id="rId31"/>
  </p:handoutMasterIdLst>
  <p:sldIdLst>
    <p:sldId id="256" r:id="rId2"/>
    <p:sldId id="338" r:id="rId3"/>
    <p:sldId id="483" r:id="rId4"/>
    <p:sldId id="482" r:id="rId5"/>
    <p:sldId id="484" r:id="rId6"/>
    <p:sldId id="485" r:id="rId7"/>
    <p:sldId id="486" r:id="rId8"/>
    <p:sldId id="487" r:id="rId9"/>
    <p:sldId id="488" r:id="rId10"/>
    <p:sldId id="489" r:id="rId11"/>
    <p:sldId id="490" r:id="rId12"/>
    <p:sldId id="491" r:id="rId13"/>
    <p:sldId id="492" r:id="rId14"/>
    <p:sldId id="493" r:id="rId15"/>
    <p:sldId id="494" r:id="rId16"/>
    <p:sldId id="495" r:id="rId17"/>
    <p:sldId id="496" r:id="rId18"/>
    <p:sldId id="497" r:id="rId19"/>
    <p:sldId id="498" r:id="rId20"/>
    <p:sldId id="499" r:id="rId21"/>
    <p:sldId id="500" r:id="rId22"/>
    <p:sldId id="501" r:id="rId23"/>
    <p:sldId id="502" r:id="rId24"/>
    <p:sldId id="503" r:id="rId25"/>
    <p:sldId id="504" r:id="rId26"/>
    <p:sldId id="505" r:id="rId27"/>
    <p:sldId id="506" r:id="rId28"/>
    <p:sldId id="507" r:id="rId29"/>
  </p:sldIdLst>
  <p:sldSz cx="9144000" cy="6858000" type="screen4x3"/>
  <p:notesSz cx="6858000" cy="9144000"/>
  <p:embeddedFontLst>
    <p:embeddedFont>
      <p:font typeface="Calibri" panose="020F0502020204030204" pitchFamily="34" charset="0"/>
      <p:regular r:id="rId32"/>
      <p:bold r:id="rId33"/>
      <p:italic r:id="rId34"/>
      <p:boldItalic r:id="rId35"/>
    </p:embeddedFont>
    <p:embeddedFont>
      <p:font typeface="Cambria Math" panose="02040503050406030204" pitchFamily="18" charset="0"/>
      <p:regular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F497D"/>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2" d="100"/>
          <a:sy n="112" d="100"/>
        </p:scale>
        <p:origin x="183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font" Target="fonts/font4.fntdata"/><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5" Type="http://schemas.openxmlformats.org/officeDocument/2006/relationships/image" Target="../media/image18.wmf"/><Relationship Id="rId4"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9/14/2018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9/14/2018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8.wmf"/><Relationship Id="rId4" Type="http://schemas.openxmlformats.org/officeDocument/2006/relationships/oleObject" Target="../embeddings/oleObject4.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1.wmf"/><Relationship Id="rId5" Type="http://schemas.openxmlformats.org/officeDocument/2006/relationships/oleObject" Target="../embeddings/oleObject6.bin"/><Relationship Id="rId4" Type="http://schemas.openxmlformats.org/officeDocument/2006/relationships/image" Target="../media/image10.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2.wmf"/></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0.bin"/><Relationship Id="rId13" Type="http://schemas.openxmlformats.org/officeDocument/2006/relationships/image" Target="../media/image18.wmf"/><Relationship Id="rId3" Type="http://schemas.openxmlformats.org/officeDocument/2006/relationships/image" Target="../media/image19.png"/><Relationship Id="rId7" Type="http://schemas.openxmlformats.org/officeDocument/2006/relationships/image" Target="../media/image15.wmf"/><Relationship Id="rId12"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9.bin"/><Relationship Id="rId11" Type="http://schemas.openxmlformats.org/officeDocument/2006/relationships/image" Target="../media/image17.wmf"/><Relationship Id="rId5" Type="http://schemas.openxmlformats.org/officeDocument/2006/relationships/image" Target="../media/image14.wmf"/><Relationship Id="rId10" Type="http://schemas.openxmlformats.org/officeDocument/2006/relationships/oleObject" Target="../embeddings/oleObject11.bin"/><Relationship Id="rId4" Type="http://schemas.openxmlformats.org/officeDocument/2006/relationships/oleObject" Target="../embeddings/oleObject8.bin"/><Relationship Id="rId9" Type="http://schemas.openxmlformats.org/officeDocument/2006/relationships/image" Target="../media/image16.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0.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Inference Concerning the Multiple Regression Model and Its Coefficients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14.4.1 (cont.)</a:t>
            </a:r>
          </a:p>
        </p:txBody>
      </p:sp>
      <p:sp>
        <p:nvSpPr>
          <p:cNvPr id="3" name="Content Placeholder 2"/>
          <p:cNvSpPr>
            <a:spLocks noGrp="1"/>
          </p:cNvSpPr>
          <p:nvPr>
            <p:ph idx="1"/>
          </p:nvPr>
        </p:nvSpPr>
        <p:spPr/>
        <p:txBody>
          <a:bodyPr/>
          <a:lstStyle/>
          <a:p>
            <a:r>
              <a:rPr lang="en-US" dirty="0"/>
              <a:t>the degrees of freedom for the numerator are </a:t>
            </a:r>
            <a:r>
              <a:rPr lang="en-US" i="1" dirty="0"/>
              <a:t>k</a:t>
            </a:r>
            <a:r>
              <a:rPr lang="en-US" dirty="0"/>
              <a:t> = 3 and for the denominator </a:t>
            </a:r>
            <a:r>
              <a:rPr lang="en-US" i="1" dirty="0"/>
              <a:t>n</a:t>
            </a:r>
            <a:r>
              <a:rPr lang="en-US" dirty="0"/>
              <a:t> − (</a:t>
            </a:r>
            <a:r>
              <a:rPr lang="en-US" i="1" dirty="0"/>
              <a:t>k</a:t>
            </a:r>
            <a:r>
              <a:rPr lang="en-US" dirty="0"/>
              <a:t> + 1) = 34 − (3 + 1) = 30. The critical value for </a:t>
            </a:r>
            <a:r>
              <a:rPr lang="en-US" i="1" dirty="0"/>
              <a:t>F </a:t>
            </a:r>
            <a:r>
              <a:rPr lang="en-US" dirty="0"/>
              <a:t>at the 0.05 level is, therefore, 2.9223. </a:t>
            </a:r>
          </a:p>
          <a:p>
            <a:r>
              <a:rPr lang="en-US" dirty="0"/>
              <a:t>An </a:t>
            </a:r>
            <a:r>
              <a:rPr lang="en-US" i="1" dirty="0"/>
              <a:t>F</a:t>
            </a:r>
            <a:r>
              <a:rPr lang="en-US" dirty="0"/>
              <a:t>-value larger than 2.9223 will indicate a value of </a:t>
            </a:r>
            <a:r>
              <a:rPr lang="en-US" i="1" dirty="0"/>
              <a:t>F</a:t>
            </a:r>
            <a:r>
              <a:rPr lang="en-US" dirty="0"/>
              <a:t> that is too rare to have occurred by chance if the null hypothesis were true. </a:t>
            </a:r>
          </a:p>
          <a:p>
            <a:r>
              <a:rPr lang="en-US" dirty="0"/>
              <a:t>Note the </a:t>
            </a:r>
            <a:r>
              <a:rPr lang="en-US" i="1" dirty="0"/>
              <a:t>P</a:t>
            </a:r>
            <a:r>
              <a:rPr lang="en-US" dirty="0"/>
              <a:t>-value for this test statistic, as shown in the ANOVA table output is approximately 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14.4.1 (cont.)</a:t>
            </a:r>
          </a:p>
        </p:txBody>
      </p:sp>
      <p:sp>
        <p:nvSpPr>
          <p:cNvPr id="3" name="Content Placeholder 2"/>
          <p:cNvSpPr>
            <a:spLocks noGrp="1"/>
          </p:cNvSpPr>
          <p:nvPr>
            <p:ph idx="1"/>
          </p:nvPr>
        </p:nvSpPr>
        <p:spPr>
          <a:xfrm>
            <a:off x="457200" y="1280160"/>
            <a:ext cx="8229600" cy="4815840"/>
          </a:xfrm>
        </p:spPr>
        <p:txBody>
          <a:bodyPr>
            <a:normAutofit/>
          </a:bodyPr>
          <a:lstStyle/>
          <a:p>
            <a:r>
              <a:rPr lang="en-US" b="1" dirty="0"/>
              <a:t>Step 5:</a:t>
            </a:r>
            <a:r>
              <a:rPr lang="en-US" dirty="0"/>
              <a:t> Make the decision to reject or fail to reject </a:t>
            </a:r>
            <a:r>
              <a:rPr lang="en-US" i="1" dirty="0"/>
              <a:t>H</a:t>
            </a:r>
            <a:r>
              <a:rPr lang="en-US" baseline="-25000" dirty="0"/>
              <a:t>0</a:t>
            </a:r>
            <a:r>
              <a:rPr lang="en-US" i="1" dirty="0"/>
              <a:t>. </a:t>
            </a:r>
          </a:p>
          <a:p>
            <a:endParaRPr lang="en-US" b="1" i="1" dirty="0"/>
          </a:p>
          <a:p>
            <a:endParaRPr lang="en-US" b="1" i="1" dirty="0"/>
          </a:p>
          <a:p>
            <a:endParaRPr lang="en-US" b="1" i="1" dirty="0"/>
          </a:p>
          <a:p>
            <a:r>
              <a:rPr lang="en-US" dirty="0"/>
              <a:t>Since the value of the </a:t>
            </a:r>
            <a:r>
              <a:rPr lang="en-US" i="1" dirty="0"/>
              <a:t>F</a:t>
            </a:r>
            <a:r>
              <a:rPr lang="en-US" dirty="0"/>
              <a:t>-statistic, 263.4224, falls in the rejection region, the null hypothesis will be rejected in favor of the alternative. </a:t>
            </a:r>
          </a:p>
          <a:p>
            <a:r>
              <a:rPr lang="en-US" dirty="0"/>
              <a:t>Alternatively, the </a:t>
            </a:r>
            <a:r>
              <a:rPr lang="en-US" i="1" dirty="0"/>
              <a:t>P</a:t>
            </a:r>
            <a:r>
              <a:rPr lang="en-US" dirty="0"/>
              <a:t>-value for the </a:t>
            </a:r>
            <a:r>
              <a:rPr lang="en-US" i="1" dirty="0"/>
              <a:t>F</a:t>
            </a:r>
            <a:r>
              <a:rPr lang="en-US" dirty="0"/>
              <a:t>-statistic of 263.4224 is 0.0000 to four decimal places. Since 0.0000 is less than 0.05, we reject the null hypothesis. </a:t>
            </a:r>
          </a:p>
        </p:txBody>
      </p:sp>
      <p:pic>
        <p:nvPicPr>
          <p:cNvPr id="292866" name="Picture 2"/>
          <p:cNvPicPr>
            <a:picLocks noChangeAspect="1" noChangeArrowheads="1"/>
          </p:cNvPicPr>
          <p:nvPr/>
        </p:nvPicPr>
        <p:blipFill>
          <a:blip r:embed="rId2" cstate="print"/>
          <a:srcRect/>
          <a:stretch>
            <a:fillRect/>
          </a:stretch>
        </p:blipFill>
        <p:spPr bwMode="auto">
          <a:xfrm>
            <a:off x="990600" y="1803633"/>
            <a:ext cx="6911502" cy="1600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28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14.4.1 (cont.)</a:t>
            </a:r>
          </a:p>
        </p:txBody>
      </p:sp>
      <p:sp>
        <p:nvSpPr>
          <p:cNvPr id="3" name="Content Placeholder 2"/>
          <p:cNvSpPr>
            <a:spLocks noGrp="1"/>
          </p:cNvSpPr>
          <p:nvPr>
            <p:ph idx="1"/>
          </p:nvPr>
        </p:nvSpPr>
        <p:spPr/>
        <p:txBody>
          <a:bodyPr/>
          <a:lstStyle/>
          <a:p>
            <a:r>
              <a:rPr lang="en-US" b="1" dirty="0"/>
              <a:t>Step 6: </a:t>
            </a:r>
            <a:r>
              <a:rPr lang="en-US" dirty="0"/>
              <a:t>State the conclusion in terms of the original question. </a:t>
            </a:r>
          </a:p>
          <a:p>
            <a:r>
              <a:rPr lang="en-US" dirty="0"/>
              <a:t>The null hypothesis is rejected in favor of the alternative, which states that at least one of the independent variables is useful in explaining the variation in </a:t>
            </a:r>
            <a:r>
              <a:rPr lang="en-US" i="1" dirty="0"/>
              <a:t>home prices.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Confidence Interval for Each Coefficient </a:t>
            </a:r>
          </a:p>
        </p:txBody>
      </p:sp>
      <p:sp>
        <p:nvSpPr>
          <p:cNvPr id="4" name="Content Placeholder 2"/>
          <p:cNvSpPr>
            <a:spLocks noGrp="1"/>
          </p:cNvSpPr>
          <p:nvPr>
            <p:ph idx="1"/>
          </p:nvPr>
        </p:nvSpPr>
        <p:spPr>
          <a:xfrm>
            <a:off x="457200" y="1236714"/>
            <a:ext cx="8229600" cy="2419124"/>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pPr marL="3175" indent="-3175"/>
            <a:r>
              <a:rPr lang="en-US" dirty="0">
                <a:solidFill>
                  <a:srgbClr val="000000"/>
                </a:solidFill>
              </a:rPr>
              <a:t>The </a:t>
            </a:r>
            <a:r>
              <a:rPr lang="en-US" b="1" dirty="0">
                <a:solidFill>
                  <a:srgbClr val="C00000"/>
                </a:solidFill>
              </a:rPr>
              <a:t>100(1 − </a:t>
            </a:r>
            <a:r>
              <a:rPr lang="el-GR" b="1" i="1" dirty="0">
                <a:solidFill>
                  <a:srgbClr val="C00000"/>
                </a:solidFill>
                <a:latin typeface="Cambria Math" panose="02040503050406030204" pitchFamily="18" charset="0"/>
                <a:ea typeface="Cambria Math" panose="02040503050406030204" pitchFamily="18" charset="0"/>
              </a:rPr>
              <a:t>α</a:t>
            </a:r>
            <a:r>
              <a:rPr lang="en-US" b="1" dirty="0">
                <a:solidFill>
                  <a:srgbClr val="C00000"/>
                </a:solidFill>
              </a:rPr>
              <a:t>)% confidence interval for each coefficient</a:t>
            </a:r>
            <a:r>
              <a:rPr lang="en-US" dirty="0">
                <a:solidFill>
                  <a:srgbClr val="000000"/>
                </a:solidFill>
              </a:rPr>
              <a:t>, </a:t>
            </a:r>
            <a:r>
              <a:rPr lang="el-GR" i="1" dirty="0">
                <a:solidFill>
                  <a:srgbClr val="000000"/>
                </a:solidFill>
                <a:latin typeface="Cambria Math" panose="02040503050406030204" pitchFamily="18" charset="0"/>
                <a:ea typeface="Cambria Math" panose="02040503050406030204" pitchFamily="18" charset="0"/>
              </a:rPr>
              <a:t>β</a:t>
            </a:r>
            <a:r>
              <a:rPr lang="en-US" i="1" baseline="-25000" dirty="0" err="1">
                <a:solidFill>
                  <a:srgbClr val="000000"/>
                </a:solidFill>
                <a:sym typeface="Symbol"/>
              </a:rPr>
              <a:t>i</a:t>
            </a:r>
            <a:r>
              <a:rPr lang="en-US" dirty="0">
                <a:solidFill>
                  <a:srgbClr val="000000"/>
                </a:solidFill>
              </a:rPr>
              <a:t>, in a multiple regression model is given by </a:t>
            </a:r>
          </a:p>
          <a:p>
            <a:pPr marL="3175" indent="-3175"/>
            <a:endParaRPr lang="en-US" dirty="0">
              <a:solidFill>
                <a:srgbClr val="000000"/>
              </a:solidFill>
            </a:endParaRPr>
          </a:p>
        </p:txBody>
      </p:sp>
      <p:graphicFrame>
        <p:nvGraphicFramePr>
          <p:cNvPr id="293890" name="Object 2"/>
          <p:cNvGraphicFramePr>
            <a:graphicFrameLocks noChangeAspect="1"/>
          </p:cNvGraphicFramePr>
          <p:nvPr/>
        </p:nvGraphicFramePr>
        <p:xfrm>
          <a:off x="2882900" y="3073400"/>
          <a:ext cx="3517900" cy="508000"/>
        </p:xfrm>
        <a:graphic>
          <a:graphicData uri="http://schemas.openxmlformats.org/presentationml/2006/ole">
            <mc:AlternateContent xmlns:mc="http://schemas.openxmlformats.org/markup-compatibility/2006">
              <mc:Choice xmlns:v="urn:schemas-microsoft-com:vml" Requires="v">
                <p:oleObj spid="_x0000_s293895" name="Equation" r:id="rId3" imgW="3517560" imgH="507960" progId="Equation.DSMT4">
                  <p:embed/>
                </p:oleObj>
              </mc:Choice>
              <mc:Fallback>
                <p:oleObj name="Equation" r:id="rId3" imgW="3517560" imgH="507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2900" y="3073400"/>
                        <a:ext cx="35179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14.4.2</a:t>
            </a:r>
          </a:p>
        </p:txBody>
      </p:sp>
      <p:sp>
        <p:nvSpPr>
          <p:cNvPr id="3" name="Content Placeholder 2"/>
          <p:cNvSpPr>
            <a:spLocks noGrp="1"/>
          </p:cNvSpPr>
          <p:nvPr>
            <p:ph idx="1"/>
          </p:nvPr>
        </p:nvSpPr>
        <p:spPr/>
        <p:txBody>
          <a:bodyPr/>
          <a:lstStyle/>
          <a:p>
            <a:r>
              <a:rPr lang="en-US" dirty="0"/>
              <a:t>Compute and interpret the 95% confidence interval for </a:t>
            </a:r>
            <a:r>
              <a:rPr lang="el-GR" i="1" dirty="0">
                <a:solidFill>
                  <a:schemeClr val="tx1"/>
                </a:solidFill>
                <a:latin typeface="Cambria Math" panose="02040503050406030204" pitchFamily="18" charset="0"/>
                <a:ea typeface="Cambria Math" panose="02040503050406030204" pitchFamily="18" charset="0"/>
              </a:rPr>
              <a:t>β </a:t>
            </a:r>
            <a:r>
              <a:rPr lang="en-US" baseline="-25000" dirty="0"/>
              <a:t>1</a:t>
            </a:r>
            <a:r>
              <a:rPr lang="en-US" dirty="0"/>
              <a:t> in the Mount Pleasant Real Estate model. </a:t>
            </a:r>
          </a:p>
          <a:p>
            <a:r>
              <a:rPr lang="en-US" b="1" dirty="0"/>
              <a:t>Solution </a:t>
            </a:r>
          </a:p>
          <a:p>
            <a:r>
              <a:rPr lang="en-US" dirty="0"/>
              <a:t>The </a:t>
            </a:r>
            <a:r>
              <a:rPr lang="el-GR" i="1" dirty="0">
                <a:solidFill>
                  <a:schemeClr val="tx1"/>
                </a:solidFill>
                <a:latin typeface="Cambria Math" panose="02040503050406030204" pitchFamily="18" charset="0"/>
                <a:ea typeface="Cambria Math" panose="02040503050406030204" pitchFamily="18" charset="0"/>
              </a:rPr>
              <a:t>β </a:t>
            </a:r>
            <a:r>
              <a:rPr lang="en-US" baseline="-25000" dirty="0"/>
              <a:t>1</a:t>
            </a:r>
            <a:r>
              <a:rPr lang="en-US" dirty="0"/>
              <a:t> model coefficient relates to the variable </a:t>
            </a:r>
            <a:r>
              <a:rPr lang="en-US" i="1" dirty="0"/>
              <a:t>square footage</a:t>
            </a:r>
            <a:r>
              <a:rPr lang="en-US" dirty="0"/>
              <a:t> in the Mount Pleasant Real Estate model. The output in Figure 14.1.1 provides two parts of the information necessary to develop a confidence interval for </a:t>
            </a:r>
            <a:r>
              <a:rPr lang="el-GR" i="1" dirty="0">
                <a:solidFill>
                  <a:schemeClr val="tx1"/>
                </a:solidFill>
                <a:latin typeface="Cambria Math" panose="02040503050406030204" pitchFamily="18" charset="0"/>
                <a:ea typeface="Cambria Math" panose="02040503050406030204" pitchFamily="18" charset="0"/>
              </a:rPr>
              <a:t>β </a:t>
            </a:r>
            <a:r>
              <a:rPr lang="en-US" baseline="-25000" dirty="0"/>
              <a:t>1</a:t>
            </a:r>
            <a:r>
              <a:rPr lang="en-US" dirty="0"/>
              <a:t>. You will find this information under the label Coefficients.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14.4.2 (cont.)</a:t>
            </a:r>
          </a:p>
        </p:txBody>
      </p:sp>
      <p:sp>
        <p:nvSpPr>
          <p:cNvPr id="3" name="Content Placeholder 2"/>
          <p:cNvSpPr>
            <a:spLocks noGrp="1"/>
          </p:cNvSpPr>
          <p:nvPr>
            <p:ph idx="1"/>
          </p:nvPr>
        </p:nvSpPr>
        <p:spPr/>
        <p:txBody>
          <a:bodyPr/>
          <a:lstStyle/>
          <a:p>
            <a:r>
              <a:rPr lang="en-US" dirty="0"/>
              <a:t>A portion of the output from Figure 14.1.1 is repeated here. </a:t>
            </a:r>
          </a:p>
        </p:txBody>
      </p:sp>
      <p:graphicFrame>
        <p:nvGraphicFramePr>
          <p:cNvPr id="5" name="Table 4"/>
          <p:cNvGraphicFramePr>
            <a:graphicFrameLocks noGrp="1"/>
          </p:cNvGraphicFramePr>
          <p:nvPr/>
        </p:nvGraphicFramePr>
        <p:xfrm>
          <a:off x="762000" y="2362200"/>
          <a:ext cx="7772400" cy="2225040"/>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2192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990600">
                  <a:extLst>
                    <a:ext uri="{9D8B030D-6E8A-4147-A177-3AD203B41FA5}">
                      <a16:colId xmlns:a16="http://schemas.microsoft.com/office/drawing/2014/main" val="20005"/>
                    </a:ext>
                  </a:extLst>
                </a:gridCol>
              </a:tblGrid>
              <a:tr h="370840">
                <a:tc gridSpan="6">
                  <a:txBody>
                    <a:bodyPr/>
                    <a:lstStyle/>
                    <a:p>
                      <a:r>
                        <a:rPr lang="en-US" dirty="0"/>
                        <a:t>Coefficients</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b="1" dirty="0">
                          <a:solidFill>
                            <a:srgbClr val="000000"/>
                          </a:solidFill>
                        </a:rPr>
                        <a:t>Term</a:t>
                      </a:r>
                    </a:p>
                  </a:txBody>
                  <a:tcPr/>
                </a:tc>
                <a:tc>
                  <a:txBody>
                    <a:bodyPr/>
                    <a:lstStyle/>
                    <a:p>
                      <a:pPr algn="r"/>
                      <a:r>
                        <a:rPr lang="en-US" b="1" dirty="0" err="1">
                          <a:solidFill>
                            <a:srgbClr val="000000"/>
                          </a:solidFill>
                        </a:rPr>
                        <a:t>Coef</a:t>
                      </a:r>
                      <a:endParaRPr lang="en-US" b="1" dirty="0">
                        <a:solidFill>
                          <a:srgbClr val="000000"/>
                        </a:solidFill>
                      </a:endParaRPr>
                    </a:p>
                  </a:txBody>
                  <a:tcPr/>
                </a:tc>
                <a:tc>
                  <a:txBody>
                    <a:bodyPr/>
                    <a:lstStyle/>
                    <a:p>
                      <a:pPr algn="r"/>
                      <a:r>
                        <a:rPr lang="en-US" b="1" dirty="0">
                          <a:solidFill>
                            <a:srgbClr val="000000"/>
                          </a:solidFill>
                        </a:rPr>
                        <a:t>SE </a:t>
                      </a:r>
                      <a:r>
                        <a:rPr lang="en-US" b="1" dirty="0" err="1">
                          <a:solidFill>
                            <a:srgbClr val="000000"/>
                          </a:solidFill>
                        </a:rPr>
                        <a:t>Coef</a:t>
                      </a:r>
                      <a:endParaRPr lang="en-US" b="1" dirty="0">
                        <a:solidFill>
                          <a:srgbClr val="000000"/>
                        </a:solidFill>
                      </a:endParaRPr>
                    </a:p>
                  </a:txBody>
                  <a:tcPr/>
                </a:tc>
                <a:tc>
                  <a:txBody>
                    <a:bodyPr/>
                    <a:lstStyle/>
                    <a:p>
                      <a:pPr algn="r"/>
                      <a:r>
                        <a:rPr lang="en-US" b="1" dirty="0">
                          <a:solidFill>
                            <a:srgbClr val="000000"/>
                          </a:solidFill>
                        </a:rPr>
                        <a:t>T-Value</a:t>
                      </a:r>
                    </a:p>
                  </a:txBody>
                  <a:tcPr/>
                </a:tc>
                <a:tc>
                  <a:txBody>
                    <a:bodyPr/>
                    <a:lstStyle/>
                    <a:p>
                      <a:pPr algn="r"/>
                      <a:r>
                        <a:rPr lang="en-US" b="1" dirty="0">
                          <a:solidFill>
                            <a:srgbClr val="000000"/>
                          </a:solidFill>
                        </a:rPr>
                        <a:t>P-Value</a:t>
                      </a:r>
                    </a:p>
                  </a:txBody>
                  <a:tcPr/>
                </a:tc>
                <a:tc>
                  <a:txBody>
                    <a:bodyPr/>
                    <a:lstStyle/>
                    <a:p>
                      <a:pPr algn="r"/>
                      <a:r>
                        <a:rPr lang="en-US" b="1" dirty="0">
                          <a:solidFill>
                            <a:srgbClr val="000000"/>
                          </a:solidFill>
                        </a:rPr>
                        <a:t>VIF</a:t>
                      </a:r>
                    </a:p>
                  </a:txBody>
                  <a:tcPr/>
                </a:tc>
                <a:extLst>
                  <a:ext uri="{0D108BD9-81ED-4DB2-BD59-A6C34878D82A}">
                    <a16:rowId xmlns:a16="http://schemas.microsoft.com/office/drawing/2014/main" val="10001"/>
                  </a:ext>
                </a:extLst>
              </a:tr>
              <a:tr h="370840">
                <a:tc>
                  <a:txBody>
                    <a:bodyPr/>
                    <a:lstStyle/>
                    <a:p>
                      <a:r>
                        <a:rPr lang="en-US" dirty="0">
                          <a:solidFill>
                            <a:srgbClr val="000000"/>
                          </a:solidFill>
                        </a:rPr>
                        <a:t>Constant</a:t>
                      </a:r>
                    </a:p>
                  </a:txBody>
                  <a:tcPr/>
                </a:tc>
                <a:tc>
                  <a:txBody>
                    <a:bodyPr/>
                    <a:lstStyle/>
                    <a:p>
                      <a:pPr algn="r"/>
                      <a:r>
                        <a:rPr lang="en-US" sz="1800" kern="1200" baseline="0" dirty="0">
                          <a:solidFill>
                            <a:srgbClr val="000000"/>
                          </a:solidFill>
                          <a:latin typeface="+mn-lt"/>
                          <a:ea typeface="+mn-ea"/>
                          <a:cs typeface="+mn-cs"/>
                        </a:rPr>
                        <a:t>163579.06 </a:t>
                      </a:r>
                      <a:endParaRPr lang="en-US" dirty="0">
                        <a:solidFill>
                          <a:srgbClr val="000000"/>
                        </a:solidFill>
                      </a:endParaRPr>
                    </a:p>
                  </a:txBody>
                  <a:tcPr/>
                </a:tc>
                <a:tc>
                  <a:txBody>
                    <a:bodyPr/>
                    <a:lstStyle/>
                    <a:p>
                      <a:pPr algn="r"/>
                      <a:r>
                        <a:rPr lang="en-US" dirty="0">
                          <a:solidFill>
                            <a:srgbClr val="000000"/>
                          </a:solidFill>
                        </a:rPr>
                        <a:t>21007.63</a:t>
                      </a:r>
                    </a:p>
                  </a:txBody>
                  <a:tcPr/>
                </a:tc>
                <a:tc>
                  <a:txBody>
                    <a:bodyPr/>
                    <a:lstStyle/>
                    <a:p>
                      <a:pPr algn="r"/>
                      <a:r>
                        <a:rPr lang="en-US" dirty="0">
                          <a:solidFill>
                            <a:srgbClr val="000000"/>
                          </a:solidFill>
                        </a:rPr>
                        <a:t>7.787</a:t>
                      </a:r>
                    </a:p>
                  </a:txBody>
                  <a:tcPr/>
                </a:tc>
                <a:tc>
                  <a:txBody>
                    <a:bodyPr/>
                    <a:lstStyle/>
                    <a:p>
                      <a:pPr algn="r"/>
                      <a:r>
                        <a:rPr lang="en-US" dirty="0">
                          <a:solidFill>
                            <a:srgbClr val="000000"/>
                          </a:solidFill>
                        </a:rPr>
                        <a:t>0.0000</a:t>
                      </a:r>
                    </a:p>
                  </a:txBody>
                  <a:tcPr/>
                </a:tc>
                <a:tc>
                  <a:txBody>
                    <a:bodyPr/>
                    <a:lstStyle/>
                    <a:p>
                      <a:pPr algn="r"/>
                      <a:endParaRPr lang="en-US" dirty="0">
                        <a:solidFill>
                          <a:srgbClr val="000000"/>
                        </a:solidFill>
                      </a:endParaRPr>
                    </a:p>
                  </a:txBody>
                  <a:tcPr/>
                </a:tc>
                <a:extLst>
                  <a:ext uri="{0D108BD9-81ED-4DB2-BD59-A6C34878D82A}">
                    <a16:rowId xmlns:a16="http://schemas.microsoft.com/office/drawing/2014/main" val="10002"/>
                  </a:ext>
                </a:extLst>
              </a:tr>
              <a:tr h="370840">
                <a:tc>
                  <a:txBody>
                    <a:bodyPr/>
                    <a:lstStyle/>
                    <a:p>
                      <a:r>
                        <a:rPr lang="en-US" dirty="0">
                          <a:solidFill>
                            <a:srgbClr val="000000"/>
                          </a:solidFill>
                        </a:rPr>
                        <a:t>Square Footage</a:t>
                      </a:r>
                    </a:p>
                  </a:txBody>
                  <a:tcPr/>
                </a:tc>
                <a:tc>
                  <a:txBody>
                    <a:bodyPr/>
                    <a:lstStyle/>
                    <a:p>
                      <a:pPr algn="r"/>
                      <a:r>
                        <a:rPr lang="en-US" dirty="0">
                          <a:solidFill>
                            <a:srgbClr val="000000"/>
                          </a:solidFill>
                        </a:rPr>
                        <a:t>108.24</a:t>
                      </a:r>
                    </a:p>
                  </a:txBody>
                  <a:tcPr/>
                </a:tc>
                <a:tc>
                  <a:txBody>
                    <a:bodyPr/>
                    <a:lstStyle/>
                    <a:p>
                      <a:pPr algn="r"/>
                      <a:r>
                        <a:rPr lang="en-US" dirty="0">
                          <a:solidFill>
                            <a:srgbClr val="000000"/>
                          </a:solidFill>
                        </a:rPr>
                        <a:t>9.28</a:t>
                      </a:r>
                    </a:p>
                  </a:txBody>
                  <a:tcPr/>
                </a:tc>
                <a:tc>
                  <a:txBody>
                    <a:bodyPr/>
                    <a:lstStyle/>
                    <a:p>
                      <a:pPr algn="r"/>
                      <a:r>
                        <a:rPr lang="en-US" dirty="0">
                          <a:solidFill>
                            <a:srgbClr val="000000"/>
                          </a:solidFill>
                        </a:rPr>
                        <a:t>11.666</a:t>
                      </a:r>
                    </a:p>
                  </a:txBody>
                  <a:tcPr/>
                </a:tc>
                <a:tc>
                  <a:txBody>
                    <a:bodyPr/>
                    <a:lstStyle/>
                    <a:p>
                      <a:pPr algn="r"/>
                      <a:r>
                        <a:rPr lang="en-US" dirty="0">
                          <a:solidFill>
                            <a:srgbClr val="000000"/>
                          </a:solidFill>
                        </a:rPr>
                        <a:t>0.0000</a:t>
                      </a:r>
                    </a:p>
                  </a:txBody>
                  <a:tcPr/>
                </a:tc>
                <a:tc>
                  <a:txBody>
                    <a:bodyPr/>
                    <a:lstStyle/>
                    <a:p>
                      <a:pPr algn="r"/>
                      <a:r>
                        <a:rPr lang="en-US" dirty="0">
                          <a:solidFill>
                            <a:srgbClr val="000000"/>
                          </a:solidFill>
                        </a:rPr>
                        <a:t>2.967</a:t>
                      </a:r>
                    </a:p>
                  </a:txBody>
                  <a:tcPr/>
                </a:tc>
                <a:extLst>
                  <a:ext uri="{0D108BD9-81ED-4DB2-BD59-A6C34878D82A}">
                    <a16:rowId xmlns:a16="http://schemas.microsoft.com/office/drawing/2014/main" val="10003"/>
                  </a:ext>
                </a:extLst>
              </a:tr>
              <a:tr h="370840">
                <a:tc>
                  <a:txBody>
                    <a:bodyPr/>
                    <a:lstStyle/>
                    <a:p>
                      <a:r>
                        <a:rPr lang="en-US" dirty="0">
                          <a:solidFill>
                            <a:srgbClr val="000000"/>
                          </a:solidFill>
                        </a:rPr>
                        <a:t>Age</a:t>
                      </a:r>
                    </a:p>
                  </a:txBody>
                  <a:tcPr/>
                </a:tc>
                <a:tc>
                  <a:txBody>
                    <a:bodyPr/>
                    <a:lstStyle/>
                    <a:p>
                      <a:pPr algn="r"/>
                      <a:r>
                        <a:rPr lang="en-US" dirty="0">
                          <a:solidFill>
                            <a:srgbClr val="000000"/>
                          </a:solidFill>
                          <a:latin typeface="Symbol" pitchFamily="98" charset="2"/>
                        </a:rPr>
                        <a:t>-</a:t>
                      </a:r>
                      <a:r>
                        <a:rPr lang="en-US" dirty="0">
                          <a:solidFill>
                            <a:srgbClr val="000000"/>
                          </a:solidFill>
                        </a:rPr>
                        <a:t>6318.47</a:t>
                      </a:r>
                    </a:p>
                  </a:txBody>
                  <a:tcPr/>
                </a:tc>
                <a:tc>
                  <a:txBody>
                    <a:bodyPr/>
                    <a:lstStyle/>
                    <a:p>
                      <a:pPr algn="r"/>
                      <a:r>
                        <a:rPr lang="en-US" dirty="0">
                          <a:solidFill>
                            <a:srgbClr val="000000"/>
                          </a:solidFill>
                        </a:rPr>
                        <a:t>765.29</a:t>
                      </a:r>
                    </a:p>
                  </a:txBody>
                  <a:tcPr/>
                </a:tc>
                <a:tc>
                  <a:txBody>
                    <a:bodyPr/>
                    <a:lstStyle/>
                    <a:p>
                      <a:pPr algn="r"/>
                      <a:r>
                        <a:rPr lang="en-US" dirty="0">
                          <a:solidFill>
                            <a:srgbClr val="000000"/>
                          </a:solidFill>
                          <a:latin typeface="Symbol" pitchFamily="98" charset="2"/>
                        </a:rPr>
                        <a:t>-</a:t>
                      </a:r>
                      <a:r>
                        <a:rPr lang="en-US" dirty="0">
                          <a:solidFill>
                            <a:srgbClr val="000000"/>
                          </a:solidFill>
                        </a:rPr>
                        <a:t>8.256</a:t>
                      </a:r>
                    </a:p>
                  </a:txBody>
                  <a:tcPr/>
                </a:tc>
                <a:tc>
                  <a:txBody>
                    <a:bodyPr/>
                    <a:lstStyle/>
                    <a:p>
                      <a:pPr algn="r"/>
                      <a:r>
                        <a:rPr lang="en-US" dirty="0">
                          <a:solidFill>
                            <a:srgbClr val="000000"/>
                          </a:solidFill>
                        </a:rPr>
                        <a:t>0.0000</a:t>
                      </a:r>
                    </a:p>
                  </a:txBody>
                  <a:tcPr/>
                </a:tc>
                <a:tc>
                  <a:txBody>
                    <a:bodyPr/>
                    <a:lstStyle/>
                    <a:p>
                      <a:pPr algn="r"/>
                      <a:r>
                        <a:rPr lang="en-US" dirty="0">
                          <a:solidFill>
                            <a:srgbClr val="000000"/>
                          </a:solidFill>
                        </a:rPr>
                        <a:t>1.634</a:t>
                      </a:r>
                    </a:p>
                  </a:txBody>
                  <a:tcPr/>
                </a:tc>
                <a:extLst>
                  <a:ext uri="{0D108BD9-81ED-4DB2-BD59-A6C34878D82A}">
                    <a16:rowId xmlns:a16="http://schemas.microsoft.com/office/drawing/2014/main" val="10004"/>
                  </a:ext>
                </a:extLst>
              </a:tr>
              <a:tr h="370840">
                <a:tc>
                  <a:txBody>
                    <a:bodyPr/>
                    <a:lstStyle/>
                    <a:p>
                      <a:r>
                        <a:rPr lang="en-US" dirty="0">
                          <a:solidFill>
                            <a:srgbClr val="000000"/>
                          </a:solidFill>
                        </a:rPr>
                        <a:t>Bedrooms</a:t>
                      </a:r>
                    </a:p>
                  </a:txBody>
                  <a:tcPr/>
                </a:tc>
                <a:tc>
                  <a:txBody>
                    <a:bodyPr/>
                    <a:lstStyle/>
                    <a:p>
                      <a:pPr algn="r"/>
                      <a:r>
                        <a:rPr lang="en-US" dirty="0">
                          <a:solidFill>
                            <a:srgbClr val="000000"/>
                          </a:solidFill>
                        </a:rPr>
                        <a:t>1284.92</a:t>
                      </a:r>
                    </a:p>
                  </a:txBody>
                  <a:tcPr/>
                </a:tc>
                <a:tc>
                  <a:txBody>
                    <a:bodyPr/>
                    <a:lstStyle/>
                    <a:p>
                      <a:pPr algn="r"/>
                      <a:r>
                        <a:rPr lang="en-US" dirty="0">
                          <a:solidFill>
                            <a:srgbClr val="000000"/>
                          </a:solidFill>
                        </a:rPr>
                        <a:t>7357.66</a:t>
                      </a:r>
                    </a:p>
                  </a:txBody>
                  <a:tcPr/>
                </a:tc>
                <a:tc>
                  <a:txBody>
                    <a:bodyPr/>
                    <a:lstStyle/>
                    <a:p>
                      <a:pPr algn="r"/>
                      <a:r>
                        <a:rPr lang="en-US" dirty="0">
                          <a:solidFill>
                            <a:srgbClr val="000000"/>
                          </a:solidFill>
                        </a:rPr>
                        <a:t>0.175</a:t>
                      </a:r>
                    </a:p>
                  </a:txBody>
                  <a:tcPr/>
                </a:tc>
                <a:tc>
                  <a:txBody>
                    <a:bodyPr/>
                    <a:lstStyle/>
                    <a:p>
                      <a:pPr algn="r"/>
                      <a:r>
                        <a:rPr lang="en-US" dirty="0">
                          <a:solidFill>
                            <a:srgbClr val="000000"/>
                          </a:solidFill>
                        </a:rPr>
                        <a:t>0.8625</a:t>
                      </a:r>
                    </a:p>
                  </a:txBody>
                  <a:tcPr/>
                </a:tc>
                <a:tc>
                  <a:txBody>
                    <a:bodyPr/>
                    <a:lstStyle/>
                    <a:p>
                      <a:pPr algn="r"/>
                      <a:r>
                        <a:rPr lang="en-US" dirty="0">
                          <a:solidFill>
                            <a:srgbClr val="000000"/>
                          </a:solidFill>
                        </a:rPr>
                        <a:t>2.437</a:t>
                      </a:r>
                    </a:p>
                  </a:txBody>
                  <a:tcPr/>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14.4.2 (cont.)</a:t>
            </a:r>
          </a:p>
        </p:txBody>
      </p:sp>
      <p:sp>
        <p:nvSpPr>
          <p:cNvPr id="3" name="Content Placeholder 2"/>
          <p:cNvSpPr>
            <a:spLocks noGrp="1"/>
          </p:cNvSpPr>
          <p:nvPr>
            <p:ph idx="1"/>
          </p:nvPr>
        </p:nvSpPr>
        <p:spPr/>
        <p:txBody>
          <a:bodyPr>
            <a:normAutofit/>
          </a:bodyPr>
          <a:lstStyle/>
          <a:p>
            <a:endParaRPr lang="en-US" dirty="0"/>
          </a:p>
          <a:p>
            <a:endParaRPr lang="en-US" dirty="0"/>
          </a:p>
          <a:p>
            <a:endParaRPr lang="en-US" dirty="0"/>
          </a:p>
          <a:p>
            <a:endParaRPr lang="en-US" dirty="0"/>
          </a:p>
          <a:p>
            <a:endParaRPr lang="en-US" dirty="0"/>
          </a:p>
          <a:p>
            <a:endParaRPr lang="en-US" dirty="0"/>
          </a:p>
          <a:p>
            <a:pPr>
              <a:lnSpc>
                <a:spcPct val="150000"/>
              </a:lnSpc>
            </a:pPr>
            <a:r>
              <a:rPr lang="en-US" i="1" dirty="0"/>
              <a:t>	b</a:t>
            </a:r>
            <a:r>
              <a:rPr lang="en-US" baseline="-25000" dirty="0"/>
              <a:t>1</a:t>
            </a:r>
            <a:r>
              <a:rPr lang="en-US" dirty="0"/>
              <a:t> is given in the output to be 108.24. </a:t>
            </a:r>
          </a:p>
          <a:p>
            <a:r>
              <a:rPr lang="en-US" i="1" dirty="0"/>
              <a:t>    	    </a:t>
            </a:r>
            <a:r>
              <a:rPr lang="en-US" dirty="0"/>
              <a:t>is given in the output to be 9.28. </a:t>
            </a:r>
          </a:p>
        </p:txBody>
      </p:sp>
      <p:pic>
        <p:nvPicPr>
          <p:cNvPr id="294914"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209800" y="1117134"/>
            <a:ext cx="4313558" cy="3319272"/>
          </a:xfrm>
          <a:prstGeom prst="rect">
            <a:avLst/>
          </a:prstGeom>
          <a:noFill/>
          <a:ln w="9525">
            <a:noFill/>
            <a:miter lim="800000"/>
            <a:headEnd/>
            <a:tailEnd/>
          </a:ln>
        </p:spPr>
      </p:pic>
      <p:graphicFrame>
        <p:nvGraphicFramePr>
          <p:cNvPr id="294915" name="Object 3"/>
          <p:cNvGraphicFramePr>
            <a:graphicFrameLocks noChangeAspect="1"/>
          </p:cNvGraphicFramePr>
          <p:nvPr/>
        </p:nvGraphicFramePr>
        <p:xfrm>
          <a:off x="1434867" y="5105400"/>
          <a:ext cx="342900" cy="482600"/>
        </p:xfrm>
        <a:graphic>
          <a:graphicData uri="http://schemas.openxmlformats.org/presentationml/2006/ole">
            <mc:AlternateContent xmlns:mc="http://schemas.openxmlformats.org/markup-compatibility/2006">
              <mc:Choice xmlns:v="urn:schemas-microsoft-com:vml" Requires="v">
                <p:oleObj spid="_x0000_s294919" name="Equation" r:id="rId4" imgW="342720" imgH="482400" progId="Equation.DSMT4">
                  <p:embed/>
                </p:oleObj>
              </mc:Choice>
              <mc:Fallback>
                <p:oleObj name="Equation" r:id="rId4" imgW="342720" imgH="4824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34867" y="5105400"/>
                        <a:ext cx="342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49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14.4.2 (cont.)</a:t>
            </a:r>
          </a:p>
        </p:txBody>
      </p:sp>
      <p:sp>
        <p:nvSpPr>
          <p:cNvPr id="3" name="Content Placeholder 2"/>
          <p:cNvSpPr>
            <a:spLocks noGrp="1"/>
          </p:cNvSpPr>
          <p:nvPr>
            <p:ph idx="1"/>
          </p:nvPr>
        </p:nvSpPr>
        <p:spPr/>
        <p:txBody>
          <a:bodyPr/>
          <a:lstStyle/>
          <a:p>
            <a:r>
              <a:rPr lang="en-US" dirty="0"/>
              <a:t>In order to compute the </a:t>
            </a:r>
            <a:r>
              <a:rPr lang="en-US" i="1" dirty="0"/>
              <a:t>t</a:t>
            </a:r>
            <a:r>
              <a:rPr lang="en-US" dirty="0"/>
              <a:t>-value, the degrees of freedom must be determined</a:t>
            </a:r>
          </a:p>
          <a:p>
            <a:pPr algn="ctr"/>
            <a:r>
              <a:rPr lang="en-US" dirty="0"/>
              <a:t> </a:t>
            </a:r>
            <a:r>
              <a:rPr lang="en-US" i="1" dirty="0" err="1"/>
              <a:t>df</a:t>
            </a:r>
            <a:r>
              <a:rPr lang="en-US" dirty="0"/>
              <a:t> </a:t>
            </a:r>
            <a:r>
              <a:rPr lang="en-US" dirty="0">
                <a:latin typeface="Symbol" pitchFamily="98" charset="2"/>
              </a:rPr>
              <a:t>=</a:t>
            </a:r>
            <a:r>
              <a:rPr lang="en-US" dirty="0"/>
              <a:t> </a:t>
            </a:r>
            <a:r>
              <a:rPr lang="en-US" i="1" dirty="0"/>
              <a:t>n</a:t>
            </a:r>
            <a:r>
              <a:rPr lang="en-US" dirty="0"/>
              <a:t> − (</a:t>
            </a:r>
            <a:r>
              <a:rPr lang="en-US" i="1" dirty="0"/>
              <a:t>k</a:t>
            </a:r>
            <a:r>
              <a:rPr lang="en-US" dirty="0"/>
              <a:t> + 1) </a:t>
            </a:r>
            <a:r>
              <a:rPr lang="en-US" dirty="0">
                <a:latin typeface="Symbol" pitchFamily="98" charset="2"/>
              </a:rPr>
              <a:t>=</a:t>
            </a:r>
            <a:r>
              <a:rPr lang="en-US" dirty="0"/>
              <a:t> 34 − (3 + 1) </a:t>
            </a:r>
            <a:r>
              <a:rPr lang="en-US" dirty="0">
                <a:latin typeface="Symbol" pitchFamily="98" charset="2"/>
              </a:rPr>
              <a:t>=</a:t>
            </a:r>
            <a:r>
              <a:rPr lang="en-US" dirty="0"/>
              <a:t> 30. </a:t>
            </a:r>
          </a:p>
          <a:p>
            <a:r>
              <a:rPr lang="en-US" dirty="0"/>
              <a:t>For a 95% confidence interval 		will be  			     The resulting confidence interval will be </a:t>
            </a:r>
          </a:p>
          <a:p>
            <a:pPr algn="ctr"/>
            <a:r>
              <a:rPr lang="en-US" dirty="0"/>
              <a:t>108.24 ± 2.042 ⋅ 9.28</a:t>
            </a:r>
          </a:p>
          <a:p>
            <a:pPr algn="ctr"/>
            <a:r>
              <a:rPr lang="en-US" dirty="0"/>
              <a:t>108.24 ± 18.94976 or (89.29024, 127.18976).</a:t>
            </a:r>
          </a:p>
        </p:txBody>
      </p:sp>
      <p:graphicFrame>
        <p:nvGraphicFramePr>
          <p:cNvPr id="295938" name="Object 2"/>
          <p:cNvGraphicFramePr>
            <a:graphicFrameLocks noChangeAspect="1"/>
          </p:cNvGraphicFramePr>
          <p:nvPr>
            <p:extLst>
              <p:ext uri="{D42A27DB-BD31-4B8C-83A1-F6EECF244321}">
                <p14:modId xmlns:p14="http://schemas.microsoft.com/office/powerpoint/2010/main" val="4244802856"/>
              </p:ext>
            </p:extLst>
          </p:nvPr>
        </p:nvGraphicFramePr>
        <p:xfrm>
          <a:off x="4885189" y="2802622"/>
          <a:ext cx="1117600" cy="508000"/>
        </p:xfrm>
        <a:graphic>
          <a:graphicData uri="http://schemas.openxmlformats.org/presentationml/2006/ole">
            <mc:AlternateContent xmlns:mc="http://schemas.openxmlformats.org/markup-compatibility/2006">
              <mc:Choice xmlns:v="urn:schemas-microsoft-com:vml" Requires="v">
                <p:oleObj spid="_x0000_s295946" name="Equation" r:id="rId3" imgW="1117440" imgH="507960" progId="Equation.DSMT4">
                  <p:embed/>
                </p:oleObj>
              </mc:Choice>
              <mc:Fallback>
                <p:oleObj name="Equation" r:id="rId3" imgW="1117440" imgH="507960" progId="Equation.DSMT4">
                  <p:embed/>
                  <p:pic>
                    <p:nvPicPr>
                      <p:cNvPr id="0" name="Picture 2"/>
                      <p:cNvPicPr>
                        <a:picLocks noChangeAspect="1" noChangeArrowheads="1"/>
                      </p:cNvPicPr>
                      <p:nvPr/>
                    </p:nvPicPr>
                    <p:blipFill>
                      <a:blip r:embed="rId4"/>
                      <a:srcRect/>
                      <a:stretch>
                        <a:fillRect/>
                      </a:stretch>
                    </p:blipFill>
                    <p:spPr bwMode="auto">
                      <a:xfrm>
                        <a:off x="4885189" y="2802622"/>
                        <a:ext cx="1117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5939" name="Object 3"/>
          <p:cNvGraphicFramePr>
            <a:graphicFrameLocks noChangeAspect="1"/>
          </p:cNvGraphicFramePr>
          <p:nvPr/>
        </p:nvGraphicFramePr>
        <p:xfrm>
          <a:off x="541789" y="3234655"/>
          <a:ext cx="2159000" cy="482600"/>
        </p:xfrm>
        <a:graphic>
          <a:graphicData uri="http://schemas.openxmlformats.org/presentationml/2006/ole">
            <mc:AlternateContent xmlns:mc="http://schemas.openxmlformats.org/markup-compatibility/2006">
              <mc:Choice xmlns:v="urn:schemas-microsoft-com:vml" Requires="v">
                <p:oleObj spid="_x0000_s295947" name="Equation" r:id="rId5" imgW="2158920" imgH="482400" progId="Equation.DSMT4">
                  <p:embed/>
                </p:oleObj>
              </mc:Choice>
              <mc:Fallback>
                <p:oleObj name="Equation" r:id="rId5" imgW="2158920" imgH="4824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1789" y="3234655"/>
                        <a:ext cx="2159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593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9593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14.4.2 (cont.)</a:t>
            </a:r>
          </a:p>
        </p:txBody>
      </p:sp>
      <p:sp>
        <p:nvSpPr>
          <p:cNvPr id="3" name="Content Placeholder 2"/>
          <p:cNvSpPr>
            <a:spLocks noGrp="1"/>
          </p:cNvSpPr>
          <p:nvPr>
            <p:ph idx="1"/>
          </p:nvPr>
        </p:nvSpPr>
        <p:spPr/>
        <p:txBody>
          <a:bodyPr/>
          <a:lstStyle/>
          <a:p>
            <a:r>
              <a:rPr lang="en-US" dirty="0"/>
              <a:t>We are 95% confident that the true value of </a:t>
            </a:r>
            <a:r>
              <a:rPr lang="el-GR" i="1" dirty="0">
                <a:solidFill>
                  <a:schemeClr val="tx1"/>
                </a:solidFill>
                <a:latin typeface="Cambria Math" panose="02040503050406030204" pitchFamily="18" charset="0"/>
                <a:ea typeface="Cambria Math" panose="02040503050406030204" pitchFamily="18" charset="0"/>
              </a:rPr>
              <a:t>β</a:t>
            </a:r>
            <a:r>
              <a:rPr lang="en-US" baseline="-25000" dirty="0"/>
              <a:t>1</a:t>
            </a:r>
            <a:r>
              <a:rPr lang="en-US" dirty="0"/>
              <a:t>, the increase in the price of a house per square foot given a particular number of bedrooms and age, will be between $89.29 and $127.19.</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14.4.3</a:t>
            </a:r>
          </a:p>
        </p:txBody>
      </p:sp>
      <p:sp>
        <p:nvSpPr>
          <p:cNvPr id="3" name="Content Placeholder 2"/>
          <p:cNvSpPr>
            <a:spLocks noGrp="1"/>
          </p:cNvSpPr>
          <p:nvPr>
            <p:ph idx="1"/>
          </p:nvPr>
        </p:nvSpPr>
        <p:spPr>
          <a:xfrm>
            <a:off x="457200" y="1280160"/>
            <a:ext cx="8229600" cy="4968240"/>
          </a:xfrm>
        </p:spPr>
        <p:txBody>
          <a:bodyPr>
            <a:normAutofit/>
          </a:bodyPr>
          <a:lstStyle/>
          <a:p>
            <a:r>
              <a:rPr lang="en-US" dirty="0"/>
              <a:t>For the Mount Pleasant Real Estate model constructed in Figure 14.1.1, </a:t>
            </a:r>
          </a:p>
          <a:p>
            <a:r>
              <a:rPr lang="en-US" dirty="0"/>
              <a:t>Price of Home = </a:t>
            </a:r>
            <a:r>
              <a:rPr lang="el-GR" i="1" dirty="0">
                <a:solidFill>
                  <a:schemeClr val="tx1"/>
                </a:solidFill>
                <a:latin typeface="Cambria Math" panose="02040503050406030204" pitchFamily="18" charset="0"/>
                <a:ea typeface="Cambria Math" panose="02040503050406030204" pitchFamily="18" charset="0"/>
              </a:rPr>
              <a:t>β </a:t>
            </a:r>
            <a:r>
              <a:rPr lang="en-US" baseline="-25000" dirty="0"/>
              <a:t>0 </a:t>
            </a:r>
            <a:r>
              <a:rPr lang="en-US" dirty="0"/>
              <a:t>+ </a:t>
            </a:r>
            <a:r>
              <a:rPr lang="el-GR" i="1" dirty="0">
                <a:solidFill>
                  <a:schemeClr val="tx1"/>
                </a:solidFill>
                <a:latin typeface="Cambria Math" panose="02040503050406030204" pitchFamily="18" charset="0"/>
                <a:ea typeface="Cambria Math" panose="02040503050406030204" pitchFamily="18" charset="0"/>
              </a:rPr>
              <a:t>β </a:t>
            </a:r>
            <a:r>
              <a:rPr lang="en-US" baseline="-25000" dirty="0"/>
              <a:t>1 </a:t>
            </a:r>
            <a:r>
              <a:rPr lang="en-US" dirty="0"/>
              <a:t>(Square Footage) + </a:t>
            </a:r>
            <a:r>
              <a:rPr lang="el-GR" i="1" dirty="0">
                <a:solidFill>
                  <a:schemeClr val="tx1"/>
                </a:solidFill>
                <a:latin typeface="Cambria Math" panose="02040503050406030204" pitchFamily="18" charset="0"/>
                <a:ea typeface="Cambria Math" panose="02040503050406030204" pitchFamily="18" charset="0"/>
              </a:rPr>
              <a:t>β </a:t>
            </a:r>
            <a:r>
              <a:rPr lang="en-US" baseline="-25000" dirty="0"/>
              <a:t>2 </a:t>
            </a:r>
            <a:r>
              <a:rPr lang="en-US" dirty="0"/>
              <a:t>(Age of Home) + </a:t>
            </a:r>
            <a:r>
              <a:rPr lang="el-GR" i="1" dirty="0">
                <a:solidFill>
                  <a:schemeClr val="tx1"/>
                </a:solidFill>
                <a:latin typeface="Cambria Math" panose="02040503050406030204" pitchFamily="18" charset="0"/>
                <a:ea typeface="Cambria Math" panose="02040503050406030204" pitchFamily="18" charset="0"/>
              </a:rPr>
              <a:t>β </a:t>
            </a:r>
            <a:r>
              <a:rPr lang="en-US" baseline="-25000" dirty="0"/>
              <a:t>3 </a:t>
            </a:r>
            <a:r>
              <a:rPr lang="en-US" dirty="0"/>
              <a:t>(Number of Bedrooms).</a:t>
            </a:r>
          </a:p>
          <a:p>
            <a:r>
              <a:rPr lang="en-US" dirty="0"/>
              <a:t>Is the independent variable </a:t>
            </a:r>
            <a:r>
              <a:rPr lang="en-US" i="1" dirty="0"/>
              <a:t>number of bedrooms</a:t>
            </a:r>
            <a:r>
              <a:rPr lang="en-US" dirty="0"/>
              <a:t> a useful predictor of </a:t>
            </a:r>
            <a:r>
              <a:rPr lang="en-US" i="1" dirty="0"/>
              <a:t>home price</a:t>
            </a:r>
            <a:r>
              <a:rPr lang="en-US" dirty="0"/>
              <a:t>? Use </a:t>
            </a:r>
            <a:r>
              <a:rPr lang="el-GR" i="1" dirty="0">
                <a:latin typeface="Cambria Math" panose="02040503050406030204" pitchFamily="18" charset="0"/>
                <a:ea typeface="Cambria Math" panose="02040503050406030204" pitchFamily="18" charset="0"/>
              </a:rPr>
              <a:t>α</a:t>
            </a:r>
            <a:r>
              <a:rPr lang="en-US" dirty="0"/>
              <a:t> = 0.05 as the level of significance.</a:t>
            </a:r>
          </a:p>
          <a:p>
            <a:r>
              <a:rPr lang="en-US" b="1" dirty="0"/>
              <a:t>Solution </a:t>
            </a:r>
          </a:p>
          <a:p>
            <a:r>
              <a:rPr lang="en-US" b="1" dirty="0"/>
              <a:t>Step 1: </a:t>
            </a:r>
            <a:r>
              <a:rPr lang="en-US" dirty="0"/>
              <a:t>Determine the null and alternative hypotheses.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of an </a:t>
            </a:r>
            <a:r>
              <a:rPr lang="en-US" i="1" dirty="0"/>
              <a:t>F</a:t>
            </a:r>
            <a:r>
              <a:rPr lang="en-US" dirty="0"/>
              <a:t>-Distribution </a:t>
            </a:r>
          </a:p>
        </p:txBody>
      </p:sp>
      <p:sp>
        <p:nvSpPr>
          <p:cNvPr id="4" name="Content Placeholder 2"/>
          <p:cNvSpPr>
            <a:spLocks noGrp="1"/>
          </p:cNvSpPr>
          <p:nvPr>
            <p:ph idx="1"/>
          </p:nvPr>
        </p:nvSpPr>
        <p:spPr>
          <a:xfrm>
            <a:off x="457200" y="1236714"/>
            <a:ext cx="8229600" cy="3797963"/>
          </a:xfrm>
          <a:solidFill>
            <a:srgbClr val="FFFFCC"/>
          </a:solidFill>
          <a:ln w="28575">
            <a:solidFill>
              <a:srgbClr val="000000"/>
            </a:solidFill>
          </a:ln>
        </p:spPr>
        <p:txBody>
          <a:bodyPr>
            <a:spAutoFit/>
          </a:bodyPr>
          <a:lstStyle/>
          <a:p>
            <a:pPr algn="ctr"/>
            <a:r>
              <a:rPr lang="en-US" b="1" dirty="0">
                <a:solidFill>
                  <a:srgbClr val="000000"/>
                </a:solidFill>
              </a:rPr>
              <a:t>Properties</a:t>
            </a:r>
            <a:endParaRPr lang="en-US" dirty="0">
              <a:solidFill>
                <a:srgbClr val="000000"/>
              </a:solidFill>
            </a:endParaRPr>
          </a:p>
          <a:p>
            <a:pPr marL="514350" indent="-514350">
              <a:buFont typeface="+mj-lt"/>
              <a:buAutoNum type="arabicPeriod"/>
            </a:pPr>
            <a:r>
              <a:rPr lang="en-US" dirty="0">
                <a:solidFill>
                  <a:srgbClr val="000000"/>
                </a:solidFill>
              </a:rPr>
              <a:t>The </a:t>
            </a:r>
            <a:r>
              <a:rPr lang="en-US" i="1" dirty="0">
                <a:solidFill>
                  <a:srgbClr val="000000"/>
                </a:solidFill>
              </a:rPr>
              <a:t>F</a:t>
            </a:r>
            <a:r>
              <a:rPr lang="en-US" dirty="0">
                <a:solidFill>
                  <a:srgbClr val="000000"/>
                </a:solidFill>
              </a:rPr>
              <a:t>-distribution is skewed to the right. </a:t>
            </a:r>
          </a:p>
          <a:p>
            <a:pPr marL="514350" indent="-514350">
              <a:buFont typeface="+mj-lt"/>
              <a:buAutoNum type="arabicPeriod"/>
            </a:pPr>
            <a:r>
              <a:rPr lang="en-US" dirty="0">
                <a:solidFill>
                  <a:srgbClr val="000000"/>
                </a:solidFill>
              </a:rPr>
              <a:t>The values of </a:t>
            </a:r>
            <a:r>
              <a:rPr lang="en-US" i="1" dirty="0">
                <a:solidFill>
                  <a:srgbClr val="000000"/>
                </a:solidFill>
              </a:rPr>
              <a:t>F</a:t>
            </a:r>
            <a:r>
              <a:rPr lang="en-US" dirty="0">
                <a:solidFill>
                  <a:srgbClr val="000000"/>
                </a:solidFill>
              </a:rPr>
              <a:t> are always greater than or equal </a:t>
            </a:r>
            <a:br>
              <a:rPr lang="en-US" dirty="0">
                <a:solidFill>
                  <a:srgbClr val="000000"/>
                </a:solidFill>
              </a:rPr>
            </a:br>
            <a:r>
              <a:rPr lang="en-US" dirty="0">
                <a:solidFill>
                  <a:srgbClr val="000000"/>
                </a:solidFill>
              </a:rPr>
              <a:t>to 0. </a:t>
            </a:r>
          </a:p>
          <a:p>
            <a:pPr marL="514350" indent="-514350">
              <a:buFont typeface="+mj-lt"/>
              <a:buAutoNum type="arabicPeriod"/>
            </a:pPr>
            <a:r>
              <a:rPr lang="en-US" dirty="0">
                <a:solidFill>
                  <a:srgbClr val="000000"/>
                </a:solidFill>
              </a:rPr>
              <a:t>The shape of the </a:t>
            </a:r>
            <a:r>
              <a:rPr lang="en-US" i="1" dirty="0">
                <a:solidFill>
                  <a:srgbClr val="000000"/>
                </a:solidFill>
              </a:rPr>
              <a:t>F</a:t>
            </a:r>
            <a:r>
              <a:rPr lang="en-US" dirty="0">
                <a:solidFill>
                  <a:srgbClr val="000000"/>
                </a:solidFill>
              </a:rPr>
              <a:t>-distribution is completely determined by its two parameters, the degrees of freedom for the numerator and the degrees of freedom for the denominator.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14.4.3 (cont.)</a:t>
            </a:r>
          </a:p>
        </p:txBody>
      </p:sp>
      <p:sp>
        <p:nvSpPr>
          <p:cNvPr id="3" name="Content Placeholder 2"/>
          <p:cNvSpPr>
            <a:spLocks noGrp="1"/>
          </p:cNvSpPr>
          <p:nvPr>
            <p:ph idx="1"/>
          </p:nvPr>
        </p:nvSpPr>
        <p:spPr/>
        <p:txBody>
          <a:bodyPr/>
          <a:lstStyle/>
          <a:p>
            <a:r>
              <a:rPr lang="en-US" dirty="0"/>
              <a:t>For the Mount Pleasant Real Estate model, if </a:t>
            </a:r>
            <a:r>
              <a:rPr lang="en-US" i="1" dirty="0"/>
              <a:t>number of bedrooms</a:t>
            </a:r>
            <a:r>
              <a:rPr lang="en-US" dirty="0"/>
              <a:t> is </a:t>
            </a:r>
            <a:r>
              <a:rPr lang="en-US" b="1" dirty="0"/>
              <a:t>not</a:t>
            </a:r>
            <a:r>
              <a:rPr lang="en-US" dirty="0"/>
              <a:t> a useful predictor of </a:t>
            </a:r>
            <a:r>
              <a:rPr lang="en-US" i="1" dirty="0"/>
              <a:t>home price</a:t>
            </a:r>
            <a:r>
              <a:rPr lang="en-US" dirty="0"/>
              <a:t>, then its coefficient in the model, </a:t>
            </a:r>
            <a:r>
              <a:rPr lang="el-GR" i="1" dirty="0">
                <a:solidFill>
                  <a:schemeClr val="tx1"/>
                </a:solidFill>
                <a:latin typeface="Cambria Math" panose="02040503050406030204" pitchFamily="18" charset="0"/>
                <a:ea typeface="Cambria Math" panose="02040503050406030204" pitchFamily="18" charset="0"/>
              </a:rPr>
              <a:t>β </a:t>
            </a:r>
            <a:r>
              <a:rPr lang="en-US" baseline="-25000" dirty="0"/>
              <a:t>3</a:t>
            </a:r>
            <a:r>
              <a:rPr lang="en-US" dirty="0"/>
              <a:t>, will equal 0. The sample estimate of </a:t>
            </a:r>
            <a:r>
              <a:rPr lang="el-GR" i="1" dirty="0">
                <a:solidFill>
                  <a:schemeClr val="tx1"/>
                </a:solidFill>
                <a:latin typeface="Cambria Math" panose="02040503050406030204" pitchFamily="18" charset="0"/>
                <a:ea typeface="Cambria Math" panose="02040503050406030204" pitchFamily="18" charset="0"/>
              </a:rPr>
              <a:t>β </a:t>
            </a:r>
            <a:r>
              <a:rPr lang="en-US" baseline="-25000" dirty="0"/>
              <a:t>3</a:t>
            </a:r>
            <a:r>
              <a:rPr lang="en-US" dirty="0"/>
              <a:t>, namely </a:t>
            </a:r>
            <a:r>
              <a:rPr lang="en-US" i="1" dirty="0"/>
              <a:t>b</a:t>
            </a:r>
            <a:r>
              <a:rPr lang="en-US" baseline="-25000" dirty="0"/>
              <a:t>3</a:t>
            </a:r>
            <a:r>
              <a:rPr lang="en-US" dirty="0"/>
              <a:t>. will be used to evaluate the reasonableness of the hypothesis </a:t>
            </a:r>
            <a:r>
              <a:rPr lang="el-GR" i="1" dirty="0">
                <a:solidFill>
                  <a:schemeClr val="tx1"/>
                </a:solidFill>
                <a:latin typeface="Cambria Math" panose="02040503050406030204" pitchFamily="18" charset="0"/>
                <a:ea typeface="Cambria Math" panose="02040503050406030204" pitchFamily="18" charset="0"/>
              </a:rPr>
              <a:t>β </a:t>
            </a:r>
            <a:r>
              <a:rPr lang="en-US" baseline="-25000" dirty="0"/>
              <a:t>3 </a:t>
            </a:r>
            <a:r>
              <a:rPr lang="en-US" dirty="0">
                <a:latin typeface="Symbol" pitchFamily="98" charset="2"/>
              </a:rPr>
              <a:t>= </a:t>
            </a:r>
            <a:r>
              <a:rPr lang="en-US" dirty="0">
                <a:latin typeface="+mj-lt"/>
              </a:rPr>
              <a:t>0</a:t>
            </a:r>
            <a:r>
              <a:rPr lang="en-US" dirty="0">
                <a:latin typeface="Symbol" pitchFamily="98" charset="2"/>
              </a:rPr>
              <a:t>.</a:t>
            </a:r>
          </a:p>
          <a:p>
            <a:r>
              <a:rPr lang="en-US" dirty="0"/>
              <a:t>The alternative hypothesis should be two-sided since the relationship between the </a:t>
            </a:r>
            <a:r>
              <a:rPr lang="en-US" i="1" dirty="0"/>
              <a:t>number of bedrooms </a:t>
            </a:r>
            <a:r>
              <a:rPr lang="en-US" dirty="0"/>
              <a:t>and </a:t>
            </a:r>
            <a:r>
              <a:rPr lang="en-US" i="1" dirty="0"/>
              <a:t>home price </a:t>
            </a:r>
            <a:r>
              <a:rPr lang="en-US" dirty="0"/>
              <a:t>can be positive or negative. Therefore, our hypotheses are as follows:</a:t>
            </a:r>
            <a:endParaRPr lang="en-US" dirty="0">
              <a:latin typeface="Symbol" pitchFamily="98" charset="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14.4.3 (cont.)</a:t>
            </a:r>
          </a:p>
        </p:txBody>
      </p:sp>
      <p:sp>
        <p:nvSpPr>
          <p:cNvPr id="3" name="Content Placeholder 2"/>
          <p:cNvSpPr>
            <a:spLocks noGrp="1"/>
          </p:cNvSpPr>
          <p:nvPr>
            <p:ph idx="1"/>
          </p:nvPr>
        </p:nvSpPr>
        <p:spPr>
          <a:xfrm>
            <a:off x="457200" y="1280160"/>
            <a:ext cx="8229600" cy="5044440"/>
          </a:xfrm>
        </p:spPr>
        <p:txBody>
          <a:bodyPr>
            <a:normAutofit/>
          </a:bodyPr>
          <a:lstStyle/>
          <a:p>
            <a:r>
              <a:rPr lang="en-US" i="1" dirty="0"/>
              <a:t>H</a:t>
            </a:r>
            <a:r>
              <a:rPr lang="en-US" baseline="-25000" dirty="0"/>
              <a:t>0</a:t>
            </a:r>
            <a:r>
              <a:rPr lang="en-US" dirty="0"/>
              <a:t>: </a:t>
            </a:r>
            <a:r>
              <a:rPr lang="el-GR" i="1" dirty="0">
                <a:solidFill>
                  <a:schemeClr val="tx1"/>
                </a:solidFill>
                <a:latin typeface="Cambria Math" panose="02040503050406030204" pitchFamily="18" charset="0"/>
                <a:ea typeface="Cambria Math" panose="02040503050406030204" pitchFamily="18" charset="0"/>
              </a:rPr>
              <a:t>β </a:t>
            </a:r>
            <a:r>
              <a:rPr lang="en-US" baseline="-25000" dirty="0"/>
              <a:t>3</a:t>
            </a:r>
            <a:r>
              <a:rPr lang="en-US" dirty="0"/>
              <a:t> = 0 Implies that the </a:t>
            </a:r>
            <a:r>
              <a:rPr lang="en-US" i="1" dirty="0"/>
              <a:t>number of bedrooms </a:t>
            </a:r>
            <a:r>
              <a:rPr lang="en-US" dirty="0"/>
              <a:t>is </a:t>
            </a:r>
            <a:r>
              <a:rPr lang="en-US" b="1" dirty="0"/>
              <a:t>not</a:t>
            </a:r>
            <a:r>
              <a:rPr lang="en-US" dirty="0"/>
              <a:t> a useful predictor of </a:t>
            </a:r>
            <a:r>
              <a:rPr lang="en-US" i="1" dirty="0"/>
              <a:t>home price</a:t>
            </a:r>
            <a:r>
              <a:rPr lang="en-US" dirty="0"/>
              <a:t>. </a:t>
            </a:r>
          </a:p>
          <a:p>
            <a:r>
              <a:rPr lang="en-US" i="1" dirty="0"/>
              <a:t>H</a:t>
            </a:r>
            <a:r>
              <a:rPr lang="en-US" i="1" baseline="-25000" dirty="0"/>
              <a:t>a</a:t>
            </a:r>
            <a:r>
              <a:rPr lang="en-US" dirty="0"/>
              <a:t>:</a:t>
            </a:r>
            <a:r>
              <a:rPr lang="en-US" i="1" dirty="0">
                <a:sym typeface="Symbol"/>
              </a:rPr>
              <a:t> </a:t>
            </a:r>
            <a:r>
              <a:rPr lang="el-GR" i="1" dirty="0">
                <a:solidFill>
                  <a:schemeClr val="tx1"/>
                </a:solidFill>
                <a:latin typeface="Cambria Math" panose="02040503050406030204" pitchFamily="18" charset="0"/>
                <a:ea typeface="Cambria Math" panose="02040503050406030204" pitchFamily="18" charset="0"/>
              </a:rPr>
              <a:t>β </a:t>
            </a:r>
            <a:r>
              <a:rPr lang="en-US" baseline="-25000" dirty="0"/>
              <a:t>3</a:t>
            </a:r>
            <a:r>
              <a:rPr lang="en-US" dirty="0"/>
              <a:t> </a:t>
            </a:r>
            <a:r>
              <a:rPr lang="en-US" dirty="0">
                <a:latin typeface="Times New Roman"/>
              </a:rPr>
              <a:t>≠</a:t>
            </a:r>
            <a:r>
              <a:rPr lang="en-US" dirty="0"/>
              <a:t> 0 Implies that the </a:t>
            </a:r>
            <a:r>
              <a:rPr lang="en-US" i="1" dirty="0"/>
              <a:t>number of bedrooms </a:t>
            </a:r>
            <a:r>
              <a:rPr lang="en-US" dirty="0"/>
              <a:t>is a useful predictor of </a:t>
            </a:r>
            <a:r>
              <a:rPr lang="en-US" i="1" dirty="0"/>
              <a:t>home</a:t>
            </a:r>
            <a:r>
              <a:rPr lang="en-US" dirty="0"/>
              <a:t> price.</a:t>
            </a:r>
          </a:p>
          <a:p>
            <a:r>
              <a:rPr lang="en-US" b="1" dirty="0"/>
              <a:t>Step 2: </a:t>
            </a:r>
            <a:r>
              <a:rPr lang="en-US" dirty="0"/>
              <a:t>Specify the significance level </a:t>
            </a:r>
            <a:r>
              <a:rPr lang="el-GR" i="1" dirty="0">
                <a:latin typeface="Cambria Math" panose="02040503050406030204" pitchFamily="18" charset="0"/>
                <a:ea typeface="Cambria Math" panose="02040503050406030204" pitchFamily="18" charset="0"/>
              </a:rPr>
              <a:t>α</a:t>
            </a:r>
            <a:r>
              <a:rPr lang="en-US" dirty="0"/>
              <a:t>.</a:t>
            </a:r>
          </a:p>
          <a:p>
            <a:r>
              <a:rPr lang="en-US" dirty="0"/>
              <a:t>The level of the test is specified in the problem as 	       </a:t>
            </a:r>
            <a:r>
              <a:rPr lang="el-GR" i="1" dirty="0">
                <a:latin typeface="Cambria Math" panose="02040503050406030204" pitchFamily="18" charset="0"/>
                <a:ea typeface="Cambria Math" panose="02040503050406030204" pitchFamily="18" charset="0"/>
              </a:rPr>
              <a:t>α</a:t>
            </a:r>
            <a:r>
              <a:rPr lang="en-US" dirty="0"/>
              <a:t> = 0.05.</a:t>
            </a:r>
          </a:p>
          <a:p>
            <a:r>
              <a:rPr lang="en-US" b="1" dirty="0"/>
              <a:t>Step 3: </a:t>
            </a:r>
            <a:r>
              <a:rPr lang="en-US" dirty="0"/>
              <a:t>Validate the assumptions of the hypothesis testing model, identify the appropriate test statistic and compute its value.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14.4.3 (cont.)</a:t>
            </a:r>
          </a:p>
        </p:txBody>
      </p:sp>
      <p:sp>
        <p:nvSpPr>
          <p:cNvPr id="3" name="Content Placeholder 2"/>
          <p:cNvSpPr>
            <a:spLocks noGrp="1"/>
          </p:cNvSpPr>
          <p:nvPr>
            <p:ph idx="1"/>
          </p:nvPr>
        </p:nvSpPr>
        <p:spPr/>
        <p:txBody>
          <a:bodyPr/>
          <a:lstStyle/>
          <a:p>
            <a:r>
              <a:rPr lang="en-US" dirty="0"/>
              <a:t>The assumptions for the Mount Pleasant Real Estate model have been discussed in previous examples.</a:t>
            </a:r>
          </a:p>
          <a:p>
            <a:r>
              <a:rPr lang="en-US" dirty="0"/>
              <a:t>The test statistic is 			      The test statistic is </a:t>
            </a:r>
          </a:p>
          <a:p>
            <a:pPr>
              <a:lnSpc>
                <a:spcPct val="150000"/>
              </a:lnSpc>
            </a:pPr>
            <a:r>
              <a:rPr lang="en-US" dirty="0"/>
              <a:t>identical in form to the test statistic used in Section </a:t>
            </a:r>
          </a:p>
          <a:p>
            <a:r>
              <a:rPr lang="en-US" dirty="0"/>
              <a:t>13.2 for the simple linear model. If the value of the test statistic is near zero, then there is evidence that the </a:t>
            </a:r>
            <a:r>
              <a:rPr lang="en-US" i="1" dirty="0"/>
              <a:t>number of bedrooms </a:t>
            </a:r>
            <a:r>
              <a:rPr lang="en-US" dirty="0"/>
              <a:t>variable is not a significant predictor of </a:t>
            </a:r>
            <a:r>
              <a:rPr lang="en-US" i="1" dirty="0"/>
              <a:t>home price</a:t>
            </a:r>
            <a:r>
              <a:rPr lang="en-US" dirty="0"/>
              <a:t>. </a:t>
            </a:r>
          </a:p>
        </p:txBody>
      </p:sp>
      <p:graphicFrame>
        <p:nvGraphicFramePr>
          <p:cNvPr id="296962" name="Object 2"/>
          <p:cNvGraphicFramePr>
            <a:graphicFrameLocks noChangeAspect="1"/>
          </p:cNvGraphicFramePr>
          <p:nvPr/>
        </p:nvGraphicFramePr>
        <p:xfrm>
          <a:off x="3293378" y="2086878"/>
          <a:ext cx="2197100" cy="977900"/>
        </p:xfrm>
        <a:graphic>
          <a:graphicData uri="http://schemas.openxmlformats.org/presentationml/2006/ole">
            <mc:AlternateContent xmlns:mc="http://schemas.openxmlformats.org/markup-compatibility/2006">
              <mc:Choice xmlns:v="urn:schemas-microsoft-com:vml" Requires="v">
                <p:oleObj spid="_x0000_s296966" name="Equation" r:id="rId3" imgW="2197080" imgH="977760" progId="Equation.DSMT4">
                  <p:embed/>
                </p:oleObj>
              </mc:Choice>
              <mc:Fallback>
                <p:oleObj name="Equation" r:id="rId3" imgW="2197080" imgH="9777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93378" y="2086878"/>
                        <a:ext cx="21971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14.4.3 (cont.)</a:t>
            </a:r>
          </a:p>
        </p:txBody>
      </p:sp>
      <p:sp>
        <p:nvSpPr>
          <p:cNvPr id="3" name="Content Placeholder 2"/>
          <p:cNvSpPr>
            <a:spLocks noGrp="1"/>
          </p:cNvSpPr>
          <p:nvPr>
            <p:ph idx="1"/>
          </p:nvPr>
        </p:nvSpPr>
        <p:spPr/>
        <p:txBody>
          <a:bodyPr/>
          <a:lstStyle/>
          <a:p>
            <a:endParaRPr lang="en-US" dirty="0"/>
          </a:p>
          <a:p>
            <a:endParaRPr lang="en-US" dirty="0"/>
          </a:p>
        </p:txBody>
      </p:sp>
      <p:pic>
        <p:nvPicPr>
          <p:cNvPr id="297986" name="Picture 2"/>
          <p:cNvPicPr>
            <a:picLocks noChangeAspect="1" noChangeArrowheads="1"/>
          </p:cNvPicPr>
          <p:nvPr/>
        </p:nvPicPr>
        <p:blipFill>
          <a:blip r:embed="rId2" cstate="print"/>
          <a:srcRect/>
          <a:stretch>
            <a:fillRect/>
          </a:stretch>
        </p:blipFill>
        <p:spPr bwMode="auto">
          <a:xfrm>
            <a:off x="2237384" y="1219200"/>
            <a:ext cx="4669232" cy="3867912"/>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14.4.3 (cont.)</a:t>
            </a:r>
          </a:p>
        </p:txBody>
      </p:sp>
      <p:sp>
        <p:nvSpPr>
          <p:cNvPr id="3" name="Content Placeholder 2"/>
          <p:cNvSpPr>
            <a:spLocks noGrp="1"/>
          </p:cNvSpPr>
          <p:nvPr>
            <p:ph idx="1"/>
          </p:nvPr>
        </p:nvSpPr>
        <p:spPr/>
        <p:txBody>
          <a:bodyPr/>
          <a:lstStyle/>
          <a:p>
            <a:r>
              <a:rPr lang="en-US" dirty="0"/>
              <a:t>A portion of the output from Figure 14.1.1 is repeated here. </a:t>
            </a:r>
          </a:p>
          <a:p>
            <a:endParaRPr lang="en-US" dirty="0"/>
          </a:p>
          <a:p>
            <a:endParaRPr lang="en-US" dirty="0"/>
          </a:p>
          <a:p>
            <a:endParaRPr lang="en-US" dirty="0"/>
          </a:p>
          <a:p>
            <a:endParaRPr lang="en-US" dirty="0"/>
          </a:p>
          <a:p>
            <a:endParaRPr lang="en-US" dirty="0"/>
          </a:p>
        </p:txBody>
      </p:sp>
      <p:graphicFrame>
        <p:nvGraphicFramePr>
          <p:cNvPr id="4" name="Table 3"/>
          <p:cNvGraphicFramePr>
            <a:graphicFrameLocks noGrp="1"/>
          </p:cNvGraphicFramePr>
          <p:nvPr/>
        </p:nvGraphicFramePr>
        <p:xfrm>
          <a:off x="762000" y="2362200"/>
          <a:ext cx="7772400" cy="2225040"/>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2192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990600">
                  <a:extLst>
                    <a:ext uri="{9D8B030D-6E8A-4147-A177-3AD203B41FA5}">
                      <a16:colId xmlns:a16="http://schemas.microsoft.com/office/drawing/2014/main" val="20005"/>
                    </a:ext>
                  </a:extLst>
                </a:gridCol>
              </a:tblGrid>
              <a:tr h="370840">
                <a:tc gridSpan="6">
                  <a:txBody>
                    <a:bodyPr/>
                    <a:lstStyle/>
                    <a:p>
                      <a:r>
                        <a:rPr lang="en-US" dirty="0"/>
                        <a:t>Coefficients</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b="1" dirty="0">
                          <a:solidFill>
                            <a:srgbClr val="000000"/>
                          </a:solidFill>
                        </a:rPr>
                        <a:t>Term</a:t>
                      </a:r>
                    </a:p>
                  </a:txBody>
                  <a:tcPr/>
                </a:tc>
                <a:tc>
                  <a:txBody>
                    <a:bodyPr/>
                    <a:lstStyle/>
                    <a:p>
                      <a:pPr algn="r"/>
                      <a:r>
                        <a:rPr lang="en-US" b="1" dirty="0" err="1">
                          <a:solidFill>
                            <a:srgbClr val="000000"/>
                          </a:solidFill>
                        </a:rPr>
                        <a:t>Coef</a:t>
                      </a:r>
                      <a:endParaRPr lang="en-US" b="1" dirty="0">
                        <a:solidFill>
                          <a:srgbClr val="000000"/>
                        </a:solidFill>
                      </a:endParaRPr>
                    </a:p>
                  </a:txBody>
                  <a:tcPr/>
                </a:tc>
                <a:tc>
                  <a:txBody>
                    <a:bodyPr/>
                    <a:lstStyle/>
                    <a:p>
                      <a:pPr algn="r"/>
                      <a:r>
                        <a:rPr lang="en-US" b="1" dirty="0">
                          <a:solidFill>
                            <a:srgbClr val="000000"/>
                          </a:solidFill>
                        </a:rPr>
                        <a:t>SE </a:t>
                      </a:r>
                      <a:r>
                        <a:rPr lang="en-US" b="1" dirty="0" err="1">
                          <a:solidFill>
                            <a:srgbClr val="000000"/>
                          </a:solidFill>
                        </a:rPr>
                        <a:t>Coef</a:t>
                      </a:r>
                      <a:endParaRPr lang="en-US" b="1" dirty="0">
                        <a:solidFill>
                          <a:srgbClr val="000000"/>
                        </a:solidFill>
                      </a:endParaRPr>
                    </a:p>
                  </a:txBody>
                  <a:tcPr/>
                </a:tc>
                <a:tc>
                  <a:txBody>
                    <a:bodyPr/>
                    <a:lstStyle/>
                    <a:p>
                      <a:pPr algn="r"/>
                      <a:r>
                        <a:rPr lang="en-US" b="1" dirty="0">
                          <a:solidFill>
                            <a:srgbClr val="000000"/>
                          </a:solidFill>
                        </a:rPr>
                        <a:t>T-Value</a:t>
                      </a:r>
                    </a:p>
                  </a:txBody>
                  <a:tcPr/>
                </a:tc>
                <a:tc>
                  <a:txBody>
                    <a:bodyPr/>
                    <a:lstStyle/>
                    <a:p>
                      <a:pPr algn="r"/>
                      <a:r>
                        <a:rPr lang="en-US" b="1" dirty="0">
                          <a:solidFill>
                            <a:srgbClr val="000000"/>
                          </a:solidFill>
                        </a:rPr>
                        <a:t>P-Value</a:t>
                      </a:r>
                    </a:p>
                  </a:txBody>
                  <a:tcPr/>
                </a:tc>
                <a:tc>
                  <a:txBody>
                    <a:bodyPr/>
                    <a:lstStyle/>
                    <a:p>
                      <a:pPr algn="r"/>
                      <a:r>
                        <a:rPr lang="en-US" b="1" dirty="0">
                          <a:solidFill>
                            <a:srgbClr val="000000"/>
                          </a:solidFill>
                        </a:rPr>
                        <a:t>VIF</a:t>
                      </a:r>
                    </a:p>
                  </a:txBody>
                  <a:tcPr/>
                </a:tc>
                <a:extLst>
                  <a:ext uri="{0D108BD9-81ED-4DB2-BD59-A6C34878D82A}">
                    <a16:rowId xmlns:a16="http://schemas.microsoft.com/office/drawing/2014/main" val="10001"/>
                  </a:ext>
                </a:extLst>
              </a:tr>
              <a:tr h="370840">
                <a:tc>
                  <a:txBody>
                    <a:bodyPr/>
                    <a:lstStyle/>
                    <a:p>
                      <a:r>
                        <a:rPr lang="en-US" dirty="0">
                          <a:solidFill>
                            <a:srgbClr val="000000"/>
                          </a:solidFill>
                        </a:rPr>
                        <a:t>Constant</a:t>
                      </a:r>
                    </a:p>
                  </a:txBody>
                  <a:tcPr/>
                </a:tc>
                <a:tc>
                  <a:txBody>
                    <a:bodyPr/>
                    <a:lstStyle/>
                    <a:p>
                      <a:pPr algn="r"/>
                      <a:r>
                        <a:rPr lang="en-US" sz="1800" kern="1200" baseline="0" dirty="0">
                          <a:solidFill>
                            <a:srgbClr val="000000"/>
                          </a:solidFill>
                          <a:latin typeface="+mn-lt"/>
                          <a:ea typeface="+mn-ea"/>
                          <a:cs typeface="+mn-cs"/>
                        </a:rPr>
                        <a:t>163579.06 </a:t>
                      </a:r>
                      <a:endParaRPr lang="en-US" dirty="0">
                        <a:solidFill>
                          <a:srgbClr val="000000"/>
                        </a:solidFill>
                      </a:endParaRPr>
                    </a:p>
                  </a:txBody>
                  <a:tcPr/>
                </a:tc>
                <a:tc>
                  <a:txBody>
                    <a:bodyPr/>
                    <a:lstStyle/>
                    <a:p>
                      <a:pPr algn="r"/>
                      <a:r>
                        <a:rPr lang="en-US" dirty="0">
                          <a:solidFill>
                            <a:srgbClr val="000000"/>
                          </a:solidFill>
                        </a:rPr>
                        <a:t>21007.63</a:t>
                      </a:r>
                    </a:p>
                  </a:txBody>
                  <a:tcPr/>
                </a:tc>
                <a:tc>
                  <a:txBody>
                    <a:bodyPr/>
                    <a:lstStyle/>
                    <a:p>
                      <a:pPr algn="r"/>
                      <a:r>
                        <a:rPr lang="en-US" dirty="0">
                          <a:solidFill>
                            <a:srgbClr val="000000"/>
                          </a:solidFill>
                        </a:rPr>
                        <a:t>7.787</a:t>
                      </a:r>
                    </a:p>
                  </a:txBody>
                  <a:tcPr/>
                </a:tc>
                <a:tc>
                  <a:txBody>
                    <a:bodyPr/>
                    <a:lstStyle/>
                    <a:p>
                      <a:pPr algn="r"/>
                      <a:r>
                        <a:rPr lang="en-US" dirty="0">
                          <a:solidFill>
                            <a:srgbClr val="000000"/>
                          </a:solidFill>
                        </a:rPr>
                        <a:t>0.0000</a:t>
                      </a:r>
                    </a:p>
                  </a:txBody>
                  <a:tcPr/>
                </a:tc>
                <a:tc>
                  <a:txBody>
                    <a:bodyPr/>
                    <a:lstStyle/>
                    <a:p>
                      <a:pPr algn="r"/>
                      <a:endParaRPr lang="en-US" dirty="0">
                        <a:solidFill>
                          <a:srgbClr val="000000"/>
                        </a:solidFill>
                      </a:endParaRPr>
                    </a:p>
                  </a:txBody>
                  <a:tcPr/>
                </a:tc>
                <a:extLst>
                  <a:ext uri="{0D108BD9-81ED-4DB2-BD59-A6C34878D82A}">
                    <a16:rowId xmlns:a16="http://schemas.microsoft.com/office/drawing/2014/main" val="10002"/>
                  </a:ext>
                </a:extLst>
              </a:tr>
              <a:tr h="370840">
                <a:tc>
                  <a:txBody>
                    <a:bodyPr/>
                    <a:lstStyle/>
                    <a:p>
                      <a:r>
                        <a:rPr lang="en-US" dirty="0">
                          <a:solidFill>
                            <a:srgbClr val="000000"/>
                          </a:solidFill>
                        </a:rPr>
                        <a:t>Square Footage</a:t>
                      </a:r>
                    </a:p>
                  </a:txBody>
                  <a:tcPr/>
                </a:tc>
                <a:tc>
                  <a:txBody>
                    <a:bodyPr/>
                    <a:lstStyle/>
                    <a:p>
                      <a:pPr algn="r"/>
                      <a:r>
                        <a:rPr lang="en-US" dirty="0">
                          <a:solidFill>
                            <a:srgbClr val="000000"/>
                          </a:solidFill>
                        </a:rPr>
                        <a:t>108.24</a:t>
                      </a:r>
                    </a:p>
                  </a:txBody>
                  <a:tcPr/>
                </a:tc>
                <a:tc>
                  <a:txBody>
                    <a:bodyPr/>
                    <a:lstStyle/>
                    <a:p>
                      <a:pPr algn="r"/>
                      <a:r>
                        <a:rPr lang="en-US" dirty="0">
                          <a:solidFill>
                            <a:srgbClr val="000000"/>
                          </a:solidFill>
                        </a:rPr>
                        <a:t>9.28</a:t>
                      </a:r>
                    </a:p>
                  </a:txBody>
                  <a:tcPr/>
                </a:tc>
                <a:tc>
                  <a:txBody>
                    <a:bodyPr/>
                    <a:lstStyle/>
                    <a:p>
                      <a:pPr algn="r"/>
                      <a:r>
                        <a:rPr lang="en-US" dirty="0">
                          <a:solidFill>
                            <a:srgbClr val="000000"/>
                          </a:solidFill>
                        </a:rPr>
                        <a:t>11.666</a:t>
                      </a:r>
                    </a:p>
                  </a:txBody>
                  <a:tcPr/>
                </a:tc>
                <a:tc>
                  <a:txBody>
                    <a:bodyPr/>
                    <a:lstStyle/>
                    <a:p>
                      <a:pPr algn="r"/>
                      <a:r>
                        <a:rPr lang="en-US" dirty="0">
                          <a:solidFill>
                            <a:srgbClr val="000000"/>
                          </a:solidFill>
                        </a:rPr>
                        <a:t>0.0000</a:t>
                      </a:r>
                    </a:p>
                  </a:txBody>
                  <a:tcPr/>
                </a:tc>
                <a:tc>
                  <a:txBody>
                    <a:bodyPr/>
                    <a:lstStyle/>
                    <a:p>
                      <a:pPr algn="r"/>
                      <a:r>
                        <a:rPr lang="en-US" dirty="0">
                          <a:solidFill>
                            <a:srgbClr val="000000"/>
                          </a:solidFill>
                        </a:rPr>
                        <a:t>2.967</a:t>
                      </a:r>
                    </a:p>
                  </a:txBody>
                  <a:tcPr/>
                </a:tc>
                <a:extLst>
                  <a:ext uri="{0D108BD9-81ED-4DB2-BD59-A6C34878D82A}">
                    <a16:rowId xmlns:a16="http://schemas.microsoft.com/office/drawing/2014/main" val="10003"/>
                  </a:ext>
                </a:extLst>
              </a:tr>
              <a:tr h="370840">
                <a:tc>
                  <a:txBody>
                    <a:bodyPr/>
                    <a:lstStyle/>
                    <a:p>
                      <a:r>
                        <a:rPr lang="en-US" dirty="0">
                          <a:solidFill>
                            <a:srgbClr val="000000"/>
                          </a:solidFill>
                        </a:rPr>
                        <a:t>Age</a:t>
                      </a:r>
                    </a:p>
                  </a:txBody>
                  <a:tcPr/>
                </a:tc>
                <a:tc>
                  <a:txBody>
                    <a:bodyPr/>
                    <a:lstStyle/>
                    <a:p>
                      <a:pPr algn="r"/>
                      <a:r>
                        <a:rPr lang="en-US" dirty="0">
                          <a:solidFill>
                            <a:srgbClr val="000000"/>
                          </a:solidFill>
                          <a:latin typeface="Symbol" pitchFamily="98" charset="2"/>
                        </a:rPr>
                        <a:t>-</a:t>
                      </a:r>
                      <a:r>
                        <a:rPr lang="en-US" dirty="0">
                          <a:solidFill>
                            <a:srgbClr val="000000"/>
                          </a:solidFill>
                        </a:rPr>
                        <a:t>6318.47</a:t>
                      </a:r>
                    </a:p>
                  </a:txBody>
                  <a:tcPr/>
                </a:tc>
                <a:tc>
                  <a:txBody>
                    <a:bodyPr/>
                    <a:lstStyle/>
                    <a:p>
                      <a:pPr algn="r"/>
                      <a:r>
                        <a:rPr lang="en-US" dirty="0">
                          <a:solidFill>
                            <a:srgbClr val="000000"/>
                          </a:solidFill>
                        </a:rPr>
                        <a:t>765.29</a:t>
                      </a:r>
                    </a:p>
                  </a:txBody>
                  <a:tcPr/>
                </a:tc>
                <a:tc>
                  <a:txBody>
                    <a:bodyPr/>
                    <a:lstStyle/>
                    <a:p>
                      <a:pPr algn="r"/>
                      <a:r>
                        <a:rPr lang="en-US" dirty="0">
                          <a:solidFill>
                            <a:srgbClr val="000000"/>
                          </a:solidFill>
                          <a:latin typeface="Symbol" pitchFamily="98" charset="2"/>
                        </a:rPr>
                        <a:t>-</a:t>
                      </a:r>
                      <a:r>
                        <a:rPr lang="en-US" dirty="0">
                          <a:solidFill>
                            <a:srgbClr val="000000"/>
                          </a:solidFill>
                        </a:rPr>
                        <a:t>8.256</a:t>
                      </a:r>
                    </a:p>
                  </a:txBody>
                  <a:tcPr/>
                </a:tc>
                <a:tc>
                  <a:txBody>
                    <a:bodyPr/>
                    <a:lstStyle/>
                    <a:p>
                      <a:pPr algn="r"/>
                      <a:r>
                        <a:rPr lang="en-US" dirty="0">
                          <a:solidFill>
                            <a:srgbClr val="000000"/>
                          </a:solidFill>
                        </a:rPr>
                        <a:t>0.0000</a:t>
                      </a:r>
                    </a:p>
                  </a:txBody>
                  <a:tcPr/>
                </a:tc>
                <a:tc>
                  <a:txBody>
                    <a:bodyPr/>
                    <a:lstStyle/>
                    <a:p>
                      <a:pPr algn="r"/>
                      <a:r>
                        <a:rPr lang="en-US" dirty="0">
                          <a:solidFill>
                            <a:srgbClr val="000000"/>
                          </a:solidFill>
                        </a:rPr>
                        <a:t>1.634</a:t>
                      </a:r>
                    </a:p>
                  </a:txBody>
                  <a:tcPr/>
                </a:tc>
                <a:extLst>
                  <a:ext uri="{0D108BD9-81ED-4DB2-BD59-A6C34878D82A}">
                    <a16:rowId xmlns:a16="http://schemas.microsoft.com/office/drawing/2014/main" val="10004"/>
                  </a:ext>
                </a:extLst>
              </a:tr>
              <a:tr h="370840">
                <a:tc>
                  <a:txBody>
                    <a:bodyPr/>
                    <a:lstStyle/>
                    <a:p>
                      <a:r>
                        <a:rPr lang="en-US" dirty="0">
                          <a:solidFill>
                            <a:srgbClr val="000000"/>
                          </a:solidFill>
                        </a:rPr>
                        <a:t>Bedrooms</a:t>
                      </a:r>
                    </a:p>
                  </a:txBody>
                  <a:tcPr/>
                </a:tc>
                <a:tc>
                  <a:txBody>
                    <a:bodyPr/>
                    <a:lstStyle/>
                    <a:p>
                      <a:pPr algn="r"/>
                      <a:r>
                        <a:rPr lang="en-US" dirty="0">
                          <a:solidFill>
                            <a:srgbClr val="000000"/>
                          </a:solidFill>
                        </a:rPr>
                        <a:t>1284.92</a:t>
                      </a:r>
                    </a:p>
                  </a:txBody>
                  <a:tcPr/>
                </a:tc>
                <a:tc>
                  <a:txBody>
                    <a:bodyPr/>
                    <a:lstStyle/>
                    <a:p>
                      <a:pPr algn="r"/>
                      <a:r>
                        <a:rPr lang="en-US" dirty="0">
                          <a:solidFill>
                            <a:srgbClr val="000000"/>
                          </a:solidFill>
                        </a:rPr>
                        <a:t>7357.66</a:t>
                      </a:r>
                    </a:p>
                  </a:txBody>
                  <a:tcPr/>
                </a:tc>
                <a:tc>
                  <a:txBody>
                    <a:bodyPr/>
                    <a:lstStyle/>
                    <a:p>
                      <a:pPr algn="r"/>
                      <a:r>
                        <a:rPr lang="en-US" dirty="0">
                          <a:solidFill>
                            <a:srgbClr val="000000"/>
                          </a:solidFill>
                        </a:rPr>
                        <a:t>0.175</a:t>
                      </a:r>
                    </a:p>
                  </a:txBody>
                  <a:tcPr/>
                </a:tc>
                <a:tc>
                  <a:txBody>
                    <a:bodyPr/>
                    <a:lstStyle/>
                    <a:p>
                      <a:pPr algn="r"/>
                      <a:r>
                        <a:rPr lang="en-US" dirty="0">
                          <a:solidFill>
                            <a:srgbClr val="000000"/>
                          </a:solidFill>
                        </a:rPr>
                        <a:t>0.8625</a:t>
                      </a:r>
                    </a:p>
                  </a:txBody>
                  <a:tcPr/>
                </a:tc>
                <a:tc>
                  <a:txBody>
                    <a:bodyPr/>
                    <a:lstStyle/>
                    <a:p>
                      <a:pPr algn="r"/>
                      <a:r>
                        <a:rPr lang="en-US" dirty="0">
                          <a:solidFill>
                            <a:srgbClr val="000000"/>
                          </a:solidFill>
                        </a:rPr>
                        <a:t>2.437</a:t>
                      </a:r>
                    </a:p>
                  </a:txBody>
                  <a:tcPr/>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14.4.3 (cont.)</a:t>
            </a:r>
          </a:p>
        </p:txBody>
      </p:sp>
      <p:sp>
        <p:nvSpPr>
          <p:cNvPr id="3" name="Content Placeholder 2"/>
          <p:cNvSpPr>
            <a:spLocks noGrp="1"/>
          </p:cNvSpPr>
          <p:nvPr>
            <p:ph idx="1"/>
          </p:nvPr>
        </p:nvSpPr>
        <p:spPr/>
        <p:txBody>
          <a:bodyPr/>
          <a:lstStyle/>
          <a:p>
            <a:r>
              <a:rPr lang="en-US" dirty="0"/>
              <a:t>Using the output in Figure 14.1.1 we find that</a:t>
            </a:r>
          </a:p>
          <a:p>
            <a:endParaRPr lang="en-US" dirty="0"/>
          </a:p>
          <a:p>
            <a:endParaRPr lang="en-US" dirty="0"/>
          </a:p>
          <a:p>
            <a:r>
              <a:rPr lang="en-US" dirty="0"/>
              <a:t>The estimated value of </a:t>
            </a:r>
            <a:r>
              <a:rPr lang="en-US" i="1" dirty="0"/>
              <a:t>b</a:t>
            </a:r>
            <a:r>
              <a:rPr lang="en-US" baseline="-25000" dirty="0"/>
              <a:t>3</a:t>
            </a:r>
            <a:r>
              <a:rPr lang="en-US" dirty="0"/>
              <a:t> is 0.175 standard deviations from zero. Is this persuasive evidence that </a:t>
            </a:r>
            <a:r>
              <a:rPr lang="el-GR" i="1" dirty="0">
                <a:solidFill>
                  <a:schemeClr val="tx1"/>
                </a:solidFill>
                <a:latin typeface="Cambria Math" panose="02040503050406030204" pitchFamily="18" charset="0"/>
                <a:ea typeface="Cambria Math" panose="02040503050406030204" pitchFamily="18" charset="0"/>
              </a:rPr>
              <a:t>β </a:t>
            </a:r>
            <a:r>
              <a:rPr lang="en-US" baseline="-25000" dirty="0"/>
              <a:t>3</a:t>
            </a:r>
            <a:r>
              <a:rPr lang="en-US" dirty="0"/>
              <a:t> </a:t>
            </a:r>
            <a:r>
              <a:rPr lang="en-US" dirty="0">
                <a:latin typeface="Times New Roman"/>
              </a:rPr>
              <a:t>≠</a:t>
            </a:r>
            <a:r>
              <a:rPr lang="en-US" dirty="0"/>
              <a:t> 0? </a:t>
            </a:r>
          </a:p>
        </p:txBody>
      </p:sp>
      <p:pic>
        <p:nvPicPr>
          <p:cNvPr id="299011" name="Picture 3"/>
          <p:cNvPicPr>
            <a:picLocks noChangeAspect="1" noChangeArrowheads="1"/>
          </p:cNvPicPr>
          <p:nvPr/>
        </p:nvPicPr>
        <p:blipFill>
          <a:blip r:embed="rId3" cstate="print"/>
          <a:srcRect/>
          <a:stretch>
            <a:fillRect/>
          </a:stretch>
        </p:blipFill>
        <p:spPr bwMode="auto">
          <a:xfrm>
            <a:off x="609600" y="3886200"/>
            <a:ext cx="7851081" cy="1828800"/>
          </a:xfrm>
          <a:prstGeom prst="rect">
            <a:avLst/>
          </a:prstGeom>
          <a:noFill/>
          <a:ln w="9525">
            <a:noFill/>
            <a:miter lim="800000"/>
            <a:headEnd/>
            <a:tailEnd/>
          </a:ln>
        </p:spPr>
      </p:pic>
      <p:graphicFrame>
        <p:nvGraphicFramePr>
          <p:cNvPr id="299012" name="Object 4"/>
          <p:cNvGraphicFramePr>
            <a:graphicFrameLocks noChangeAspect="1"/>
          </p:cNvGraphicFramePr>
          <p:nvPr/>
        </p:nvGraphicFramePr>
        <p:xfrm>
          <a:off x="2133600" y="2133600"/>
          <a:ext cx="165100" cy="279400"/>
        </p:xfrm>
        <a:graphic>
          <a:graphicData uri="http://schemas.openxmlformats.org/presentationml/2006/ole">
            <mc:AlternateContent xmlns:mc="http://schemas.openxmlformats.org/markup-compatibility/2006">
              <mc:Choice xmlns:v="urn:schemas-microsoft-com:vml" Requires="v">
                <p:oleObj spid="_x0000_s299032" name="Equation" r:id="rId4" imgW="164880" imgH="279360" progId="Equation.DSMT4">
                  <p:embed/>
                </p:oleObj>
              </mc:Choice>
              <mc:Fallback>
                <p:oleObj name="Equation" r:id="rId4" imgW="164880" imgH="2793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2133600"/>
                        <a:ext cx="165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9013" name="Object 5"/>
          <p:cNvGraphicFramePr>
            <a:graphicFrameLocks noChangeAspect="1"/>
          </p:cNvGraphicFramePr>
          <p:nvPr/>
        </p:nvGraphicFramePr>
        <p:xfrm>
          <a:off x="2324333" y="1850588"/>
          <a:ext cx="1155700" cy="977900"/>
        </p:xfrm>
        <a:graphic>
          <a:graphicData uri="http://schemas.openxmlformats.org/presentationml/2006/ole">
            <mc:AlternateContent xmlns:mc="http://schemas.openxmlformats.org/markup-compatibility/2006">
              <mc:Choice xmlns:v="urn:schemas-microsoft-com:vml" Requires="v">
                <p:oleObj spid="_x0000_s299033" name="Equation" r:id="rId6" imgW="1155600" imgH="977760" progId="Equation.DSMT4">
                  <p:embed/>
                </p:oleObj>
              </mc:Choice>
              <mc:Fallback>
                <p:oleObj name="Equation" r:id="rId6" imgW="1155600" imgH="9777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24333" y="1850588"/>
                        <a:ext cx="11557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9014" name="Object 6"/>
          <p:cNvGraphicFramePr>
            <a:graphicFrameLocks noChangeAspect="1"/>
          </p:cNvGraphicFramePr>
          <p:nvPr/>
        </p:nvGraphicFramePr>
        <p:xfrm>
          <a:off x="3505200" y="1845578"/>
          <a:ext cx="723900" cy="977900"/>
        </p:xfrm>
        <a:graphic>
          <a:graphicData uri="http://schemas.openxmlformats.org/presentationml/2006/ole">
            <mc:AlternateContent xmlns:mc="http://schemas.openxmlformats.org/markup-compatibility/2006">
              <mc:Choice xmlns:v="urn:schemas-microsoft-com:vml" Requires="v">
                <p:oleObj spid="_x0000_s299034" name="Equation" r:id="rId8" imgW="723600" imgH="977760" progId="Equation.DSMT4">
                  <p:embed/>
                </p:oleObj>
              </mc:Choice>
              <mc:Fallback>
                <p:oleObj name="Equation" r:id="rId8" imgW="723600" imgH="9777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05200" y="1845578"/>
                        <a:ext cx="7239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9015" name="Object 7"/>
          <p:cNvGraphicFramePr>
            <a:graphicFrameLocks noChangeAspect="1"/>
          </p:cNvGraphicFramePr>
          <p:nvPr/>
        </p:nvGraphicFramePr>
        <p:xfrm>
          <a:off x="4267200" y="1845578"/>
          <a:ext cx="1511300" cy="838200"/>
        </p:xfrm>
        <a:graphic>
          <a:graphicData uri="http://schemas.openxmlformats.org/presentationml/2006/ole">
            <mc:AlternateContent xmlns:mc="http://schemas.openxmlformats.org/markup-compatibility/2006">
              <mc:Choice xmlns:v="urn:schemas-microsoft-com:vml" Requires="v">
                <p:oleObj spid="_x0000_s299035" name="Equation" r:id="rId10" imgW="1511280" imgH="838080" progId="Equation.DSMT4">
                  <p:embed/>
                </p:oleObj>
              </mc:Choice>
              <mc:Fallback>
                <p:oleObj name="Equation" r:id="rId10" imgW="151128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67200" y="1845578"/>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9016" name="Object 8"/>
          <p:cNvGraphicFramePr>
            <a:graphicFrameLocks noChangeAspect="1"/>
          </p:cNvGraphicFramePr>
          <p:nvPr/>
        </p:nvGraphicFramePr>
        <p:xfrm>
          <a:off x="5807978" y="2125211"/>
          <a:ext cx="1092200" cy="292100"/>
        </p:xfrm>
        <a:graphic>
          <a:graphicData uri="http://schemas.openxmlformats.org/presentationml/2006/ole">
            <mc:AlternateContent xmlns:mc="http://schemas.openxmlformats.org/markup-compatibility/2006">
              <mc:Choice xmlns:v="urn:schemas-microsoft-com:vml" Requires="v">
                <p:oleObj spid="_x0000_s299036" name="Equation" r:id="rId12" imgW="1091880" imgH="291960" progId="Equation.DSMT4">
                  <p:embed/>
                </p:oleObj>
              </mc:Choice>
              <mc:Fallback>
                <p:oleObj name="Equation" r:id="rId12" imgW="1091880" imgH="29196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807978" y="2125211"/>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90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90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90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90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990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990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14.4.3 (cont.)</a:t>
            </a:r>
          </a:p>
        </p:txBody>
      </p:sp>
      <p:sp>
        <p:nvSpPr>
          <p:cNvPr id="3" name="Content Placeholder 2"/>
          <p:cNvSpPr>
            <a:spLocks noGrp="1"/>
          </p:cNvSpPr>
          <p:nvPr>
            <p:ph idx="1"/>
          </p:nvPr>
        </p:nvSpPr>
        <p:spPr/>
        <p:txBody>
          <a:bodyPr/>
          <a:lstStyle/>
          <a:p>
            <a:r>
              <a:rPr lang="en-US" b="1" dirty="0"/>
              <a:t>Step 4: </a:t>
            </a:r>
            <a:r>
              <a:rPr lang="en-US" dirty="0"/>
              <a:t>Determine the critical value(s) or </a:t>
            </a:r>
            <a:r>
              <a:rPr lang="en-US" i="1" dirty="0"/>
              <a:t>P</a:t>
            </a:r>
            <a:r>
              <a:rPr lang="en-US" dirty="0"/>
              <a:t>-value.</a:t>
            </a:r>
          </a:p>
          <a:p>
            <a:r>
              <a:rPr lang="en-US" dirty="0"/>
              <a:t>This criteria is defined by the critical value of the test statistic. Since the test is two-tailed and the level of confidence is specified to be 0.95, then 1 − </a:t>
            </a:r>
            <a:r>
              <a:rPr lang="el-GR" i="1" dirty="0">
                <a:latin typeface="Cambria Math" panose="02040503050406030204" pitchFamily="18" charset="0"/>
                <a:ea typeface="Cambria Math" panose="02040503050406030204" pitchFamily="18" charset="0"/>
              </a:rPr>
              <a:t>α</a:t>
            </a:r>
            <a:r>
              <a:rPr lang="en-US" dirty="0"/>
              <a:t> = 0.95, </a:t>
            </a:r>
          </a:p>
          <a:p>
            <a:pPr>
              <a:lnSpc>
                <a:spcPct val="150000"/>
              </a:lnSpc>
            </a:pPr>
            <a:r>
              <a:rPr lang="en-US" dirty="0"/>
              <a:t>which implies </a:t>
            </a:r>
            <a:r>
              <a:rPr lang="el-GR" i="1" dirty="0">
                <a:latin typeface="Cambria Math" panose="02040503050406030204" pitchFamily="18" charset="0"/>
                <a:ea typeface="Cambria Math" panose="02040503050406030204" pitchFamily="18" charset="0"/>
              </a:rPr>
              <a:t>α</a:t>
            </a:r>
            <a:r>
              <a:rPr lang="en-US" dirty="0"/>
              <a:t> = 0.05 and 			  The test </a:t>
            </a:r>
          </a:p>
          <a:p>
            <a:r>
              <a:rPr lang="en-US" dirty="0"/>
              <a:t>statistic has a </a:t>
            </a:r>
            <a:r>
              <a:rPr lang="en-US" i="1" dirty="0"/>
              <a:t>t</a:t>
            </a:r>
            <a:r>
              <a:rPr lang="en-US" dirty="0"/>
              <a:t>-distribution with </a:t>
            </a:r>
            <a:r>
              <a:rPr lang="en-US" i="1" dirty="0" err="1"/>
              <a:t>df</a:t>
            </a:r>
            <a:r>
              <a:rPr lang="en-US" dirty="0"/>
              <a:t> </a:t>
            </a:r>
            <a:r>
              <a:rPr lang="en-US" dirty="0">
                <a:latin typeface="Symbol" pitchFamily="98" charset="2"/>
              </a:rPr>
              <a:t>=</a:t>
            </a:r>
            <a:r>
              <a:rPr lang="en-US" dirty="0"/>
              <a:t> 34 − (3 + 1) </a:t>
            </a:r>
            <a:r>
              <a:rPr lang="en-US" dirty="0">
                <a:latin typeface="Symbol" pitchFamily="98" charset="2"/>
              </a:rPr>
              <a:t>=</a:t>
            </a:r>
            <a:r>
              <a:rPr lang="en-US" dirty="0"/>
              <a:t> 30. The critical value corresponds to </a:t>
            </a:r>
            <a:r>
              <a:rPr lang="en-US" i="1" dirty="0"/>
              <a:t>t</a:t>
            </a:r>
            <a:r>
              <a:rPr lang="en-US" baseline="-25000" dirty="0"/>
              <a:t>0.025,30</a:t>
            </a:r>
            <a:r>
              <a:rPr lang="en-US" dirty="0"/>
              <a:t> = 2.042. The </a:t>
            </a:r>
            <a:br>
              <a:rPr lang="en-US" dirty="0"/>
            </a:br>
            <a:r>
              <a:rPr lang="en-US" i="1" dirty="0"/>
              <a:t>P</a:t>
            </a:r>
            <a:r>
              <a:rPr lang="en-US" dirty="0"/>
              <a:t>-value for the </a:t>
            </a:r>
            <a:r>
              <a:rPr lang="en-US" i="1" dirty="0"/>
              <a:t>number of bedrooms</a:t>
            </a:r>
            <a:r>
              <a:rPr lang="en-US" dirty="0"/>
              <a:t> is given in the output as 0.8625.</a:t>
            </a:r>
          </a:p>
        </p:txBody>
      </p:sp>
      <p:graphicFrame>
        <p:nvGraphicFramePr>
          <p:cNvPr id="300034" name="Object 2"/>
          <p:cNvGraphicFramePr>
            <a:graphicFrameLocks noChangeAspect="1"/>
          </p:cNvGraphicFramePr>
          <p:nvPr>
            <p:extLst>
              <p:ext uri="{D42A27DB-BD31-4B8C-83A1-F6EECF244321}">
                <p14:modId xmlns:p14="http://schemas.microsoft.com/office/powerpoint/2010/main" val="3917977926"/>
              </p:ext>
            </p:extLst>
          </p:nvPr>
        </p:nvGraphicFramePr>
        <p:xfrm>
          <a:off x="4479022" y="3157756"/>
          <a:ext cx="2540000" cy="838200"/>
        </p:xfrm>
        <a:graphic>
          <a:graphicData uri="http://schemas.openxmlformats.org/presentationml/2006/ole">
            <mc:AlternateContent xmlns:mc="http://schemas.openxmlformats.org/markup-compatibility/2006">
              <mc:Choice xmlns:v="urn:schemas-microsoft-com:vml" Requires="v">
                <p:oleObj spid="_x0000_s300038" name="Equation" r:id="rId3" imgW="2539800" imgH="838080" progId="Equation.DSMT4">
                  <p:embed/>
                </p:oleObj>
              </mc:Choice>
              <mc:Fallback>
                <p:oleObj name="Equation" r:id="rId3" imgW="2539800" imgH="838080" progId="Equation.DSMT4">
                  <p:embed/>
                  <p:pic>
                    <p:nvPicPr>
                      <p:cNvPr id="0" name="Picture 2"/>
                      <p:cNvPicPr>
                        <a:picLocks noChangeAspect="1" noChangeArrowheads="1"/>
                      </p:cNvPicPr>
                      <p:nvPr/>
                    </p:nvPicPr>
                    <p:blipFill>
                      <a:blip r:embed="rId4"/>
                      <a:srcRect/>
                      <a:stretch>
                        <a:fillRect/>
                      </a:stretch>
                    </p:blipFill>
                    <p:spPr bwMode="auto">
                      <a:xfrm>
                        <a:off x="4479022" y="3157756"/>
                        <a:ext cx="254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00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14.4.3 (cont.)</a:t>
            </a:r>
          </a:p>
        </p:txBody>
      </p:sp>
      <p:sp>
        <p:nvSpPr>
          <p:cNvPr id="3" name="Content Placeholder 2"/>
          <p:cNvSpPr>
            <a:spLocks noGrp="1"/>
          </p:cNvSpPr>
          <p:nvPr>
            <p:ph idx="1"/>
          </p:nvPr>
        </p:nvSpPr>
        <p:spPr/>
        <p:txBody>
          <a:bodyPr/>
          <a:lstStyle/>
          <a:p>
            <a:r>
              <a:rPr lang="en-US" b="1" dirty="0"/>
              <a:t>Step 5: </a:t>
            </a:r>
            <a:r>
              <a:rPr lang="en-US" dirty="0"/>
              <a:t>Make the decision to reject or fail to reject </a:t>
            </a:r>
            <a:r>
              <a:rPr lang="en-US" i="1" dirty="0"/>
              <a:t>H</a:t>
            </a:r>
            <a:r>
              <a:rPr lang="en-US" baseline="-25000" dirty="0"/>
              <a:t>0</a:t>
            </a:r>
            <a:r>
              <a:rPr lang="en-US" i="1" dirty="0"/>
              <a:t>.</a:t>
            </a:r>
          </a:p>
          <a:p>
            <a:r>
              <a:rPr lang="en-US" dirty="0"/>
              <a:t>Since the value of the test statistic falls into the </a:t>
            </a:r>
            <a:r>
              <a:rPr lang="en-US" i="1" dirty="0"/>
              <a:t>Fail to Reject</a:t>
            </a:r>
            <a:r>
              <a:rPr lang="en-US" dirty="0"/>
              <a:t> region, there is insufficient evidence at the 0.05 level to reject the null hypothesis</a:t>
            </a:r>
            <a:r>
              <a:rPr lang="en-US" i="1" dirty="0"/>
              <a:t> </a:t>
            </a:r>
            <a:r>
              <a:rPr lang="el-GR" i="1" dirty="0">
                <a:solidFill>
                  <a:schemeClr val="tx1"/>
                </a:solidFill>
                <a:latin typeface="Cambria Math" panose="02040503050406030204" pitchFamily="18" charset="0"/>
                <a:ea typeface="Cambria Math" panose="02040503050406030204" pitchFamily="18" charset="0"/>
              </a:rPr>
              <a:t>β </a:t>
            </a:r>
            <a:r>
              <a:rPr lang="en-US" baseline="-25000" dirty="0"/>
              <a:t>3</a:t>
            </a:r>
            <a:r>
              <a:rPr lang="en-US" dirty="0"/>
              <a:t> </a:t>
            </a:r>
            <a:r>
              <a:rPr lang="en-US" dirty="0">
                <a:latin typeface="Symbol" pitchFamily="98" charset="2"/>
              </a:rPr>
              <a:t>=</a:t>
            </a:r>
            <a:r>
              <a:rPr lang="en-US" dirty="0"/>
              <a:t> 0. Alternatively, the </a:t>
            </a:r>
            <a:r>
              <a:rPr lang="en-US" i="1" dirty="0"/>
              <a:t>P</a:t>
            </a:r>
            <a:r>
              <a:rPr lang="en-US" dirty="0"/>
              <a:t>-value of 0.8625 is greater than </a:t>
            </a:r>
            <a:r>
              <a:rPr lang="el-GR" i="1" dirty="0">
                <a:latin typeface="Cambria Math" panose="02040503050406030204" pitchFamily="18" charset="0"/>
                <a:ea typeface="Cambria Math" panose="02040503050406030204" pitchFamily="18" charset="0"/>
              </a:rPr>
              <a:t>α</a:t>
            </a:r>
            <a:r>
              <a:rPr lang="en-US" dirty="0"/>
              <a:t> </a:t>
            </a:r>
            <a:r>
              <a:rPr lang="en-US" dirty="0">
                <a:latin typeface="Symbol" pitchFamily="98" charset="2"/>
              </a:rPr>
              <a:t>=</a:t>
            </a:r>
            <a:r>
              <a:rPr lang="en-US" dirty="0"/>
              <a:t> 0.05, we fail to reject the null hypothesis. </a:t>
            </a:r>
          </a:p>
          <a:p>
            <a:r>
              <a:rPr lang="en-US" b="1" dirty="0"/>
              <a:t>Step 6: </a:t>
            </a:r>
            <a:r>
              <a:rPr lang="en-US" dirty="0"/>
              <a:t>State the conclusion in terms of the original question.</a:t>
            </a:r>
          </a:p>
          <a:p>
            <a:r>
              <a:rPr lang="en-US" dirty="0"/>
              <a:t>Since we did not reject the null hypothesis </a:t>
            </a:r>
            <a:r>
              <a:rPr lang="en-US" i="1" dirty="0"/>
              <a:t>H</a:t>
            </a:r>
            <a:r>
              <a:rPr lang="en-US" baseline="-25000" dirty="0"/>
              <a:t>0</a:t>
            </a:r>
            <a:r>
              <a:rPr lang="en-US" dirty="0"/>
              <a:t>: </a:t>
            </a:r>
            <a:r>
              <a:rPr lang="el-GR" i="1" dirty="0">
                <a:solidFill>
                  <a:schemeClr val="tx1"/>
                </a:solidFill>
                <a:latin typeface="Cambria Math" panose="02040503050406030204" pitchFamily="18" charset="0"/>
                <a:ea typeface="Cambria Math" panose="02040503050406030204" pitchFamily="18" charset="0"/>
              </a:rPr>
              <a:t>β </a:t>
            </a:r>
            <a:r>
              <a:rPr lang="en-US" baseline="-25000" dirty="0"/>
              <a:t>3</a:t>
            </a:r>
            <a:r>
              <a:rPr lang="en-US" dirty="0"/>
              <a:t> = 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14.4.3 (cont.)</a:t>
            </a:r>
          </a:p>
        </p:txBody>
      </p:sp>
      <p:sp>
        <p:nvSpPr>
          <p:cNvPr id="3" name="Content Placeholder 2"/>
          <p:cNvSpPr>
            <a:spLocks noGrp="1"/>
          </p:cNvSpPr>
          <p:nvPr>
            <p:ph idx="1"/>
          </p:nvPr>
        </p:nvSpPr>
        <p:spPr/>
        <p:txBody>
          <a:bodyPr/>
          <a:lstStyle/>
          <a:p>
            <a:r>
              <a:rPr lang="en-US" dirty="0"/>
              <a:t>then the variable </a:t>
            </a:r>
            <a:r>
              <a:rPr lang="en-US" i="1" dirty="0"/>
              <a:t>number of bedrooms</a:t>
            </a:r>
            <a:r>
              <a:rPr lang="en-US" dirty="0"/>
              <a:t> is not a significant predictor of </a:t>
            </a:r>
            <a:r>
              <a:rPr lang="en-US" i="1" dirty="0"/>
              <a:t>home price</a:t>
            </a:r>
            <a:r>
              <a:rPr lang="en-US" dirty="0"/>
              <a:t>, given the other variables currently in the model.</a:t>
            </a:r>
          </a:p>
          <a:p>
            <a:r>
              <a:rPr lang="en-US" dirty="0"/>
              <a:t>We apply the exact same </a:t>
            </a:r>
            <a:r>
              <a:rPr lang="en-US" i="1" dirty="0"/>
              <a:t>t</a:t>
            </a:r>
            <a:r>
              <a:rPr lang="en-US" dirty="0"/>
              <a:t>-test to the other variables in the model. Both </a:t>
            </a:r>
            <a:r>
              <a:rPr lang="en-US" i="1" dirty="0"/>
              <a:t>b</a:t>
            </a:r>
            <a:r>
              <a:rPr lang="en-US" baseline="-25000" dirty="0"/>
              <a:t>1</a:t>
            </a:r>
            <a:r>
              <a:rPr lang="en-US" dirty="0"/>
              <a:t> and </a:t>
            </a:r>
            <a:r>
              <a:rPr lang="en-US" i="1" dirty="0"/>
              <a:t>b</a:t>
            </a:r>
            <a:r>
              <a:rPr lang="en-US" baseline="-25000" dirty="0"/>
              <a:t>2</a:t>
            </a:r>
            <a:r>
              <a:rPr lang="en-US" dirty="0"/>
              <a:t>, the coefficients of the variables </a:t>
            </a:r>
            <a:r>
              <a:rPr lang="en-US" i="1" dirty="0"/>
              <a:t>square footage </a:t>
            </a:r>
            <a:r>
              <a:rPr lang="en-US" dirty="0"/>
              <a:t>and </a:t>
            </a:r>
            <a:r>
              <a:rPr lang="en-US" i="1" dirty="0"/>
              <a:t>age</a:t>
            </a:r>
            <a:r>
              <a:rPr lang="en-US" dirty="0"/>
              <a:t>, are significant. This suggests that a model with only two independent variables, </a:t>
            </a:r>
            <a:r>
              <a:rPr lang="en-US" i="1" dirty="0"/>
              <a:t>square footage </a:t>
            </a:r>
            <a:r>
              <a:rPr lang="en-US" dirty="0"/>
              <a:t>and </a:t>
            </a:r>
            <a:r>
              <a:rPr lang="en-US" i="1" dirty="0"/>
              <a:t>age</a:t>
            </a:r>
            <a:r>
              <a:rPr lang="en-US" dirty="0"/>
              <a:t>, may produce a model almost as good as the one containing three variables.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Testing the Multiple Regression Model </a:t>
            </a:r>
          </a:p>
        </p:txBody>
      </p:sp>
      <p:sp>
        <p:nvSpPr>
          <p:cNvPr id="4" name="Content Placeholder 2"/>
          <p:cNvSpPr>
            <a:spLocks noGrp="1"/>
          </p:cNvSpPr>
          <p:nvPr>
            <p:ph idx="1"/>
          </p:nvPr>
        </p:nvSpPr>
        <p:spPr>
          <a:xfrm>
            <a:off x="457200" y="1236714"/>
            <a:ext cx="8229600" cy="4056495"/>
          </a:xfrm>
          <a:solidFill>
            <a:srgbClr val="FFFFCC"/>
          </a:solidFill>
          <a:ln w="28575">
            <a:solidFill>
              <a:srgbClr val="000000"/>
            </a:solidFill>
          </a:ln>
        </p:spPr>
        <p:txBody>
          <a:bodyPr>
            <a:spAutoFit/>
          </a:bodyPr>
          <a:lstStyle/>
          <a:p>
            <a:pPr algn="ctr"/>
            <a:r>
              <a:rPr lang="en-US" b="1" dirty="0">
                <a:solidFill>
                  <a:srgbClr val="000000"/>
                </a:solidFill>
              </a:rPr>
              <a:t>Procedure</a:t>
            </a:r>
            <a:endParaRPr lang="en-US" dirty="0">
              <a:solidFill>
                <a:srgbClr val="000000"/>
              </a:solidFill>
            </a:endParaRPr>
          </a:p>
          <a:p>
            <a:r>
              <a:rPr lang="en-US" b="1" dirty="0">
                <a:solidFill>
                  <a:srgbClr val="000000"/>
                </a:solidFill>
              </a:rPr>
              <a:t>Assumptions: </a:t>
            </a:r>
          </a:p>
          <a:p>
            <a:pPr marL="514350" indent="-514350">
              <a:buFont typeface="+mj-lt"/>
              <a:buAutoNum type="arabicPeriod"/>
            </a:pPr>
            <a:r>
              <a:rPr lang="en-US" dirty="0">
                <a:solidFill>
                  <a:srgbClr val="000000"/>
                </a:solidFill>
              </a:rPr>
              <a:t>The error terms are normally distributed with mean 0 and a constant variance, </a:t>
            </a:r>
            <a:r>
              <a:rPr lang="el-GR" i="1" dirty="0">
                <a:solidFill>
                  <a:srgbClr val="000000"/>
                </a:solidFill>
                <a:latin typeface="Cambria Math" panose="02040503050406030204" pitchFamily="18" charset="0"/>
                <a:ea typeface="Cambria Math" panose="02040503050406030204" pitchFamily="18" charset="0"/>
              </a:rPr>
              <a:t>σ</a:t>
            </a:r>
            <a:r>
              <a:rPr lang="en-US" i="1" baseline="-25000" dirty="0">
                <a:solidFill>
                  <a:srgbClr val="000000"/>
                </a:solidFill>
              </a:rPr>
              <a:t>e</a:t>
            </a:r>
            <a:r>
              <a:rPr lang="en-US" dirty="0">
                <a:solidFill>
                  <a:srgbClr val="000000"/>
                </a:solidFill>
              </a:rPr>
              <a:t>. </a:t>
            </a:r>
          </a:p>
          <a:p>
            <a:pPr marL="514350" indent="-514350">
              <a:buFont typeface="+mj-lt"/>
              <a:buAutoNum type="arabicPeriod"/>
            </a:pPr>
            <a:r>
              <a:rPr lang="en-US" dirty="0">
                <a:solidFill>
                  <a:srgbClr val="000000"/>
                </a:solidFill>
              </a:rPr>
              <a:t>The errors are independent of one another. </a:t>
            </a:r>
          </a:p>
          <a:p>
            <a:pPr marL="514350" indent="-514350"/>
            <a:r>
              <a:rPr lang="en-US" b="1" dirty="0">
                <a:solidFill>
                  <a:srgbClr val="000000"/>
                </a:solidFill>
              </a:rPr>
              <a:t>Hypotheses: </a:t>
            </a:r>
          </a:p>
          <a:p>
            <a:pPr marL="514350" indent="-514350"/>
            <a:endParaRPr lang="en-US" b="1" dirty="0">
              <a:solidFill>
                <a:srgbClr val="C00000"/>
              </a:solidFill>
            </a:endParaRPr>
          </a:p>
          <a:p>
            <a:pPr marL="514350" indent="-514350"/>
            <a:endParaRPr lang="en-US" dirty="0">
              <a:solidFill>
                <a:srgbClr val="C00000"/>
              </a:solidFill>
            </a:endParaRPr>
          </a:p>
        </p:txBody>
      </p:sp>
      <p:graphicFrame>
        <p:nvGraphicFramePr>
          <p:cNvPr id="282625" name="Object 1"/>
          <p:cNvGraphicFramePr>
            <a:graphicFrameLocks noChangeAspect="1"/>
          </p:cNvGraphicFramePr>
          <p:nvPr>
            <p:extLst>
              <p:ext uri="{D42A27DB-BD31-4B8C-83A1-F6EECF244321}">
                <p14:modId xmlns:p14="http://schemas.microsoft.com/office/powerpoint/2010/main" val="3465798094"/>
              </p:ext>
            </p:extLst>
          </p:nvPr>
        </p:nvGraphicFramePr>
        <p:xfrm>
          <a:off x="496888" y="4284663"/>
          <a:ext cx="3416300" cy="965200"/>
        </p:xfrm>
        <a:graphic>
          <a:graphicData uri="http://schemas.openxmlformats.org/presentationml/2006/ole">
            <mc:AlternateContent xmlns:mc="http://schemas.openxmlformats.org/markup-compatibility/2006">
              <mc:Choice xmlns:v="urn:schemas-microsoft-com:vml" Requires="v">
                <p:oleObj spid="_x0000_s282629" name="Equation" r:id="rId3" imgW="3416040" imgH="965160" progId="Equation.DSMT4">
                  <p:embed/>
                </p:oleObj>
              </mc:Choice>
              <mc:Fallback>
                <p:oleObj name="Equation" r:id="rId3" imgW="3416040" imgH="965160" progId="Equation.DSMT4">
                  <p:embed/>
                  <p:pic>
                    <p:nvPicPr>
                      <p:cNvPr id="0" name="Picture 1"/>
                      <p:cNvPicPr>
                        <a:picLocks noChangeAspect="1" noChangeArrowheads="1"/>
                      </p:cNvPicPr>
                      <p:nvPr/>
                    </p:nvPicPr>
                    <p:blipFill>
                      <a:blip r:embed="rId4"/>
                      <a:srcRect/>
                      <a:stretch>
                        <a:fillRect/>
                      </a:stretch>
                    </p:blipFill>
                    <p:spPr bwMode="auto">
                      <a:xfrm>
                        <a:off x="496888" y="4284663"/>
                        <a:ext cx="34163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Testing the Multiple Regression Model</a:t>
            </a:r>
            <a:endParaRPr lang="en-US" baseline="30000" dirty="0"/>
          </a:p>
        </p:txBody>
      </p:sp>
      <p:sp>
        <p:nvSpPr>
          <p:cNvPr id="4" name="Content Placeholder 2"/>
          <p:cNvSpPr>
            <a:spLocks noGrp="1"/>
          </p:cNvSpPr>
          <p:nvPr>
            <p:ph idx="1"/>
          </p:nvPr>
        </p:nvSpPr>
        <p:spPr>
          <a:xfrm>
            <a:off x="457200" y="1236714"/>
            <a:ext cx="8229600" cy="4659737"/>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r>
              <a:rPr lang="en-US" b="1" dirty="0">
                <a:solidFill>
                  <a:srgbClr val="000000"/>
                </a:solidFill>
              </a:rPr>
              <a:t>Test Statistic: </a:t>
            </a:r>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graphicFrame>
        <p:nvGraphicFramePr>
          <p:cNvPr id="281607" name="Object 7"/>
          <p:cNvGraphicFramePr>
            <a:graphicFrameLocks noChangeAspect="1"/>
          </p:cNvGraphicFramePr>
          <p:nvPr>
            <p:extLst>
              <p:ext uri="{D42A27DB-BD31-4B8C-83A1-F6EECF244321}">
                <p14:modId xmlns:p14="http://schemas.microsoft.com/office/powerpoint/2010/main" val="159435242"/>
              </p:ext>
            </p:extLst>
          </p:nvPr>
        </p:nvGraphicFramePr>
        <p:xfrm>
          <a:off x="2514600" y="2023145"/>
          <a:ext cx="5638800" cy="3822700"/>
        </p:xfrm>
        <a:graphic>
          <a:graphicData uri="http://schemas.openxmlformats.org/presentationml/2006/ole">
            <mc:AlternateContent xmlns:mc="http://schemas.openxmlformats.org/markup-compatibility/2006">
              <mc:Choice xmlns:v="urn:schemas-microsoft-com:vml" Requires="v">
                <p:oleObj spid="_x0000_s281611" name="Equation" r:id="rId3" imgW="5638680" imgH="3822480" progId="Equation.DSMT4">
                  <p:embed/>
                </p:oleObj>
              </mc:Choice>
              <mc:Fallback>
                <p:oleObj name="Equation" r:id="rId3" imgW="5638680" imgH="382248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2023145"/>
                        <a:ext cx="5638800" cy="382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Testing the Multiple Regression Model</a:t>
            </a:r>
            <a:endParaRPr lang="en-US" baseline="30000" dirty="0"/>
          </a:p>
        </p:txBody>
      </p:sp>
      <p:sp>
        <p:nvSpPr>
          <p:cNvPr id="4" name="Content Placeholder 2"/>
          <p:cNvSpPr>
            <a:spLocks noGrp="1"/>
          </p:cNvSpPr>
          <p:nvPr>
            <p:ph idx="1"/>
          </p:nvPr>
        </p:nvSpPr>
        <p:spPr>
          <a:xfrm>
            <a:off x="457200" y="1236714"/>
            <a:ext cx="8229600" cy="4573560"/>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r>
              <a:rPr lang="en-US" dirty="0">
                <a:solidFill>
                  <a:srgbClr val="000000"/>
                </a:solidFill>
              </a:rPr>
              <a:t>The </a:t>
            </a:r>
            <a:r>
              <a:rPr lang="en-US" i="1" dirty="0">
                <a:solidFill>
                  <a:srgbClr val="000000"/>
                </a:solidFill>
              </a:rPr>
              <a:t>F</a:t>
            </a:r>
            <a:r>
              <a:rPr lang="en-US" dirty="0">
                <a:solidFill>
                  <a:srgbClr val="000000"/>
                </a:solidFill>
              </a:rPr>
              <a:t>-statistic has an </a:t>
            </a:r>
            <a:r>
              <a:rPr lang="en-US" i="1" dirty="0">
                <a:solidFill>
                  <a:srgbClr val="000000"/>
                </a:solidFill>
              </a:rPr>
              <a:t>F</a:t>
            </a:r>
            <a:r>
              <a:rPr lang="en-US" dirty="0">
                <a:solidFill>
                  <a:srgbClr val="000000"/>
                </a:solidFill>
              </a:rPr>
              <a:t>-distribution with </a:t>
            </a:r>
            <a:r>
              <a:rPr lang="en-US" i="1" dirty="0">
                <a:solidFill>
                  <a:srgbClr val="000000"/>
                </a:solidFill>
              </a:rPr>
              <a:t>k</a:t>
            </a:r>
            <a:r>
              <a:rPr lang="en-US" dirty="0">
                <a:solidFill>
                  <a:srgbClr val="000000"/>
                </a:solidFill>
              </a:rPr>
              <a:t> and </a:t>
            </a:r>
            <a:br>
              <a:rPr lang="en-US" dirty="0">
                <a:solidFill>
                  <a:srgbClr val="000000"/>
                </a:solidFill>
              </a:rPr>
            </a:br>
            <a:r>
              <a:rPr lang="en-US" i="1" dirty="0">
                <a:solidFill>
                  <a:srgbClr val="000000"/>
                </a:solidFill>
              </a:rPr>
              <a:t>n</a:t>
            </a:r>
            <a:r>
              <a:rPr lang="en-US" dirty="0">
                <a:solidFill>
                  <a:srgbClr val="000000"/>
                </a:solidFill>
              </a:rPr>
              <a:t> − (</a:t>
            </a:r>
            <a:r>
              <a:rPr lang="en-US" i="1" dirty="0">
                <a:solidFill>
                  <a:srgbClr val="000000"/>
                </a:solidFill>
              </a:rPr>
              <a:t>k</a:t>
            </a:r>
            <a:r>
              <a:rPr lang="en-US" dirty="0">
                <a:solidFill>
                  <a:srgbClr val="000000"/>
                </a:solidFill>
              </a:rPr>
              <a:t> + 1) degrees of freedom if the null hypothesis, </a:t>
            </a:r>
            <a:br>
              <a:rPr lang="en-US" dirty="0">
                <a:solidFill>
                  <a:srgbClr val="000000"/>
                </a:solidFill>
              </a:rPr>
            </a:br>
            <a:r>
              <a:rPr lang="el-GR" i="1" dirty="0">
                <a:solidFill>
                  <a:srgbClr val="000000"/>
                </a:solidFill>
                <a:latin typeface="Cambria Math" panose="02040503050406030204" pitchFamily="18" charset="0"/>
                <a:ea typeface="Cambria Math" panose="02040503050406030204" pitchFamily="18" charset="0"/>
              </a:rPr>
              <a:t>β</a:t>
            </a:r>
            <a:r>
              <a:rPr lang="en-US" i="1" dirty="0">
                <a:solidFill>
                  <a:srgbClr val="000000"/>
                </a:solidFill>
                <a:latin typeface="Cambria Math" panose="02040503050406030204" pitchFamily="18" charset="0"/>
                <a:ea typeface="Cambria Math" panose="02040503050406030204" pitchFamily="18" charset="0"/>
              </a:rPr>
              <a:t> </a:t>
            </a:r>
            <a:r>
              <a:rPr lang="en-US" baseline="-25000" dirty="0">
                <a:solidFill>
                  <a:srgbClr val="000000"/>
                </a:solidFill>
              </a:rPr>
              <a:t>1</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a:t>
            </a:r>
            <a:r>
              <a:rPr lang="el-GR" i="1" dirty="0">
                <a:solidFill>
                  <a:srgbClr val="000000"/>
                </a:solidFill>
                <a:latin typeface="Cambria Math" panose="02040503050406030204" pitchFamily="18" charset="0"/>
                <a:ea typeface="Cambria Math" panose="02040503050406030204" pitchFamily="18" charset="0"/>
              </a:rPr>
              <a:t>β </a:t>
            </a:r>
            <a:r>
              <a:rPr lang="en-US" baseline="-25000" dirty="0">
                <a:solidFill>
                  <a:srgbClr val="000000"/>
                </a:solidFill>
              </a:rPr>
              <a:t>2</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 </a:t>
            </a:r>
            <a:r>
              <a:rPr lang="en-US" dirty="0">
                <a:solidFill>
                  <a:srgbClr val="000000"/>
                </a:solidFill>
                <a:latin typeface="Symbol" pitchFamily="98" charset="2"/>
              </a:rPr>
              <a:t>=</a:t>
            </a:r>
            <a:r>
              <a:rPr lang="en-US" dirty="0">
                <a:solidFill>
                  <a:srgbClr val="000000"/>
                </a:solidFill>
              </a:rPr>
              <a:t> </a:t>
            </a:r>
            <a:r>
              <a:rPr lang="el-GR" i="1" dirty="0">
                <a:solidFill>
                  <a:srgbClr val="000000"/>
                </a:solidFill>
                <a:latin typeface="Cambria Math" panose="02040503050406030204" pitchFamily="18" charset="0"/>
                <a:ea typeface="Cambria Math" panose="02040503050406030204" pitchFamily="18" charset="0"/>
              </a:rPr>
              <a:t>β </a:t>
            </a:r>
            <a:r>
              <a:rPr lang="en-US" i="1" baseline="-25000" dirty="0">
                <a:solidFill>
                  <a:srgbClr val="000000"/>
                </a:solidFill>
              </a:rPr>
              <a:t>k</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0, is true. </a:t>
            </a:r>
          </a:p>
          <a:p>
            <a:r>
              <a:rPr lang="en-US" dirty="0">
                <a:solidFill>
                  <a:srgbClr val="000000"/>
                </a:solidFill>
              </a:rPr>
              <a:t>The </a:t>
            </a:r>
            <a:r>
              <a:rPr lang="en-US" i="1" dirty="0">
                <a:solidFill>
                  <a:srgbClr val="000000"/>
                </a:solidFill>
              </a:rPr>
              <a:t>F</a:t>
            </a:r>
            <a:r>
              <a:rPr lang="en-US" dirty="0">
                <a:solidFill>
                  <a:srgbClr val="000000"/>
                </a:solidFill>
              </a:rPr>
              <a:t>-statistic is a ratio which compares the variation explained by the model (SSR) to the unexplained variation (SSE). Both of these quantities were discussed in Chapter 13. The number of independent variables in the model is represented by </a:t>
            </a:r>
            <a:r>
              <a:rPr lang="en-US" i="1" dirty="0">
                <a:solidFill>
                  <a:srgbClr val="000000"/>
                </a:solidFill>
              </a:rPr>
              <a:t>k</a:t>
            </a:r>
            <a:r>
              <a:rPr lang="en-US" dirty="0">
                <a:solidFill>
                  <a:srgbClr val="000000"/>
                </a:solidFill>
              </a:rPr>
              <a:t> and the number of observations is </a:t>
            </a:r>
            <a:r>
              <a:rPr lang="en-US" i="1" dirty="0">
                <a:solidFill>
                  <a:srgbClr val="000000"/>
                </a:solidFill>
              </a:rPr>
              <a:t>n</a:t>
            </a:r>
            <a:r>
              <a:rPr lang="en-US" dirty="0">
                <a:solidFill>
                  <a:srgbClr val="000000"/>
                </a:solidFill>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14.4.1</a:t>
            </a:r>
          </a:p>
        </p:txBody>
      </p:sp>
      <p:sp>
        <p:nvSpPr>
          <p:cNvPr id="3" name="Content Placeholder 2"/>
          <p:cNvSpPr>
            <a:spLocks noGrp="1"/>
          </p:cNvSpPr>
          <p:nvPr>
            <p:ph idx="1"/>
          </p:nvPr>
        </p:nvSpPr>
        <p:spPr>
          <a:xfrm>
            <a:off x="457200" y="1117833"/>
            <a:ext cx="8229600" cy="4968240"/>
          </a:xfrm>
        </p:spPr>
        <p:txBody>
          <a:bodyPr>
            <a:normAutofit lnSpcReduction="10000"/>
          </a:bodyPr>
          <a:lstStyle/>
          <a:p>
            <a:r>
              <a:rPr lang="en-US" dirty="0"/>
              <a:t>For the Mount Pleasant Real Estate data in Table 14.1.1 determine if there is sufficient evidence at the 0.05 significance level that the overall model is useful in explaining the variation in home prices. </a:t>
            </a:r>
          </a:p>
          <a:p>
            <a:r>
              <a:rPr lang="en-US" b="1" dirty="0"/>
              <a:t>Solution </a:t>
            </a:r>
          </a:p>
          <a:p>
            <a:r>
              <a:rPr lang="en-US" b="1" dirty="0"/>
              <a:t>Step 1: </a:t>
            </a:r>
            <a:r>
              <a:rPr lang="en-US" dirty="0"/>
              <a:t>Determine the null and alternative hypotheses.</a:t>
            </a:r>
          </a:p>
          <a:p>
            <a:r>
              <a:rPr lang="en-US" dirty="0"/>
              <a:t>Is the overall model useful in explaining the variation in home prices? If some of the model’s independent variables are useful predictors of </a:t>
            </a:r>
            <a:r>
              <a:rPr lang="en-US" i="1" dirty="0"/>
              <a:t>y</a:t>
            </a:r>
            <a:r>
              <a:rPr lang="en-US" dirty="0"/>
              <a:t>, then the coefficients, </a:t>
            </a:r>
            <a:r>
              <a:rPr lang="el-GR" i="1" dirty="0">
                <a:solidFill>
                  <a:schemeClr val="tx1"/>
                </a:solidFill>
                <a:latin typeface="Cambria Math" panose="02040503050406030204" pitchFamily="18" charset="0"/>
                <a:ea typeface="Cambria Math" panose="02040503050406030204" pitchFamily="18" charset="0"/>
              </a:rPr>
              <a:t>β</a:t>
            </a:r>
            <a:r>
              <a:rPr lang="en-US" i="1" dirty="0">
                <a:solidFill>
                  <a:schemeClr val="tx1"/>
                </a:solidFill>
                <a:latin typeface="Cambria Math" panose="02040503050406030204" pitchFamily="18" charset="0"/>
                <a:ea typeface="Cambria Math" panose="02040503050406030204" pitchFamily="18" charset="0"/>
              </a:rPr>
              <a:t> </a:t>
            </a:r>
            <a:r>
              <a:rPr lang="en-US" i="1" baseline="-25000" dirty="0" err="1">
                <a:sym typeface="Symbol"/>
              </a:rPr>
              <a:t>i</a:t>
            </a:r>
            <a:r>
              <a:rPr lang="en-US" dirty="0"/>
              <a:t>, of these variables will have a non-zero value.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14.4.1 (cont.)</a:t>
            </a:r>
          </a:p>
        </p:txBody>
      </p:sp>
      <p:sp>
        <p:nvSpPr>
          <p:cNvPr id="3" name="Content Placeholder 2"/>
          <p:cNvSpPr>
            <a:spLocks noGrp="1"/>
          </p:cNvSpPr>
          <p:nvPr>
            <p:ph idx="1"/>
          </p:nvPr>
        </p:nvSpPr>
        <p:spPr/>
        <p:txBody>
          <a:bodyPr>
            <a:normAutofit lnSpcReduction="10000"/>
          </a:bodyPr>
          <a:lstStyle/>
          <a:p>
            <a:r>
              <a:rPr lang="en-US" i="1" dirty="0"/>
              <a:t>H</a:t>
            </a:r>
            <a:r>
              <a:rPr lang="en-US" baseline="-25000" dirty="0"/>
              <a:t>0</a:t>
            </a:r>
            <a:r>
              <a:rPr lang="en-US" dirty="0"/>
              <a:t>: </a:t>
            </a:r>
            <a:r>
              <a:rPr lang="el-GR" i="1" dirty="0">
                <a:solidFill>
                  <a:schemeClr val="tx1"/>
                </a:solidFill>
                <a:latin typeface="Cambria Math" panose="02040503050406030204" pitchFamily="18" charset="0"/>
                <a:ea typeface="Cambria Math" panose="02040503050406030204" pitchFamily="18" charset="0"/>
              </a:rPr>
              <a:t>β </a:t>
            </a:r>
            <a:r>
              <a:rPr lang="en-US" baseline="-25000" dirty="0">
                <a:sym typeface="Symbol"/>
              </a:rPr>
              <a:t>1</a:t>
            </a:r>
            <a:r>
              <a:rPr lang="en-US" dirty="0"/>
              <a:t> </a:t>
            </a:r>
            <a:r>
              <a:rPr lang="en-US" dirty="0">
                <a:latin typeface="Symbol" pitchFamily="98" charset="2"/>
              </a:rPr>
              <a:t>=</a:t>
            </a:r>
            <a:r>
              <a:rPr lang="en-US" dirty="0"/>
              <a:t> </a:t>
            </a:r>
            <a:r>
              <a:rPr lang="el-GR" i="1" dirty="0">
                <a:solidFill>
                  <a:schemeClr val="tx1"/>
                </a:solidFill>
                <a:latin typeface="Cambria Math" panose="02040503050406030204" pitchFamily="18" charset="0"/>
                <a:ea typeface="Cambria Math" panose="02040503050406030204" pitchFamily="18" charset="0"/>
              </a:rPr>
              <a:t>β </a:t>
            </a:r>
            <a:r>
              <a:rPr lang="en-US" baseline="-25000" dirty="0">
                <a:sym typeface="Symbol"/>
              </a:rPr>
              <a:t>2</a:t>
            </a:r>
            <a:r>
              <a:rPr lang="en-US" dirty="0"/>
              <a:t> </a:t>
            </a:r>
            <a:r>
              <a:rPr lang="en-US" dirty="0">
                <a:latin typeface="Symbol" pitchFamily="98" charset="2"/>
              </a:rPr>
              <a:t>= </a:t>
            </a:r>
            <a:r>
              <a:rPr lang="en-US" dirty="0"/>
              <a:t>…</a:t>
            </a:r>
            <a:r>
              <a:rPr lang="en-US" dirty="0">
                <a:latin typeface="Symbol" pitchFamily="98" charset="2"/>
              </a:rPr>
              <a:t> =</a:t>
            </a:r>
            <a:r>
              <a:rPr lang="en-US" dirty="0"/>
              <a:t> </a:t>
            </a:r>
            <a:r>
              <a:rPr lang="el-GR" i="1" dirty="0">
                <a:solidFill>
                  <a:schemeClr val="tx1"/>
                </a:solidFill>
                <a:latin typeface="Cambria Math" panose="02040503050406030204" pitchFamily="18" charset="0"/>
                <a:ea typeface="Cambria Math" panose="02040503050406030204" pitchFamily="18" charset="0"/>
              </a:rPr>
              <a:t>β </a:t>
            </a:r>
            <a:r>
              <a:rPr lang="en-US" i="1" baseline="-25000" dirty="0">
                <a:sym typeface="Symbol"/>
              </a:rPr>
              <a:t>k</a:t>
            </a:r>
            <a:r>
              <a:rPr lang="en-US" baseline="-25000" dirty="0">
                <a:sym typeface="Symbol"/>
              </a:rPr>
              <a:t> </a:t>
            </a:r>
            <a:r>
              <a:rPr lang="en-US" dirty="0">
                <a:latin typeface="Symbol" pitchFamily="98" charset="2"/>
              </a:rPr>
              <a:t>=</a:t>
            </a:r>
            <a:r>
              <a:rPr lang="en-US" dirty="0"/>
              <a:t> 0 Implies the overall model is insignificant. </a:t>
            </a:r>
          </a:p>
          <a:p>
            <a:r>
              <a:rPr lang="en-US" i="1" dirty="0"/>
              <a:t>H</a:t>
            </a:r>
            <a:r>
              <a:rPr lang="en-US" i="1" baseline="-25000" dirty="0"/>
              <a:t>a</a:t>
            </a:r>
            <a:r>
              <a:rPr lang="en-US" dirty="0"/>
              <a:t>: At least one </a:t>
            </a:r>
            <a:r>
              <a:rPr lang="el-GR" i="1" dirty="0">
                <a:solidFill>
                  <a:schemeClr val="tx1"/>
                </a:solidFill>
                <a:latin typeface="Cambria Math" panose="02040503050406030204" pitchFamily="18" charset="0"/>
                <a:ea typeface="Cambria Math" panose="02040503050406030204" pitchFamily="18" charset="0"/>
              </a:rPr>
              <a:t>β</a:t>
            </a:r>
            <a:r>
              <a:rPr lang="en-US" i="1" dirty="0">
                <a:solidFill>
                  <a:schemeClr val="tx1"/>
                </a:solidFill>
                <a:latin typeface="Cambria Math" panose="02040503050406030204" pitchFamily="18" charset="0"/>
                <a:ea typeface="Cambria Math" panose="02040503050406030204" pitchFamily="18" charset="0"/>
              </a:rPr>
              <a:t> </a:t>
            </a:r>
            <a:r>
              <a:rPr lang="en-US" i="1" baseline="-25000" dirty="0" err="1">
                <a:sym typeface="Symbol"/>
              </a:rPr>
              <a:t>i</a:t>
            </a:r>
            <a:r>
              <a:rPr lang="en-US" dirty="0"/>
              <a:t> </a:t>
            </a:r>
            <a:r>
              <a:rPr lang="en-US" dirty="0">
                <a:latin typeface="Times New Roman"/>
              </a:rPr>
              <a:t>≠</a:t>
            </a:r>
            <a:r>
              <a:rPr lang="en-US" dirty="0"/>
              <a:t> 0 Implies at least one of the independent variables is useful in explaining the variation in home prices.</a:t>
            </a:r>
          </a:p>
          <a:p>
            <a:r>
              <a:rPr lang="en-US" b="1" dirty="0"/>
              <a:t>Step 2:</a:t>
            </a:r>
            <a:r>
              <a:rPr lang="en-US" dirty="0"/>
              <a:t> Specify the significance level </a:t>
            </a:r>
            <a:r>
              <a:rPr lang="el-GR" i="1" dirty="0">
                <a:latin typeface="Cambria Math" panose="02040503050406030204" pitchFamily="18" charset="0"/>
                <a:ea typeface="Cambria Math" panose="02040503050406030204" pitchFamily="18" charset="0"/>
              </a:rPr>
              <a:t>α</a:t>
            </a:r>
            <a:r>
              <a:rPr lang="en-US" dirty="0"/>
              <a:t>.</a:t>
            </a:r>
          </a:p>
          <a:p>
            <a:r>
              <a:rPr lang="en-US" dirty="0"/>
              <a:t>The value of </a:t>
            </a:r>
            <a:r>
              <a:rPr lang="el-GR" i="1" dirty="0">
                <a:latin typeface="Cambria Math" panose="02040503050406030204" pitchFamily="18" charset="0"/>
                <a:ea typeface="Cambria Math" panose="02040503050406030204" pitchFamily="18" charset="0"/>
              </a:rPr>
              <a:t>α</a:t>
            </a:r>
            <a:r>
              <a:rPr lang="en-US" dirty="0"/>
              <a:t> is given as 0.05.</a:t>
            </a:r>
            <a:br>
              <a:rPr lang="en-US" dirty="0"/>
            </a:br>
            <a:r>
              <a:rPr lang="en-US" b="1" dirty="0"/>
              <a:t>Step 3:</a:t>
            </a:r>
            <a:r>
              <a:rPr lang="en-US" dirty="0"/>
              <a:t> Validate the assumptions of the hypothesis testing model, identify the appropriate test statistic and compute its value.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14.4.1 (cont.)</a:t>
            </a:r>
          </a:p>
        </p:txBody>
      </p:sp>
      <p:sp>
        <p:nvSpPr>
          <p:cNvPr id="3" name="Content Placeholder 2"/>
          <p:cNvSpPr>
            <a:spLocks noGrp="1"/>
          </p:cNvSpPr>
          <p:nvPr>
            <p:ph idx="1"/>
          </p:nvPr>
        </p:nvSpPr>
        <p:spPr/>
        <p:txBody>
          <a:bodyPr>
            <a:normAutofit lnSpcReduction="10000"/>
          </a:bodyPr>
          <a:lstStyle/>
          <a:p>
            <a:pPr marL="461963" indent="-461963"/>
            <a:r>
              <a:rPr lang="en-US" dirty="0"/>
              <a:t>	The errors are presumed to be from a normal distribution with a mean of 0 and a constant variance. </a:t>
            </a:r>
          </a:p>
          <a:p>
            <a:pPr marL="461963" indent="-461963"/>
            <a:r>
              <a:rPr lang="en-US" dirty="0"/>
              <a:t>	The errors are presumed to be independent of one another. </a:t>
            </a:r>
          </a:p>
          <a:p>
            <a:r>
              <a:rPr lang="en-US" dirty="0"/>
              <a:t>Tests for these assumptions are beyond the scope of this text. We will use the </a:t>
            </a:r>
            <a:r>
              <a:rPr lang="en-US" i="1" dirty="0"/>
              <a:t>F</a:t>
            </a:r>
            <a:r>
              <a:rPr lang="en-US" dirty="0"/>
              <a:t>-statistic as the test statistic for the hypotheses. </a:t>
            </a:r>
          </a:p>
          <a:p>
            <a:r>
              <a:rPr lang="en-US" dirty="0"/>
              <a:t>The ANOVA table for the Mount Pleasant Real Estate model from Figure 14.1.1 is repeated below. The value of </a:t>
            </a:r>
            <a:r>
              <a:rPr lang="en-US" i="1" dirty="0"/>
              <a:t>F</a:t>
            </a:r>
            <a:r>
              <a:rPr lang="en-US" dirty="0"/>
              <a:t> is given to be 263.4224. </a:t>
            </a:r>
          </a:p>
          <a:p>
            <a:endParaRPr lang="en-US" dirty="0"/>
          </a:p>
        </p:txBody>
      </p:sp>
      <p:pic>
        <p:nvPicPr>
          <p:cNvPr id="4" name="Picture 2"/>
          <p:cNvPicPr>
            <a:picLocks noChangeAspect="1" noChangeArrowheads="1"/>
          </p:cNvPicPr>
          <p:nvPr/>
        </p:nvPicPr>
        <p:blipFill>
          <a:blip r:embed="rId2" cstate="print"/>
          <a:srcRect/>
          <a:stretch>
            <a:fillRect/>
          </a:stretch>
        </p:blipFill>
        <p:spPr bwMode="auto">
          <a:xfrm>
            <a:off x="441016" y="1295400"/>
            <a:ext cx="438150" cy="457200"/>
          </a:xfrm>
          <a:prstGeom prst="rect">
            <a:avLst/>
          </a:prstGeom>
          <a:noFill/>
          <a:ln w="9525">
            <a:noFill/>
            <a:miter lim="800000"/>
            <a:headEnd/>
            <a:tailEnd/>
          </a:ln>
        </p:spPr>
      </p:pic>
      <p:pic>
        <p:nvPicPr>
          <p:cNvPr id="5" name="Picture 2"/>
          <p:cNvPicPr>
            <a:picLocks noChangeAspect="1" noChangeArrowheads="1"/>
          </p:cNvPicPr>
          <p:nvPr/>
        </p:nvPicPr>
        <p:blipFill>
          <a:blip r:embed="rId2" cstate="print"/>
          <a:stretch>
            <a:fillRect/>
          </a:stretch>
        </p:blipFill>
        <p:spPr bwMode="auto">
          <a:xfrm>
            <a:off x="457200" y="2590800"/>
            <a:ext cx="438150" cy="4572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14.4.1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b="1" dirty="0"/>
              <a:t>Step 4: </a:t>
            </a:r>
            <a:r>
              <a:rPr lang="en-US" dirty="0"/>
              <a:t>Determine the critical value(s) or </a:t>
            </a:r>
            <a:r>
              <a:rPr lang="en-US" i="1" dirty="0"/>
              <a:t>P</a:t>
            </a:r>
            <a:r>
              <a:rPr lang="en-US" dirty="0"/>
              <a:t>-value. </a:t>
            </a:r>
          </a:p>
          <a:p>
            <a:r>
              <a:rPr lang="en-US" dirty="0"/>
              <a:t>Since there are three independent variables (</a:t>
            </a:r>
            <a:r>
              <a:rPr lang="en-US" i="1" dirty="0"/>
              <a:t>square footage</a:t>
            </a:r>
            <a:r>
              <a:rPr lang="en-US" dirty="0"/>
              <a:t>, </a:t>
            </a:r>
            <a:r>
              <a:rPr lang="en-US" i="1" dirty="0"/>
              <a:t>age</a:t>
            </a:r>
            <a:r>
              <a:rPr lang="en-US" dirty="0"/>
              <a:t>, and </a:t>
            </a:r>
            <a:r>
              <a:rPr lang="en-US" i="1" dirty="0"/>
              <a:t>number of bedrooms</a:t>
            </a:r>
            <a:r>
              <a:rPr lang="en-US" dirty="0"/>
              <a:t>) in the model, </a:t>
            </a:r>
          </a:p>
        </p:txBody>
      </p:sp>
      <p:pic>
        <p:nvPicPr>
          <p:cNvPr id="291842" name="Picture 2"/>
          <p:cNvPicPr>
            <a:picLocks noChangeAspect="1" noChangeArrowheads="1"/>
          </p:cNvPicPr>
          <p:nvPr/>
        </p:nvPicPr>
        <p:blipFill>
          <a:blip r:embed="rId2" cstate="print"/>
          <a:srcRect/>
          <a:stretch>
            <a:fillRect/>
          </a:stretch>
        </p:blipFill>
        <p:spPr bwMode="auto">
          <a:xfrm>
            <a:off x="1600200" y="1295400"/>
            <a:ext cx="5867139" cy="298094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3746</TotalTime>
  <Words>1384</Words>
  <Application>Microsoft Office PowerPoint</Application>
  <PresentationFormat>On-screen Show (4:3)</PresentationFormat>
  <Paragraphs>193</Paragraphs>
  <Slides>28</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28</vt:i4>
      </vt:variant>
    </vt:vector>
  </HeadingPairs>
  <TitlesOfParts>
    <vt:vector size="36" baseType="lpstr">
      <vt:lpstr>Times New Roman</vt:lpstr>
      <vt:lpstr>Cambria Math</vt:lpstr>
      <vt:lpstr>Symbol</vt:lpstr>
      <vt:lpstr>Arial</vt:lpstr>
      <vt:lpstr>Calibri</vt:lpstr>
      <vt:lpstr>Office Theme</vt:lpstr>
      <vt:lpstr>MathType 6.0 Equation</vt:lpstr>
      <vt:lpstr>Equation</vt:lpstr>
      <vt:lpstr>Section 14.4</vt:lpstr>
      <vt:lpstr>Properties of an F-Distribution </vt:lpstr>
      <vt:lpstr>Testing the Multiple Regression Model </vt:lpstr>
      <vt:lpstr>Testing the Multiple Regression Model</vt:lpstr>
      <vt:lpstr>Testing the Multiple Regression Model</vt:lpstr>
      <vt:lpstr>Example 14.4.1</vt:lpstr>
      <vt:lpstr>Example 14.4.1 (cont.)</vt:lpstr>
      <vt:lpstr>Example 14.4.1 (cont.)</vt:lpstr>
      <vt:lpstr>Example 14.4.1 (cont.)</vt:lpstr>
      <vt:lpstr>Example 14.4.1 (cont.)</vt:lpstr>
      <vt:lpstr>Example 14.4.1 (cont.)</vt:lpstr>
      <vt:lpstr>Example 14.4.1 (cont.)</vt:lpstr>
      <vt:lpstr>Confidence Interval for Each Coefficient </vt:lpstr>
      <vt:lpstr>Example 14.4.2</vt:lpstr>
      <vt:lpstr>Example 14.4.2 (cont.)</vt:lpstr>
      <vt:lpstr>Example 14.4.2 (cont.)</vt:lpstr>
      <vt:lpstr>Example 14.4.2 (cont.)</vt:lpstr>
      <vt:lpstr>Example 14.4.2 (cont.)</vt:lpstr>
      <vt:lpstr>Example 14.4.3</vt:lpstr>
      <vt:lpstr>Example 14.4.3 (cont.)</vt:lpstr>
      <vt:lpstr>Example 14.4.3 (cont.)</vt:lpstr>
      <vt:lpstr>Example 14.4.3 (cont.)</vt:lpstr>
      <vt:lpstr>Example 14.4.3 (cont.)</vt:lpstr>
      <vt:lpstr>Example 14.4.3 (cont.)</vt:lpstr>
      <vt:lpstr>Example 14.4.3 (cont.)</vt:lpstr>
      <vt:lpstr>Example 14.4.3 (cont.)</vt:lpstr>
      <vt:lpstr>Example 14.4.3 (cont.)</vt:lpstr>
      <vt:lpstr>Example 14.4.3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jeevan</cp:lastModifiedBy>
  <cp:revision>498</cp:revision>
  <dcterms:created xsi:type="dcterms:W3CDTF">2013-04-26T14:43:13Z</dcterms:created>
  <dcterms:modified xsi:type="dcterms:W3CDTF">2018-09-14T12:02:56Z</dcterms:modified>
</cp:coreProperties>
</file>