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
  </p:notesMasterIdLst>
  <p:handoutMasterIdLst>
    <p:handoutMasterId r:id="rId6"/>
  </p:handoutMasterIdLst>
  <p:sldIdLst>
    <p:sldId id="256" r:id="rId2"/>
    <p:sldId id="338" r:id="rId3"/>
    <p:sldId id="339" r:id="rId4"/>
  </p:sldIdLst>
  <p:sldSz cx="9144000" cy="6858000" type="screen4x3"/>
  <p:notesSz cx="6858000" cy="9144000"/>
  <p:embeddedFontLst>
    <p:embeddedFont>
      <p:font typeface="Calibri" panose="020F0502020204030204" pitchFamily="34" charset="0"/>
      <p:regular r:id="rId7"/>
      <p:bold r:id="rId8"/>
      <p:italic r:id="rId9"/>
      <p:boldItalic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presProps" Target="presProps.xml"/><Relationship Id="rId5" Type="http://schemas.openxmlformats.org/officeDocument/2006/relationships/notesMaster" Target="notesMasters/notesMaster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8/16/2018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8/16/2018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Inference Concerning the Model’s Prediction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en-US" dirty="0"/>
          </a:p>
          <a:p>
            <a:endParaRPr lang="en-US" dirty="0"/>
          </a:p>
        </p:txBody>
      </p:sp>
      <p:sp>
        <p:nvSpPr>
          <p:cNvPr id="2" name="Title 1"/>
          <p:cNvSpPr>
            <a:spLocks noGrp="1"/>
          </p:cNvSpPr>
          <p:nvPr>
            <p:ph type="title"/>
          </p:nvPr>
        </p:nvSpPr>
        <p:spPr/>
        <p:txBody>
          <a:bodyPr/>
          <a:lstStyle/>
          <a:p>
            <a:r>
              <a:rPr lang="en-US" dirty="0"/>
              <a:t>Confidence Interval for the Mean Value of </a:t>
            </a:r>
            <a:r>
              <a:rPr lang="en-US" i="1" dirty="0"/>
              <a:t>y </a:t>
            </a:r>
            <a:r>
              <a:rPr lang="en-US" dirty="0"/>
              <a:t>Given </a:t>
            </a:r>
            <a:r>
              <a:rPr lang="en-US" i="1" dirty="0"/>
              <a:t>x</a:t>
            </a:r>
            <a:endParaRPr lang="en-US" dirty="0"/>
          </a:p>
        </p:txBody>
      </p:sp>
      <p:sp>
        <p:nvSpPr>
          <p:cNvPr id="7" name="Content Placeholder 2">
            <a:extLst>
              <a:ext uri="{FF2B5EF4-FFF2-40B4-BE49-F238E27FC236}">
                <a16:creationId xmlns:a16="http://schemas.microsoft.com/office/drawing/2014/main" xmlns="" id="{0946FAAC-B733-4DCE-A831-E99BAB08C6FB}"/>
              </a:ext>
            </a:extLst>
          </p:cNvPr>
          <p:cNvSpPr txBox="1">
            <a:spLocks/>
          </p:cNvSpPr>
          <p:nvPr/>
        </p:nvSpPr>
        <p:spPr>
          <a:xfrm>
            <a:off x="457200" y="1280160"/>
            <a:ext cx="8229600" cy="233294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a:t>
            </a:r>
            <a:r>
              <a:rPr lang="en-US" b="1" dirty="0">
                <a:solidFill>
                  <a:srgbClr val="C00000"/>
                </a:solidFill>
              </a:rPr>
              <a:t>confidence interval for the mean value of </a:t>
            </a:r>
            <a:r>
              <a:rPr lang="en-US" b="1" i="1" dirty="0">
                <a:solidFill>
                  <a:srgbClr val="C00000"/>
                </a:solidFill>
              </a:rPr>
              <a:t>y </a:t>
            </a:r>
            <a:r>
              <a:rPr lang="en-US" b="1" dirty="0">
                <a:solidFill>
                  <a:srgbClr val="C00000"/>
                </a:solidFill>
              </a:rPr>
              <a:t>given </a:t>
            </a:r>
            <a:r>
              <a:rPr lang="en-US" b="1" i="1" dirty="0">
                <a:solidFill>
                  <a:srgbClr val="C00000"/>
                </a:solidFill>
              </a:rPr>
              <a:t>x </a:t>
            </a:r>
            <a:r>
              <a:rPr lang="en-US" dirty="0">
                <a:solidFill>
                  <a:srgbClr val="000000"/>
                </a:solidFill>
              </a:rPr>
              <a:t>is a confidence interval for the predicted </a:t>
            </a:r>
            <a:r>
              <a:rPr lang="en-US" i="1" dirty="0">
                <a:solidFill>
                  <a:srgbClr val="000000"/>
                </a:solidFill>
              </a:rPr>
              <a:t>average</a:t>
            </a:r>
            <a:r>
              <a:rPr lang="en-US" dirty="0">
                <a:solidFill>
                  <a:srgbClr val="000000"/>
                </a:solidFill>
              </a:rPr>
              <a:t> value of </a:t>
            </a:r>
            <a:r>
              <a:rPr lang="en-US" i="1" dirty="0">
                <a:solidFill>
                  <a:srgbClr val="000000"/>
                </a:solidFill>
              </a:rPr>
              <a:t>y</a:t>
            </a:r>
            <a:r>
              <a:rPr lang="en-US" dirty="0">
                <a:solidFill>
                  <a:srgbClr val="000000"/>
                </a:solidFill>
              </a:rPr>
              <a:t>, given specific values for the independent variables in the multiple regression model.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en-US" dirty="0"/>
          </a:p>
          <a:p>
            <a:endParaRPr lang="en-US" dirty="0"/>
          </a:p>
        </p:txBody>
      </p:sp>
      <p:sp>
        <p:nvSpPr>
          <p:cNvPr id="2" name="Title 1"/>
          <p:cNvSpPr>
            <a:spLocks noGrp="1"/>
          </p:cNvSpPr>
          <p:nvPr>
            <p:ph type="title"/>
          </p:nvPr>
        </p:nvSpPr>
        <p:spPr/>
        <p:txBody>
          <a:bodyPr/>
          <a:lstStyle/>
          <a:p>
            <a:r>
              <a:rPr lang="en-US" dirty="0"/>
              <a:t>Confidence Interval for the Predicted Value of </a:t>
            </a:r>
            <a:r>
              <a:rPr lang="en-US" i="1" dirty="0"/>
              <a:t>y </a:t>
            </a:r>
            <a:r>
              <a:rPr lang="en-US" dirty="0"/>
              <a:t>Given </a:t>
            </a:r>
            <a:r>
              <a:rPr lang="en-US" i="1" dirty="0"/>
              <a:t>x</a:t>
            </a:r>
            <a:endParaRPr lang="en-US" dirty="0"/>
          </a:p>
        </p:txBody>
      </p:sp>
      <p:sp>
        <p:nvSpPr>
          <p:cNvPr id="7" name="Content Placeholder 2">
            <a:extLst>
              <a:ext uri="{FF2B5EF4-FFF2-40B4-BE49-F238E27FC236}">
                <a16:creationId xmlns:a16="http://schemas.microsoft.com/office/drawing/2014/main" xmlns="" id="{0946FAAC-B733-4DCE-A831-E99BAB08C6FB}"/>
              </a:ext>
            </a:extLst>
          </p:cNvPr>
          <p:cNvSpPr txBox="1">
            <a:spLocks/>
          </p:cNvSpPr>
          <p:nvPr/>
        </p:nvSpPr>
        <p:spPr>
          <a:xfrm>
            <a:off x="457200" y="1280160"/>
            <a:ext cx="8229600" cy="3625608"/>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a:t>
            </a:r>
            <a:r>
              <a:rPr lang="en-US" b="1" dirty="0">
                <a:solidFill>
                  <a:srgbClr val="C00000"/>
                </a:solidFill>
              </a:rPr>
              <a:t>confidence interval for the predicted value of </a:t>
            </a:r>
            <a:r>
              <a:rPr lang="en-US" b="1" i="1" dirty="0">
                <a:solidFill>
                  <a:srgbClr val="C00000"/>
                </a:solidFill>
              </a:rPr>
              <a:t>y </a:t>
            </a:r>
            <a:r>
              <a:rPr lang="en-US" b="1" dirty="0">
                <a:solidFill>
                  <a:srgbClr val="C00000"/>
                </a:solidFill>
              </a:rPr>
              <a:t>given </a:t>
            </a:r>
            <a:r>
              <a:rPr lang="en-US" b="1" i="1" dirty="0">
                <a:solidFill>
                  <a:srgbClr val="C00000"/>
                </a:solidFill>
              </a:rPr>
              <a:t>x </a:t>
            </a:r>
            <a:r>
              <a:rPr lang="en-US" dirty="0">
                <a:solidFill>
                  <a:srgbClr val="000000"/>
                </a:solidFill>
              </a:rPr>
              <a:t>is a confidence interval for the predicted </a:t>
            </a:r>
            <a:r>
              <a:rPr lang="en-US" i="1" dirty="0">
                <a:solidFill>
                  <a:srgbClr val="000000"/>
                </a:solidFill>
              </a:rPr>
              <a:t>individual</a:t>
            </a:r>
            <a:r>
              <a:rPr lang="en-US" dirty="0">
                <a:solidFill>
                  <a:srgbClr val="000000"/>
                </a:solidFill>
              </a:rPr>
              <a:t> value of </a:t>
            </a:r>
            <a:r>
              <a:rPr lang="en-US" i="1" dirty="0">
                <a:solidFill>
                  <a:srgbClr val="000000"/>
                </a:solidFill>
              </a:rPr>
              <a:t>y</a:t>
            </a:r>
            <a:r>
              <a:rPr lang="en-US" dirty="0">
                <a:solidFill>
                  <a:srgbClr val="000000"/>
                </a:solidFill>
              </a:rPr>
              <a:t>, given specific values for the independent variables in the multiple regression model. Since it accounts for individual variation (not an average), this confidence interval will be wider than the confidence interval for the mean value of </a:t>
            </a:r>
            <a:r>
              <a:rPr lang="en-US" i="1" dirty="0">
                <a:solidFill>
                  <a:srgbClr val="000000"/>
                </a:solidFill>
              </a:rPr>
              <a:t>y </a:t>
            </a:r>
            <a:r>
              <a:rPr lang="en-US" dirty="0">
                <a:solidFill>
                  <a:srgbClr val="000000"/>
                </a:solidFill>
              </a:rPr>
              <a:t>given </a:t>
            </a:r>
            <a:r>
              <a:rPr lang="en-US" i="1" dirty="0">
                <a:solidFill>
                  <a:srgbClr val="000000"/>
                </a:solidFill>
              </a:rPr>
              <a:t>x</a:t>
            </a:r>
            <a:r>
              <a:rPr lang="en-US" dirty="0">
                <a:solidFill>
                  <a:srgbClr val="000000"/>
                </a:solidFill>
              </a:rPr>
              <a:t>.</a:t>
            </a:r>
          </a:p>
        </p:txBody>
      </p:sp>
    </p:spTree>
    <p:extLst>
      <p:ext uri="{BB962C8B-B14F-4D97-AF65-F5344CB8AC3E}">
        <p14:creationId xmlns:p14="http://schemas.microsoft.com/office/powerpoint/2010/main" val="229694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3326</TotalTime>
  <Words>131</Words>
  <Application>Microsoft Office PowerPoint</Application>
  <PresentationFormat>On-screen Show (4:3)</PresentationFormat>
  <Paragraphs>8</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Section 14.5</vt:lpstr>
      <vt:lpstr>Confidence Interval for the Mean Value of y Given x</vt:lpstr>
      <vt:lpstr>Confidence Interval for the Predicted Value of y Given x</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454</cp:revision>
  <dcterms:created xsi:type="dcterms:W3CDTF">2013-04-26T14:43:13Z</dcterms:created>
  <dcterms:modified xsi:type="dcterms:W3CDTF">2018-08-16T21:55:24Z</dcterms:modified>
</cp:coreProperties>
</file>