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361" r:id="rId3"/>
    <p:sldId id="339" r:id="rId4"/>
    <p:sldId id="340" r:id="rId5"/>
    <p:sldId id="341" r:id="rId6"/>
    <p:sldId id="342"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360" r:id="rId25"/>
    <p:sldId id="362" r:id="rId26"/>
    <p:sldId id="363"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
      <p:font typeface="Cambria Math" panose="02040503050406030204" pitchFamily="18" charset="0"/>
      <p:regular r:id="rId34"/>
    </p:embeddedFont>
    <p:embeddedFont>
      <p:font typeface="Roboto Condensed" panose="02000000000000000000" pitchFamily="2"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font" Target="fonts/font5.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font" Target="fonts/font8.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font" Target="fonts/font6.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font" Target="fonts/font9.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1.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2.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Multiple Regression Models with Qualitative Independent Variables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457200" y="1280160"/>
            <a:ext cx="8229600" cy="4815840"/>
          </a:xfrm>
        </p:spPr>
        <p:txBody>
          <a:bodyPr>
            <a:normAutofit/>
          </a:bodyPr>
          <a:lstStyle/>
          <a:p>
            <a:endParaRPr lang="en-US" i="1" dirty="0"/>
          </a:p>
          <a:p>
            <a:endParaRPr lang="en-US" i="1" dirty="0"/>
          </a:p>
          <a:p>
            <a:endParaRPr lang="en-US" i="1" dirty="0"/>
          </a:p>
          <a:p>
            <a:endParaRPr lang="en-US" i="1" dirty="0"/>
          </a:p>
          <a:p>
            <a:endParaRPr lang="en-US" i="1" dirty="0"/>
          </a:p>
          <a:p>
            <a:endParaRPr lang="en-US" i="1" dirty="0"/>
          </a:p>
          <a:p>
            <a:r>
              <a:rPr lang="en-US" b="1" dirty="0"/>
              <a:t>Solution </a:t>
            </a:r>
          </a:p>
          <a:p>
            <a:r>
              <a:rPr lang="en-US" dirty="0"/>
              <a:t>Given the data, we can define our variables as follows. </a:t>
            </a:r>
            <a:endParaRPr lang="en-US" i="1" dirty="0"/>
          </a:p>
          <a:p>
            <a:pPr algn="ctr"/>
            <a:r>
              <a:rPr lang="en-US" i="1" dirty="0"/>
              <a:t>x</a:t>
            </a:r>
            <a:r>
              <a:rPr lang="en-US" baseline="-25000" dirty="0"/>
              <a:t>1</a:t>
            </a:r>
            <a:r>
              <a:rPr lang="en-US" dirty="0"/>
              <a:t> </a:t>
            </a:r>
            <a:r>
              <a:rPr lang="en-US" dirty="0">
                <a:latin typeface="Symbol" pitchFamily="98" charset="2"/>
              </a:rPr>
              <a:t>=</a:t>
            </a:r>
            <a:r>
              <a:rPr lang="en-US" i="1" dirty="0"/>
              <a:t> number of households 	</a:t>
            </a:r>
          </a:p>
        </p:txBody>
      </p:sp>
      <p:graphicFrame>
        <p:nvGraphicFramePr>
          <p:cNvPr id="4" name="object 3"/>
          <p:cNvGraphicFramePr>
            <a:graphicFrameLocks noGrp="1"/>
          </p:cNvGraphicFramePr>
          <p:nvPr/>
        </p:nvGraphicFramePr>
        <p:xfrm>
          <a:off x="762000" y="1261145"/>
          <a:ext cx="7543800" cy="2992143"/>
        </p:xfrm>
        <a:graphic>
          <a:graphicData uri="http://schemas.openxmlformats.org/drawingml/2006/table">
            <a:tbl>
              <a:tblPr firstRow="1" bandRow="1">
                <a:tableStyleId>{5C22544A-7EE6-4342-B048-85BDC9FD1C3A}</a:tableStyleId>
              </a:tblPr>
              <a:tblGrid>
                <a:gridCol w="685801">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819399">
                  <a:extLst>
                    <a:ext uri="{9D8B030D-6E8A-4147-A177-3AD203B41FA5}">
                      <a16:colId xmlns:a16="http://schemas.microsoft.com/office/drawing/2014/main" val="20003"/>
                    </a:ext>
                  </a:extLst>
                </a:gridCol>
              </a:tblGrid>
              <a:tr h="381000">
                <a:tc gridSpan="4">
                  <a:txBody>
                    <a:bodyPr/>
                    <a:lstStyle/>
                    <a:p>
                      <a:pPr marR="41275" algn="ctr">
                        <a:lnSpc>
                          <a:spcPct val="100000"/>
                        </a:lnSpc>
                      </a:pPr>
                      <a:r>
                        <a:rPr lang="en-US" sz="2000" dirty="0">
                          <a:latin typeface="+mj-lt"/>
                          <a:cs typeface="Roboto Condensed"/>
                        </a:rPr>
                        <a:t>Shop Data</a:t>
                      </a:r>
                      <a:endParaRPr sz="2000" dirty="0">
                        <a:latin typeface="+mj-lt"/>
                        <a:cs typeface="Roboto Condensed"/>
                      </a:endParaRPr>
                    </a:p>
                  </a:txBody>
                  <a:tcPr marL="0" marR="0" marT="3810" marB="0"/>
                </a:tc>
                <a:tc hMerge="1">
                  <a:txBody>
                    <a:bodyPr/>
                    <a:lstStyle/>
                    <a:p>
                      <a:pPr marL="12065" algn="ctr">
                        <a:lnSpc>
                          <a:spcPct val="100000"/>
                        </a:lnSpc>
                      </a:pPr>
                      <a:endParaRPr sz="2000" dirty="0">
                        <a:latin typeface="Roboto Condensed"/>
                        <a:cs typeface="Roboto Condensed"/>
                      </a:endParaRPr>
                    </a:p>
                  </a:txBody>
                  <a:tcPr marL="0" marR="0" marT="3810" marB="0"/>
                </a:tc>
                <a:tc hMerge="1">
                  <a:txBody>
                    <a:bodyPr/>
                    <a:lstStyle/>
                    <a:p>
                      <a:pPr marL="59055" marR="40005" indent="220979" algn="ctr">
                        <a:lnSpc>
                          <a:spcPct val="110000"/>
                        </a:lnSpc>
                        <a:spcBef>
                          <a:spcPts val="30"/>
                        </a:spcBef>
                      </a:pPr>
                      <a:endParaRPr sz="2000" dirty="0">
                        <a:latin typeface="Roboto Condensed"/>
                        <a:cs typeface="Roboto Condensed"/>
                      </a:endParaRPr>
                    </a:p>
                  </a:txBody>
                  <a:tcPr marL="0" marR="0" marT="3810" marB="0"/>
                </a:tc>
                <a:tc hMerge="1">
                  <a:txBody>
                    <a:bodyPr/>
                    <a:lstStyle/>
                    <a:p>
                      <a:pPr marL="349885" marR="67945" indent="-262255" algn="ctr">
                        <a:lnSpc>
                          <a:spcPct val="110000"/>
                        </a:lnSpc>
                        <a:spcBef>
                          <a:spcPts val="30"/>
                        </a:spcBef>
                      </a:pPr>
                      <a:endParaRPr sz="2000" dirty="0">
                        <a:latin typeface="Roboto Condensed"/>
                        <a:cs typeface="Roboto Condensed"/>
                      </a:endParaRPr>
                    </a:p>
                  </a:txBody>
                  <a:tcPr marL="0" marR="0" marT="3810" marB="0"/>
                </a:tc>
                <a:extLst>
                  <a:ext uri="{0D108BD9-81ED-4DB2-BD59-A6C34878D82A}">
                    <a16:rowId xmlns:a16="http://schemas.microsoft.com/office/drawing/2014/main" val="10000"/>
                  </a:ext>
                </a:extLst>
              </a:tr>
              <a:tr h="744407">
                <a:tc>
                  <a:txBody>
                    <a:bodyPr/>
                    <a:lstStyle/>
                    <a:p>
                      <a:pPr algn="ctr">
                        <a:lnSpc>
                          <a:spcPct val="100000"/>
                        </a:lnSpc>
                        <a:spcBef>
                          <a:spcPts val="30"/>
                        </a:spcBef>
                      </a:pPr>
                      <a:endParaRPr sz="2000" b="1" dirty="0">
                        <a:solidFill>
                          <a:srgbClr val="000000"/>
                        </a:solidFill>
                      </a:endParaRPr>
                    </a:p>
                    <a:p>
                      <a:pPr marR="41275" algn="ctr">
                        <a:lnSpc>
                          <a:spcPct val="100000"/>
                        </a:lnSpc>
                      </a:pPr>
                      <a:r>
                        <a:rPr sz="2000" b="1" spc="-5" dirty="0">
                          <a:solidFill>
                            <a:srgbClr val="000000"/>
                          </a:solidFill>
                        </a:rPr>
                        <a:t>Shop</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marL="12065" algn="ctr">
                        <a:lnSpc>
                          <a:spcPct val="100000"/>
                        </a:lnSpc>
                      </a:pPr>
                      <a:r>
                        <a:rPr sz="2000" b="1" dirty="0">
                          <a:solidFill>
                            <a:srgbClr val="000000"/>
                          </a:solidFill>
                        </a:rPr>
                        <a:t>Location</a:t>
                      </a:r>
                      <a:endParaRPr sz="2000" b="1" dirty="0">
                        <a:solidFill>
                          <a:srgbClr val="000000"/>
                        </a:solidFill>
                        <a:latin typeface="Roboto Condensed"/>
                        <a:cs typeface="Roboto Condensed"/>
                      </a:endParaRPr>
                    </a:p>
                  </a:txBody>
                  <a:tcPr marL="0" marR="0" marT="3810" marB="0"/>
                </a:tc>
                <a:tc>
                  <a:txBody>
                    <a:bodyPr/>
                    <a:lstStyle/>
                    <a:p>
                      <a:pPr marL="59055" marR="40005" indent="220979" algn="ctr">
                        <a:lnSpc>
                          <a:spcPct val="110000"/>
                        </a:lnSpc>
                        <a:spcBef>
                          <a:spcPts val="30"/>
                        </a:spcBef>
                      </a:pPr>
                      <a:r>
                        <a:rPr sz="2000" b="1" spc="-10" dirty="0">
                          <a:solidFill>
                            <a:srgbClr val="000000"/>
                          </a:solidFill>
                        </a:rPr>
                        <a:t>Annual </a:t>
                      </a:r>
                      <a:r>
                        <a:rPr sz="2000" b="1" dirty="0">
                          <a:solidFill>
                            <a:srgbClr val="000000"/>
                          </a:solidFill>
                        </a:rPr>
                        <a:t>Return  </a:t>
                      </a:r>
                      <a:r>
                        <a:rPr sz="2000" b="1" spc="-5" dirty="0">
                          <a:solidFill>
                            <a:srgbClr val="000000"/>
                          </a:solidFill>
                        </a:rPr>
                        <a:t>(Thousands </a:t>
                      </a:r>
                      <a:r>
                        <a:rPr sz="2000" b="1" dirty="0">
                          <a:solidFill>
                            <a:srgbClr val="000000"/>
                          </a:solidFill>
                        </a:rPr>
                        <a:t>of</a:t>
                      </a:r>
                      <a:r>
                        <a:rPr sz="2000" b="1" spc="-85" dirty="0">
                          <a:solidFill>
                            <a:srgbClr val="000000"/>
                          </a:solidFill>
                        </a:rPr>
                        <a:t> </a:t>
                      </a:r>
                      <a:r>
                        <a:rPr sz="2000" b="1" dirty="0">
                          <a:solidFill>
                            <a:srgbClr val="000000"/>
                          </a:solidFill>
                        </a:rPr>
                        <a:t>Dollars)</a:t>
                      </a:r>
                      <a:endParaRPr sz="2000" b="1" dirty="0">
                        <a:solidFill>
                          <a:srgbClr val="000000"/>
                        </a:solidFill>
                        <a:latin typeface="Roboto Condensed"/>
                        <a:cs typeface="Roboto Condensed"/>
                      </a:endParaRPr>
                    </a:p>
                  </a:txBody>
                  <a:tcPr marL="0" marR="0" marT="3810" marB="0"/>
                </a:tc>
                <a:tc>
                  <a:txBody>
                    <a:bodyPr/>
                    <a:lstStyle/>
                    <a:p>
                      <a:pPr marL="349885" marR="67945" indent="-262255" algn="ctr">
                        <a:lnSpc>
                          <a:spcPct val="110000"/>
                        </a:lnSpc>
                        <a:spcBef>
                          <a:spcPts val="30"/>
                        </a:spcBef>
                      </a:pPr>
                      <a:r>
                        <a:rPr sz="2000" b="1" spc="-5" dirty="0">
                          <a:solidFill>
                            <a:srgbClr val="000000"/>
                          </a:solidFill>
                        </a:rPr>
                        <a:t>Number </a:t>
                      </a:r>
                      <a:r>
                        <a:rPr sz="2000" b="1" dirty="0">
                          <a:solidFill>
                            <a:srgbClr val="000000"/>
                          </a:solidFill>
                        </a:rPr>
                        <a:t>of</a:t>
                      </a:r>
                      <a:r>
                        <a:rPr sz="2000" b="1" spc="-90" dirty="0">
                          <a:solidFill>
                            <a:srgbClr val="000000"/>
                          </a:solidFill>
                        </a:rPr>
                        <a:t> </a:t>
                      </a:r>
                      <a:r>
                        <a:rPr sz="2000" b="1" dirty="0">
                          <a:solidFill>
                            <a:srgbClr val="000000"/>
                          </a:solidFill>
                        </a:rPr>
                        <a:t>Households  </a:t>
                      </a:r>
                      <a:r>
                        <a:rPr sz="2000" b="1" spc="-5" dirty="0">
                          <a:solidFill>
                            <a:srgbClr val="000000"/>
                          </a:solidFill>
                        </a:rPr>
                        <a:t>(Thousands)</a:t>
                      </a:r>
                      <a:endParaRPr sz="2000" b="1" dirty="0">
                        <a:solidFill>
                          <a:srgbClr val="000000"/>
                        </a:solidFill>
                        <a:latin typeface="Roboto Condensed"/>
                        <a:cs typeface="Roboto Condensed"/>
                      </a:endParaRPr>
                    </a:p>
                  </a:txBody>
                  <a:tcPr marL="0" marR="0" marT="3810" marB="0"/>
                </a:tc>
                <a:extLst>
                  <a:ext uri="{0D108BD9-81ED-4DB2-BD59-A6C34878D82A}">
                    <a16:rowId xmlns:a16="http://schemas.microsoft.com/office/drawing/2014/main" val="10001"/>
                  </a:ext>
                </a:extLst>
              </a:tr>
              <a:tr h="330339">
                <a:tc>
                  <a:txBody>
                    <a:bodyPr/>
                    <a:lstStyle/>
                    <a:p>
                      <a:pPr marR="40640"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marL="12065" algn="ctr">
                        <a:lnSpc>
                          <a:spcPct val="100000"/>
                        </a:lnSpc>
                        <a:spcBef>
                          <a:spcPts val="125"/>
                        </a:spcBef>
                      </a:pPr>
                      <a:r>
                        <a:rPr sz="2000" dirty="0">
                          <a:solidFill>
                            <a:srgbClr val="000000"/>
                          </a:solidFill>
                        </a:rPr>
                        <a:t>Mall</a:t>
                      </a:r>
                      <a:endParaRPr sz="2000" dirty="0">
                        <a:solidFill>
                          <a:srgbClr val="000000"/>
                        </a:solidFill>
                        <a:latin typeface="STIX"/>
                        <a:cs typeface="STIX"/>
                      </a:endParaRPr>
                    </a:p>
                  </a:txBody>
                  <a:tcPr marL="0" marR="0" marT="15875" marB="0"/>
                </a:tc>
                <a:tc>
                  <a:txBody>
                    <a:bodyPr/>
                    <a:lstStyle/>
                    <a:p>
                      <a:pPr marL="12065" algn="ctr">
                        <a:lnSpc>
                          <a:spcPct val="100000"/>
                        </a:lnSpc>
                        <a:spcBef>
                          <a:spcPts val="125"/>
                        </a:spcBef>
                      </a:pPr>
                      <a:r>
                        <a:rPr sz="2000" dirty="0">
                          <a:solidFill>
                            <a:srgbClr val="000000"/>
                          </a:solidFill>
                        </a:rPr>
                        <a:t>185.69</a:t>
                      </a:r>
                      <a:endParaRPr sz="20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2000" dirty="0">
                          <a:solidFill>
                            <a:srgbClr val="000000"/>
                          </a:solidFill>
                        </a:rPr>
                        <a:t>163</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308509">
                <a:tc>
                  <a:txBody>
                    <a:bodyPr/>
                    <a:lstStyle/>
                    <a:p>
                      <a:pPr marR="40640" algn="ctr">
                        <a:lnSpc>
                          <a:spcPct val="100000"/>
                        </a:lnSpc>
                        <a:spcBef>
                          <a:spcPts val="5"/>
                        </a:spcBef>
                      </a:pPr>
                      <a:r>
                        <a:rPr sz="2000" dirty="0">
                          <a:solidFill>
                            <a:srgbClr val="000000"/>
                          </a:solidFill>
                        </a:rPr>
                        <a:t>2</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Suburban</a:t>
                      </a:r>
                      <a:endParaRPr sz="2000" dirty="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203.00</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215</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3"/>
                  </a:ext>
                </a:extLst>
              </a:tr>
              <a:tr h="308509">
                <a:tc>
                  <a:txBody>
                    <a:bodyPr/>
                    <a:lstStyle/>
                    <a:p>
                      <a:pPr marR="40640" algn="ctr">
                        <a:lnSpc>
                          <a:spcPct val="100000"/>
                        </a:lnSpc>
                        <a:spcBef>
                          <a:spcPts val="5"/>
                        </a:spcBef>
                      </a:pPr>
                      <a:r>
                        <a:rPr sz="2000" dirty="0">
                          <a:solidFill>
                            <a:srgbClr val="000000"/>
                          </a:solidFill>
                        </a:rPr>
                        <a:t>3</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Mall</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245.81</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232</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4"/>
                  </a:ext>
                </a:extLst>
              </a:tr>
              <a:tr h="308509">
                <a:tc>
                  <a:txBody>
                    <a:bodyPr/>
                    <a:lstStyle/>
                    <a:p>
                      <a:pPr marR="40640" algn="ctr">
                        <a:lnSpc>
                          <a:spcPct val="100000"/>
                        </a:lnSpc>
                        <a:spcBef>
                          <a:spcPts val="5"/>
                        </a:spcBef>
                      </a:pPr>
                      <a:r>
                        <a:rPr sz="2000" dirty="0">
                          <a:solidFill>
                            <a:srgbClr val="000000"/>
                          </a:solidFill>
                        </a:rPr>
                        <a:t>4</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Mall</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137.07</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108</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5"/>
                  </a:ext>
                </a:extLst>
              </a:tr>
              <a:tr h="285727">
                <a:tc>
                  <a:txBody>
                    <a:bodyPr/>
                    <a:lstStyle/>
                    <a:p>
                      <a:pPr marR="40640" algn="ctr">
                        <a:lnSpc>
                          <a:spcPct val="100000"/>
                        </a:lnSpc>
                        <a:spcBef>
                          <a:spcPts val="5"/>
                        </a:spcBef>
                      </a:pPr>
                      <a:r>
                        <a:rPr sz="2000" dirty="0">
                          <a:solidFill>
                            <a:srgbClr val="000000"/>
                          </a:solidFill>
                        </a:rPr>
                        <a:t>5</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Suburban</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207.36</a:t>
                      </a:r>
                      <a:endParaRPr sz="200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220</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6"/>
                  </a:ext>
                </a:extLst>
              </a:tr>
              <a:tr h="285727">
                <a:tc gridSpan="4">
                  <a:txBody>
                    <a:bodyPr/>
                    <a:lstStyle/>
                    <a:p>
                      <a:pPr marR="40640" algn="ctr">
                        <a:lnSpc>
                          <a:spcPct val="100000"/>
                        </a:lnSpc>
                        <a:spcBef>
                          <a:spcPts val="5"/>
                        </a:spcBef>
                      </a:pPr>
                      <a:r>
                        <a:rPr lang="en-US" sz="2000" dirty="0">
                          <a:solidFill>
                            <a:srgbClr val="000000"/>
                          </a:solidFill>
                          <a:latin typeface="STIX"/>
                          <a:cs typeface="STIX"/>
                        </a:rPr>
                        <a:t>. . .</a:t>
                      </a:r>
                      <a:endParaRPr sz="2000" dirty="0">
                        <a:solidFill>
                          <a:srgbClr val="000000"/>
                        </a:solidFill>
                        <a:latin typeface="STIX"/>
                        <a:cs typeface="STIX"/>
                      </a:endParaRPr>
                    </a:p>
                  </a:txBody>
                  <a:tcPr marL="0" marR="0" marT="635" marB="0"/>
                </a:tc>
                <a:tc hMerge="1">
                  <a:txBody>
                    <a:bodyPr/>
                    <a:lstStyle/>
                    <a:p>
                      <a:pPr marL="12065" algn="ctr">
                        <a:lnSpc>
                          <a:spcPct val="100000"/>
                        </a:lnSpc>
                        <a:spcBef>
                          <a:spcPts val="5"/>
                        </a:spcBef>
                      </a:pPr>
                      <a:endParaRPr sz="2000">
                        <a:solidFill>
                          <a:srgbClr val="000000"/>
                        </a:solidFill>
                        <a:latin typeface="STIX"/>
                        <a:cs typeface="STIX"/>
                      </a:endParaRPr>
                    </a:p>
                  </a:txBody>
                  <a:tcPr marL="0" marR="0" marT="635" marB="0"/>
                </a:tc>
                <a:tc hMerge="1">
                  <a:txBody>
                    <a:bodyPr/>
                    <a:lstStyle/>
                    <a:p>
                      <a:pPr marL="12065" algn="ctr">
                        <a:lnSpc>
                          <a:spcPct val="100000"/>
                        </a:lnSpc>
                        <a:spcBef>
                          <a:spcPts val="5"/>
                        </a:spcBef>
                      </a:pPr>
                      <a:endParaRPr sz="2000" dirty="0">
                        <a:solidFill>
                          <a:srgbClr val="000000"/>
                        </a:solidFill>
                        <a:latin typeface="STIX"/>
                        <a:cs typeface="STIX"/>
                      </a:endParaRPr>
                    </a:p>
                  </a:txBody>
                  <a:tcPr marL="0" marR="0" marT="635" marB="0"/>
                </a:tc>
                <a:tc hMerge="1">
                  <a:txBody>
                    <a:bodyPr/>
                    <a:lstStyle/>
                    <a:p>
                      <a:pPr marL="11430" algn="ctr">
                        <a:lnSpc>
                          <a:spcPct val="100000"/>
                        </a:lnSpc>
                        <a:spcBef>
                          <a:spcPts val="5"/>
                        </a:spcBef>
                      </a:pP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Since </a:t>
            </a:r>
            <a:r>
              <a:rPr lang="en-US" i="1" dirty="0"/>
              <a:t>location</a:t>
            </a:r>
            <a:r>
              <a:rPr lang="en-US" dirty="0"/>
              <a:t> is a qualitative variable and there are three locations, we will use </a:t>
            </a:r>
            <a:r>
              <a:rPr lang="en-US" i="1" dirty="0"/>
              <a:t>c</a:t>
            </a:r>
            <a:r>
              <a:rPr lang="en-US" dirty="0"/>
              <a:t> </a:t>
            </a:r>
            <a:r>
              <a:rPr lang="en-US" dirty="0">
                <a:latin typeface="Symbol" pitchFamily="98" charset="2"/>
              </a:rPr>
              <a:t>-</a:t>
            </a:r>
            <a:r>
              <a:rPr lang="en-US" dirty="0"/>
              <a:t> 1 </a:t>
            </a:r>
            <a:r>
              <a:rPr lang="en-US" dirty="0">
                <a:latin typeface="Symbol" pitchFamily="98" charset="2"/>
              </a:rPr>
              <a:t>=</a:t>
            </a:r>
            <a:r>
              <a:rPr lang="en-US" dirty="0"/>
              <a:t> 3 </a:t>
            </a:r>
            <a:r>
              <a:rPr lang="en-US" dirty="0">
                <a:latin typeface="Symbol" pitchFamily="98" charset="2"/>
              </a:rPr>
              <a:t>-</a:t>
            </a:r>
            <a:r>
              <a:rPr lang="en-US" dirty="0"/>
              <a:t> 1 </a:t>
            </a:r>
            <a:r>
              <a:rPr lang="en-US" dirty="0">
                <a:latin typeface="Symbol" pitchFamily="98" charset="2"/>
              </a:rPr>
              <a:t>=</a:t>
            </a:r>
            <a:r>
              <a:rPr lang="en-US" dirty="0"/>
              <a:t> 2 variables to represent the locations. The variables representing locations are </a:t>
            </a:r>
          </a:p>
        </p:txBody>
      </p:sp>
      <p:graphicFrame>
        <p:nvGraphicFramePr>
          <p:cNvPr id="2051" name="Object 3"/>
          <p:cNvGraphicFramePr>
            <a:graphicFrameLocks noChangeAspect="1"/>
          </p:cNvGraphicFramePr>
          <p:nvPr/>
        </p:nvGraphicFramePr>
        <p:xfrm>
          <a:off x="1871211" y="3039611"/>
          <a:ext cx="3759200" cy="1028700"/>
        </p:xfrm>
        <a:graphic>
          <a:graphicData uri="http://schemas.openxmlformats.org/presentationml/2006/ole">
            <mc:AlternateContent xmlns:mc="http://schemas.openxmlformats.org/markup-compatibility/2006">
              <mc:Choice xmlns:v="urn:schemas-microsoft-com:vml" Requires="v">
                <p:oleObj spid="_x0000_s2063" name="Equation" r:id="rId3" imgW="3759120" imgH="1028520" progId="Equation.DSMT4">
                  <p:embed/>
                </p:oleObj>
              </mc:Choice>
              <mc:Fallback>
                <p:oleObj name="Equation" r:id="rId3" imgW="375912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1211" y="3039611"/>
                        <a:ext cx="375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1862356" y="4161289"/>
          <a:ext cx="5092700" cy="1028700"/>
        </p:xfrm>
        <a:graphic>
          <a:graphicData uri="http://schemas.openxmlformats.org/presentationml/2006/ole">
            <mc:AlternateContent xmlns:mc="http://schemas.openxmlformats.org/markup-compatibility/2006">
              <mc:Choice xmlns:v="urn:schemas-microsoft-com:vml" Requires="v">
                <p:oleObj spid="_x0000_s2064" name="Equation" r:id="rId5" imgW="5092560" imgH="1028520" progId="Equation.DSMT4">
                  <p:embed/>
                </p:oleObj>
              </mc:Choice>
              <mc:Fallback>
                <p:oleObj name="Equation" r:id="rId5" imgW="50925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2356" y="4161289"/>
                        <a:ext cx="5092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The suburban location is known as the </a:t>
            </a:r>
            <a:r>
              <a:rPr lang="en-US" b="1" dirty="0">
                <a:solidFill>
                  <a:srgbClr val="C00000"/>
                </a:solidFill>
              </a:rPr>
              <a:t>base level variable</a:t>
            </a:r>
            <a:r>
              <a:rPr lang="en-US" dirty="0">
                <a:solidFill>
                  <a:srgbClr val="C00000"/>
                </a:solidFill>
              </a:rPr>
              <a:t> </a:t>
            </a:r>
            <a:r>
              <a:rPr lang="en-US" dirty="0"/>
              <a:t>since for suburban locations </a:t>
            </a:r>
            <a:r>
              <a:rPr lang="en-US" i="1" dirty="0"/>
              <a:t>x</a:t>
            </a:r>
            <a:r>
              <a:rPr lang="en-US" baseline="-25000" dirty="0"/>
              <a:t>2</a:t>
            </a:r>
            <a:r>
              <a:rPr lang="en-US" dirty="0"/>
              <a:t> </a:t>
            </a:r>
            <a:r>
              <a:rPr lang="en-US" dirty="0">
                <a:latin typeface="Symbol" pitchFamily="98" charset="2"/>
              </a:rPr>
              <a:t>=</a:t>
            </a:r>
            <a:r>
              <a:rPr lang="en-US" dirty="0"/>
              <a:t> 0 and </a:t>
            </a:r>
            <a:r>
              <a:rPr lang="en-US" i="1" dirty="0"/>
              <a:t>x</a:t>
            </a:r>
            <a:r>
              <a:rPr lang="en-US" baseline="-25000" dirty="0"/>
              <a:t>3</a:t>
            </a:r>
            <a:r>
              <a:rPr lang="en-US" dirty="0"/>
              <a:t> </a:t>
            </a:r>
            <a:r>
              <a:rPr lang="en-US" dirty="0">
                <a:latin typeface="Symbol" pitchFamily="98" charset="2"/>
              </a:rPr>
              <a:t>=</a:t>
            </a:r>
            <a:r>
              <a:rPr lang="en-US" dirty="0"/>
              <a:t> 0. The coefficients estimated for the </a:t>
            </a:r>
            <a:r>
              <a:rPr lang="en-US" i="1" dirty="0"/>
              <a:t>x</a:t>
            </a:r>
            <a:r>
              <a:rPr lang="en-US" baseline="-25000" dirty="0"/>
              <a:t>2</a:t>
            </a:r>
            <a:r>
              <a:rPr lang="en-US" dirty="0"/>
              <a:t> and </a:t>
            </a:r>
            <a:r>
              <a:rPr lang="en-US" i="1" dirty="0"/>
              <a:t>x</a:t>
            </a:r>
            <a:r>
              <a:rPr lang="en-US" baseline="-25000" dirty="0"/>
              <a:t>3</a:t>
            </a:r>
            <a:r>
              <a:rPr lang="en-US" dirty="0"/>
              <a:t> indicator variables will represent a difference between the mall and downtown locations and the suburban location.</a:t>
            </a:r>
          </a:p>
          <a:p>
            <a:r>
              <a:rPr lang="en-US" dirty="0"/>
              <a:t>The multiple regression model for </a:t>
            </a:r>
            <a:r>
              <a:rPr lang="en-US" i="1" dirty="0"/>
              <a:t>annual return</a:t>
            </a:r>
            <a:r>
              <a:rPr lang="en-US" dirty="0"/>
              <a:t> is given by</a:t>
            </a:r>
          </a:p>
        </p:txBody>
      </p:sp>
      <p:graphicFrame>
        <p:nvGraphicFramePr>
          <p:cNvPr id="3074" name="Object 2"/>
          <p:cNvGraphicFramePr>
            <a:graphicFrameLocks noChangeAspect="1"/>
          </p:cNvGraphicFramePr>
          <p:nvPr>
            <p:extLst>
              <p:ext uri="{D42A27DB-BD31-4B8C-83A1-F6EECF244321}">
                <p14:modId xmlns:p14="http://schemas.microsoft.com/office/powerpoint/2010/main" val="1050281842"/>
              </p:ext>
            </p:extLst>
          </p:nvPr>
        </p:nvGraphicFramePr>
        <p:xfrm>
          <a:off x="2222500" y="4343400"/>
          <a:ext cx="4356100" cy="431800"/>
        </p:xfrm>
        <a:graphic>
          <a:graphicData uri="http://schemas.openxmlformats.org/presentationml/2006/ole">
            <mc:AlternateContent xmlns:mc="http://schemas.openxmlformats.org/markup-compatibility/2006">
              <mc:Choice xmlns:v="urn:schemas-microsoft-com:vml" Requires="v">
                <p:oleObj spid="_x0000_s3080" name="Equation" r:id="rId3" imgW="4356000" imgH="431640" progId="Equation.DSMT4">
                  <p:embed/>
                </p:oleObj>
              </mc:Choice>
              <mc:Fallback>
                <p:oleObj name="Equation" r:id="rId3" imgW="4356000" imgH="431640" progId="Equation.DSMT4">
                  <p:embed/>
                  <p:pic>
                    <p:nvPicPr>
                      <p:cNvPr id="0" name="Picture 2"/>
                      <p:cNvPicPr>
                        <a:picLocks noChangeAspect="1" noChangeArrowheads="1"/>
                      </p:cNvPicPr>
                      <p:nvPr/>
                    </p:nvPicPr>
                    <p:blipFill>
                      <a:blip r:embed="rId4"/>
                      <a:srcRect/>
                      <a:stretch>
                        <a:fillRect/>
                      </a:stretch>
                    </p:blipFill>
                    <p:spPr bwMode="auto">
                      <a:xfrm>
                        <a:off x="2222500" y="4343400"/>
                        <a:ext cx="4356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The fitted regression model is</a:t>
            </a:r>
          </a:p>
          <a:p>
            <a:r>
              <a:rPr lang="en-US" dirty="0"/>
              <a:t>Estimated Annual Return </a:t>
            </a:r>
            <a:r>
              <a:rPr lang="en-US" dirty="0">
                <a:latin typeface="Symbol" pitchFamily="98" charset="2"/>
              </a:rPr>
              <a:t>=</a:t>
            </a:r>
            <a:r>
              <a:rPr lang="en-US" dirty="0"/>
              <a:t> 15.5071 + 0.8704 (</a:t>
            </a:r>
            <a:r>
              <a:rPr lang="en-US" i="1" dirty="0"/>
              <a:t>number of households</a:t>
            </a:r>
            <a:r>
              <a:rPr lang="en-US" dirty="0"/>
              <a:t>) + 27.8186 (</a:t>
            </a:r>
            <a:r>
              <a:rPr lang="en-US" i="1" dirty="0"/>
              <a:t>mall</a:t>
            </a:r>
            <a:r>
              <a:rPr lang="en-US" dirty="0"/>
              <a:t>) + 6.7185 (</a:t>
            </a:r>
            <a:r>
              <a:rPr lang="en-US" i="1" dirty="0"/>
              <a:t>downtown</a:t>
            </a:r>
            <a:r>
              <a:rPr lang="en-US" dirty="0"/>
              <a:t>).</a:t>
            </a:r>
          </a:p>
          <a:p>
            <a:r>
              <a:rPr lang="en-US" dirty="0"/>
              <a:t>Let’s discuss the model and its implications. First of all, we want to know if the </a:t>
            </a:r>
            <a:r>
              <a:rPr lang="en-US" i="1" dirty="0"/>
              <a:t>location</a:t>
            </a:r>
            <a:r>
              <a:rPr lang="en-US" dirty="0"/>
              <a:t> and the </a:t>
            </a:r>
            <a:r>
              <a:rPr lang="en-US" i="1" dirty="0"/>
              <a:t>number of households</a:t>
            </a:r>
            <a:r>
              <a:rPr lang="en-US" dirty="0"/>
              <a:t> in the area are useful predictors of annual return of the shops. You may recall that the test of the model’s significance is conducted using the </a:t>
            </a:r>
            <a:r>
              <a:rPr lang="en-US" i="1" dirty="0"/>
              <a:t>F</a:t>
            </a:r>
            <a:r>
              <a:rPr lang="en-US" dirty="0"/>
              <a:t>-test that tests the following hypothesis.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098" name="Object 2"/>
          <p:cNvGraphicFramePr>
            <a:graphicFrameLocks noChangeAspect="1"/>
          </p:cNvGraphicFramePr>
          <p:nvPr>
            <p:extLst>
              <p:ext uri="{D42A27DB-BD31-4B8C-83A1-F6EECF244321}">
                <p14:modId xmlns:p14="http://schemas.microsoft.com/office/powerpoint/2010/main" val="3838106771"/>
              </p:ext>
            </p:extLst>
          </p:nvPr>
        </p:nvGraphicFramePr>
        <p:xfrm>
          <a:off x="596900" y="1295400"/>
          <a:ext cx="3302000" cy="965200"/>
        </p:xfrm>
        <a:graphic>
          <a:graphicData uri="http://schemas.openxmlformats.org/presentationml/2006/ole">
            <mc:AlternateContent xmlns:mc="http://schemas.openxmlformats.org/markup-compatibility/2006">
              <mc:Choice xmlns:v="urn:schemas-microsoft-com:vml" Requires="v">
                <p:oleObj spid="_x0000_s4104" name="Equation" r:id="rId3" imgW="3301920" imgH="965160" progId="Equation.DSMT4">
                  <p:embed/>
                </p:oleObj>
              </mc:Choice>
              <mc:Fallback>
                <p:oleObj name="Equation" r:id="rId3" imgW="3301920" imgH="965160" progId="Equation.DSMT4">
                  <p:embed/>
                  <p:pic>
                    <p:nvPicPr>
                      <p:cNvPr id="0" name="Picture 2"/>
                      <p:cNvPicPr>
                        <a:picLocks noChangeAspect="1" noChangeArrowheads="1"/>
                      </p:cNvPicPr>
                      <p:nvPr/>
                    </p:nvPicPr>
                    <p:blipFill>
                      <a:blip r:embed="rId4"/>
                      <a:srcRect/>
                      <a:stretch>
                        <a:fillRect/>
                      </a:stretch>
                    </p:blipFill>
                    <p:spPr bwMode="auto">
                      <a:xfrm>
                        <a:off x="596900" y="1295400"/>
                        <a:ext cx="3302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2"/>
          <p:cNvGraphicFramePr>
            <a:graphicFrameLocks noGrp="1"/>
          </p:cNvGraphicFramePr>
          <p:nvPr/>
        </p:nvGraphicFramePr>
        <p:xfrm>
          <a:off x="4191000" y="1219200"/>
          <a:ext cx="4571999" cy="2148840"/>
        </p:xfrm>
        <a:graphic>
          <a:graphicData uri="http://schemas.openxmlformats.org/drawingml/2006/table">
            <a:tbl>
              <a:tblPr firstRow="1" bandRow="1">
                <a:tableStyleId>{5C22544A-7EE6-4342-B048-85BDC9FD1C3A}</a:tableStyleId>
              </a:tblPr>
              <a:tblGrid>
                <a:gridCol w="2397891">
                  <a:extLst>
                    <a:ext uri="{9D8B030D-6E8A-4147-A177-3AD203B41FA5}">
                      <a16:colId xmlns:a16="http://schemas.microsoft.com/office/drawing/2014/main" val="20000"/>
                    </a:ext>
                  </a:extLst>
                </a:gridCol>
                <a:gridCol w="2174108">
                  <a:extLst>
                    <a:ext uri="{9D8B030D-6E8A-4147-A177-3AD203B41FA5}">
                      <a16:colId xmlns:a16="http://schemas.microsoft.com/office/drawing/2014/main" val="20001"/>
                    </a:ext>
                  </a:extLst>
                </a:gridCol>
              </a:tblGrid>
              <a:tr h="300950">
                <a:tc gridSpan="2">
                  <a:txBody>
                    <a:bodyPr/>
                    <a:lstStyle/>
                    <a:p>
                      <a:pPr marL="21590">
                        <a:lnSpc>
                          <a:spcPct val="100000"/>
                        </a:lnSpc>
                        <a:spcBef>
                          <a:spcPts val="40"/>
                        </a:spcBef>
                      </a:pPr>
                      <a:r>
                        <a:rPr lang="en-US" sz="2000" dirty="0">
                          <a:latin typeface="Calibri"/>
                          <a:cs typeface="Calibri"/>
                        </a:rPr>
                        <a:t>SUMMARY OUTPUT</a:t>
                      </a:r>
                      <a:endParaRPr sz="2000" dirty="0">
                        <a:latin typeface="Calibri"/>
                        <a:cs typeface="Calibri"/>
                      </a:endParaRPr>
                    </a:p>
                  </a:txBody>
                  <a:tcPr marL="0" marR="0" marT="5080" marB="0"/>
                </a:tc>
                <a:tc hMerge="1">
                  <a:txBody>
                    <a:bodyPr/>
                    <a:lstStyle/>
                    <a:p>
                      <a:pPr marR="12700" algn="r">
                        <a:lnSpc>
                          <a:spcPct val="100000"/>
                        </a:lnSpc>
                        <a:spcBef>
                          <a:spcPts val="40"/>
                        </a:spcBef>
                      </a:pPr>
                      <a:endParaRPr sz="2000" dirty="0">
                        <a:latin typeface="Calibri"/>
                        <a:cs typeface="Calibri"/>
                      </a:endParaRPr>
                    </a:p>
                  </a:txBody>
                  <a:tcPr marL="0" marR="0" marT="5080" marB="0"/>
                </a:tc>
                <a:extLst>
                  <a:ext uri="{0D108BD9-81ED-4DB2-BD59-A6C34878D82A}">
                    <a16:rowId xmlns:a16="http://schemas.microsoft.com/office/drawing/2014/main" val="10000"/>
                  </a:ext>
                </a:extLst>
              </a:tr>
              <a:tr h="300950">
                <a:tc gridSpan="2">
                  <a:txBody>
                    <a:bodyPr/>
                    <a:lstStyle/>
                    <a:p>
                      <a:pPr marL="21590" algn="ctr">
                        <a:lnSpc>
                          <a:spcPct val="100000"/>
                        </a:lnSpc>
                        <a:spcBef>
                          <a:spcPts val="40"/>
                        </a:spcBef>
                      </a:pPr>
                      <a:r>
                        <a:rPr lang="en-US" sz="2000" i="1" dirty="0">
                          <a:solidFill>
                            <a:srgbClr val="000000"/>
                          </a:solidFill>
                          <a:latin typeface="Calibri"/>
                          <a:cs typeface="Calibri"/>
                        </a:rPr>
                        <a:t>Regression</a:t>
                      </a:r>
                      <a:r>
                        <a:rPr lang="en-US" sz="2000" i="1" baseline="0" dirty="0">
                          <a:solidFill>
                            <a:srgbClr val="000000"/>
                          </a:solidFill>
                          <a:latin typeface="Calibri"/>
                          <a:cs typeface="Calibri"/>
                        </a:rPr>
                        <a:t> Statistics</a:t>
                      </a:r>
                      <a:endParaRPr sz="2000" i="1" dirty="0">
                        <a:solidFill>
                          <a:srgbClr val="000000"/>
                        </a:solidFill>
                        <a:latin typeface="Calibri"/>
                        <a:cs typeface="Calibri"/>
                      </a:endParaRPr>
                    </a:p>
                  </a:txBody>
                  <a:tcPr marL="0" marR="0" marT="5080" marB="0"/>
                </a:tc>
                <a:tc hMerge="1">
                  <a:txBody>
                    <a:bodyPr/>
                    <a:lstStyle/>
                    <a:p>
                      <a:pPr marR="12700" algn="r">
                        <a:lnSpc>
                          <a:spcPct val="100000"/>
                        </a:lnSpc>
                        <a:spcBef>
                          <a:spcPts val="40"/>
                        </a:spcBef>
                      </a:pPr>
                      <a:endParaRPr sz="2000" dirty="0">
                        <a:latin typeface="Calibri"/>
                        <a:cs typeface="Calibri"/>
                      </a:endParaRPr>
                    </a:p>
                  </a:txBody>
                  <a:tcPr marL="0" marR="0" marT="5080" marB="0"/>
                </a:tc>
                <a:extLst>
                  <a:ext uri="{0D108BD9-81ED-4DB2-BD59-A6C34878D82A}">
                    <a16:rowId xmlns:a16="http://schemas.microsoft.com/office/drawing/2014/main" val="10001"/>
                  </a:ext>
                </a:extLst>
              </a:tr>
              <a:tr h="300950">
                <a:tc>
                  <a:txBody>
                    <a:bodyPr/>
                    <a:lstStyle/>
                    <a:p>
                      <a:pPr marL="21590">
                        <a:lnSpc>
                          <a:spcPct val="100000"/>
                        </a:lnSpc>
                        <a:spcBef>
                          <a:spcPts val="40"/>
                        </a:spcBef>
                      </a:pPr>
                      <a:r>
                        <a:rPr sz="2000" spc="10" dirty="0">
                          <a:solidFill>
                            <a:srgbClr val="000000"/>
                          </a:solidFill>
                        </a:rPr>
                        <a:t>Mul</a:t>
                      </a:r>
                      <a:r>
                        <a:rPr lang="en-US" sz="2000" spc="10" dirty="0">
                          <a:solidFill>
                            <a:srgbClr val="000000"/>
                          </a:solidFill>
                        </a:rPr>
                        <a:t>ti</a:t>
                      </a:r>
                      <a:r>
                        <a:rPr sz="2000" spc="10" dirty="0">
                          <a:solidFill>
                            <a:srgbClr val="000000"/>
                          </a:solidFill>
                        </a:rPr>
                        <a:t>ple</a:t>
                      </a:r>
                      <a:r>
                        <a:rPr sz="2000" dirty="0">
                          <a:solidFill>
                            <a:srgbClr val="000000"/>
                          </a:solidFill>
                        </a:rPr>
                        <a:t> </a:t>
                      </a:r>
                      <a:r>
                        <a:rPr sz="2000" spc="-5" dirty="0">
                          <a:solidFill>
                            <a:srgbClr val="000000"/>
                          </a:solidFill>
                        </a:rPr>
                        <a:t>R</a:t>
                      </a:r>
                      <a:endParaRPr sz="2000" dirty="0">
                        <a:solidFill>
                          <a:srgbClr val="000000"/>
                        </a:solidFill>
                        <a:latin typeface="Calibri"/>
                        <a:cs typeface="Calibri"/>
                      </a:endParaRPr>
                    </a:p>
                  </a:txBody>
                  <a:tcPr marL="0" marR="0" marT="5080" marB="0"/>
                </a:tc>
                <a:tc>
                  <a:txBody>
                    <a:bodyPr/>
                    <a:lstStyle/>
                    <a:p>
                      <a:pPr marR="12700" algn="r">
                        <a:lnSpc>
                          <a:spcPct val="100000"/>
                        </a:lnSpc>
                        <a:spcBef>
                          <a:spcPts val="40"/>
                        </a:spcBef>
                      </a:pPr>
                      <a:r>
                        <a:rPr sz="2000" spc="-40" dirty="0">
                          <a:solidFill>
                            <a:srgbClr val="000000"/>
                          </a:solidFill>
                        </a:rPr>
                        <a:t>0</a:t>
                      </a:r>
                      <a:r>
                        <a:rPr sz="2000" spc="5" dirty="0">
                          <a:solidFill>
                            <a:srgbClr val="000000"/>
                          </a:solidFill>
                        </a:rPr>
                        <a:t>.</a:t>
                      </a:r>
                      <a:r>
                        <a:rPr sz="2000" spc="-40" dirty="0">
                          <a:solidFill>
                            <a:srgbClr val="000000"/>
                          </a:solidFill>
                        </a:rPr>
                        <a:t>99997483</a:t>
                      </a:r>
                      <a:r>
                        <a:rPr sz="2000" dirty="0">
                          <a:solidFill>
                            <a:srgbClr val="000000"/>
                          </a:solidFill>
                        </a:rPr>
                        <a:t>8</a:t>
                      </a:r>
                      <a:endParaRPr sz="2000" dirty="0">
                        <a:solidFill>
                          <a:srgbClr val="000000"/>
                        </a:solidFill>
                        <a:latin typeface="Calibri"/>
                        <a:cs typeface="Calibri"/>
                      </a:endParaRPr>
                    </a:p>
                  </a:txBody>
                  <a:tcPr marL="0" marR="0" marT="5080" marB="0"/>
                </a:tc>
                <a:extLst>
                  <a:ext uri="{0D108BD9-81ED-4DB2-BD59-A6C34878D82A}">
                    <a16:rowId xmlns:a16="http://schemas.microsoft.com/office/drawing/2014/main" val="10002"/>
                  </a:ext>
                </a:extLst>
              </a:tr>
              <a:tr h="278491">
                <a:tc>
                  <a:txBody>
                    <a:bodyPr/>
                    <a:lstStyle/>
                    <a:p>
                      <a:pPr marL="21590">
                        <a:lnSpc>
                          <a:spcPct val="100000"/>
                        </a:lnSpc>
                      </a:pPr>
                      <a:r>
                        <a:rPr sz="2000" spc="-5" dirty="0">
                          <a:solidFill>
                            <a:srgbClr val="000000"/>
                          </a:solidFill>
                        </a:rPr>
                        <a:t>R</a:t>
                      </a:r>
                      <a:r>
                        <a:rPr sz="2000" spc="-4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99994967</a:t>
                      </a:r>
                      <a:r>
                        <a:rPr sz="2000" dirty="0">
                          <a:solidFill>
                            <a:srgbClr val="000000"/>
                          </a:solidFill>
                        </a:rPr>
                        <a:t>7</a:t>
                      </a:r>
                      <a:endParaRPr sz="200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278491">
                <a:tc>
                  <a:txBody>
                    <a:bodyPr/>
                    <a:lstStyle/>
                    <a:p>
                      <a:pPr marL="21590">
                        <a:lnSpc>
                          <a:spcPct val="100000"/>
                        </a:lnSpc>
                      </a:pPr>
                      <a:r>
                        <a:rPr sz="2000" spc="0" dirty="0">
                          <a:solidFill>
                            <a:srgbClr val="000000"/>
                          </a:solidFill>
                        </a:rPr>
                        <a:t>Adjusted </a:t>
                      </a:r>
                      <a:r>
                        <a:rPr sz="2000" spc="-5" dirty="0">
                          <a:solidFill>
                            <a:srgbClr val="000000"/>
                          </a:solidFill>
                        </a:rPr>
                        <a:t>R</a:t>
                      </a:r>
                      <a:r>
                        <a:rPr sz="2000" spc="-7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99994387</a:t>
                      </a:r>
                      <a:r>
                        <a:rPr sz="2000" dirty="0">
                          <a:solidFill>
                            <a:srgbClr val="000000"/>
                          </a:solidFill>
                        </a:rPr>
                        <a:t>1</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240311">
                <a:tc>
                  <a:txBody>
                    <a:bodyPr/>
                    <a:lstStyle/>
                    <a:p>
                      <a:pPr marL="21590">
                        <a:lnSpc>
                          <a:spcPct val="100000"/>
                        </a:lnSpc>
                      </a:pPr>
                      <a:r>
                        <a:rPr sz="2000" spc="-10" dirty="0">
                          <a:solidFill>
                            <a:srgbClr val="000000"/>
                          </a:solidFill>
                        </a:rPr>
                        <a:t>Standard</a:t>
                      </a:r>
                      <a:r>
                        <a:rPr sz="2000" spc="-25" dirty="0">
                          <a:solidFill>
                            <a:srgbClr val="000000"/>
                          </a:solidFill>
                        </a:rPr>
                        <a:t> </a:t>
                      </a:r>
                      <a:r>
                        <a:rPr sz="2000" spc="-15" dirty="0">
                          <a:solidFill>
                            <a:srgbClr val="000000"/>
                          </a:solidFill>
                        </a:rPr>
                        <a:t>Error</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28870703</a:t>
                      </a:r>
                      <a:r>
                        <a:rPr sz="2000" dirty="0">
                          <a:solidFill>
                            <a:srgbClr val="000000"/>
                          </a:solidFill>
                        </a:rPr>
                        <a:t>3</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r h="240311">
                <a:tc>
                  <a:txBody>
                    <a:bodyPr/>
                    <a:lstStyle/>
                    <a:p>
                      <a:pPr marL="21590">
                        <a:lnSpc>
                          <a:spcPct val="100000"/>
                        </a:lnSpc>
                      </a:pPr>
                      <a:r>
                        <a:rPr lang="en-US" sz="2000" dirty="0">
                          <a:solidFill>
                            <a:srgbClr val="000000"/>
                          </a:solidFill>
                          <a:latin typeface="Calibri"/>
                          <a:cs typeface="Calibri"/>
                        </a:rPr>
                        <a:t>Observations</a:t>
                      </a:r>
                      <a:endParaRPr sz="2000" dirty="0">
                        <a:solidFill>
                          <a:srgbClr val="000000"/>
                        </a:solidFill>
                        <a:latin typeface="Calibri"/>
                        <a:cs typeface="Calibri"/>
                      </a:endParaRPr>
                    </a:p>
                  </a:txBody>
                  <a:tcPr marL="0" marR="0" marT="0" marB="0"/>
                </a:tc>
                <a:tc>
                  <a:txBody>
                    <a:bodyPr/>
                    <a:lstStyle/>
                    <a:p>
                      <a:pPr marR="12700" algn="r">
                        <a:lnSpc>
                          <a:spcPct val="100000"/>
                        </a:lnSpc>
                      </a:pPr>
                      <a:r>
                        <a:rPr lang="en-US" sz="2000" dirty="0">
                          <a:solidFill>
                            <a:srgbClr val="000000"/>
                          </a:solidFill>
                          <a:latin typeface="Calibri"/>
                          <a:cs typeface="Calibri"/>
                        </a:rPr>
                        <a:t>30</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6"/>
                  </a:ext>
                </a:extLst>
              </a:tr>
            </a:tbl>
          </a:graphicData>
        </a:graphic>
      </p:graphicFrame>
      <p:graphicFrame>
        <p:nvGraphicFramePr>
          <p:cNvPr id="8" name="object 2"/>
          <p:cNvGraphicFramePr>
            <a:graphicFrameLocks noGrp="1"/>
          </p:cNvGraphicFramePr>
          <p:nvPr/>
        </p:nvGraphicFramePr>
        <p:xfrm>
          <a:off x="457200" y="3733800"/>
          <a:ext cx="8000998" cy="1802835"/>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600198">
                  <a:extLst>
                    <a:ext uri="{9D8B030D-6E8A-4147-A177-3AD203B41FA5}">
                      <a16:colId xmlns:a16="http://schemas.microsoft.com/office/drawing/2014/main" val="20005"/>
                    </a:ext>
                  </a:extLst>
                </a:gridCol>
              </a:tblGrid>
              <a:tr h="304800">
                <a:tc gridSpan="6">
                  <a:txBody>
                    <a:bodyPr/>
                    <a:lstStyle/>
                    <a:p>
                      <a:pPr>
                        <a:lnSpc>
                          <a:spcPct val="100000"/>
                        </a:lnSpc>
                      </a:pPr>
                      <a:r>
                        <a:rPr lang="en-US" sz="2000" dirty="0">
                          <a:latin typeface="+mj-lt"/>
                          <a:cs typeface="Times New Roman"/>
                        </a:rPr>
                        <a:t>ANOVA</a:t>
                      </a:r>
                      <a:endParaRPr sz="2000" dirty="0">
                        <a:latin typeface="+mj-lt"/>
                        <a:cs typeface="Times New Roman"/>
                      </a:endParaRPr>
                    </a:p>
                  </a:txBody>
                  <a:tcPr marL="0" marR="0" marT="0" marB="0"/>
                </a:tc>
                <a:tc hMerge="1">
                  <a:txBody>
                    <a:bodyPr/>
                    <a:lstStyle/>
                    <a:p>
                      <a:pPr marR="59690" algn="r">
                        <a:lnSpc>
                          <a:spcPct val="100000"/>
                        </a:lnSpc>
                        <a:spcBef>
                          <a:spcPts val="150"/>
                        </a:spcBef>
                      </a:pPr>
                      <a:endParaRPr sz="2000" dirty="0">
                        <a:latin typeface="Calibri"/>
                        <a:cs typeface="Calibri"/>
                      </a:endParaRPr>
                    </a:p>
                  </a:txBody>
                  <a:tcPr marL="0" marR="0" marT="19050" marB="0"/>
                </a:tc>
                <a:tc hMerge="1">
                  <a:txBody>
                    <a:bodyPr/>
                    <a:lstStyle/>
                    <a:p>
                      <a:pPr marR="70485" algn="ctr">
                        <a:lnSpc>
                          <a:spcPct val="100000"/>
                        </a:lnSpc>
                        <a:spcBef>
                          <a:spcPts val="150"/>
                        </a:spcBef>
                      </a:pPr>
                      <a:endParaRPr sz="2000">
                        <a:latin typeface="Calibri"/>
                        <a:cs typeface="Calibri"/>
                      </a:endParaRPr>
                    </a:p>
                  </a:txBody>
                  <a:tcPr marL="0" marR="0" marT="19050" marB="0"/>
                </a:tc>
                <a:tc hMerge="1">
                  <a:txBody>
                    <a:bodyPr/>
                    <a:lstStyle/>
                    <a:p>
                      <a:pPr marL="274955">
                        <a:lnSpc>
                          <a:spcPct val="100000"/>
                        </a:lnSpc>
                        <a:spcBef>
                          <a:spcPts val="150"/>
                        </a:spcBef>
                        <a:tabLst>
                          <a:tab pos="1051560" algn="l"/>
                        </a:tabLst>
                      </a:pPr>
                      <a:endParaRPr sz="2000">
                        <a:latin typeface="Calibri"/>
                        <a:cs typeface="Calibri"/>
                      </a:endParaRPr>
                    </a:p>
                  </a:txBody>
                  <a:tcPr marL="0" marR="0" marT="19050" marB="0"/>
                </a:tc>
                <a:tc hMerge="1">
                  <a:txBody>
                    <a:bodyPr/>
                    <a:lstStyle/>
                    <a:p>
                      <a:endParaRPr lang="en-US"/>
                    </a:p>
                  </a:txBody>
                  <a:tcPr/>
                </a:tc>
                <a:tc hMerge="1">
                  <a:txBody>
                    <a:bodyPr/>
                    <a:lstStyle/>
                    <a:p>
                      <a:pPr marR="109855" algn="r">
                        <a:lnSpc>
                          <a:spcPct val="100000"/>
                        </a:lnSpc>
                        <a:spcBef>
                          <a:spcPts val="150"/>
                        </a:spcBef>
                      </a:pPr>
                      <a:endParaRPr sz="2000" dirty="0">
                        <a:latin typeface="Calibri"/>
                        <a:cs typeface="Calibri"/>
                      </a:endParaRPr>
                    </a:p>
                  </a:txBody>
                  <a:tcPr marL="0" marR="0" marT="19050" marB="0"/>
                </a:tc>
                <a:extLst>
                  <a:ext uri="{0D108BD9-81ED-4DB2-BD59-A6C34878D82A}">
                    <a16:rowId xmlns:a16="http://schemas.microsoft.com/office/drawing/2014/main" val="10000"/>
                  </a:ext>
                </a:extLst>
              </a:tr>
              <a:tr h="378733">
                <a:tc>
                  <a:txBody>
                    <a:bodyPr/>
                    <a:lstStyle/>
                    <a:p>
                      <a:pPr algn="ctr">
                        <a:lnSpc>
                          <a:spcPct val="100000"/>
                        </a:lnSpc>
                      </a:pPr>
                      <a:endParaRPr sz="2000" b="1" i="1" dirty="0">
                        <a:solidFill>
                          <a:srgbClr val="000000"/>
                        </a:solidFill>
                        <a:latin typeface="Times New Roman"/>
                        <a:cs typeface="Times New Roman"/>
                      </a:endParaRPr>
                    </a:p>
                  </a:txBody>
                  <a:tcPr marL="0" marR="0" marT="0" marB="0"/>
                </a:tc>
                <a:tc>
                  <a:txBody>
                    <a:bodyPr/>
                    <a:lstStyle/>
                    <a:p>
                      <a:pPr marR="59690" algn="ctr">
                        <a:lnSpc>
                          <a:spcPct val="100000"/>
                        </a:lnSpc>
                        <a:spcBef>
                          <a:spcPts val="150"/>
                        </a:spcBef>
                      </a:pPr>
                      <a:r>
                        <a:rPr sz="2000" b="1" i="1" spc="10" dirty="0">
                          <a:solidFill>
                            <a:srgbClr val="000000"/>
                          </a:solidFill>
                        </a:rPr>
                        <a:t>d</a:t>
                      </a:r>
                      <a:r>
                        <a:rPr sz="2000" b="1" i="1"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70485" algn="ctr">
                        <a:lnSpc>
                          <a:spcPct val="100000"/>
                        </a:lnSpc>
                        <a:spcBef>
                          <a:spcPts val="150"/>
                        </a:spcBef>
                      </a:pPr>
                      <a:r>
                        <a:rPr sz="2000" b="1" i="1" dirty="0">
                          <a:solidFill>
                            <a:srgbClr val="000000"/>
                          </a:solidFill>
                        </a:rPr>
                        <a:t>SS</a:t>
                      </a:r>
                      <a:endParaRPr sz="2000" b="1" i="1">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sz="2000" b="1" i="1" spc="-5" dirty="0">
                          <a:solidFill>
                            <a:srgbClr val="000000"/>
                          </a:solidFill>
                        </a:rPr>
                        <a:t>MS	</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lang="en-US" sz="2000" b="1" i="1" spc="-5"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sz="2000" b="1" i="1" spc="-10" dirty="0">
                          <a:solidFill>
                            <a:srgbClr val="000000"/>
                          </a:solidFill>
                        </a:rPr>
                        <a:t>Signiﬁcance</a:t>
                      </a:r>
                      <a:r>
                        <a:rPr sz="2000" b="1" i="1" spc="-80" dirty="0">
                          <a:solidFill>
                            <a:srgbClr val="000000"/>
                          </a:solidFill>
                        </a:rPr>
                        <a:t> </a:t>
                      </a:r>
                      <a:r>
                        <a:rPr sz="2000" b="1" i="1" spc="-5" dirty="0">
                          <a:solidFill>
                            <a:srgbClr val="000000"/>
                          </a:solidFill>
                        </a:rPr>
                        <a:t>F</a:t>
                      </a:r>
                      <a:endParaRPr sz="2000" b="1" i="1" dirty="0">
                        <a:solidFill>
                          <a:srgbClr val="000000"/>
                        </a:solidFill>
                        <a:latin typeface="Calibri"/>
                        <a:cs typeface="Calibri"/>
                      </a:endParaRPr>
                    </a:p>
                  </a:txBody>
                  <a:tcPr marL="0" marR="0" marT="19050" marB="0"/>
                </a:tc>
                <a:extLst>
                  <a:ext uri="{0D108BD9-81ED-4DB2-BD59-A6C34878D82A}">
                    <a16:rowId xmlns:a16="http://schemas.microsoft.com/office/drawing/2014/main" val="10001"/>
                  </a:ext>
                </a:extLst>
              </a:tr>
              <a:tr h="408299">
                <a:tc>
                  <a:txBody>
                    <a:bodyPr/>
                    <a:lstStyle/>
                    <a:p>
                      <a:pPr marL="24130" algn="l">
                        <a:lnSpc>
                          <a:spcPct val="100000"/>
                        </a:lnSpc>
                        <a:spcBef>
                          <a:spcPts val="120"/>
                        </a:spcBef>
                      </a:pPr>
                      <a:r>
                        <a:rPr sz="2000" dirty="0">
                          <a:solidFill>
                            <a:srgbClr val="000000"/>
                          </a:solidFill>
                        </a:rPr>
                        <a:t>Regression</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lang="en-US" sz="2000" dirty="0">
                          <a:solidFill>
                            <a:srgbClr val="000000"/>
                          </a:solidFill>
                        </a:rPr>
                        <a:t>3</a:t>
                      </a:r>
                      <a:endParaRPr sz="2000" dirty="0">
                        <a:solidFill>
                          <a:srgbClr val="000000"/>
                        </a:solidFill>
                        <a:latin typeface="Calibri"/>
                        <a:cs typeface="Calibri"/>
                      </a:endParaRPr>
                    </a:p>
                  </a:txBody>
                  <a:tcPr marL="0" marR="0" marT="15240" marB="0"/>
                </a:tc>
                <a:tc>
                  <a:txBody>
                    <a:bodyPr/>
                    <a:lstStyle/>
                    <a:p>
                      <a:pPr marL="92710" algn="l">
                        <a:lnSpc>
                          <a:spcPct val="100000"/>
                        </a:lnSpc>
                        <a:spcBef>
                          <a:spcPts val="120"/>
                        </a:spcBef>
                      </a:pPr>
                      <a:r>
                        <a:rPr lang="en-US" sz="2000" kern="1200" baseline="0" dirty="0">
                          <a:solidFill>
                            <a:srgbClr val="000000"/>
                          </a:solidFill>
                          <a:latin typeface="+mn-lt"/>
                          <a:ea typeface="+mn-ea"/>
                          <a:cs typeface="+mn-cs"/>
                        </a:rPr>
                        <a:t>43062.89567 </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lang="en-US" sz="2000" kern="1200" baseline="0" dirty="0">
                          <a:solidFill>
                            <a:srgbClr val="000000"/>
                          </a:solidFill>
                          <a:latin typeface="+mn-lt"/>
                          <a:ea typeface="+mn-ea"/>
                          <a:cs typeface="+mn-cs"/>
                        </a:rPr>
                        <a:t>14354.29856</a:t>
                      </a:r>
                      <a:endParaRPr sz="2000" dirty="0">
                        <a:solidFill>
                          <a:srgbClr val="000000"/>
                        </a:solidFill>
                        <a:latin typeface="Calibri"/>
                        <a:cs typeface="Calibri"/>
                      </a:endParaRPr>
                    </a:p>
                  </a:txBody>
                  <a:tcPr marL="0" marR="0" marT="15240" marB="0"/>
                </a:tc>
                <a:tc>
                  <a:txBody>
                    <a:bodyPr/>
                    <a:lstStyle/>
                    <a:p>
                      <a:pPr marL="0" marR="75565" indent="0" algn="ctr" defTabSz="914400" rtl="0" eaLnBrk="1" fontAlgn="auto" latinLnBrk="0" hangingPunct="1">
                        <a:lnSpc>
                          <a:spcPct val="100000"/>
                        </a:lnSpc>
                        <a:spcBef>
                          <a:spcPts val="120"/>
                        </a:spcBef>
                        <a:spcAft>
                          <a:spcPts val="0"/>
                        </a:spcAft>
                        <a:buClrTx/>
                        <a:buSzTx/>
                        <a:buFontTx/>
                        <a:buNone/>
                        <a:tabLst/>
                        <a:defRPr/>
                      </a:pPr>
                      <a:r>
                        <a:rPr lang="en-US" sz="2000" kern="1200" baseline="0" dirty="0">
                          <a:solidFill>
                            <a:srgbClr val="000000"/>
                          </a:solidFill>
                          <a:latin typeface="+mn-lt"/>
                          <a:ea typeface="+mn-ea"/>
                          <a:cs typeface="+mn-cs"/>
                        </a:rPr>
                        <a:t>172213.5214</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lang="en-US" sz="2000" kern="1200" baseline="0" dirty="0">
                          <a:solidFill>
                            <a:srgbClr val="000000"/>
                          </a:solidFill>
                          <a:latin typeface="+mn-lt"/>
                          <a:ea typeface="+mn-ea"/>
                          <a:cs typeface="+mn-cs"/>
                        </a:rPr>
                        <a:t>5.5533E-56 </a:t>
                      </a:r>
                      <a:endParaRPr sz="2000" dirty="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370285">
                <a:tc>
                  <a:txBody>
                    <a:bodyPr/>
                    <a:lstStyle/>
                    <a:p>
                      <a:pPr marL="24765" algn="l">
                        <a:lnSpc>
                          <a:spcPct val="100000"/>
                        </a:lnSpc>
                      </a:pPr>
                      <a:r>
                        <a:rPr sz="2000" dirty="0">
                          <a:solidFill>
                            <a:srgbClr val="000000"/>
                          </a:solidFill>
                        </a:rPr>
                        <a:t>Residual</a:t>
                      </a: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spc="-40" dirty="0">
                          <a:solidFill>
                            <a:srgbClr val="000000"/>
                          </a:solidFill>
                        </a:rPr>
                        <a:t>26</a:t>
                      </a:r>
                      <a:endParaRPr sz="2000" dirty="0">
                        <a:solidFill>
                          <a:srgbClr val="000000"/>
                        </a:solidFill>
                        <a:latin typeface="Calibri"/>
                        <a:cs typeface="Calibri"/>
                      </a:endParaRPr>
                    </a:p>
                  </a:txBody>
                  <a:tcPr marL="0" marR="0" marT="0" marB="0"/>
                </a:tc>
                <a:tc>
                  <a:txBody>
                    <a:bodyPr/>
                    <a:lstStyle/>
                    <a:p>
                      <a:pPr marL="67945" algn="l">
                        <a:lnSpc>
                          <a:spcPct val="100000"/>
                        </a:lnSpc>
                      </a:pPr>
                      <a:r>
                        <a:rPr lang="en-US" sz="2000" kern="1200" baseline="0" dirty="0">
                          <a:solidFill>
                            <a:srgbClr val="000000"/>
                          </a:solidFill>
                          <a:latin typeface="+mn-lt"/>
                          <a:ea typeface="+mn-ea"/>
                          <a:cs typeface="+mn-cs"/>
                        </a:rPr>
                        <a:t>2.167145526 </a:t>
                      </a:r>
                      <a:endParaRPr sz="2000" dirty="0">
                        <a:solidFill>
                          <a:srgbClr val="000000"/>
                        </a:solidFill>
                        <a:latin typeface="Calibri"/>
                        <a:cs typeface="Calibri"/>
                      </a:endParaRPr>
                    </a:p>
                  </a:txBody>
                  <a:tcPr marL="0" marR="0" marT="0" marB="0"/>
                </a:tc>
                <a:tc>
                  <a:txBody>
                    <a:bodyPr/>
                    <a:lstStyle/>
                    <a:p>
                      <a:pPr marL="100965" algn="l">
                        <a:lnSpc>
                          <a:spcPct val="100000"/>
                        </a:lnSpc>
                      </a:pPr>
                      <a:r>
                        <a:rPr lang="en-US" sz="2000" kern="1200" baseline="0" dirty="0">
                          <a:solidFill>
                            <a:srgbClr val="000000"/>
                          </a:solidFill>
                          <a:latin typeface="+mn-lt"/>
                          <a:ea typeface="+mn-ea"/>
                          <a:cs typeface="+mn-cs"/>
                        </a:rPr>
                        <a:t>0.083351751 </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3"/>
                  </a:ext>
                </a:extLst>
              </a:tr>
              <a:tr h="340718">
                <a:tc>
                  <a:txBody>
                    <a:bodyPr/>
                    <a:lstStyle/>
                    <a:p>
                      <a:pPr marL="25400" algn="l">
                        <a:lnSpc>
                          <a:spcPct val="100000"/>
                        </a:lnSpc>
                      </a:pPr>
                      <a:r>
                        <a:rPr sz="2000" spc="-10" dirty="0">
                          <a:solidFill>
                            <a:srgbClr val="000000"/>
                          </a:solidFill>
                        </a:rPr>
                        <a:t>Total</a:t>
                      </a: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spc="-40" dirty="0">
                          <a:solidFill>
                            <a:srgbClr val="000000"/>
                          </a:solidFill>
                        </a:rPr>
                        <a:t>29</a:t>
                      </a:r>
                      <a:endParaRPr sz="2000" dirty="0">
                        <a:solidFill>
                          <a:srgbClr val="000000"/>
                        </a:solidFill>
                        <a:latin typeface="Calibri"/>
                        <a:cs typeface="Calibri"/>
                      </a:endParaRPr>
                    </a:p>
                  </a:txBody>
                  <a:tcPr marL="0" marR="0" marT="0" marB="0"/>
                </a:tc>
                <a:tc>
                  <a:txBody>
                    <a:bodyPr/>
                    <a:lstStyle/>
                    <a:p>
                      <a:pPr marL="93345" algn="l">
                        <a:lnSpc>
                          <a:spcPct val="100000"/>
                        </a:lnSpc>
                      </a:pPr>
                      <a:r>
                        <a:rPr lang="en-US" sz="2000" kern="1200" baseline="0" dirty="0">
                          <a:solidFill>
                            <a:srgbClr val="000000"/>
                          </a:solidFill>
                          <a:latin typeface="+mn-lt"/>
                          <a:ea typeface="+mn-ea"/>
                          <a:cs typeface="+mn-cs"/>
                        </a:rPr>
                        <a:t>43065.06282 </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457200" y="1280160"/>
            <a:ext cx="8229600" cy="4892040"/>
          </a:xfrm>
        </p:spPr>
        <p:txBody>
          <a:bodyPr>
            <a:normAutofit/>
          </a:bodyPr>
          <a:lstStyle/>
          <a:p>
            <a:endParaRPr lang="en-US" dirty="0"/>
          </a:p>
          <a:p>
            <a:endParaRPr lang="en-US" dirty="0"/>
          </a:p>
          <a:p>
            <a:endParaRPr lang="en-US" dirty="0"/>
          </a:p>
          <a:p>
            <a:endParaRPr lang="en-US" dirty="0"/>
          </a:p>
          <a:p>
            <a:r>
              <a:rPr lang="en-US" dirty="0"/>
              <a:t>Examining the Excel output, we see that the </a:t>
            </a:r>
            <a:r>
              <a:rPr lang="en-US" i="1" dirty="0"/>
              <a:t>F</a:t>
            </a:r>
            <a:r>
              <a:rPr lang="en-US" dirty="0"/>
              <a:t>-statistic for the test is 172,213.5214 with a </a:t>
            </a:r>
            <a:r>
              <a:rPr lang="en-US" i="1" dirty="0"/>
              <a:t>P</a:t>
            </a:r>
            <a:r>
              <a:rPr lang="en-US" dirty="0"/>
              <a:t>-value near zero. This is an indication that we reject </a:t>
            </a:r>
            <a:r>
              <a:rPr lang="en-US" i="1" dirty="0"/>
              <a:t>H</a:t>
            </a:r>
            <a:r>
              <a:rPr lang="en-US" baseline="-25000" dirty="0"/>
              <a:t>0</a:t>
            </a:r>
            <a:r>
              <a:rPr lang="en-US" dirty="0"/>
              <a:t> and conclude that at least one of the slopes in the model is significantly different from zero, and the model can be useful in predicting the variability of </a:t>
            </a:r>
            <a:r>
              <a:rPr lang="en-US" i="1" dirty="0"/>
              <a:t>annual returns</a:t>
            </a:r>
            <a:r>
              <a:rPr lang="en-US" dirty="0"/>
              <a:t>. </a:t>
            </a:r>
          </a:p>
        </p:txBody>
      </p:sp>
      <p:graphicFrame>
        <p:nvGraphicFramePr>
          <p:cNvPr id="4" name="object 2"/>
          <p:cNvGraphicFramePr>
            <a:graphicFrameLocks noGrp="1"/>
          </p:cNvGraphicFramePr>
          <p:nvPr>
            <p:extLst>
              <p:ext uri="{D42A27DB-BD31-4B8C-83A1-F6EECF244321}">
                <p14:modId xmlns:p14="http://schemas.microsoft.com/office/powerpoint/2010/main" val="4278204261"/>
              </p:ext>
            </p:extLst>
          </p:nvPr>
        </p:nvGraphicFramePr>
        <p:xfrm>
          <a:off x="329967" y="1295400"/>
          <a:ext cx="8534401" cy="1917192"/>
        </p:xfrm>
        <a:graphic>
          <a:graphicData uri="http://schemas.openxmlformats.org/drawingml/2006/table">
            <a:tbl>
              <a:tblPr firstRow="1" bandRow="1">
                <a:tableStyleId>{5C22544A-7EE6-4342-B048-85BDC9FD1C3A}</a:tableStyleId>
              </a:tblPr>
              <a:tblGrid>
                <a:gridCol w="1311127">
                  <a:extLst>
                    <a:ext uri="{9D8B030D-6E8A-4147-A177-3AD203B41FA5}">
                      <a16:colId xmlns:a16="http://schemas.microsoft.com/office/drawing/2014/main" val="20000"/>
                    </a:ext>
                  </a:extLst>
                </a:gridCol>
                <a:gridCol w="1127274">
                  <a:extLst>
                    <a:ext uri="{9D8B030D-6E8A-4147-A177-3AD203B41FA5}">
                      <a16:colId xmlns:a16="http://schemas.microsoft.com/office/drawing/2014/main" val="20001"/>
                    </a:ext>
                  </a:extLst>
                </a:gridCol>
                <a:gridCol w="1346432">
                  <a:extLst>
                    <a:ext uri="{9D8B030D-6E8A-4147-A177-3AD203B41FA5}">
                      <a16:colId xmlns:a16="http://schemas.microsoft.com/office/drawing/2014/main" val="20002"/>
                    </a:ext>
                  </a:extLst>
                </a:gridCol>
                <a:gridCol w="1244368">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381000">
                <a:tc>
                  <a:txBody>
                    <a:bodyPr/>
                    <a:lstStyle/>
                    <a:p>
                      <a:pPr marR="74295" algn="ctr">
                        <a:lnSpc>
                          <a:spcPct val="100000"/>
                        </a:lnSpc>
                        <a:spcBef>
                          <a:spcPts val="10"/>
                        </a:spcBef>
                      </a:pPr>
                      <a:endParaRPr sz="1600" i="1" dirty="0">
                        <a:latin typeface="Calibri"/>
                        <a:cs typeface="Calibri"/>
                      </a:endParaRPr>
                    </a:p>
                  </a:txBody>
                  <a:tcPr marL="0" marR="0" marT="1270" marB="0"/>
                </a:tc>
                <a:tc>
                  <a:txBody>
                    <a:bodyPr/>
                    <a:lstStyle/>
                    <a:p>
                      <a:pPr marR="74295" algn="ctr">
                        <a:lnSpc>
                          <a:spcPct val="100000"/>
                        </a:lnSpc>
                        <a:spcBef>
                          <a:spcPts val="10"/>
                        </a:spcBef>
                      </a:pPr>
                      <a:r>
                        <a:rPr lang="en-US" sz="1600" i="1" spc="-10" dirty="0"/>
                        <a:t>Coeﬃcients</a:t>
                      </a:r>
                      <a:endParaRPr sz="1600" i="1" dirty="0">
                        <a:latin typeface="Calibri"/>
                        <a:cs typeface="Calibri"/>
                      </a:endParaRPr>
                    </a:p>
                  </a:txBody>
                  <a:tcPr marL="0" marR="0" marT="1270" marB="0"/>
                </a:tc>
                <a:tc>
                  <a:txBody>
                    <a:bodyPr/>
                    <a:lstStyle/>
                    <a:p>
                      <a:pPr marL="0" marR="74295" indent="0" algn="ctr" defTabSz="914400" rtl="0" eaLnBrk="1" fontAlgn="auto" latinLnBrk="0" hangingPunct="1">
                        <a:lnSpc>
                          <a:spcPct val="100000"/>
                        </a:lnSpc>
                        <a:spcBef>
                          <a:spcPts val="10"/>
                        </a:spcBef>
                        <a:spcAft>
                          <a:spcPts val="0"/>
                        </a:spcAft>
                        <a:buClrTx/>
                        <a:buSzTx/>
                        <a:buFontTx/>
                        <a:buNone/>
                        <a:tabLst/>
                        <a:defRPr/>
                      </a:pPr>
                      <a:r>
                        <a:rPr lang="en-US" sz="1600" i="1" dirty="0"/>
                        <a:t>Standard</a:t>
                      </a:r>
                      <a:r>
                        <a:rPr lang="en-US" sz="1600" i="1" spc="-10" dirty="0"/>
                        <a:t> Error</a:t>
                      </a:r>
                      <a:endParaRPr sz="1600" i="1" dirty="0">
                        <a:latin typeface="Calibri"/>
                        <a:cs typeface="Calibri"/>
                      </a:endParaRPr>
                    </a:p>
                  </a:txBody>
                  <a:tcPr marL="0" marR="0" marT="1270" marB="0"/>
                </a:tc>
                <a:tc>
                  <a:txBody>
                    <a:bodyPr/>
                    <a:lstStyle/>
                    <a:p>
                      <a:pPr marR="5080" algn="ctr">
                        <a:lnSpc>
                          <a:spcPct val="100000"/>
                        </a:lnSpc>
                        <a:spcBef>
                          <a:spcPts val="10"/>
                        </a:spcBef>
                        <a:tabLst>
                          <a:tab pos="579755" algn="l"/>
                        </a:tabLst>
                      </a:pPr>
                      <a:r>
                        <a:rPr sz="1600" i="1" spc="-5" dirty="0"/>
                        <a:t>t</a:t>
                      </a:r>
                      <a:r>
                        <a:rPr sz="1600" i="1" spc="-20" dirty="0"/>
                        <a:t> </a:t>
                      </a:r>
                      <a:r>
                        <a:rPr sz="1600" i="1" dirty="0"/>
                        <a:t>Stat</a:t>
                      </a:r>
                      <a:endParaRPr sz="1600" i="1" dirty="0">
                        <a:latin typeface="Calibri"/>
                        <a:cs typeface="Calibri"/>
                      </a:endParaRPr>
                    </a:p>
                  </a:txBody>
                  <a:tcPr marL="0" marR="0" marT="1270" marB="0"/>
                </a:tc>
                <a:tc>
                  <a:txBody>
                    <a:bodyPr/>
                    <a:lstStyle/>
                    <a:p>
                      <a:pPr marR="5080" algn="ctr">
                        <a:lnSpc>
                          <a:spcPct val="100000"/>
                        </a:lnSpc>
                        <a:spcBef>
                          <a:spcPts val="10"/>
                        </a:spcBef>
                        <a:tabLst>
                          <a:tab pos="579755" algn="l"/>
                        </a:tabLst>
                      </a:pPr>
                      <a:r>
                        <a:rPr lang="en-US" sz="1600" i="1" dirty="0"/>
                        <a:t>P-value</a:t>
                      </a:r>
                      <a:endParaRPr sz="1600" i="1" dirty="0">
                        <a:latin typeface="Calibri"/>
                        <a:cs typeface="Calibri"/>
                      </a:endParaRPr>
                    </a:p>
                  </a:txBody>
                  <a:tcPr marL="0" marR="0" marT="1270" marB="0"/>
                </a:tc>
                <a:tc>
                  <a:txBody>
                    <a:bodyPr/>
                    <a:lstStyle/>
                    <a:p>
                      <a:pPr marL="36830" algn="ctr">
                        <a:lnSpc>
                          <a:spcPct val="100000"/>
                        </a:lnSpc>
                        <a:spcBef>
                          <a:spcPts val="10"/>
                        </a:spcBef>
                      </a:pPr>
                      <a:r>
                        <a:rPr sz="1600" i="1" spc="-5" dirty="0"/>
                        <a:t>Lower</a:t>
                      </a:r>
                      <a:r>
                        <a:rPr sz="1600" i="1" spc="-45" dirty="0"/>
                        <a:t> </a:t>
                      </a:r>
                      <a:r>
                        <a:rPr sz="1600" i="1" spc="-30" dirty="0"/>
                        <a:t>95%</a:t>
                      </a:r>
                      <a:endParaRPr sz="1600" i="1" dirty="0">
                        <a:latin typeface="Calibri"/>
                        <a:cs typeface="Calibri"/>
                      </a:endParaRPr>
                    </a:p>
                  </a:txBody>
                  <a:tcPr marL="0" marR="0" marT="1270" marB="0"/>
                </a:tc>
                <a:tc>
                  <a:txBody>
                    <a:bodyPr/>
                    <a:lstStyle/>
                    <a:p>
                      <a:pPr marL="53975" algn="ctr">
                        <a:lnSpc>
                          <a:spcPct val="100000"/>
                        </a:lnSpc>
                        <a:spcBef>
                          <a:spcPts val="10"/>
                        </a:spcBef>
                      </a:pPr>
                      <a:r>
                        <a:rPr sz="1600" i="1" dirty="0"/>
                        <a:t>Upper</a:t>
                      </a:r>
                      <a:r>
                        <a:rPr sz="1600" i="1" spc="-50" dirty="0"/>
                        <a:t> </a:t>
                      </a:r>
                      <a:r>
                        <a:rPr sz="1600" i="1" spc="-30" dirty="0"/>
                        <a:t>95%</a:t>
                      </a:r>
                      <a:endParaRPr sz="1600" i="1" dirty="0">
                        <a:latin typeface="Calibri"/>
                        <a:cs typeface="Calibri"/>
                      </a:endParaRPr>
                    </a:p>
                  </a:txBody>
                  <a:tcPr marL="0" marR="0" marT="1270" marB="0"/>
                </a:tc>
                <a:extLst>
                  <a:ext uri="{0D108BD9-81ED-4DB2-BD59-A6C34878D82A}">
                    <a16:rowId xmlns:a16="http://schemas.microsoft.com/office/drawing/2014/main" val="10000"/>
                  </a:ext>
                </a:extLst>
              </a:tr>
              <a:tr h="384048">
                <a:tc>
                  <a:txBody>
                    <a:bodyPr/>
                    <a:lstStyle/>
                    <a:p>
                      <a:pPr marR="34925" algn="l">
                        <a:lnSpc>
                          <a:spcPct val="100000"/>
                        </a:lnSpc>
                        <a:tabLst>
                          <a:tab pos="1018540" algn="l"/>
                          <a:tab pos="1772285" algn="l"/>
                        </a:tabLst>
                      </a:pPr>
                      <a:r>
                        <a:rPr sz="1600" spc="5" dirty="0">
                          <a:solidFill>
                            <a:srgbClr val="000000"/>
                          </a:solidFill>
                        </a:rPr>
                        <a:t>I</a:t>
                      </a:r>
                      <a:r>
                        <a:rPr sz="1600" spc="0" dirty="0">
                          <a:solidFill>
                            <a:srgbClr val="000000"/>
                          </a:solidFill>
                        </a:rPr>
                        <a:t>n</a:t>
                      </a:r>
                      <a:r>
                        <a:rPr sz="1600" spc="-5" dirty="0">
                          <a:solidFill>
                            <a:srgbClr val="000000"/>
                          </a:solidFill>
                        </a:rPr>
                        <a:t>t</a:t>
                      </a:r>
                      <a:r>
                        <a:rPr sz="1600" spc="25" dirty="0">
                          <a:solidFill>
                            <a:srgbClr val="000000"/>
                          </a:solidFill>
                        </a:rPr>
                        <a:t>e</a:t>
                      </a:r>
                      <a:r>
                        <a:rPr sz="1600" spc="-15" dirty="0">
                          <a:solidFill>
                            <a:srgbClr val="000000"/>
                          </a:solidFill>
                        </a:rPr>
                        <a:t>r</a:t>
                      </a:r>
                      <a:r>
                        <a:rPr sz="1600" spc="-20" dirty="0">
                          <a:solidFill>
                            <a:srgbClr val="000000"/>
                          </a:solidFill>
                        </a:rPr>
                        <a:t>c</a:t>
                      </a:r>
                      <a:r>
                        <a:rPr sz="1600" spc="25" dirty="0">
                          <a:solidFill>
                            <a:srgbClr val="000000"/>
                          </a:solidFill>
                        </a:rPr>
                        <a:t>e</a:t>
                      </a:r>
                      <a:r>
                        <a:rPr sz="1600" spc="0" dirty="0">
                          <a:solidFill>
                            <a:srgbClr val="000000"/>
                          </a:solidFill>
                        </a:rPr>
                        <a:t>p</a:t>
                      </a:r>
                      <a:r>
                        <a:rPr sz="1600" dirty="0">
                          <a:solidFill>
                            <a:srgbClr val="000000"/>
                          </a:solidFill>
                        </a:rPr>
                        <a:t>t	</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15</a:t>
                      </a:r>
                      <a:r>
                        <a:rPr lang="en-US" sz="1600" spc="5" dirty="0">
                          <a:solidFill>
                            <a:srgbClr val="000000"/>
                          </a:solidFill>
                        </a:rPr>
                        <a:t>.</a:t>
                      </a:r>
                      <a:r>
                        <a:rPr lang="en-US" sz="1600" spc="-40" dirty="0">
                          <a:solidFill>
                            <a:srgbClr val="000000"/>
                          </a:solidFill>
                        </a:rPr>
                        <a:t>5070738</a:t>
                      </a:r>
                      <a:r>
                        <a:rPr lang="en-US" sz="1600" dirty="0">
                          <a:solidFill>
                            <a:srgbClr val="000000"/>
                          </a:solidFill>
                        </a:rPr>
                        <a:t>7</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26103751</a:t>
                      </a:r>
                      <a:r>
                        <a:rPr lang="en-US" sz="1600" dirty="0">
                          <a:solidFill>
                            <a:srgbClr val="000000"/>
                          </a:solidFill>
                        </a:rPr>
                        <a:t>4</a:t>
                      </a:r>
                      <a:endParaRPr sz="1600" dirty="0">
                        <a:solidFill>
                          <a:srgbClr val="000000"/>
                        </a:solidFill>
                        <a:latin typeface="Calibri"/>
                        <a:cs typeface="Calibri"/>
                      </a:endParaRPr>
                    </a:p>
                  </a:txBody>
                  <a:tcPr marL="0" marR="0" marT="0" marB="0"/>
                </a:tc>
                <a:tc>
                  <a:txBody>
                    <a:bodyPr/>
                    <a:lstStyle/>
                    <a:p>
                      <a:pPr marL="2540" algn="ctr">
                        <a:lnSpc>
                          <a:spcPct val="100000"/>
                        </a:lnSpc>
                      </a:pPr>
                      <a:r>
                        <a:rPr sz="1600" spc="-35" dirty="0">
                          <a:solidFill>
                            <a:srgbClr val="000000"/>
                          </a:solidFill>
                        </a:rPr>
                        <a:t>59.40553771</a:t>
                      </a:r>
                      <a:endParaRPr sz="1600" dirty="0">
                        <a:solidFill>
                          <a:srgbClr val="000000"/>
                        </a:solidFill>
                        <a:latin typeface="Calibri"/>
                        <a:cs typeface="Calibri"/>
                      </a:endParaRPr>
                    </a:p>
                  </a:txBody>
                  <a:tcPr marL="0" marR="0" marT="0" marB="0"/>
                </a:tc>
                <a:tc>
                  <a:txBody>
                    <a:bodyPr/>
                    <a:lstStyle/>
                    <a:p>
                      <a:pPr marL="2540" algn="ctr">
                        <a:lnSpc>
                          <a:spcPct val="100000"/>
                        </a:lnSpc>
                      </a:pPr>
                      <a:r>
                        <a:rPr lang="en-US" sz="1600" spc="-25" dirty="0">
                          <a:solidFill>
                            <a:srgbClr val="000000"/>
                          </a:solidFill>
                        </a:rPr>
                        <a:t>2.6636E-29</a:t>
                      </a:r>
                      <a:endParaRPr sz="1600" dirty="0">
                        <a:solidFill>
                          <a:srgbClr val="000000"/>
                        </a:solidFill>
                        <a:latin typeface="Calibri"/>
                        <a:cs typeface="Calibri"/>
                      </a:endParaRPr>
                    </a:p>
                  </a:txBody>
                  <a:tcPr marL="0" marR="0" marT="0" marB="0"/>
                </a:tc>
                <a:tc>
                  <a:txBody>
                    <a:bodyPr/>
                    <a:lstStyle/>
                    <a:p>
                      <a:pPr marL="69215" algn="ctr">
                        <a:lnSpc>
                          <a:spcPct val="100000"/>
                        </a:lnSpc>
                      </a:pPr>
                      <a:r>
                        <a:rPr sz="1600" spc="-35" dirty="0">
                          <a:solidFill>
                            <a:srgbClr val="000000"/>
                          </a:solidFill>
                        </a:rPr>
                        <a:t>14.97050357</a:t>
                      </a:r>
                      <a:endParaRPr sz="1600" dirty="0">
                        <a:solidFill>
                          <a:srgbClr val="000000"/>
                        </a:solidFill>
                        <a:latin typeface="Calibri"/>
                        <a:cs typeface="Calibri"/>
                      </a:endParaRPr>
                    </a:p>
                  </a:txBody>
                  <a:tcPr marL="0" marR="0" marT="0" marB="0"/>
                </a:tc>
                <a:tc>
                  <a:txBody>
                    <a:bodyPr/>
                    <a:lstStyle/>
                    <a:p>
                      <a:pPr marR="3810" algn="ctr">
                        <a:lnSpc>
                          <a:spcPct val="100000"/>
                        </a:lnSpc>
                      </a:pPr>
                      <a:r>
                        <a:rPr sz="1600" spc="-40" dirty="0">
                          <a:solidFill>
                            <a:srgbClr val="000000"/>
                          </a:solidFill>
                        </a:rPr>
                        <a:t>16</a:t>
                      </a:r>
                      <a:r>
                        <a:rPr sz="1600" spc="5" dirty="0">
                          <a:solidFill>
                            <a:srgbClr val="000000"/>
                          </a:solidFill>
                        </a:rPr>
                        <a:t>.</a:t>
                      </a:r>
                      <a:r>
                        <a:rPr sz="1600" spc="-40" dirty="0">
                          <a:solidFill>
                            <a:srgbClr val="000000"/>
                          </a:solidFill>
                        </a:rPr>
                        <a:t>0436441</a:t>
                      </a:r>
                      <a:r>
                        <a:rPr sz="1600" dirty="0">
                          <a:solidFill>
                            <a:srgbClr val="000000"/>
                          </a:solidFill>
                        </a:rPr>
                        <a:t>6</a:t>
                      </a:r>
                      <a:endParaRPr sz="1600">
                        <a:solidFill>
                          <a:srgbClr val="000000"/>
                        </a:solidFill>
                        <a:latin typeface="Calibri"/>
                        <a:cs typeface="Calibri"/>
                      </a:endParaRPr>
                    </a:p>
                  </a:txBody>
                  <a:tcPr marL="0" marR="0" marT="0" marB="0"/>
                </a:tc>
                <a:extLst>
                  <a:ext uri="{0D108BD9-81ED-4DB2-BD59-A6C34878D82A}">
                    <a16:rowId xmlns:a16="http://schemas.microsoft.com/office/drawing/2014/main" val="10001"/>
                  </a:ext>
                </a:extLst>
              </a:tr>
              <a:tr h="384048">
                <a:tc>
                  <a:txBody>
                    <a:bodyPr/>
                    <a:lstStyle/>
                    <a:p>
                      <a:pPr marR="35560" algn="l">
                        <a:lnSpc>
                          <a:spcPct val="100000"/>
                        </a:lnSpc>
                        <a:tabLst>
                          <a:tab pos="1772285" algn="l"/>
                        </a:tabLst>
                      </a:pPr>
                      <a:r>
                        <a:rPr lang="en-US" sz="1600" spc="-30" dirty="0">
                          <a:solidFill>
                            <a:srgbClr val="000000"/>
                          </a:solidFill>
                        </a:rPr>
                        <a:t># </a:t>
                      </a:r>
                      <a:r>
                        <a:rPr sz="1600" spc="-30" dirty="0">
                          <a:solidFill>
                            <a:srgbClr val="000000"/>
                          </a:solidFill>
                        </a:rPr>
                        <a:t>of</a:t>
                      </a:r>
                      <a:r>
                        <a:rPr sz="1600" spc="-90" dirty="0">
                          <a:solidFill>
                            <a:srgbClr val="000000"/>
                          </a:solidFill>
                        </a:rPr>
                        <a:t> </a:t>
                      </a:r>
                      <a:r>
                        <a:rPr sz="1600" spc="-70" dirty="0">
                          <a:solidFill>
                            <a:srgbClr val="000000"/>
                          </a:solidFill>
                        </a:rPr>
                        <a:t>H</a:t>
                      </a:r>
                      <a:r>
                        <a:rPr sz="1600" spc="-45" dirty="0">
                          <a:solidFill>
                            <a:srgbClr val="000000"/>
                          </a:solidFill>
                        </a:rPr>
                        <a:t>o</a:t>
                      </a:r>
                      <a:r>
                        <a:rPr sz="1600" spc="-40" dirty="0">
                          <a:solidFill>
                            <a:srgbClr val="000000"/>
                          </a:solidFill>
                        </a:rPr>
                        <a:t>us</a:t>
                      </a:r>
                      <a:r>
                        <a:rPr sz="1600" spc="-15" dirty="0">
                          <a:solidFill>
                            <a:srgbClr val="000000"/>
                          </a:solidFill>
                        </a:rPr>
                        <a:t>e</a:t>
                      </a:r>
                      <a:r>
                        <a:rPr sz="1600" spc="-40" dirty="0">
                          <a:solidFill>
                            <a:srgbClr val="000000"/>
                          </a:solidFill>
                        </a:rPr>
                        <a:t>h</a:t>
                      </a:r>
                      <a:r>
                        <a:rPr sz="1600" spc="-45" dirty="0">
                          <a:solidFill>
                            <a:srgbClr val="000000"/>
                          </a:solidFill>
                        </a:rPr>
                        <a:t>o</a:t>
                      </a:r>
                      <a:r>
                        <a:rPr sz="1600" spc="-15" dirty="0">
                          <a:solidFill>
                            <a:srgbClr val="000000"/>
                          </a:solidFill>
                        </a:rPr>
                        <a:t>l</a:t>
                      </a:r>
                      <a:r>
                        <a:rPr sz="1600" spc="-40" dirty="0">
                          <a:solidFill>
                            <a:srgbClr val="000000"/>
                          </a:solidFill>
                        </a:rPr>
                        <a:t>d</a:t>
                      </a:r>
                      <a:r>
                        <a:rPr sz="1600" dirty="0">
                          <a:solidFill>
                            <a:srgbClr val="000000"/>
                          </a:solidFill>
                        </a:rPr>
                        <a:t>s</a:t>
                      </a:r>
                      <a:endParaRPr sz="1600" dirty="0">
                        <a:solidFill>
                          <a:srgbClr val="000000"/>
                        </a:solidFill>
                        <a:latin typeface="Calibri"/>
                        <a:cs typeface="Calibri"/>
                      </a:endParaRPr>
                    </a:p>
                  </a:txBody>
                  <a:tcPr marL="0" marR="0" marT="0" marB="0"/>
                </a:tc>
                <a:tc>
                  <a:txBody>
                    <a:bodyPr/>
                    <a:lstStyle/>
                    <a:p>
                      <a:pPr marR="35560" algn="ctr">
                        <a:lnSpc>
                          <a:spcPct val="100000"/>
                        </a:lnSpc>
                        <a:tabLst>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87044194</a:t>
                      </a:r>
                      <a:r>
                        <a:rPr lang="en-US" sz="1600" dirty="0">
                          <a:solidFill>
                            <a:srgbClr val="000000"/>
                          </a:solidFill>
                        </a:rPr>
                        <a:t>3</a:t>
                      </a:r>
                      <a:endParaRPr sz="1600" dirty="0">
                        <a:solidFill>
                          <a:srgbClr val="000000"/>
                        </a:solidFill>
                        <a:latin typeface="Calibri"/>
                        <a:cs typeface="Calibri"/>
                      </a:endParaRPr>
                    </a:p>
                  </a:txBody>
                  <a:tcPr marL="0" marR="0" marT="0" marB="0"/>
                </a:tc>
                <a:tc>
                  <a:txBody>
                    <a:bodyPr/>
                    <a:lstStyle/>
                    <a:p>
                      <a:pPr marR="35560" algn="ctr">
                        <a:lnSpc>
                          <a:spcPct val="100000"/>
                        </a:lnSpc>
                        <a:tabLst>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001</a:t>
                      </a:r>
                      <a:r>
                        <a:rPr lang="en-US" sz="1600" spc="-50" dirty="0">
                          <a:solidFill>
                            <a:srgbClr val="000000"/>
                          </a:solidFill>
                        </a:rPr>
                        <a:t>2</a:t>
                      </a:r>
                      <a:r>
                        <a:rPr lang="en-US" sz="1600" spc="-40" dirty="0">
                          <a:solidFill>
                            <a:srgbClr val="000000"/>
                          </a:solidFill>
                        </a:rPr>
                        <a:t>2500</a:t>
                      </a:r>
                      <a:r>
                        <a:rPr lang="en-US" sz="1600" dirty="0">
                          <a:solidFill>
                            <a:srgbClr val="000000"/>
                          </a:solidFill>
                        </a:rPr>
                        <a:t>1</a:t>
                      </a:r>
                      <a:endParaRPr sz="1600" dirty="0">
                        <a:solidFill>
                          <a:srgbClr val="000000"/>
                        </a:solidFill>
                        <a:latin typeface="Calibri"/>
                        <a:cs typeface="Calibri"/>
                      </a:endParaRPr>
                    </a:p>
                  </a:txBody>
                  <a:tcPr marL="0" marR="0" marT="0" marB="0"/>
                </a:tc>
                <a:tc>
                  <a:txBody>
                    <a:bodyPr/>
                    <a:lstStyle/>
                    <a:p>
                      <a:pPr algn="ctr">
                        <a:lnSpc>
                          <a:spcPct val="100000"/>
                        </a:lnSpc>
                      </a:pPr>
                      <a:r>
                        <a:rPr sz="1600" spc="-35" dirty="0">
                          <a:solidFill>
                            <a:srgbClr val="000000"/>
                          </a:solidFill>
                        </a:rPr>
                        <a:t>710.5645401</a:t>
                      </a:r>
                      <a:endParaRPr sz="1600" dirty="0">
                        <a:solidFill>
                          <a:srgbClr val="000000"/>
                        </a:solidFill>
                        <a:latin typeface="Calibri"/>
                        <a:cs typeface="Calibri"/>
                      </a:endParaRPr>
                    </a:p>
                  </a:txBody>
                  <a:tcPr marL="0" marR="0" marT="0" marB="0"/>
                </a:tc>
                <a:tc>
                  <a:txBody>
                    <a:bodyPr/>
                    <a:lstStyle/>
                    <a:p>
                      <a:pPr algn="ctr">
                        <a:lnSpc>
                          <a:spcPct val="100000"/>
                        </a:lnSpc>
                      </a:pPr>
                      <a:r>
                        <a:rPr lang="en-US" sz="1600" spc="-30" dirty="0">
                          <a:solidFill>
                            <a:srgbClr val="000000"/>
                          </a:solidFill>
                        </a:rPr>
                        <a:t>2.77306E-57</a:t>
                      </a:r>
                      <a:endParaRPr sz="1600" dirty="0">
                        <a:solidFill>
                          <a:srgbClr val="000000"/>
                        </a:solidFill>
                        <a:latin typeface="Calibri"/>
                        <a:cs typeface="Calibri"/>
                      </a:endParaRPr>
                    </a:p>
                  </a:txBody>
                  <a:tcPr marL="0" marR="0" marT="0" marB="0"/>
                </a:tc>
                <a:tc>
                  <a:txBody>
                    <a:bodyPr/>
                    <a:lstStyle/>
                    <a:p>
                      <a:pPr marL="67945" algn="ctr">
                        <a:lnSpc>
                          <a:spcPct val="100000"/>
                        </a:lnSpc>
                      </a:pPr>
                      <a:r>
                        <a:rPr sz="1600" spc="-35" dirty="0">
                          <a:solidFill>
                            <a:srgbClr val="000000"/>
                          </a:solidFill>
                        </a:rPr>
                        <a:t>0.867923919</a:t>
                      </a:r>
                      <a:endParaRPr sz="1600" dirty="0">
                        <a:solidFill>
                          <a:srgbClr val="000000"/>
                        </a:solidFill>
                        <a:latin typeface="Calibri"/>
                        <a:cs typeface="Calibri"/>
                      </a:endParaRPr>
                    </a:p>
                  </a:txBody>
                  <a:tcPr marL="0" marR="0" marT="0" marB="0"/>
                </a:tc>
                <a:tc>
                  <a:txBody>
                    <a:bodyPr/>
                    <a:lstStyle/>
                    <a:p>
                      <a:pPr marR="4445" algn="ctr">
                        <a:lnSpc>
                          <a:spcPct val="100000"/>
                        </a:lnSpc>
                      </a:pPr>
                      <a:r>
                        <a:rPr sz="1600" spc="-40" dirty="0">
                          <a:solidFill>
                            <a:srgbClr val="000000"/>
                          </a:solidFill>
                        </a:rPr>
                        <a:t>0</a:t>
                      </a:r>
                      <a:r>
                        <a:rPr sz="1600" spc="5" dirty="0">
                          <a:solidFill>
                            <a:srgbClr val="000000"/>
                          </a:solidFill>
                        </a:rPr>
                        <a:t>.</a:t>
                      </a:r>
                      <a:r>
                        <a:rPr sz="1600" spc="-40" dirty="0">
                          <a:solidFill>
                            <a:srgbClr val="000000"/>
                          </a:solidFill>
                        </a:rPr>
                        <a:t>87295996</a:t>
                      </a:r>
                      <a:r>
                        <a:rPr sz="1600" dirty="0">
                          <a:solidFill>
                            <a:srgbClr val="000000"/>
                          </a:solidFill>
                        </a:rPr>
                        <a:t>8</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2"/>
                  </a:ext>
                </a:extLst>
              </a:tr>
              <a:tr h="384048">
                <a:tc>
                  <a:txBody>
                    <a:bodyPr/>
                    <a:lstStyle/>
                    <a:p>
                      <a:pPr marR="34925" algn="l">
                        <a:lnSpc>
                          <a:spcPct val="100000"/>
                        </a:lnSpc>
                        <a:tabLst>
                          <a:tab pos="1018540" algn="l"/>
                          <a:tab pos="1772285" algn="l"/>
                        </a:tabLst>
                      </a:pPr>
                      <a:r>
                        <a:rPr sz="1600" spc="-50" dirty="0">
                          <a:solidFill>
                            <a:srgbClr val="000000"/>
                          </a:solidFill>
                        </a:rPr>
                        <a:t>M</a:t>
                      </a:r>
                      <a:r>
                        <a:rPr sz="1600" spc="-15" dirty="0">
                          <a:solidFill>
                            <a:srgbClr val="000000"/>
                          </a:solidFill>
                        </a:rPr>
                        <a:t>a</a:t>
                      </a:r>
                      <a:r>
                        <a:rPr sz="1600" spc="25" dirty="0">
                          <a:solidFill>
                            <a:srgbClr val="000000"/>
                          </a:solidFill>
                        </a:rPr>
                        <a:t>l</a:t>
                      </a:r>
                      <a:r>
                        <a:rPr sz="1600" dirty="0">
                          <a:solidFill>
                            <a:srgbClr val="000000"/>
                          </a:solidFill>
                        </a:rPr>
                        <a:t>l	</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27</a:t>
                      </a:r>
                      <a:r>
                        <a:rPr lang="en-US" sz="1600" spc="5" dirty="0">
                          <a:solidFill>
                            <a:srgbClr val="000000"/>
                          </a:solidFill>
                        </a:rPr>
                        <a:t>.</a:t>
                      </a:r>
                      <a:r>
                        <a:rPr lang="en-US" sz="1600" spc="-40" dirty="0">
                          <a:solidFill>
                            <a:srgbClr val="000000"/>
                          </a:solidFill>
                        </a:rPr>
                        <a:t>8185695</a:t>
                      </a:r>
                      <a:r>
                        <a:rPr lang="en-US" sz="1600" dirty="0">
                          <a:solidFill>
                            <a:srgbClr val="000000"/>
                          </a:solidFill>
                        </a:rPr>
                        <a:t>8</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13887381</a:t>
                      </a:r>
                      <a:r>
                        <a:rPr lang="en-US" sz="1600" dirty="0">
                          <a:solidFill>
                            <a:srgbClr val="000000"/>
                          </a:solidFill>
                        </a:rPr>
                        <a:t>6</a:t>
                      </a:r>
                      <a:endParaRPr sz="1600" dirty="0">
                        <a:solidFill>
                          <a:srgbClr val="000000"/>
                        </a:solidFill>
                        <a:latin typeface="Calibri"/>
                        <a:cs typeface="Calibri"/>
                      </a:endParaRPr>
                    </a:p>
                  </a:txBody>
                  <a:tcPr marL="0" marR="0" marT="0" marB="0"/>
                </a:tc>
                <a:tc>
                  <a:txBody>
                    <a:bodyPr/>
                    <a:lstStyle/>
                    <a:p>
                      <a:pPr marL="635" algn="ctr">
                        <a:lnSpc>
                          <a:spcPct val="100000"/>
                        </a:lnSpc>
                      </a:pPr>
                      <a:r>
                        <a:rPr sz="1600" spc="-35" dirty="0">
                          <a:solidFill>
                            <a:srgbClr val="000000"/>
                          </a:solidFill>
                        </a:rPr>
                        <a:t>200.3154397</a:t>
                      </a:r>
                      <a:endParaRPr sz="1600" dirty="0">
                        <a:solidFill>
                          <a:srgbClr val="000000"/>
                        </a:solidFill>
                        <a:latin typeface="Calibri"/>
                        <a:cs typeface="Calibri"/>
                      </a:endParaRPr>
                    </a:p>
                  </a:txBody>
                  <a:tcPr marL="0" marR="0" marT="0" marB="0"/>
                </a:tc>
                <a:tc>
                  <a:txBody>
                    <a:bodyPr/>
                    <a:lstStyle/>
                    <a:p>
                      <a:pPr marL="635" algn="ctr">
                        <a:lnSpc>
                          <a:spcPct val="100000"/>
                        </a:lnSpc>
                      </a:pPr>
                      <a:r>
                        <a:rPr lang="en-US" sz="1600" spc="-30" dirty="0">
                          <a:solidFill>
                            <a:srgbClr val="000000"/>
                          </a:solidFill>
                        </a:rPr>
                        <a:t>5.45545E-44</a:t>
                      </a:r>
                      <a:endParaRPr sz="1600" dirty="0">
                        <a:solidFill>
                          <a:srgbClr val="000000"/>
                        </a:solidFill>
                        <a:latin typeface="Calibri"/>
                        <a:cs typeface="Calibri"/>
                      </a:endParaRPr>
                    </a:p>
                  </a:txBody>
                  <a:tcPr marL="0" marR="0" marT="0" marB="0"/>
                </a:tc>
                <a:tc>
                  <a:txBody>
                    <a:bodyPr/>
                    <a:lstStyle/>
                    <a:p>
                      <a:pPr marL="69215" algn="ctr">
                        <a:lnSpc>
                          <a:spcPct val="100000"/>
                        </a:lnSpc>
                      </a:pPr>
                      <a:r>
                        <a:rPr sz="1600" spc="-35" dirty="0">
                          <a:solidFill>
                            <a:srgbClr val="000000"/>
                          </a:solidFill>
                        </a:rPr>
                        <a:t>27.53311037</a:t>
                      </a:r>
                      <a:endParaRPr sz="1600" dirty="0">
                        <a:solidFill>
                          <a:srgbClr val="000000"/>
                        </a:solidFill>
                        <a:latin typeface="Calibri"/>
                        <a:cs typeface="Calibri"/>
                      </a:endParaRPr>
                    </a:p>
                  </a:txBody>
                  <a:tcPr marL="0" marR="0" marT="0" marB="0"/>
                </a:tc>
                <a:tc>
                  <a:txBody>
                    <a:bodyPr/>
                    <a:lstStyle/>
                    <a:p>
                      <a:pPr marR="1905" algn="ctr">
                        <a:lnSpc>
                          <a:spcPct val="100000"/>
                        </a:lnSpc>
                      </a:pPr>
                      <a:r>
                        <a:rPr sz="1600" spc="-40" dirty="0">
                          <a:solidFill>
                            <a:srgbClr val="000000"/>
                          </a:solidFill>
                        </a:rPr>
                        <a:t>28</a:t>
                      </a:r>
                      <a:r>
                        <a:rPr sz="1600" spc="5" dirty="0">
                          <a:solidFill>
                            <a:srgbClr val="000000"/>
                          </a:solidFill>
                        </a:rPr>
                        <a:t>.</a:t>
                      </a:r>
                      <a:r>
                        <a:rPr sz="1600" spc="-40" dirty="0">
                          <a:solidFill>
                            <a:srgbClr val="000000"/>
                          </a:solidFill>
                        </a:rPr>
                        <a:t>104028</a:t>
                      </a:r>
                      <a:r>
                        <a:rPr sz="1600" dirty="0">
                          <a:solidFill>
                            <a:srgbClr val="000000"/>
                          </a:solidFill>
                        </a:rPr>
                        <a:t>8</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384048">
                <a:tc>
                  <a:txBody>
                    <a:bodyPr/>
                    <a:lstStyle/>
                    <a:p>
                      <a:pPr marR="32384" algn="l">
                        <a:lnSpc>
                          <a:spcPct val="100000"/>
                        </a:lnSpc>
                        <a:tabLst>
                          <a:tab pos="1018540" algn="l"/>
                          <a:tab pos="1827530" algn="l"/>
                        </a:tabLst>
                      </a:pPr>
                      <a:r>
                        <a:rPr sz="1600" spc="-15" dirty="0">
                          <a:solidFill>
                            <a:srgbClr val="000000"/>
                          </a:solidFill>
                        </a:rPr>
                        <a:t>D</a:t>
                      </a:r>
                      <a:r>
                        <a:rPr sz="1600" dirty="0">
                          <a:solidFill>
                            <a:srgbClr val="000000"/>
                          </a:solidFill>
                        </a:rPr>
                        <a:t>o</a:t>
                      </a:r>
                      <a:r>
                        <a:rPr sz="1600" spc="10" dirty="0">
                          <a:solidFill>
                            <a:srgbClr val="000000"/>
                          </a:solidFill>
                        </a:rPr>
                        <a:t>w</a:t>
                      </a:r>
                      <a:r>
                        <a:rPr sz="1600" spc="0" dirty="0">
                          <a:solidFill>
                            <a:srgbClr val="000000"/>
                          </a:solidFill>
                        </a:rPr>
                        <a:t>n</a:t>
                      </a:r>
                      <a:r>
                        <a:rPr sz="1600" spc="-5" dirty="0">
                          <a:solidFill>
                            <a:srgbClr val="000000"/>
                          </a:solidFill>
                        </a:rPr>
                        <a:t>t</a:t>
                      </a:r>
                      <a:r>
                        <a:rPr sz="1600" dirty="0">
                          <a:solidFill>
                            <a:srgbClr val="000000"/>
                          </a:solidFill>
                        </a:rPr>
                        <a:t>o</a:t>
                      </a:r>
                      <a:r>
                        <a:rPr sz="1600" spc="10" dirty="0">
                          <a:solidFill>
                            <a:srgbClr val="000000"/>
                          </a:solidFill>
                        </a:rPr>
                        <a:t>w</a:t>
                      </a:r>
                      <a:r>
                        <a:rPr sz="1600" dirty="0">
                          <a:solidFill>
                            <a:srgbClr val="000000"/>
                          </a:solidFill>
                        </a:rPr>
                        <a:t>n	</a:t>
                      </a:r>
                      <a:endParaRPr sz="1600" dirty="0">
                        <a:solidFill>
                          <a:srgbClr val="000000"/>
                        </a:solidFill>
                        <a:latin typeface="Calibri"/>
                        <a:cs typeface="Calibri"/>
                      </a:endParaRPr>
                    </a:p>
                  </a:txBody>
                  <a:tcPr marL="0" marR="0" marT="0" marB="0"/>
                </a:tc>
                <a:tc>
                  <a:txBody>
                    <a:bodyPr/>
                    <a:lstStyle/>
                    <a:p>
                      <a:pPr marR="32384" algn="ctr">
                        <a:lnSpc>
                          <a:spcPct val="100000"/>
                        </a:lnSpc>
                        <a:tabLst>
                          <a:tab pos="1018540" algn="l"/>
                          <a:tab pos="1827530" algn="l"/>
                        </a:tabLst>
                      </a:pPr>
                      <a:r>
                        <a:rPr lang="en-US" sz="1600" spc="-40" dirty="0">
                          <a:solidFill>
                            <a:srgbClr val="000000"/>
                          </a:solidFill>
                        </a:rPr>
                        <a:t>6</a:t>
                      </a:r>
                      <a:r>
                        <a:rPr lang="en-US" sz="1600" spc="5" dirty="0">
                          <a:solidFill>
                            <a:srgbClr val="000000"/>
                          </a:solidFill>
                        </a:rPr>
                        <a:t>.</a:t>
                      </a:r>
                      <a:r>
                        <a:rPr lang="en-US" sz="1600" spc="-40" dirty="0">
                          <a:solidFill>
                            <a:srgbClr val="000000"/>
                          </a:solidFill>
                        </a:rPr>
                        <a:t>71854240</a:t>
                      </a:r>
                      <a:r>
                        <a:rPr lang="en-US" sz="1600" dirty="0">
                          <a:solidFill>
                            <a:srgbClr val="000000"/>
                          </a:solidFill>
                        </a:rPr>
                        <a:t>9</a:t>
                      </a:r>
                      <a:endParaRPr sz="1600" dirty="0">
                        <a:solidFill>
                          <a:srgbClr val="000000"/>
                        </a:solidFill>
                        <a:latin typeface="Calibri"/>
                        <a:cs typeface="Calibri"/>
                      </a:endParaRPr>
                    </a:p>
                  </a:txBody>
                  <a:tcPr marL="0" marR="0" marT="0" marB="0"/>
                </a:tc>
                <a:tc>
                  <a:txBody>
                    <a:bodyPr/>
                    <a:lstStyle/>
                    <a:p>
                      <a:pPr marR="32384" algn="ctr">
                        <a:lnSpc>
                          <a:spcPct val="100000"/>
                        </a:lnSpc>
                        <a:tabLst>
                          <a:tab pos="1018540" algn="l"/>
                          <a:tab pos="1827530"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1322322</a:t>
                      </a:r>
                      <a:r>
                        <a:rPr lang="en-US" sz="1600" dirty="0">
                          <a:solidFill>
                            <a:srgbClr val="000000"/>
                          </a:solidFill>
                        </a:rPr>
                        <a:t>8</a:t>
                      </a:r>
                      <a:endParaRPr sz="1600" dirty="0">
                        <a:solidFill>
                          <a:srgbClr val="000000"/>
                        </a:solidFill>
                        <a:latin typeface="Calibri"/>
                        <a:cs typeface="Calibri"/>
                      </a:endParaRPr>
                    </a:p>
                  </a:txBody>
                  <a:tcPr marL="0" marR="0" marT="0" marB="0"/>
                </a:tc>
                <a:tc>
                  <a:txBody>
                    <a:bodyPr/>
                    <a:lstStyle/>
                    <a:p>
                      <a:pPr marL="1270" algn="ctr">
                        <a:lnSpc>
                          <a:spcPct val="100000"/>
                        </a:lnSpc>
                      </a:pPr>
                      <a:r>
                        <a:rPr sz="1600" spc="-35" dirty="0">
                          <a:solidFill>
                            <a:srgbClr val="000000"/>
                          </a:solidFill>
                        </a:rPr>
                        <a:t>50.80864057</a:t>
                      </a:r>
                      <a:endParaRPr sz="1600" dirty="0">
                        <a:solidFill>
                          <a:srgbClr val="000000"/>
                        </a:solidFill>
                        <a:latin typeface="Calibri"/>
                        <a:cs typeface="Calibri"/>
                      </a:endParaRPr>
                    </a:p>
                  </a:txBody>
                  <a:tcPr marL="0" marR="0" marT="0" marB="0"/>
                </a:tc>
                <a:tc>
                  <a:txBody>
                    <a:bodyPr/>
                    <a:lstStyle/>
                    <a:p>
                      <a:pPr marL="1270" algn="ctr">
                        <a:lnSpc>
                          <a:spcPct val="100000"/>
                        </a:lnSpc>
                      </a:pPr>
                      <a:r>
                        <a:rPr lang="en-US" sz="1600" spc="-30" dirty="0">
                          <a:solidFill>
                            <a:srgbClr val="000000"/>
                          </a:solidFill>
                        </a:rPr>
                        <a:t>1.49967E-27</a:t>
                      </a:r>
                      <a:endParaRPr sz="1600" dirty="0">
                        <a:solidFill>
                          <a:srgbClr val="000000"/>
                        </a:solidFill>
                        <a:latin typeface="Calibri"/>
                        <a:cs typeface="Calibri"/>
                      </a:endParaRPr>
                    </a:p>
                  </a:txBody>
                  <a:tcPr marL="0" marR="0" marT="0" marB="0"/>
                </a:tc>
                <a:tc>
                  <a:txBody>
                    <a:bodyPr/>
                    <a:lstStyle/>
                    <a:p>
                      <a:pPr marL="69850" algn="ctr">
                        <a:lnSpc>
                          <a:spcPct val="100000"/>
                        </a:lnSpc>
                      </a:pPr>
                      <a:r>
                        <a:rPr sz="1600" spc="-35" dirty="0">
                          <a:solidFill>
                            <a:srgbClr val="000000"/>
                          </a:solidFill>
                        </a:rPr>
                        <a:t>6.446735064</a:t>
                      </a:r>
                      <a:endParaRPr sz="1600" dirty="0">
                        <a:solidFill>
                          <a:srgbClr val="000000"/>
                        </a:solidFill>
                        <a:latin typeface="Calibri"/>
                        <a:cs typeface="Calibri"/>
                      </a:endParaRPr>
                    </a:p>
                  </a:txBody>
                  <a:tcPr marL="0" marR="0" marT="0" marB="0"/>
                </a:tc>
                <a:tc>
                  <a:txBody>
                    <a:bodyPr/>
                    <a:lstStyle/>
                    <a:p>
                      <a:pPr marR="3175" algn="ctr">
                        <a:lnSpc>
                          <a:spcPct val="100000"/>
                        </a:lnSpc>
                      </a:pPr>
                      <a:r>
                        <a:rPr sz="1600" spc="-40" dirty="0">
                          <a:solidFill>
                            <a:srgbClr val="000000"/>
                          </a:solidFill>
                        </a:rPr>
                        <a:t>6</a:t>
                      </a:r>
                      <a:r>
                        <a:rPr sz="1600" spc="5" dirty="0">
                          <a:solidFill>
                            <a:srgbClr val="000000"/>
                          </a:solidFill>
                        </a:rPr>
                        <a:t>.</a:t>
                      </a:r>
                      <a:r>
                        <a:rPr sz="1600" spc="-40" dirty="0">
                          <a:solidFill>
                            <a:srgbClr val="000000"/>
                          </a:solidFill>
                        </a:rPr>
                        <a:t>99034975</a:t>
                      </a:r>
                      <a:r>
                        <a:rPr sz="1600" dirty="0">
                          <a:solidFill>
                            <a:srgbClr val="000000"/>
                          </a:solidFill>
                        </a:rPr>
                        <a:t>4</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457200" y="1280160"/>
            <a:ext cx="8229600" cy="4739640"/>
          </a:xfrm>
        </p:spPr>
        <p:txBody>
          <a:bodyPr>
            <a:normAutofit/>
          </a:bodyPr>
          <a:lstStyle/>
          <a:p>
            <a:r>
              <a:rPr lang="en-US" dirty="0"/>
              <a:t>Having concluded that the model is significant, we focus our attention on the individual regression coefficients. That is, we can test the following hypothesis. </a:t>
            </a:r>
          </a:p>
          <a:p>
            <a:endParaRPr lang="en-US" dirty="0"/>
          </a:p>
          <a:p>
            <a:r>
              <a:rPr lang="en-US" dirty="0"/>
              <a:t>If we examine the </a:t>
            </a:r>
            <a:r>
              <a:rPr lang="en-US" i="1" dirty="0"/>
              <a:t>P</a:t>
            </a:r>
            <a:r>
              <a:rPr lang="en-US" dirty="0"/>
              <a:t>-values in the Excel output for each of the coefficients, it is noted that each of them is near zero, indicating that each coefficient is different from zero, and each independent variable is useful in predicting </a:t>
            </a:r>
            <a:r>
              <a:rPr lang="en-US" i="1" dirty="0"/>
              <a:t>annual return</a:t>
            </a:r>
            <a:r>
              <a:rPr lang="en-US" dirty="0"/>
              <a:t>.</a:t>
            </a:r>
            <a:r>
              <a:rPr lang="en-US" i="1" dirty="0"/>
              <a:t> </a:t>
            </a:r>
            <a:endParaRPr lang="en-US" dirty="0"/>
          </a:p>
        </p:txBody>
      </p:sp>
      <p:graphicFrame>
        <p:nvGraphicFramePr>
          <p:cNvPr id="5122" name="Object 2"/>
          <p:cNvGraphicFramePr>
            <a:graphicFrameLocks noChangeAspect="1"/>
          </p:cNvGraphicFramePr>
          <p:nvPr>
            <p:extLst>
              <p:ext uri="{D42A27DB-BD31-4B8C-83A1-F6EECF244321}">
                <p14:modId xmlns:p14="http://schemas.microsoft.com/office/powerpoint/2010/main" val="3748076637"/>
              </p:ext>
            </p:extLst>
          </p:nvPr>
        </p:nvGraphicFramePr>
        <p:xfrm>
          <a:off x="3752850" y="2724150"/>
          <a:ext cx="1447800" cy="965200"/>
        </p:xfrm>
        <a:graphic>
          <a:graphicData uri="http://schemas.openxmlformats.org/presentationml/2006/ole">
            <mc:AlternateContent xmlns:mc="http://schemas.openxmlformats.org/markup-compatibility/2006">
              <mc:Choice xmlns:v="urn:schemas-microsoft-com:vml" Requires="v">
                <p:oleObj spid="_x0000_s5128" name="Equation" r:id="rId3" imgW="1447560" imgH="965160" progId="Equation.DSMT4">
                  <p:embed/>
                </p:oleObj>
              </mc:Choice>
              <mc:Fallback>
                <p:oleObj name="Equation" r:id="rId3" imgW="1447560" imgH="965160" progId="Equation.DSMT4">
                  <p:embed/>
                  <p:pic>
                    <p:nvPicPr>
                      <p:cNvPr id="0" name="Picture 2"/>
                      <p:cNvPicPr>
                        <a:picLocks noChangeAspect="1" noChangeArrowheads="1"/>
                      </p:cNvPicPr>
                      <p:nvPr/>
                    </p:nvPicPr>
                    <p:blipFill>
                      <a:blip r:embed="rId4"/>
                      <a:srcRect/>
                      <a:stretch>
                        <a:fillRect/>
                      </a:stretch>
                    </p:blipFill>
                    <p:spPr bwMode="auto">
                      <a:xfrm>
                        <a:off x="3752850" y="2724150"/>
                        <a:ext cx="14478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457200" y="1280160"/>
            <a:ext cx="8229600" cy="4511040"/>
          </a:xfrm>
        </p:spPr>
        <p:txBody>
          <a:bodyPr/>
          <a:lstStyle/>
          <a:p>
            <a:r>
              <a:rPr lang="en-US" dirty="0"/>
              <a:t>Now we can examine the average annual return of the investments as a function of the location of the shops (i.e., whether they are near a mall, downtown, or in a suburban area). The estimated models can be written as follows. </a:t>
            </a:r>
          </a:p>
          <a:p>
            <a:r>
              <a:rPr lang="en-US" dirty="0"/>
              <a:t>For the mall location (</a:t>
            </a:r>
            <a:r>
              <a:rPr lang="en-US" i="1" dirty="0"/>
              <a:t>x</a:t>
            </a:r>
            <a:r>
              <a:rPr lang="en-US" baseline="-25000" dirty="0"/>
              <a:t>2</a:t>
            </a:r>
            <a:r>
              <a:rPr lang="en-US" dirty="0"/>
              <a:t> </a:t>
            </a:r>
            <a:r>
              <a:rPr lang="en-US" dirty="0">
                <a:latin typeface="Symbol" pitchFamily="98" charset="2"/>
              </a:rPr>
              <a:t>=</a:t>
            </a:r>
            <a:r>
              <a:rPr lang="en-US" dirty="0"/>
              <a:t> 1, </a:t>
            </a:r>
            <a:r>
              <a:rPr lang="en-US" i="1" dirty="0"/>
              <a:t>x</a:t>
            </a:r>
            <a:r>
              <a:rPr lang="en-US" baseline="-25000" dirty="0"/>
              <a:t>3</a:t>
            </a:r>
            <a:r>
              <a:rPr lang="en-US" dirty="0">
                <a:latin typeface="Symbol" pitchFamily="98" charset="2"/>
              </a:rPr>
              <a:t> =</a:t>
            </a:r>
            <a:r>
              <a:rPr lang="en-US" dirty="0"/>
              <a:t> 0): </a:t>
            </a:r>
          </a:p>
          <a:p>
            <a:r>
              <a:rPr lang="en-US" dirty="0"/>
              <a:t>Estimated Annual Return </a:t>
            </a:r>
            <a:r>
              <a:rPr lang="en-US" dirty="0">
                <a:latin typeface="Symbol" pitchFamily="98" charset="2"/>
              </a:rPr>
              <a:t>=</a:t>
            </a:r>
            <a:r>
              <a:rPr lang="en-US" dirty="0"/>
              <a:t> (</a:t>
            </a:r>
            <a:r>
              <a:rPr lang="en-US" i="1" dirty="0"/>
              <a:t>b</a:t>
            </a:r>
            <a:r>
              <a:rPr lang="en-US" baseline="-25000" dirty="0"/>
              <a:t>0</a:t>
            </a:r>
            <a:r>
              <a:rPr lang="en-US" dirty="0"/>
              <a:t> + </a:t>
            </a:r>
            <a:r>
              <a:rPr lang="en-US" i="1" dirty="0"/>
              <a:t>b</a:t>
            </a:r>
            <a:r>
              <a:rPr lang="en-US" baseline="-25000" dirty="0"/>
              <a:t>2</a:t>
            </a:r>
            <a:r>
              <a:rPr lang="en-US" dirty="0"/>
              <a:t>) + </a:t>
            </a:r>
            <a:r>
              <a:rPr lang="en-US" i="1" dirty="0"/>
              <a:t>b</a:t>
            </a:r>
            <a:r>
              <a:rPr lang="en-US" baseline="-25000" dirty="0"/>
              <a:t>1 </a:t>
            </a:r>
            <a:r>
              <a:rPr lang="en-US" dirty="0"/>
              <a:t>(</a:t>
            </a:r>
            <a:r>
              <a:rPr lang="en-US" i="1" dirty="0"/>
              <a:t>number of households</a:t>
            </a:r>
            <a:r>
              <a:rPr lang="en-US" dirty="0"/>
              <a:t>)</a:t>
            </a:r>
          </a:p>
          <a:p>
            <a:r>
              <a:rPr lang="en-US" dirty="0">
                <a:latin typeface="Symbol" pitchFamily="98" charset="2"/>
              </a:rPr>
              <a:t>=</a:t>
            </a:r>
            <a:r>
              <a:rPr lang="en-US" dirty="0"/>
              <a:t> (15.5071 + 27.8186) + 0.8704 (</a:t>
            </a:r>
            <a:r>
              <a:rPr lang="en-US" i="1" dirty="0"/>
              <a:t>number of households</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For the downtown location (</a:t>
            </a:r>
            <a:r>
              <a:rPr lang="en-US" i="1" dirty="0"/>
              <a:t>x</a:t>
            </a:r>
            <a:r>
              <a:rPr lang="en-US" baseline="-25000" dirty="0"/>
              <a:t>2</a:t>
            </a:r>
            <a:r>
              <a:rPr lang="en-US" dirty="0"/>
              <a:t> </a:t>
            </a:r>
            <a:r>
              <a:rPr lang="en-US" dirty="0">
                <a:latin typeface="Symbol" pitchFamily="98" charset="2"/>
              </a:rPr>
              <a:t>=</a:t>
            </a:r>
            <a:r>
              <a:rPr lang="en-US" dirty="0"/>
              <a:t> 0, </a:t>
            </a:r>
            <a:r>
              <a:rPr lang="en-US" i="1" dirty="0"/>
              <a:t>x</a:t>
            </a:r>
            <a:r>
              <a:rPr lang="en-US" baseline="-25000" dirty="0"/>
              <a:t>3</a:t>
            </a:r>
            <a:r>
              <a:rPr lang="en-US" dirty="0">
                <a:latin typeface="Symbol" pitchFamily="98" charset="2"/>
              </a:rPr>
              <a:t> =</a:t>
            </a:r>
            <a:r>
              <a:rPr lang="en-US" dirty="0"/>
              <a:t> 1): </a:t>
            </a:r>
          </a:p>
          <a:p>
            <a:r>
              <a:rPr lang="en-US" dirty="0"/>
              <a:t>Estimated Annual Return </a:t>
            </a:r>
            <a:r>
              <a:rPr lang="en-US" dirty="0">
                <a:latin typeface="Symbol" pitchFamily="98" charset="2"/>
              </a:rPr>
              <a:t>=</a:t>
            </a:r>
            <a:r>
              <a:rPr lang="en-US" dirty="0"/>
              <a:t> (</a:t>
            </a:r>
            <a:r>
              <a:rPr lang="en-US" i="1" dirty="0"/>
              <a:t>b</a:t>
            </a:r>
            <a:r>
              <a:rPr lang="en-US" baseline="-25000" dirty="0"/>
              <a:t>0</a:t>
            </a:r>
            <a:r>
              <a:rPr lang="en-US" dirty="0"/>
              <a:t> + </a:t>
            </a:r>
            <a:r>
              <a:rPr lang="en-US" i="1" dirty="0"/>
              <a:t>b</a:t>
            </a:r>
            <a:r>
              <a:rPr lang="en-US" baseline="-25000" dirty="0"/>
              <a:t>3</a:t>
            </a:r>
            <a:r>
              <a:rPr lang="en-US" dirty="0"/>
              <a:t>) + </a:t>
            </a:r>
            <a:r>
              <a:rPr lang="en-US" i="1" dirty="0"/>
              <a:t>b</a:t>
            </a:r>
            <a:r>
              <a:rPr lang="en-US" baseline="-25000" dirty="0"/>
              <a:t>1 </a:t>
            </a:r>
            <a:r>
              <a:rPr lang="en-US" dirty="0"/>
              <a:t>(</a:t>
            </a:r>
            <a:r>
              <a:rPr lang="en-US" i="1" dirty="0"/>
              <a:t>number of households</a:t>
            </a:r>
            <a:r>
              <a:rPr lang="en-US" dirty="0"/>
              <a:t>)</a:t>
            </a:r>
          </a:p>
          <a:p>
            <a:r>
              <a:rPr lang="en-US" dirty="0">
                <a:latin typeface="Symbol" pitchFamily="98" charset="2"/>
              </a:rPr>
              <a:t>=</a:t>
            </a:r>
            <a:r>
              <a:rPr lang="en-US" dirty="0"/>
              <a:t> (15.5071 + 6.7185) + 0.8704 (</a:t>
            </a:r>
            <a:r>
              <a:rPr lang="en-US" i="1" dirty="0"/>
              <a:t>number of households</a:t>
            </a:r>
            <a:r>
              <a:rPr lang="en-US" dirty="0"/>
              <a:t>)</a:t>
            </a:r>
          </a:p>
          <a:p>
            <a:endParaRPr lang="en-US" dirty="0"/>
          </a:p>
          <a:p>
            <a:r>
              <a:rPr lang="en-US" dirty="0"/>
              <a:t>For the suburban location (</a:t>
            </a:r>
            <a:r>
              <a:rPr lang="en-US" i="1" dirty="0"/>
              <a:t>x</a:t>
            </a:r>
            <a:r>
              <a:rPr lang="en-US" baseline="-25000" dirty="0"/>
              <a:t>2</a:t>
            </a:r>
            <a:r>
              <a:rPr lang="en-US" dirty="0"/>
              <a:t> </a:t>
            </a:r>
            <a:r>
              <a:rPr lang="en-US" dirty="0">
                <a:latin typeface="Symbol" pitchFamily="98" charset="2"/>
              </a:rPr>
              <a:t>=</a:t>
            </a:r>
            <a:r>
              <a:rPr lang="en-US" dirty="0"/>
              <a:t> 0, </a:t>
            </a:r>
            <a:r>
              <a:rPr lang="en-US" i="1" dirty="0"/>
              <a:t>x</a:t>
            </a:r>
            <a:r>
              <a:rPr lang="en-US" baseline="-25000" dirty="0"/>
              <a:t>3</a:t>
            </a:r>
            <a:r>
              <a:rPr lang="en-US" dirty="0">
                <a:latin typeface="Symbol" pitchFamily="98" charset="2"/>
              </a:rPr>
              <a:t> =</a:t>
            </a:r>
            <a:r>
              <a:rPr lang="en-US" dirty="0"/>
              <a:t> 0): </a:t>
            </a:r>
          </a:p>
          <a:p>
            <a:r>
              <a:rPr lang="en-US" dirty="0"/>
              <a:t>Estimated Annual Return </a:t>
            </a:r>
            <a:r>
              <a:rPr lang="en-US" dirty="0">
                <a:latin typeface="Symbol" pitchFamily="98" charset="2"/>
              </a:rPr>
              <a:t>=</a:t>
            </a:r>
            <a:r>
              <a:rPr lang="en-US" dirty="0"/>
              <a:t> </a:t>
            </a:r>
            <a:r>
              <a:rPr lang="en-US" i="1" dirty="0"/>
              <a:t>b</a:t>
            </a:r>
            <a:r>
              <a:rPr lang="en-US" baseline="-25000" dirty="0"/>
              <a:t>0</a:t>
            </a:r>
            <a:r>
              <a:rPr lang="en-US" dirty="0"/>
              <a:t> + </a:t>
            </a:r>
            <a:r>
              <a:rPr lang="en-US" i="1" dirty="0"/>
              <a:t>b</a:t>
            </a:r>
            <a:r>
              <a:rPr lang="en-US" baseline="-25000" dirty="0"/>
              <a:t>1 </a:t>
            </a:r>
            <a:r>
              <a:rPr lang="en-US" dirty="0"/>
              <a:t>(</a:t>
            </a:r>
            <a:r>
              <a:rPr lang="en-US" i="1" dirty="0"/>
              <a:t>number of households</a:t>
            </a:r>
            <a:r>
              <a:rPr lang="en-US" dirty="0"/>
              <a:t>)</a:t>
            </a:r>
          </a:p>
          <a:p>
            <a:r>
              <a:rPr lang="en-US" dirty="0">
                <a:latin typeface="Symbol" pitchFamily="98" charset="2"/>
              </a:rPr>
              <a:t>=</a:t>
            </a:r>
            <a:r>
              <a:rPr lang="en-US" dirty="0"/>
              <a:t> 15.5071 + 0.8704 (</a:t>
            </a:r>
            <a:r>
              <a:rPr lang="en-US" i="1" dirty="0"/>
              <a:t>number of households</a:t>
            </a:r>
            <a:r>
              <a:rPr lang="en-US" dirty="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Notice that the best fit line for each location has a different intercept value, but the same slope. Plotting the three lines illustrates this difference. </a:t>
            </a:r>
          </a:p>
        </p:txBody>
      </p:sp>
      <p:pic>
        <p:nvPicPr>
          <p:cNvPr id="6146" name="Picture 2"/>
          <p:cNvPicPr>
            <a:picLocks noChangeAspect="1" noChangeArrowheads="1"/>
          </p:cNvPicPr>
          <p:nvPr/>
        </p:nvPicPr>
        <p:blipFill>
          <a:blip r:embed="rId2" cstate="print"/>
          <a:srcRect/>
          <a:stretch>
            <a:fillRect/>
          </a:stretch>
        </p:blipFill>
        <p:spPr bwMode="auto">
          <a:xfrm>
            <a:off x="762000" y="2819400"/>
            <a:ext cx="7369745" cy="297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a:t>
            </a:r>
          </a:p>
        </p:txBody>
      </p:sp>
      <p:sp>
        <p:nvSpPr>
          <p:cNvPr id="3" name="Content Placeholder 2">
            <a:extLst>
              <a:ext uri="{FF2B5EF4-FFF2-40B4-BE49-F238E27FC236}">
                <a16:creationId xmlns:a16="http://schemas.microsoft.com/office/drawing/2014/main" id="{FE7AB593-4154-4C22-9D13-76F0245DA5D4}"/>
              </a:ext>
            </a:extLst>
          </p:cNvPr>
          <p:cNvSpPr>
            <a:spLocks noGrp="1"/>
          </p:cNvSpPr>
          <p:nvPr>
            <p:ph idx="1"/>
          </p:nvPr>
        </p:nvSpPr>
        <p:spPr/>
        <p:txBody>
          <a:bodyPr/>
          <a:lstStyle/>
          <a:p>
            <a:r>
              <a:rPr lang="en-US" dirty="0"/>
              <a:t>In order to use qualitative variables in regression analysis, we need to identify the classes of the qualitative variables quantitatively. To do this, we will use </a:t>
            </a:r>
            <a:r>
              <a:rPr lang="en-US" b="1" dirty="0">
                <a:solidFill>
                  <a:srgbClr val="C00000"/>
                </a:solidFill>
              </a:rPr>
              <a:t>indicator (or dummy) variables </a:t>
            </a:r>
            <a:r>
              <a:rPr lang="en-US" dirty="0"/>
              <a:t>that take on values of 0 and 1. If we have a quantitative variable with </a:t>
            </a:r>
            <a:r>
              <a:rPr lang="en-US" i="1" dirty="0"/>
              <a:t>c </a:t>
            </a:r>
            <a:r>
              <a:rPr lang="en-US" dirty="0"/>
              <a:t>classes, that variable will be represented by </a:t>
            </a:r>
            <a:r>
              <a:rPr lang="en-US" i="1" dirty="0"/>
              <a:t>c </a:t>
            </a:r>
            <a:r>
              <a:rPr lang="en-US" dirty="0"/>
              <a:t>– 1 indicator variables in the regression model, with each indicator variable taking on a value of 0 or 1.</a:t>
            </a:r>
          </a:p>
        </p:txBody>
      </p:sp>
    </p:spTree>
    <p:extLst>
      <p:ext uri="{BB962C8B-B14F-4D97-AF65-F5344CB8AC3E}">
        <p14:creationId xmlns:p14="http://schemas.microsoft.com/office/powerpoint/2010/main" val="3560360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457200" y="1280160"/>
            <a:ext cx="8229600" cy="4739640"/>
          </a:xfrm>
        </p:spPr>
        <p:txBody>
          <a:bodyPr/>
          <a:lstStyle/>
          <a:p>
            <a:r>
              <a:rPr lang="en-US" dirty="0"/>
              <a:t>So, modeling with the qualitative variables allows us to compare the average difference in annual return of the shops by location. That is, in order to compare the mall and suburban locations, the difference (as can be seen in the model) is </a:t>
            </a:r>
          </a:p>
          <a:p>
            <a:endParaRPr lang="en-US" dirty="0"/>
          </a:p>
          <a:p>
            <a:r>
              <a:rPr lang="en-US" dirty="0"/>
              <a:t>Therefore, the estimate of </a:t>
            </a:r>
            <a:r>
              <a:rPr lang="el-GR" i="1" dirty="0">
                <a:latin typeface="Calibri" panose="020F0502020204030204" pitchFamily="34" charset="0"/>
                <a:cs typeface="Calibri" panose="020F0502020204030204" pitchFamily="34" charset="0"/>
              </a:rPr>
              <a:t>ϐ</a:t>
            </a:r>
            <a:r>
              <a:rPr lang="en-US" baseline="-25000" dirty="0"/>
              <a:t>2</a:t>
            </a:r>
            <a:r>
              <a:rPr lang="en-US" dirty="0"/>
              <a:t> (which is 27.8186) represents the difference between the average annual return for shops in the mall locations having </a:t>
            </a:r>
            <a:r>
              <a:rPr lang="en-US" i="1" dirty="0"/>
              <a:t>x</a:t>
            </a:r>
            <a:r>
              <a:rPr lang="en-US" baseline="-25000" dirty="0"/>
              <a:t>1</a:t>
            </a:r>
            <a:r>
              <a:rPr lang="en-US" dirty="0"/>
              <a:t> households in the area and the average annual return</a:t>
            </a:r>
          </a:p>
        </p:txBody>
      </p:sp>
      <p:graphicFrame>
        <p:nvGraphicFramePr>
          <p:cNvPr id="7170" name="Object 2"/>
          <p:cNvGraphicFramePr>
            <a:graphicFrameLocks noChangeAspect="1"/>
          </p:cNvGraphicFramePr>
          <p:nvPr>
            <p:extLst>
              <p:ext uri="{D42A27DB-BD31-4B8C-83A1-F6EECF244321}">
                <p14:modId xmlns:p14="http://schemas.microsoft.com/office/powerpoint/2010/main" val="4007687473"/>
              </p:ext>
            </p:extLst>
          </p:nvPr>
        </p:nvGraphicFramePr>
        <p:xfrm>
          <a:off x="2114550" y="3505200"/>
          <a:ext cx="4902200" cy="495300"/>
        </p:xfrm>
        <a:graphic>
          <a:graphicData uri="http://schemas.openxmlformats.org/presentationml/2006/ole">
            <mc:AlternateContent xmlns:mc="http://schemas.openxmlformats.org/markup-compatibility/2006">
              <mc:Choice xmlns:v="urn:schemas-microsoft-com:vml" Requires="v">
                <p:oleObj spid="_x0000_s7176" name="Equation" r:id="rId3" imgW="4902120" imgH="495000" progId="Equation.DSMT4">
                  <p:embed/>
                </p:oleObj>
              </mc:Choice>
              <mc:Fallback>
                <p:oleObj name="Equation" r:id="rId3" imgW="4902120" imgH="495000" progId="Equation.DSMT4">
                  <p:embed/>
                  <p:pic>
                    <p:nvPicPr>
                      <p:cNvPr id="0" name="Picture 2"/>
                      <p:cNvPicPr>
                        <a:picLocks noChangeAspect="1" noChangeArrowheads="1"/>
                      </p:cNvPicPr>
                      <p:nvPr/>
                    </p:nvPicPr>
                    <p:blipFill>
                      <a:blip r:embed="rId4"/>
                      <a:srcRect/>
                      <a:stretch>
                        <a:fillRect/>
                      </a:stretch>
                    </p:blipFill>
                    <p:spPr bwMode="auto">
                      <a:xfrm>
                        <a:off x="2114550" y="3505200"/>
                        <a:ext cx="4902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for shops in the suburban locations having </a:t>
            </a:r>
            <a:r>
              <a:rPr lang="en-US" i="1" dirty="0"/>
              <a:t>x</a:t>
            </a:r>
            <a:r>
              <a:rPr lang="en-US" baseline="-25000" dirty="0"/>
              <a:t>1</a:t>
            </a:r>
            <a:r>
              <a:rPr lang="en-US" dirty="0"/>
              <a:t> households in the area. Thus, we can say that for any number of households in a given area, the average annual return in a mall location will be approximately $27,818.60 greater than the average annual return in a suburban location. </a:t>
            </a:r>
          </a:p>
          <a:p>
            <a:r>
              <a:rPr lang="en-US" dirty="0"/>
              <a:t>Similarly, to compare downtown and suburban returns, we get </a:t>
            </a:r>
          </a:p>
        </p:txBody>
      </p:sp>
      <p:graphicFrame>
        <p:nvGraphicFramePr>
          <p:cNvPr id="8194" name="Object 2"/>
          <p:cNvGraphicFramePr>
            <a:graphicFrameLocks noChangeAspect="1"/>
          </p:cNvGraphicFramePr>
          <p:nvPr>
            <p:extLst>
              <p:ext uri="{D42A27DB-BD31-4B8C-83A1-F6EECF244321}">
                <p14:modId xmlns:p14="http://schemas.microsoft.com/office/powerpoint/2010/main" val="2079688418"/>
              </p:ext>
            </p:extLst>
          </p:nvPr>
        </p:nvGraphicFramePr>
        <p:xfrm>
          <a:off x="1809750" y="5029200"/>
          <a:ext cx="4902200" cy="495300"/>
        </p:xfrm>
        <a:graphic>
          <a:graphicData uri="http://schemas.openxmlformats.org/presentationml/2006/ole">
            <mc:AlternateContent xmlns:mc="http://schemas.openxmlformats.org/markup-compatibility/2006">
              <mc:Choice xmlns:v="urn:schemas-microsoft-com:vml" Requires="v">
                <p:oleObj spid="_x0000_s8200" name="Equation" r:id="rId3" imgW="4902120" imgH="495000" progId="Equation.DSMT4">
                  <p:embed/>
                </p:oleObj>
              </mc:Choice>
              <mc:Fallback>
                <p:oleObj name="Equation" r:id="rId3" imgW="4902120" imgH="495000" progId="Equation.DSMT4">
                  <p:embed/>
                  <p:pic>
                    <p:nvPicPr>
                      <p:cNvPr id="0" name="Picture 2"/>
                      <p:cNvPicPr>
                        <a:picLocks noChangeAspect="1" noChangeArrowheads="1"/>
                      </p:cNvPicPr>
                      <p:nvPr/>
                    </p:nvPicPr>
                    <p:blipFill>
                      <a:blip r:embed="rId4"/>
                      <a:srcRect/>
                      <a:stretch>
                        <a:fillRect/>
                      </a:stretch>
                    </p:blipFill>
                    <p:spPr bwMode="auto">
                      <a:xfrm>
                        <a:off x="1809750" y="5029200"/>
                        <a:ext cx="4902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Thus, the estimate of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3</a:t>
            </a:r>
            <a:r>
              <a:rPr lang="en-US" dirty="0"/>
              <a:t> (which is 6.7185) represents the difference between the average annual return for shops in the downtown locations having </a:t>
            </a:r>
            <a:r>
              <a:rPr lang="en-US" i="1" dirty="0"/>
              <a:t>x</a:t>
            </a:r>
            <a:r>
              <a:rPr lang="en-US" baseline="-25000" dirty="0"/>
              <a:t>1</a:t>
            </a:r>
            <a:r>
              <a:rPr lang="en-US" dirty="0"/>
              <a:t> households in the area and the average annual return for shops in the suburban locations having </a:t>
            </a:r>
            <a:r>
              <a:rPr lang="en-US" i="1" dirty="0"/>
              <a:t>x</a:t>
            </a:r>
            <a:r>
              <a:rPr lang="en-US" baseline="-25000" dirty="0"/>
              <a:t>1</a:t>
            </a:r>
            <a:r>
              <a:rPr lang="en-US" dirty="0"/>
              <a:t> households in the area. So, we can say that for any number of households in a given area, the average annual return in a downtown location will be $6718.50 greater than the average annual return in a suburban location.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Lastly, to compare mall and downtown locations, we look at</a:t>
            </a:r>
          </a:p>
          <a:p>
            <a:endParaRPr lang="en-US" dirty="0"/>
          </a:p>
          <a:p>
            <a:r>
              <a:rPr lang="en-US" dirty="0"/>
              <a:t>The estimated difference between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2</a:t>
            </a:r>
            <a:r>
              <a:rPr lang="en-US" dirty="0"/>
              <a:t> and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3</a:t>
            </a:r>
            <a:r>
              <a:rPr lang="en-US" dirty="0"/>
              <a:t> is given by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2</a:t>
            </a:r>
            <a:r>
              <a:rPr lang="en-US" dirty="0"/>
              <a:t> −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3</a:t>
            </a:r>
            <a:r>
              <a:rPr lang="en-US" dirty="0"/>
              <a:t> ( 21.1001) which represents the difference between the average annual return for shops in the mall locations having </a:t>
            </a:r>
            <a:r>
              <a:rPr lang="en-US" i="1" dirty="0"/>
              <a:t>x</a:t>
            </a:r>
            <a:r>
              <a:rPr lang="en-US" baseline="-25000" dirty="0"/>
              <a:t>1</a:t>
            </a:r>
            <a:r>
              <a:rPr lang="en-US" dirty="0"/>
              <a:t> households in the area and the average annual return for shops in the downtown locations having </a:t>
            </a:r>
            <a:r>
              <a:rPr lang="en-US" i="1" dirty="0"/>
              <a:t>x</a:t>
            </a:r>
            <a:r>
              <a:rPr lang="en-US" baseline="-25000" dirty="0"/>
              <a:t>1</a:t>
            </a:r>
            <a:r>
              <a:rPr lang="en-US" dirty="0"/>
              <a:t> households in the area.</a:t>
            </a:r>
          </a:p>
          <a:p>
            <a:endParaRPr lang="en-US" dirty="0"/>
          </a:p>
        </p:txBody>
      </p:sp>
      <p:graphicFrame>
        <p:nvGraphicFramePr>
          <p:cNvPr id="9218" name="Object 2"/>
          <p:cNvGraphicFramePr>
            <a:graphicFrameLocks noChangeAspect="1"/>
          </p:cNvGraphicFramePr>
          <p:nvPr>
            <p:extLst>
              <p:ext uri="{D42A27DB-BD31-4B8C-83A1-F6EECF244321}">
                <p14:modId xmlns:p14="http://schemas.microsoft.com/office/powerpoint/2010/main" val="2590839559"/>
              </p:ext>
            </p:extLst>
          </p:nvPr>
        </p:nvGraphicFramePr>
        <p:xfrm>
          <a:off x="1339850" y="2192338"/>
          <a:ext cx="6248400" cy="495300"/>
        </p:xfrm>
        <a:graphic>
          <a:graphicData uri="http://schemas.openxmlformats.org/presentationml/2006/ole">
            <mc:AlternateContent xmlns:mc="http://schemas.openxmlformats.org/markup-compatibility/2006">
              <mc:Choice xmlns:v="urn:schemas-microsoft-com:vml" Requires="v">
                <p:oleObj spid="_x0000_s9224" name="Equation" r:id="rId3" imgW="6248160" imgH="495000" progId="Equation.DSMT4">
                  <p:embed/>
                </p:oleObj>
              </mc:Choice>
              <mc:Fallback>
                <p:oleObj name="Equation" r:id="rId3" imgW="6248160" imgH="495000" progId="Equation.DSMT4">
                  <p:embed/>
                  <p:pic>
                    <p:nvPicPr>
                      <p:cNvPr id="0" name="Picture 2"/>
                      <p:cNvPicPr>
                        <a:picLocks noChangeAspect="1" noChangeArrowheads="1"/>
                      </p:cNvPicPr>
                      <p:nvPr/>
                    </p:nvPicPr>
                    <p:blipFill>
                      <a:blip r:embed="rId4"/>
                      <a:srcRect/>
                      <a:stretch>
                        <a:fillRect/>
                      </a:stretch>
                    </p:blipFill>
                    <p:spPr bwMode="auto">
                      <a:xfrm>
                        <a:off x="1339850" y="2192338"/>
                        <a:ext cx="624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In terms of the problem, we can say that for any number of households in a given area, the average annual return in a mall area will be $21,100.10 greater than the average annual return in a downtown location.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8B36A-9021-4659-A812-385B8B363B9E}"/>
              </a:ext>
            </a:extLst>
          </p:cNvPr>
          <p:cNvSpPr>
            <a:spLocks noGrp="1"/>
          </p:cNvSpPr>
          <p:nvPr>
            <p:ph type="title"/>
          </p:nvPr>
        </p:nvSpPr>
        <p:spPr/>
        <p:txBody>
          <a:bodyPr/>
          <a:lstStyle/>
          <a:p>
            <a:r>
              <a:rPr lang="en-US" dirty="0"/>
              <a:t>Using Regression Results</a:t>
            </a:r>
          </a:p>
        </p:txBody>
      </p:sp>
      <p:sp>
        <p:nvSpPr>
          <p:cNvPr id="3" name="Content Placeholder 2">
            <a:extLst>
              <a:ext uri="{FF2B5EF4-FFF2-40B4-BE49-F238E27FC236}">
                <a16:creationId xmlns:a16="http://schemas.microsoft.com/office/drawing/2014/main" id="{BD04626B-AE81-43A3-BFBC-45097BBF6CA8}"/>
              </a:ext>
            </a:extLst>
          </p:cNvPr>
          <p:cNvSpPr>
            <a:spLocks noGrp="1"/>
          </p:cNvSpPr>
          <p:nvPr>
            <p:ph idx="1"/>
          </p:nvPr>
        </p:nvSpPr>
        <p:spPr/>
        <p:txBody>
          <a:bodyPr/>
          <a:lstStyle/>
          <a:p>
            <a:r>
              <a:rPr lang="en-US" dirty="0"/>
              <a:t>There are three potential issues to keep in mind when using these regression results.</a:t>
            </a:r>
          </a:p>
          <a:p>
            <a:r>
              <a:rPr lang="en-US" dirty="0"/>
              <a:t>1. These results are only meaningful within the relevant range of the data that was used to estimate the regression equation. For example, using the model in Example 14.6.2 to predict annual return for a shop with 1000 households or 1,000,000 households in the surrounding area would likely yield an unreliable point estimate.</a:t>
            </a:r>
          </a:p>
        </p:txBody>
      </p:sp>
    </p:spTree>
    <p:extLst>
      <p:ext uri="{BB962C8B-B14F-4D97-AF65-F5344CB8AC3E}">
        <p14:creationId xmlns:p14="http://schemas.microsoft.com/office/powerpoint/2010/main" val="214114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AF0CF-63B0-4C7E-A596-B40503FAF7AC}"/>
              </a:ext>
            </a:extLst>
          </p:cNvPr>
          <p:cNvSpPr>
            <a:spLocks noGrp="1"/>
          </p:cNvSpPr>
          <p:nvPr>
            <p:ph type="title"/>
          </p:nvPr>
        </p:nvSpPr>
        <p:spPr/>
        <p:txBody>
          <a:bodyPr/>
          <a:lstStyle/>
          <a:p>
            <a:r>
              <a:rPr lang="en-US" dirty="0"/>
              <a:t>Using Regression Results</a:t>
            </a:r>
          </a:p>
        </p:txBody>
      </p:sp>
      <p:sp>
        <p:nvSpPr>
          <p:cNvPr id="3" name="Content Placeholder 2">
            <a:extLst>
              <a:ext uri="{FF2B5EF4-FFF2-40B4-BE49-F238E27FC236}">
                <a16:creationId xmlns:a16="http://schemas.microsoft.com/office/drawing/2014/main" id="{698B5D06-4F7F-443B-A22B-16E970BDDDEC}"/>
              </a:ext>
            </a:extLst>
          </p:cNvPr>
          <p:cNvSpPr>
            <a:spLocks noGrp="1"/>
          </p:cNvSpPr>
          <p:nvPr>
            <p:ph idx="1"/>
          </p:nvPr>
        </p:nvSpPr>
        <p:spPr/>
        <p:txBody>
          <a:bodyPr>
            <a:normAutofit lnSpcReduction="10000"/>
          </a:bodyPr>
          <a:lstStyle/>
          <a:p>
            <a:r>
              <a:rPr lang="en-US" dirty="0"/>
              <a:t>2. The regression lines for the three locations in Example 14.6.2 are assumed to have the same slope, but in reality they could have very different slopes. Using a regression model with </a:t>
            </a:r>
            <a:r>
              <a:rPr lang="en-US" b="1" dirty="0">
                <a:solidFill>
                  <a:srgbClr val="C00000"/>
                </a:solidFill>
              </a:rPr>
              <a:t>interaction terms </a:t>
            </a:r>
            <a:r>
              <a:rPr lang="en-US" dirty="0"/>
              <a:t>allows the slopes for the regression lines to differ.</a:t>
            </a:r>
          </a:p>
          <a:p>
            <a:r>
              <a:rPr lang="en-US" dirty="0"/>
              <a:t>3. The regression lines estimated in this example are all linear. This implies that annual return increases by the same amount for each additional thousand households within 15 miles of the shops. This assumption is sometimes unrealistic. This issue can be addressed using </a:t>
            </a:r>
            <a:r>
              <a:rPr lang="en-US" b="1" dirty="0">
                <a:solidFill>
                  <a:srgbClr val="C00000"/>
                </a:solidFill>
              </a:rPr>
              <a:t>polynomial (or nonlinear) regression models</a:t>
            </a:r>
            <a:r>
              <a:rPr lang="en-US" dirty="0"/>
              <a:t>.</a:t>
            </a:r>
          </a:p>
        </p:txBody>
      </p:sp>
    </p:spTree>
    <p:extLst>
      <p:ext uri="{BB962C8B-B14F-4D97-AF65-F5344CB8AC3E}">
        <p14:creationId xmlns:p14="http://schemas.microsoft.com/office/powerpoint/2010/main" val="9055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a:t>
            </a:r>
          </a:p>
        </p:txBody>
      </p:sp>
      <p:sp>
        <p:nvSpPr>
          <p:cNvPr id="3" name="Content Placeholder 2"/>
          <p:cNvSpPr>
            <a:spLocks noGrp="1"/>
          </p:cNvSpPr>
          <p:nvPr>
            <p:ph idx="1"/>
          </p:nvPr>
        </p:nvSpPr>
        <p:spPr>
          <a:xfrm>
            <a:off x="457200" y="1092666"/>
            <a:ext cx="8229600" cy="4572000"/>
          </a:xfrm>
        </p:spPr>
        <p:txBody>
          <a:bodyPr/>
          <a:lstStyle/>
          <a:p>
            <a:r>
              <a:rPr lang="en-US" dirty="0"/>
              <a:t>The table below contains the real estate data set from Table 14.1.1, but with the added column of the variable </a:t>
            </a:r>
            <a:r>
              <a:rPr lang="en-US" i="1" dirty="0"/>
              <a:t>porch</a:t>
            </a:r>
            <a:r>
              <a:rPr lang="en-US" dirty="0"/>
              <a:t>, indicating whether the house has a screened porch or not. </a:t>
            </a:r>
          </a:p>
        </p:txBody>
      </p:sp>
      <p:graphicFrame>
        <p:nvGraphicFramePr>
          <p:cNvPr id="4" name="object 3"/>
          <p:cNvGraphicFramePr>
            <a:graphicFrameLocks noGrp="1"/>
          </p:cNvGraphicFramePr>
          <p:nvPr/>
        </p:nvGraphicFramePr>
        <p:xfrm>
          <a:off x="609600" y="2945934"/>
          <a:ext cx="8001001" cy="2945384"/>
        </p:xfrm>
        <a:graphic>
          <a:graphicData uri="http://schemas.openxmlformats.org/drawingml/2006/table">
            <a:tbl>
              <a:tblPr firstRow="1" bandRow="1">
                <a:tableStyleId>{5C22544A-7EE6-4342-B048-85BDC9FD1C3A}</a:tableStyleId>
              </a:tblPr>
              <a:tblGrid>
                <a:gridCol w="1225636">
                  <a:extLst>
                    <a:ext uri="{9D8B030D-6E8A-4147-A177-3AD203B41FA5}">
                      <a16:colId xmlns:a16="http://schemas.microsoft.com/office/drawing/2014/main" val="20000"/>
                    </a:ext>
                  </a:extLst>
                </a:gridCol>
                <a:gridCol w="1374546">
                  <a:extLst>
                    <a:ext uri="{9D8B030D-6E8A-4147-A177-3AD203B41FA5}">
                      <a16:colId xmlns:a16="http://schemas.microsoft.com/office/drawing/2014/main" val="20001"/>
                    </a:ext>
                  </a:extLst>
                </a:gridCol>
                <a:gridCol w="1374546">
                  <a:extLst>
                    <a:ext uri="{9D8B030D-6E8A-4147-A177-3AD203B41FA5}">
                      <a16:colId xmlns:a16="http://schemas.microsoft.com/office/drawing/2014/main" val="20002"/>
                    </a:ext>
                  </a:extLst>
                </a:gridCol>
                <a:gridCol w="1374546">
                  <a:extLst>
                    <a:ext uri="{9D8B030D-6E8A-4147-A177-3AD203B41FA5}">
                      <a16:colId xmlns:a16="http://schemas.microsoft.com/office/drawing/2014/main" val="20003"/>
                    </a:ext>
                  </a:extLst>
                </a:gridCol>
                <a:gridCol w="1374546">
                  <a:extLst>
                    <a:ext uri="{9D8B030D-6E8A-4147-A177-3AD203B41FA5}">
                      <a16:colId xmlns:a16="http://schemas.microsoft.com/office/drawing/2014/main" val="20004"/>
                    </a:ext>
                  </a:extLst>
                </a:gridCol>
                <a:gridCol w="1277181">
                  <a:extLst>
                    <a:ext uri="{9D8B030D-6E8A-4147-A177-3AD203B41FA5}">
                      <a16:colId xmlns:a16="http://schemas.microsoft.com/office/drawing/2014/main" val="20005"/>
                    </a:ext>
                  </a:extLst>
                </a:gridCol>
              </a:tblGrid>
              <a:tr h="364490">
                <a:tc gridSpan="6">
                  <a:txBody>
                    <a:bodyPr/>
                    <a:lstStyle/>
                    <a:p>
                      <a:pPr marL="0" marR="74295"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Mount Pleasant Real Estate Data</a:t>
                      </a: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marL="123825" marR="106045" indent="-10795">
                        <a:lnSpc>
                          <a:spcPct val="110000"/>
                        </a:lnSpc>
                        <a:spcBef>
                          <a:spcPts val="30"/>
                        </a:spcBef>
                      </a:pPr>
                      <a:endParaRPr sz="1000">
                        <a:latin typeface="Roboto Condensed"/>
                        <a:cs typeface="Roboto Condensed"/>
                      </a:endParaRP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marL="203835" marR="80645" indent="-61594">
                        <a:lnSpc>
                          <a:spcPct val="110000"/>
                        </a:lnSpc>
                        <a:spcBef>
                          <a:spcPts val="30"/>
                        </a:spcBef>
                      </a:pPr>
                      <a:endParaRPr sz="1000" dirty="0">
                        <a:latin typeface="Roboto Condensed"/>
                        <a:cs typeface="Roboto Condensed"/>
                      </a:endParaRPr>
                    </a:p>
                  </a:txBody>
                  <a:tcPr marL="0" marR="0" marT="3810" marB="0"/>
                </a:tc>
                <a:extLst>
                  <a:ext uri="{0D108BD9-81ED-4DB2-BD59-A6C34878D82A}">
                    <a16:rowId xmlns:a16="http://schemas.microsoft.com/office/drawing/2014/main" val="10000"/>
                  </a:ext>
                </a:extLst>
              </a:tr>
              <a:tr h="364490">
                <a:tc>
                  <a:txBody>
                    <a:bodyPr/>
                    <a:lstStyle/>
                    <a:p>
                      <a:pPr algn="ctr">
                        <a:lnSpc>
                          <a:spcPct val="100000"/>
                        </a:lnSpc>
                        <a:spcBef>
                          <a:spcPts val="30"/>
                        </a:spcBef>
                      </a:pPr>
                      <a:endParaRPr sz="2000" b="1" dirty="0">
                        <a:solidFill>
                          <a:srgbClr val="000000"/>
                        </a:solidFill>
                      </a:endParaRPr>
                    </a:p>
                    <a:p>
                      <a:pPr marR="74295" algn="ctr">
                        <a:lnSpc>
                          <a:spcPct val="100000"/>
                        </a:lnSpc>
                      </a:pPr>
                      <a:r>
                        <a:rPr sz="2000" b="1" dirty="0">
                          <a:solidFill>
                            <a:srgbClr val="000000"/>
                          </a:solidFill>
                        </a:rPr>
                        <a:t>Price</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algn="ctr">
                        <a:lnSpc>
                          <a:spcPct val="100000"/>
                        </a:lnSpc>
                      </a:pPr>
                      <a:r>
                        <a:rPr sz="2000" b="1" spc="-5" dirty="0">
                          <a:solidFill>
                            <a:srgbClr val="000000"/>
                          </a:solidFill>
                        </a:rPr>
                        <a:t>Square</a:t>
                      </a:r>
                      <a:r>
                        <a:rPr sz="2000" b="1" spc="-30" dirty="0">
                          <a:solidFill>
                            <a:srgbClr val="000000"/>
                          </a:solidFill>
                        </a:rPr>
                        <a:t> </a:t>
                      </a:r>
                      <a:r>
                        <a:rPr sz="2000" b="1" spc="-5" dirty="0">
                          <a:solidFill>
                            <a:srgbClr val="000000"/>
                          </a:solidFill>
                        </a:rPr>
                        <a:t>Feet</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algn="ctr">
                        <a:lnSpc>
                          <a:spcPct val="100000"/>
                        </a:lnSpc>
                      </a:pPr>
                      <a:r>
                        <a:rPr sz="2000" b="1" spc="-5" dirty="0">
                          <a:solidFill>
                            <a:srgbClr val="000000"/>
                          </a:solidFill>
                        </a:rPr>
                        <a:t>Age</a:t>
                      </a:r>
                      <a:endParaRPr sz="2000" b="1" dirty="0">
                        <a:solidFill>
                          <a:srgbClr val="000000"/>
                        </a:solidFill>
                        <a:latin typeface="Roboto Condensed"/>
                        <a:cs typeface="Roboto Condensed"/>
                      </a:endParaRPr>
                    </a:p>
                  </a:txBody>
                  <a:tcPr marL="0" marR="0" marT="3810" marB="0"/>
                </a:tc>
                <a:tc>
                  <a:txBody>
                    <a:bodyPr/>
                    <a:lstStyle/>
                    <a:p>
                      <a:pPr marL="123825" marR="106045" indent="-10795" algn="ctr">
                        <a:lnSpc>
                          <a:spcPct val="110000"/>
                        </a:lnSpc>
                        <a:spcBef>
                          <a:spcPts val="30"/>
                        </a:spcBef>
                      </a:pPr>
                      <a:r>
                        <a:rPr sz="2000" b="1" spc="-5" dirty="0">
                          <a:solidFill>
                            <a:srgbClr val="000000"/>
                          </a:solidFill>
                        </a:rPr>
                        <a:t>Number</a:t>
                      </a:r>
                      <a:r>
                        <a:rPr sz="2000" b="1" spc="-85" dirty="0">
                          <a:solidFill>
                            <a:srgbClr val="000000"/>
                          </a:solidFill>
                        </a:rPr>
                        <a:t> </a:t>
                      </a:r>
                      <a:r>
                        <a:rPr sz="2000" b="1" dirty="0">
                          <a:solidFill>
                            <a:srgbClr val="000000"/>
                          </a:solidFill>
                        </a:rPr>
                        <a:t>of  </a:t>
                      </a:r>
                      <a:r>
                        <a:rPr sz="2000" b="1" spc="-5" dirty="0">
                          <a:solidFill>
                            <a:srgbClr val="000000"/>
                          </a:solidFill>
                        </a:rPr>
                        <a:t>Bed</a:t>
                      </a:r>
                      <a:r>
                        <a:rPr sz="2000" b="1" spc="-20" dirty="0">
                          <a:solidFill>
                            <a:srgbClr val="000000"/>
                          </a:solidFill>
                        </a:rPr>
                        <a:t>r</a:t>
                      </a:r>
                      <a:r>
                        <a:rPr sz="2000" b="1" dirty="0">
                          <a:solidFill>
                            <a:srgbClr val="000000"/>
                          </a:solidFill>
                        </a:rPr>
                        <a:t>ooms</a:t>
                      </a:r>
                      <a:endParaRPr sz="2000" b="1">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a:solidFill>
                          <a:srgbClr val="000000"/>
                        </a:solidFill>
                      </a:endParaRPr>
                    </a:p>
                    <a:p>
                      <a:pPr algn="ctr">
                        <a:lnSpc>
                          <a:spcPct val="100000"/>
                        </a:lnSpc>
                      </a:pPr>
                      <a:r>
                        <a:rPr sz="2000" b="1" spc="-5" dirty="0">
                          <a:solidFill>
                            <a:srgbClr val="000000"/>
                          </a:solidFill>
                        </a:rPr>
                        <a:t>Porch</a:t>
                      </a:r>
                      <a:endParaRPr sz="2000" b="1">
                        <a:solidFill>
                          <a:srgbClr val="000000"/>
                        </a:solidFill>
                        <a:latin typeface="Roboto Condensed"/>
                        <a:cs typeface="Roboto Condensed"/>
                      </a:endParaRPr>
                    </a:p>
                  </a:txBody>
                  <a:tcPr marL="0" marR="0" marT="3810" marB="0"/>
                </a:tc>
                <a:tc>
                  <a:txBody>
                    <a:bodyPr/>
                    <a:lstStyle/>
                    <a:p>
                      <a:pPr marL="203835" marR="80645" indent="-61594" algn="ctr">
                        <a:lnSpc>
                          <a:spcPct val="110000"/>
                        </a:lnSpc>
                        <a:spcBef>
                          <a:spcPts val="30"/>
                        </a:spcBef>
                      </a:pPr>
                      <a:r>
                        <a:rPr sz="2000" b="1" spc="-5" dirty="0">
                          <a:solidFill>
                            <a:srgbClr val="000000"/>
                          </a:solidFill>
                        </a:rPr>
                        <a:t>Sc</a:t>
                      </a:r>
                      <a:r>
                        <a:rPr sz="2000" b="1" spc="-10" dirty="0">
                          <a:solidFill>
                            <a:srgbClr val="000000"/>
                          </a:solidFill>
                        </a:rPr>
                        <a:t>r</a:t>
                      </a:r>
                      <a:r>
                        <a:rPr sz="2000" b="1" dirty="0">
                          <a:solidFill>
                            <a:srgbClr val="000000"/>
                          </a:solidFill>
                        </a:rPr>
                        <a:t>eened  </a:t>
                      </a:r>
                      <a:r>
                        <a:rPr sz="2000" b="1" spc="-5" dirty="0">
                          <a:solidFill>
                            <a:srgbClr val="000000"/>
                          </a:solidFill>
                        </a:rPr>
                        <a:t>Porch?</a:t>
                      </a:r>
                      <a:endParaRPr sz="2000" b="1" dirty="0">
                        <a:solidFill>
                          <a:srgbClr val="000000"/>
                        </a:solidFill>
                        <a:latin typeface="Roboto Condensed"/>
                        <a:cs typeface="Roboto Condensed"/>
                      </a:endParaRPr>
                    </a:p>
                  </a:txBody>
                  <a:tcPr marL="0" marR="0" marT="3810" marB="0"/>
                </a:tc>
                <a:extLst>
                  <a:ext uri="{0D108BD9-81ED-4DB2-BD59-A6C34878D82A}">
                    <a16:rowId xmlns:a16="http://schemas.microsoft.com/office/drawing/2014/main" val="10001"/>
                  </a:ext>
                </a:extLst>
              </a:tr>
              <a:tr h="205740">
                <a:tc>
                  <a:txBody>
                    <a:bodyPr/>
                    <a:lstStyle/>
                    <a:p>
                      <a:pPr marR="75565" algn="ctr">
                        <a:lnSpc>
                          <a:spcPct val="100000"/>
                        </a:lnSpc>
                        <a:spcBef>
                          <a:spcPts val="125"/>
                        </a:spcBef>
                      </a:pPr>
                      <a:r>
                        <a:rPr sz="2000" dirty="0">
                          <a:solidFill>
                            <a:srgbClr val="000000"/>
                          </a:solidFill>
                        </a:rPr>
                        <a:t>350000</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2592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8</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3</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a:solidFill>
                          <a:srgbClr val="000000"/>
                        </a:solidFill>
                        <a:latin typeface="STIX"/>
                        <a:cs typeface="STIX"/>
                      </a:endParaRPr>
                    </a:p>
                  </a:txBody>
                  <a:tcPr marL="0" marR="0" marT="15875" marB="0"/>
                </a:tc>
                <a:tc>
                  <a:txBody>
                    <a:bodyPr/>
                    <a:lstStyle/>
                    <a:p>
                      <a:pPr marR="215265" algn="ctr">
                        <a:lnSpc>
                          <a:spcPct val="100000"/>
                        </a:lnSpc>
                        <a:spcBef>
                          <a:spcPts val="125"/>
                        </a:spcBef>
                      </a:pPr>
                      <a:r>
                        <a:rPr sz="2000" spc="-75" dirty="0">
                          <a:solidFill>
                            <a:srgbClr val="000000"/>
                          </a:solidFill>
                        </a:rPr>
                        <a:t>Y</a:t>
                      </a:r>
                      <a:r>
                        <a:rPr sz="2000" dirty="0">
                          <a:solidFill>
                            <a:srgbClr val="000000"/>
                          </a:solidFill>
                        </a:rPr>
                        <a:t>es</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marR="75565" algn="ctr">
                        <a:lnSpc>
                          <a:spcPct val="100000"/>
                        </a:lnSpc>
                        <a:spcBef>
                          <a:spcPts val="125"/>
                        </a:spcBef>
                      </a:pPr>
                      <a:r>
                        <a:rPr sz="2000" dirty="0">
                          <a:solidFill>
                            <a:srgbClr val="000000"/>
                          </a:solidFill>
                        </a:rPr>
                        <a:t>119900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777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marR="215265" algn="ctr">
                        <a:lnSpc>
                          <a:spcPct val="100000"/>
                        </a:lnSpc>
                        <a:spcBef>
                          <a:spcPts val="125"/>
                        </a:spcBef>
                      </a:pPr>
                      <a:r>
                        <a:rPr sz="2000" spc="-75" dirty="0">
                          <a:solidFill>
                            <a:srgbClr val="000000"/>
                          </a:solidFill>
                        </a:rPr>
                        <a:t>Y</a:t>
                      </a:r>
                      <a:r>
                        <a:rPr sz="2000" dirty="0">
                          <a:solidFill>
                            <a:srgbClr val="000000"/>
                          </a:solidFill>
                        </a:rPr>
                        <a:t>es</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06375">
                <a:tc>
                  <a:txBody>
                    <a:bodyPr/>
                    <a:lstStyle/>
                    <a:p>
                      <a:pPr marR="75565" algn="ctr">
                        <a:lnSpc>
                          <a:spcPct val="100000"/>
                        </a:lnSpc>
                        <a:spcBef>
                          <a:spcPts val="125"/>
                        </a:spcBef>
                      </a:pPr>
                      <a:r>
                        <a:rPr sz="2000" dirty="0">
                          <a:solidFill>
                            <a:srgbClr val="000000"/>
                          </a:solidFill>
                        </a:rPr>
                        <a:t>179900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1137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06375">
                <a:tc>
                  <a:txBody>
                    <a:bodyPr/>
                    <a:lstStyle/>
                    <a:p>
                      <a:pPr marR="75565" algn="ctr">
                        <a:lnSpc>
                          <a:spcPct val="100000"/>
                        </a:lnSpc>
                        <a:spcBef>
                          <a:spcPts val="125"/>
                        </a:spcBef>
                      </a:pPr>
                      <a:r>
                        <a:rPr sz="2000" dirty="0">
                          <a:solidFill>
                            <a:srgbClr val="000000"/>
                          </a:solidFill>
                        </a:rPr>
                        <a:t>124900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777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5"/>
                  </a:ext>
                </a:extLst>
              </a:tr>
              <a:tr h="206375">
                <a:tc>
                  <a:txBody>
                    <a:bodyPr/>
                    <a:lstStyle/>
                    <a:p>
                      <a:pPr marR="75565" algn="ctr">
                        <a:lnSpc>
                          <a:spcPct val="100000"/>
                        </a:lnSpc>
                        <a:spcBef>
                          <a:spcPts val="125"/>
                        </a:spcBef>
                      </a:pPr>
                      <a:r>
                        <a:rPr sz="2000" dirty="0">
                          <a:solidFill>
                            <a:srgbClr val="000000"/>
                          </a:solidFill>
                        </a:rPr>
                        <a:t>349999</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2151</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4</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06375">
                <a:tc gridSpan="6">
                  <a:txBody>
                    <a:bodyPr/>
                    <a:lstStyle/>
                    <a:p>
                      <a:pPr marR="75565" algn="ctr">
                        <a:lnSpc>
                          <a:spcPct val="100000"/>
                        </a:lnSpc>
                        <a:spcBef>
                          <a:spcPts val="125"/>
                        </a:spcBef>
                      </a:pPr>
                      <a:r>
                        <a:rPr lang="en-US" sz="2000" dirty="0">
                          <a:solidFill>
                            <a:srgbClr val="000000"/>
                          </a:solidFill>
                          <a:latin typeface="STIX"/>
                          <a:cs typeface="STIX"/>
                        </a:rPr>
                        <a:t>.</a:t>
                      </a:r>
                      <a:r>
                        <a:rPr lang="en-US" sz="2000" baseline="0" dirty="0">
                          <a:solidFill>
                            <a:srgbClr val="000000"/>
                          </a:solidFill>
                          <a:latin typeface="STIX"/>
                          <a:cs typeface="STIX"/>
                        </a:rPr>
                        <a:t> . .</a:t>
                      </a:r>
                      <a:endParaRPr sz="2000" dirty="0">
                        <a:solidFill>
                          <a:srgbClr val="000000"/>
                        </a:solidFill>
                        <a:latin typeface="STIX"/>
                        <a:cs typeface="STIX"/>
                      </a:endParaRPr>
                    </a:p>
                  </a:txBody>
                  <a:tcPr marL="0" marR="0" marT="15875" marB="0"/>
                </a:tc>
                <a:tc hMerge="1">
                  <a:txBody>
                    <a:bodyPr/>
                    <a:lstStyle/>
                    <a:p>
                      <a:pPr algn="ctr">
                        <a:lnSpc>
                          <a:spcPct val="100000"/>
                        </a:lnSpc>
                        <a:spcBef>
                          <a:spcPts val="125"/>
                        </a:spcBef>
                      </a:pPr>
                      <a:endParaRPr sz="1100">
                        <a:latin typeface="STIX"/>
                        <a:cs typeface="STIX"/>
                      </a:endParaRPr>
                    </a:p>
                  </a:txBody>
                  <a:tcPr marL="0" marR="0" marT="15875" marB="0"/>
                </a:tc>
                <a:tc hMerge="1">
                  <a:txBody>
                    <a:bodyPr/>
                    <a:lstStyle/>
                    <a:p>
                      <a:pPr algn="ctr">
                        <a:lnSpc>
                          <a:spcPct val="100000"/>
                        </a:lnSpc>
                        <a:spcBef>
                          <a:spcPts val="125"/>
                        </a:spcBef>
                      </a:pPr>
                      <a:endParaRPr sz="1100" dirty="0">
                        <a:latin typeface="STIX"/>
                        <a:cs typeface="STIX"/>
                      </a:endParaRPr>
                    </a:p>
                  </a:txBody>
                  <a:tcPr marL="0" marR="0" marT="15875" marB="0"/>
                </a:tc>
                <a:tc hMerge="1">
                  <a:txBody>
                    <a:bodyPr/>
                    <a:lstStyle/>
                    <a:p>
                      <a:pPr algn="ctr">
                        <a:lnSpc>
                          <a:spcPct val="100000"/>
                        </a:lnSpc>
                        <a:spcBef>
                          <a:spcPts val="125"/>
                        </a:spcBef>
                      </a:pPr>
                      <a:endParaRPr sz="1100" dirty="0">
                        <a:latin typeface="STIX"/>
                        <a:cs typeface="STIX"/>
                      </a:endParaRPr>
                    </a:p>
                  </a:txBody>
                  <a:tcPr marL="0" marR="0" marT="15875" marB="0"/>
                </a:tc>
                <a:tc hMerge="1">
                  <a:txBody>
                    <a:bodyPr/>
                    <a:lstStyle/>
                    <a:p>
                      <a:pPr algn="ctr">
                        <a:lnSpc>
                          <a:spcPct val="100000"/>
                        </a:lnSpc>
                        <a:spcBef>
                          <a:spcPts val="125"/>
                        </a:spcBef>
                      </a:pPr>
                      <a:endParaRPr sz="1100">
                        <a:latin typeface="STIX"/>
                        <a:cs typeface="STIX"/>
                      </a:endParaRPr>
                    </a:p>
                  </a:txBody>
                  <a:tcPr marL="0" marR="0" marT="15875" marB="0"/>
                </a:tc>
                <a:tc hMerge="1">
                  <a:txBody>
                    <a:bodyPr/>
                    <a:lstStyle/>
                    <a:p>
                      <a:pPr marR="236220" algn="r">
                        <a:lnSpc>
                          <a:spcPct val="100000"/>
                        </a:lnSpc>
                        <a:spcBef>
                          <a:spcPts val="125"/>
                        </a:spcBef>
                      </a:pPr>
                      <a:endParaRPr sz="1100" dirty="0">
                        <a:latin typeface="STIX"/>
                        <a:cs typeface="STIX"/>
                      </a:endParaRPr>
                    </a:p>
                  </a:txBody>
                  <a:tcPr marL="0" marR="0" marT="15875" marB="0"/>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You may recall that we are interested in modeling </a:t>
            </a:r>
            <a:r>
              <a:rPr lang="en-US" i="1" dirty="0"/>
              <a:t>home</a:t>
            </a:r>
            <a:r>
              <a:rPr lang="en-US" dirty="0"/>
              <a:t> </a:t>
            </a:r>
            <a:r>
              <a:rPr lang="en-US" i="1" dirty="0"/>
              <a:t>price</a:t>
            </a:r>
            <a:r>
              <a:rPr lang="en-US" dirty="0"/>
              <a:t> as a function of the following variables.</a:t>
            </a:r>
          </a:p>
          <a:p>
            <a:r>
              <a:rPr lang="en-US" i="1" dirty="0"/>
              <a:t>x</a:t>
            </a:r>
            <a:r>
              <a:rPr lang="en-US" baseline="-25000" dirty="0"/>
              <a:t>1</a:t>
            </a:r>
            <a:r>
              <a:rPr lang="en-US" dirty="0"/>
              <a:t> </a:t>
            </a:r>
            <a:r>
              <a:rPr lang="en-US" dirty="0">
                <a:latin typeface="Symbol" pitchFamily="98" charset="2"/>
              </a:rPr>
              <a:t>= </a:t>
            </a:r>
            <a:r>
              <a:rPr lang="en-US" i="1" dirty="0">
                <a:latin typeface="+mj-lt"/>
              </a:rPr>
              <a:t>square footage</a:t>
            </a:r>
            <a:endParaRPr lang="en-US" i="1" baseline="-25000" dirty="0">
              <a:latin typeface="Symbol" pitchFamily="98" charset="2"/>
            </a:endParaRPr>
          </a:p>
          <a:p>
            <a:r>
              <a:rPr lang="en-US" i="1" dirty="0"/>
              <a:t>x</a:t>
            </a:r>
            <a:r>
              <a:rPr lang="en-US" baseline="-25000" dirty="0"/>
              <a:t>2</a:t>
            </a:r>
            <a:r>
              <a:rPr lang="en-US" dirty="0"/>
              <a:t> </a:t>
            </a:r>
            <a:r>
              <a:rPr lang="en-US" dirty="0">
                <a:latin typeface="Symbol" pitchFamily="98" charset="2"/>
              </a:rPr>
              <a:t>= </a:t>
            </a:r>
            <a:r>
              <a:rPr lang="en-US" i="1" dirty="0"/>
              <a:t>age</a:t>
            </a:r>
            <a:endParaRPr lang="en-US" i="1" baseline="-25000" dirty="0">
              <a:latin typeface="Symbol" pitchFamily="98" charset="2"/>
            </a:endParaRPr>
          </a:p>
          <a:p>
            <a:r>
              <a:rPr lang="en-US" i="1" dirty="0"/>
              <a:t>x</a:t>
            </a:r>
            <a:r>
              <a:rPr lang="en-US" baseline="-25000" dirty="0"/>
              <a:t>3</a:t>
            </a:r>
            <a:r>
              <a:rPr lang="en-US" dirty="0"/>
              <a:t> </a:t>
            </a:r>
            <a:r>
              <a:rPr lang="en-US" dirty="0">
                <a:latin typeface="Symbol" pitchFamily="98" charset="2"/>
              </a:rPr>
              <a:t>= </a:t>
            </a:r>
            <a:r>
              <a:rPr lang="en-US" i="1" dirty="0"/>
              <a:t>bedrooms</a:t>
            </a:r>
          </a:p>
          <a:p>
            <a:endParaRPr lang="en-US" dirty="0"/>
          </a:p>
          <a:p>
            <a:endParaRPr lang="en-US" dirty="0"/>
          </a:p>
          <a:p>
            <a:r>
              <a:rPr lang="en-US" dirty="0"/>
              <a:t>The multiple regression model is given by </a:t>
            </a:r>
          </a:p>
        </p:txBody>
      </p:sp>
      <p:graphicFrame>
        <p:nvGraphicFramePr>
          <p:cNvPr id="1026" name="Object 2"/>
          <p:cNvGraphicFramePr>
            <a:graphicFrameLocks noChangeAspect="1"/>
          </p:cNvGraphicFramePr>
          <p:nvPr/>
        </p:nvGraphicFramePr>
        <p:xfrm>
          <a:off x="483066" y="3789377"/>
          <a:ext cx="7759700" cy="1028700"/>
        </p:xfrm>
        <a:graphic>
          <a:graphicData uri="http://schemas.openxmlformats.org/presentationml/2006/ole">
            <mc:AlternateContent xmlns:mc="http://schemas.openxmlformats.org/markup-compatibility/2006">
              <mc:Choice xmlns:v="urn:schemas-microsoft-com:vml" Requires="v">
                <p:oleObj spid="_x0000_s1038" name="Equation" r:id="rId3" imgW="7759440" imgH="1028520" progId="Equation.DSMT4">
                  <p:embed/>
                </p:oleObj>
              </mc:Choice>
              <mc:Fallback>
                <p:oleObj name="Equation" r:id="rId3" imgW="7759440" imgH="10285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066" y="3789377"/>
                        <a:ext cx="7759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3018794967"/>
              </p:ext>
            </p:extLst>
          </p:nvPr>
        </p:nvGraphicFramePr>
        <p:xfrm>
          <a:off x="1822450" y="5410200"/>
          <a:ext cx="5346700" cy="431800"/>
        </p:xfrm>
        <a:graphic>
          <a:graphicData uri="http://schemas.openxmlformats.org/presentationml/2006/ole">
            <mc:AlternateContent xmlns:mc="http://schemas.openxmlformats.org/markup-compatibility/2006">
              <mc:Choice xmlns:v="urn:schemas-microsoft-com:vml" Requires="v">
                <p:oleObj spid="_x0000_s1039" name="Equation" r:id="rId5" imgW="5346360" imgH="431640" progId="Equation.DSMT4">
                  <p:embed/>
                </p:oleObj>
              </mc:Choice>
              <mc:Fallback>
                <p:oleObj name="Equation" r:id="rId5" imgW="5346360" imgH="431640" progId="Equation.DSMT4">
                  <p:embed/>
                  <p:pic>
                    <p:nvPicPr>
                      <p:cNvPr id="0" name="Picture 3"/>
                      <p:cNvPicPr>
                        <a:picLocks noChangeAspect="1" noChangeArrowheads="1"/>
                      </p:cNvPicPr>
                      <p:nvPr/>
                    </p:nvPicPr>
                    <p:blipFill>
                      <a:blip r:embed="rId6"/>
                      <a:srcRect/>
                      <a:stretch>
                        <a:fillRect/>
                      </a:stretch>
                    </p:blipFill>
                    <p:spPr bwMode="auto">
                      <a:xfrm>
                        <a:off x="1822450" y="5410200"/>
                        <a:ext cx="534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The fitted regression model is as follows. </a:t>
            </a:r>
          </a:p>
          <a:p>
            <a:r>
              <a:rPr lang="en-US" dirty="0"/>
              <a:t>Price of Home </a:t>
            </a:r>
            <a:r>
              <a:rPr lang="en-US" dirty="0">
                <a:latin typeface="Symbol" pitchFamily="98" charset="2"/>
              </a:rPr>
              <a:t>=</a:t>
            </a:r>
            <a:r>
              <a:rPr lang="en-US" dirty="0"/>
              <a:t> 163626.79 + 114.95 (</a:t>
            </a:r>
            <a:r>
              <a:rPr lang="en-US" i="1" dirty="0"/>
              <a:t>square footage</a:t>
            </a:r>
            <a:r>
              <a:rPr lang="en-US" dirty="0"/>
              <a:t>) </a:t>
            </a:r>
            <a:r>
              <a:rPr lang="en-US" dirty="0">
                <a:latin typeface="Symbol" pitchFamily="98" charset="2"/>
              </a:rPr>
              <a:t>-</a:t>
            </a:r>
            <a:r>
              <a:rPr lang="en-US" dirty="0"/>
              <a:t> 6152.36 (</a:t>
            </a:r>
            <a:r>
              <a:rPr lang="en-US" i="1" dirty="0"/>
              <a:t>age</a:t>
            </a:r>
            <a:r>
              <a:rPr lang="en-US" dirty="0"/>
              <a:t>) </a:t>
            </a:r>
            <a:r>
              <a:rPr lang="en-US" dirty="0">
                <a:latin typeface="Symbol" pitchFamily="98" charset="2"/>
              </a:rPr>
              <a:t>- 1</a:t>
            </a:r>
            <a:r>
              <a:rPr lang="en-US" dirty="0"/>
              <a:t>358.31 (</a:t>
            </a:r>
            <a:r>
              <a:rPr lang="en-US" i="1" dirty="0"/>
              <a:t>bedrooms</a:t>
            </a:r>
            <a:r>
              <a:rPr lang="en-US" dirty="0"/>
              <a:t>) </a:t>
            </a:r>
            <a:r>
              <a:rPr lang="en-US" dirty="0">
                <a:latin typeface="Symbol" pitchFamily="98" charset="2"/>
              </a:rPr>
              <a:t>- </a:t>
            </a:r>
            <a:r>
              <a:rPr lang="en-US" dirty="0"/>
              <a:t>13506.64 (</a:t>
            </a:r>
            <a:r>
              <a:rPr lang="en-US" i="1" dirty="0"/>
              <a:t>porch</a:t>
            </a:r>
            <a:r>
              <a:rPr lang="en-US" dirty="0"/>
              <a:t>)</a:t>
            </a:r>
          </a:p>
        </p:txBody>
      </p:sp>
      <p:graphicFrame>
        <p:nvGraphicFramePr>
          <p:cNvPr id="4" name="object 4"/>
          <p:cNvGraphicFramePr>
            <a:graphicFrameLocks noGrp="1"/>
          </p:cNvGraphicFramePr>
          <p:nvPr/>
        </p:nvGraphicFramePr>
        <p:xfrm>
          <a:off x="1676400" y="3429000"/>
          <a:ext cx="5105400" cy="2179320"/>
        </p:xfrm>
        <a:graphic>
          <a:graphicData uri="http://schemas.openxmlformats.org/drawingml/2006/table">
            <a:tbl>
              <a:tblPr firstRow="1" bandRow="1">
                <a:tableStyleId>{5C22544A-7EE6-4342-B048-85BDC9FD1C3A}</a:tableStyleId>
              </a:tblPr>
              <a:tblGrid>
                <a:gridCol w="2879474">
                  <a:extLst>
                    <a:ext uri="{9D8B030D-6E8A-4147-A177-3AD203B41FA5}">
                      <a16:colId xmlns:a16="http://schemas.microsoft.com/office/drawing/2014/main" val="20000"/>
                    </a:ext>
                  </a:extLst>
                </a:gridCol>
                <a:gridCol w="2225926">
                  <a:extLst>
                    <a:ext uri="{9D8B030D-6E8A-4147-A177-3AD203B41FA5}">
                      <a16:colId xmlns:a16="http://schemas.microsoft.com/office/drawing/2014/main" val="20001"/>
                    </a:ext>
                  </a:extLst>
                </a:gridCol>
              </a:tblGrid>
              <a:tr h="301108">
                <a:tc gridSpan="2">
                  <a:txBody>
                    <a:bodyPr/>
                    <a:lstStyle/>
                    <a:p>
                      <a:pPr marL="24765">
                        <a:lnSpc>
                          <a:spcPct val="100000"/>
                        </a:lnSpc>
                        <a:spcBef>
                          <a:spcPts val="120"/>
                        </a:spcBef>
                      </a:pPr>
                      <a:r>
                        <a:rPr lang="en-US" sz="2000" dirty="0">
                          <a:latin typeface="Calibri"/>
                          <a:cs typeface="Calibri"/>
                        </a:rPr>
                        <a:t>SUMMARY</a:t>
                      </a:r>
                      <a:r>
                        <a:rPr lang="en-US" sz="2000" baseline="0" dirty="0">
                          <a:latin typeface="Calibri"/>
                          <a:cs typeface="Calibri"/>
                        </a:rPr>
                        <a:t> OUTPUT</a:t>
                      </a:r>
                      <a:endParaRPr sz="2000" dirty="0">
                        <a:latin typeface="Calibri"/>
                        <a:cs typeface="Calibri"/>
                      </a:endParaRPr>
                    </a:p>
                  </a:txBody>
                  <a:tcPr marL="0" marR="0" marT="15240" marB="0"/>
                </a:tc>
                <a:tc hMerge="1">
                  <a:txBody>
                    <a:bodyPr/>
                    <a:lstStyle/>
                    <a:p>
                      <a:endParaRPr lang="en-US"/>
                    </a:p>
                  </a:txBody>
                  <a:tcPr/>
                </a:tc>
                <a:extLst>
                  <a:ext uri="{0D108BD9-81ED-4DB2-BD59-A6C34878D82A}">
                    <a16:rowId xmlns:a16="http://schemas.microsoft.com/office/drawing/2014/main" val="10000"/>
                  </a:ext>
                </a:extLst>
              </a:tr>
              <a:tr h="301108">
                <a:tc gridSpan="2">
                  <a:txBody>
                    <a:bodyPr/>
                    <a:lstStyle/>
                    <a:p>
                      <a:pPr marL="24765" algn="ctr">
                        <a:lnSpc>
                          <a:spcPct val="100000"/>
                        </a:lnSpc>
                        <a:spcBef>
                          <a:spcPts val="120"/>
                        </a:spcBef>
                      </a:pPr>
                      <a:r>
                        <a:rPr lang="en-US" sz="2000" i="1">
                          <a:solidFill>
                            <a:srgbClr val="000000"/>
                          </a:solidFill>
                          <a:latin typeface="Calibri"/>
                          <a:cs typeface="Calibri"/>
                        </a:rPr>
                        <a:t>Regression Statistics</a:t>
                      </a:r>
                      <a:endParaRPr sz="2000" i="1" dirty="0">
                        <a:solidFill>
                          <a:srgbClr val="000000"/>
                        </a:solidFill>
                        <a:latin typeface="Calibri"/>
                        <a:cs typeface="Calibri"/>
                      </a:endParaRPr>
                    </a:p>
                  </a:txBody>
                  <a:tcPr marL="0" marR="0" marT="15240" marB="0"/>
                </a:tc>
                <a:tc hMerge="1">
                  <a:txBody>
                    <a:bodyPr/>
                    <a:lstStyle/>
                    <a:p>
                      <a:pPr marR="67310" algn="r">
                        <a:lnSpc>
                          <a:spcPct val="100000"/>
                        </a:lnSpc>
                        <a:spcBef>
                          <a:spcPts val="120"/>
                        </a:spcBef>
                      </a:pPr>
                      <a:endParaRPr sz="900" dirty="0">
                        <a:latin typeface="Calibri"/>
                        <a:cs typeface="Calibri"/>
                      </a:endParaRPr>
                    </a:p>
                  </a:txBody>
                  <a:tcPr marL="0" marR="0" marT="15240" marB="0"/>
                </a:tc>
                <a:extLst>
                  <a:ext uri="{0D108BD9-81ED-4DB2-BD59-A6C34878D82A}">
                    <a16:rowId xmlns:a16="http://schemas.microsoft.com/office/drawing/2014/main" val="10001"/>
                  </a:ext>
                </a:extLst>
              </a:tr>
              <a:tr h="301108">
                <a:tc>
                  <a:txBody>
                    <a:bodyPr/>
                    <a:lstStyle/>
                    <a:p>
                      <a:pPr marL="24765">
                        <a:lnSpc>
                          <a:spcPct val="100000"/>
                        </a:lnSpc>
                        <a:spcBef>
                          <a:spcPts val="120"/>
                        </a:spcBef>
                      </a:pPr>
                      <a:r>
                        <a:rPr sz="2000" spc="10" dirty="0">
                          <a:solidFill>
                            <a:srgbClr val="000000"/>
                          </a:solidFill>
                        </a:rPr>
                        <a:t>Mul</a:t>
                      </a:r>
                      <a:r>
                        <a:rPr lang="en-US" sz="2000" spc="10" dirty="0">
                          <a:solidFill>
                            <a:srgbClr val="000000"/>
                          </a:solidFill>
                        </a:rPr>
                        <a:t>ti</a:t>
                      </a:r>
                      <a:r>
                        <a:rPr sz="2000" spc="10" dirty="0">
                          <a:solidFill>
                            <a:srgbClr val="000000"/>
                          </a:solidFill>
                        </a:rPr>
                        <a:t>ple</a:t>
                      </a:r>
                      <a:r>
                        <a:rPr sz="2000" dirty="0">
                          <a:solidFill>
                            <a:srgbClr val="000000"/>
                          </a:solidFill>
                        </a:rPr>
                        <a:t> </a:t>
                      </a:r>
                      <a:r>
                        <a:rPr sz="2000" spc="-5" dirty="0">
                          <a:solidFill>
                            <a:srgbClr val="000000"/>
                          </a:solidFill>
                        </a:rPr>
                        <a:t>R</a:t>
                      </a:r>
                      <a:endParaRPr sz="2000" dirty="0">
                        <a:solidFill>
                          <a:srgbClr val="000000"/>
                        </a:solidFill>
                        <a:latin typeface="Calibri"/>
                        <a:cs typeface="Calibri"/>
                      </a:endParaRPr>
                    </a:p>
                  </a:txBody>
                  <a:tcPr marL="0" marR="0" marT="15240" marB="0"/>
                </a:tc>
                <a:tc>
                  <a:txBody>
                    <a:bodyPr/>
                    <a:lstStyle/>
                    <a:p>
                      <a:pPr marR="67310" algn="r">
                        <a:lnSpc>
                          <a:spcPct val="100000"/>
                        </a:lnSpc>
                        <a:spcBef>
                          <a:spcPts val="120"/>
                        </a:spcBef>
                      </a:pPr>
                      <a:r>
                        <a:rPr sz="2000" spc="-40" dirty="0">
                          <a:solidFill>
                            <a:srgbClr val="000000"/>
                          </a:solidFill>
                        </a:rPr>
                        <a:t>0</a:t>
                      </a:r>
                      <a:r>
                        <a:rPr sz="2000" spc="5" dirty="0">
                          <a:solidFill>
                            <a:srgbClr val="000000"/>
                          </a:solidFill>
                        </a:rPr>
                        <a:t>.</a:t>
                      </a:r>
                      <a:r>
                        <a:rPr sz="2000" spc="-40" dirty="0">
                          <a:solidFill>
                            <a:srgbClr val="000000"/>
                          </a:solidFill>
                        </a:rPr>
                        <a:t>98315394</a:t>
                      </a:r>
                      <a:r>
                        <a:rPr sz="2000" dirty="0">
                          <a:solidFill>
                            <a:srgbClr val="000000"/>
                          </a:solidFill>
                        </a:rPr>
                        <a:t>5</a:t>
                      </a:r>
                      <a:endParaRPr sz="2000" dirty="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273074">
                <a:tc>
                  <a:txBody>
                    <a:bodyPr/>
                    <a:lstStyle/>
                    <a:p>
                      <a:pPr marL="24130">
                        <a:lnSpc>
                          <a:spcPct val="100000"/>
                        </a:lnSpc>
                      </a:pPr>
                      <a:r>
                        <a:rPr sz="2000" spc="-5" dirty="0">
                          <a:solidFill>
                            <a:srgbClr val="000000"/>
                          </a:solidFill>
                        </a:rPr>
                        <a:t>R</a:t>
                      </a:r>
                      <a:r>
                        <a:rPr sz="2000" spc="-4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6223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9665916</a:t>
                      </a:r>
                      <a:r>
                        <a:rPr sz="2000" dirty="0">
                          <a:solidFill>
                            <a:srgbClr val="000000"/>
                          </a:solidFill>
                        </a:rPr>
                        <a:t>8</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273074">
                <a:tc>
                  <a:txBody>
                    <a:bodyPr/>
                    <a:lstStyle/>
                    <a:p>
                      <a:pPr marL="24130">
                        <a:lnSpc>
                          <a:spcPct val="100000"/>
                        </a:lnSpc>
                      </a:pPr>
                      <a:r>
                        <a:rPr sz="2000" spc="0" dirty="0">
                          <a:solidFill>
                            <a:srgbClr val="000000"/>
                          </a:solidFill>
                        </a:rPr>
                        <a:t>Adjusted </a:t>
                      </a:r>
                      <a:r>
                        <a:rPr sz="2000" spc="-5" dirty="0">
                          <a:solidFill>
                            <a:srgbClr val="000000"/>
                          </a:solidFill>
                        </a:rPr>
                        <a:t>R</a:t>
                      </a:r>
                      <a:r>
                        <a:rPr sz="2000" spc="-65"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6731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96198363</a:t>
                      </a:r>
                      <a:r>
                        <a:rPr sz="2000" dirty="0">
                          <a:solidFill>
                            <a:srgbClr val="000000"/>
                          </a:solidFill>
                        </a:rPr>
                        <a:t>6</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273074">
                <a:tc>
                  <a:txBody>
                    <a:bodyPr/>
                    <a:lstStyle/>
                    <a:p>
                      <a:pPr marL="24130">
                        <a:lnSpc>
                          <a:spcPct val="100000"/>
                        </a:lnSpc>
                      </a:pPr>
                      <a:r>
                        <a:rPr sz="2000" spc="-10" dirty="0">
                          <a:solidFill>
                            <a:srgbClr val="000000"/>
                          </a:solidFill>
                        </a:rPr>
                        <a:t>Standard</a:t>
                      </a:r>
                      <a:r>
                        <a:rPr sz="2000" spc="-25" dirty="0">
                          <a:solidFill>
                            <a:srgbClr val="000000"/>
                          </a:solidFill>
                        </a:rPr>
                        <a:t> </a:t>
                      </a:r>
                      <a:r>
                        <a:rPr sz="2000" spc="-15" dirty="0">
                          <a:solidFill>
                            <a:srgbClr val="000000"/>
                          </a:solidFill>
                        </a:rPr>
                        <a:t>Error</a:t>
                      </a:r>
                      <a:endParaRPr sz="2000" dirty="0">
                        <a:solidFill>
                          <a:srgbClr val="000000"/>
                        </a:solidFill>
                        <a:latin typeface="Calibri"/>
                        <a:cs typeface="Calibri"/>
                      </a:endParaRPr>
                    </a:p>
                  </a:txBody>
                  <a:tcPr marL="0" marR="0" marT="0" marB="0"/>
                </a:tc>
                <a:tc>
                  <a:txBody>
                    <a:bodyPr/>
                    <a:lstStyle/>
                    <a:p>
                      <a:pPr marR="67310" algn="r">
                        <a:lnSpc>
                          <a:spcPct val="100000"/>
                        </a:lnSpc>
                      </a:pPr>
                      <a:r>
                        <a:rPr sz="2000" spc="-40" dirty="0">
                          <a:solidFill>
                            <a:srgbClr val="000000"/>
                          </a:solidFill>
                        </a:rPr>
                        <a:t>21275</a:t>
                      </a:r>
                      <a:r>
                        <a:rPr sz="2000" spc="5" dirty="0">
                          <a:solidFill>
                            <a:srgbClr val="000000"/>
                          </a:solidFill>
                        </a:rPr>
                        <a:t>.</a:t>
                      </a:r>
                      <a:r>
                        <a:rPr sz="2000" spc="-40" dirty="0">
                          <a:solidFill>
                            <a:srgbClr val="000000"/>
                          </a:solidFill>
                        </a:rPr>
                        <a:t>0742</a:t>
                      </a:r>
                      <a:r>
                        <a:rPr sz="2000" dirty="0">
                          <a:solidFill>
                            <a:srgbClr val="000000"/>
                          </a:solidFill>
                        </a:rPr>
                        <a:t>1</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r h="251270">
                <a:tc>
                  <a:txBody>
                    <a:bodyPr/>
                    <a:lstStyle/>
                    <a:p>
                      <a:pPr marL="24130">
                        <a:lnSpc>
                          <a:spcPct val="100000"/>
                        </a:lnSpc>
                      </a:pPr>
                      <a:r>
                        <a:rPr sz="2000" spc="0" dirty="0">
                          <a:solidFill>
                            <a:srgbClr val="000000"/>
                          </a:solidFill>
                        </a:rPr>
                        <a:t>Observa</a:t>
                      </a:r>
                      <a:r>
                        <a:rPr lang="en-US" sz="2000" spc="0" dirty="0">
                          <a:solidFill>
                            <a:srgbClr val="000000"/>
                          </a:solidFill>
                        </a:rPr>
                        <a:t>ti</a:t>
                      </a:r>
                      <a:r>
                        <a:rPr sz="2000" spc="0" dirty="0">
                          <a:solidFill>
                            <a:srgbClr val="000000"/>
                          </a:solidFill>
                        </a:rPr>
                        <a:t>ons</a:t>
                      </a:r>
                      <a:endParaRPr sz="2000" dirty="0">
                        <a:solidFill>
                          <a:srgbClr val="000000"/>
                        </a:solidFill>
                        <a:latin typeface="Calibri"/>
                        <a:cs typeface="Calibri"/>
                      </a:endParaRPr>
                    </a:p>
                  </a:txBody>
                  <a:tcPr marL="0" marR="0" marT="0" marB="0"/>
                </a:tc>
                <a:tc>
                  <a:txBody>
                    <a:bodyPr/>
                    <a:lstStyle/>
                    <a:p>
                      <a:pPr marR="22860" algn="r">
                        <a:lnSpc>
                          <a:spcPct val="100000"/>
                        </a:lnSpc>
                      </a:pPr>
                      <a:r>
                        <a:rPr sz="2000" spc="-40" dirty="0">
                          <a:solidFill>
                            <a:srgbClr val="000000"/>
                          </a:solidFill>
                        </a:rPr>
                        <a:t>3</a:t>
                      </a:r>
                      <a:r>
                        <a:rPr sz="2000" dirty="0">
                          <a:solidFill>
                            <a:srgbClr val="000000"/>
                          </a:solidFill>
                        </a:rPr>
                        <a:t>4</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2"/>
          <p:cNvGraphicFramePr>
            <a:graphicFrameLocks noGrp="1"/>
          </p:cNvGraphicFramePr>
          <p:nvPr/>
        </p:nvGraphicFramePr>
        <p:xfrm>
          <a:off x="533400" y="1295400"/>
          <a:ext cx="8000998" cy="1802835"/>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523998">
                  <a:extLst>
                    <a:ext uri="{9D8B030D-6E8A-4147-A177-3AD203B41FA5}">
                      <a16:colId xmlns:a16="http://schemas.microsoft.com/office/drawing/2014/main" val="20005"/>
                    </a:ext>
                  </a:extLst>
                </a:gridCol>
              </a:tblGrid>
              <a:tr h="304800">
                <a:tc gridSpan="6">
                  <a:txBody>
                    <a:bodyPr/>
                    <a:lstStyle/>
                    <a:p>
                      <a:pPr>
                        <a:lnSpc>
                          <a:spcPct val="100000"/>
                        </a:lnSpc>
                      </a:pPr>
                      <a:r>
                        <a:rPr lang="en-US" sz="2000" dirty="0">
                          <a:latin typeface="+mj-lt"/>
                          <a:cs typeface="Times New Roman"/>
                        </a:rPr>
                        <a:t>ANOVA</a:t>
                      </a:r>
                      <a:endParaRPr sz="2000" dirty="0">
                        <a:latin typeface="+mj-lt"/>
                        <a:cs typeface="Times New Roman"/>
                      </a:endParaRPr>
                    </a:p>
                  </a:txBody>
                  <a:tcPr marL="0" marR="0" marT="0" marB="0"/>
                </a:tc>
                <a:tc hMerge="1">
                  <a:txBody>
                    <a:bodyPr/>
                    <a:lstStyle/>
                    <a:p>
                      <a:pPr marR="59690" algn="r">
                        <a:lnSpc>
                          <a:spcPct val="100000"/>
                        </a:lnSpc>
                        <a:spcBef>
                          <a:spcPts val="150"/>
                        </a:spcBef>
                      </a:pPr>
                      <a:endParaRPr sz="2000" dirty="0">
                        <a:latin typeface="Calibri"/>
                        <a:cs typeface="Calibri"/>
                      </a:endParaRPr>
                    </a:p>
                  </a:txBody>
                  <a:tcPr marL="0" marR="0" marT="19050" marB="0"/>
                </a:tc>
                <a:tc hMerge="1">
                  <a:txBody>
                    <a:bodyPr/>
                    <a:lstStyle/>
                    <a:p>
                      <a:pPr marR="70485" algn="ctr">
                        <a:lnSpc>
                          <a:spcPct val="100000"/>
                        </a:lnSpc>
                        <a:spcBef>
                          <a:spcPts val="150"/>
                        </a:spcBef>
                      </a:pPr>
                      <a:endParaRPr sz="2000">
                        <a:latin typeface="Calibri"/>
                        <a:cs typeface="Calibri"/>
                      </a:endParaRPr>
                    </a:p>
                  </a:txBody>
                  <a:tcPr marL="0" marR="0" marT="19050" marB="0"/>
                </a:tc>
                <a:tc hMerge="1">
                  <a:txBody>
                    <a:bodyPr/>
                    <a:lstStyle/>
                    <a:p>
                      <a:pPr marL="274955">
                        <a:lnSpc>
                          <a:spcPct val="100000"/>
                        </a:lnSpc>
                        <a:spcBef>
                          <a:spcPts val="150"/>
                        </a:spcBef>
                        <a:tabLst>
                          <a:tab pos="1051560" algn="l"/>
                        </a:tabLst>
                      </a:pPr>
                      <a:endParaRPr sz="2000">
                        <a:latin typeface="Calibri"/>
                        <a:cs typeface="Calibri"/>
                      </a:endParaRPr>
                    </a:p>
                  </a:txBody>
                  <a:tcPr marL="0" marR="0" marT="19050" marB="0"/>
                </a:tc>
                <a:tc hMerge="1">
                  <a:txBody>
                    <a:bodyPr/>
                    <a:lstStyle/>
                    <a:p>
                      <a:endParaRPr lang="en-US"/>
                    </a:p>
                  </a:txBody>
                  <a:tcPr/>
                </a:tc>
                <a:tc hMerge="1">
                  <a:txBody>
                    <a:bodyPr/>
                    <a:lstStyle/>
                    <a:p>
                      <a:pPr marR="109855" algn="r">
                        <a:lnSpc>
                          <a:spcPct val="100000"/>
                        </a:lnSpc>
                        <a:spcBef>
                          <a:spcPts val="150"/>
                        </a:spcBef>
                      </a:pPr>
                      <a:endParaRPr sz="2000" dirty="0">
                        <a:latin typeface="Calibri"/>
                        <a:cs typeface="Calibri"/>
                      </a:endParaRPr>
                    </a:p>
                  </a:txBody>
                  <a:tcPr marL="0" marR="0" marT="19050" marB="0"/>
                </a:tc>
                <a:extLst>
                  <a:ext uri="{0D108BD9-81ED-4DB2-BD59-A6C34878D82A}">
                    <a16:rowId xmlns:a16="http://schemas.microsoft.com/office/drawing/2014/main" val="10000"/>
                  </a:ext>
                </a:extLst>
              </a:tr>
              <a:tr h="378733">
                <a:tc>
                  <a:txBody>
                    <a:bodyPr/>
                    <a:lstStyle/>
                    <a:p>
                      <a:pPr algn="ctr">
                        <a:lnSpc>
                          <a:spcPct val="100000"/>
                        </a:lnSpc>
                      </a:pPr>
                      <a:endParaRPr sz="2000" b="1" i="1" dirty="0">
                        <a:solidFill>
                          <a:srgbClr val="000000"/>
                        </a:solidFill>
                        <a:latin typeface="Times New Roman"/>
                        <a:cs typeface="Times New Roman"/>
                      </a:endParaRPr>
                    </a:p>
                  </a:txBody>
                  <a:tcPr marL="0" marR="0" marT="0" marB="0"/>
                </a:tc>
                <a:tc>
                  <a:txBody>
                    <a:bodyPr/>
                    <a:lstStyle/>
                    <a:p>
                      <a:pPr marR="59690" algn="ctr">
                        <a:lnSpc>
                          <a:spcPct val="100000"/>
                        </a:lnSpc>
                        <a:spcBef>
                          <a:spcPts val="150"/>
                        </a:spcBef>
                      </a:pPr>
                      <a:r>
                        <a:rPr sz="2000" b="1" i="1" spc="10" dirty="0">
                          <a:solidFill>
                            <a:srgbClr val="000000"/>
                          </a:solidFill>
                        </a:rPr>
                        <a:t>d</a:t>
                      </a:r>
                      <a:r>
                        <a:rPr sz="2000" b="1" i="1"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70485" algn="ctr">
                        <a:lnSpc>
                          <a:spcPct val="100000"/>
                        </a:lnSpc>
                        <a:spcBef>
                          <a:spcPts val="150"/>
                        </a:spcBef>
                      </a:pPr>
                      <a:r>
                        <a:rPr sz="2000" b="1" i="1" dirty="0">
                          <a:solidFill>
                            <a:srgbClr val="000000"/>
                          </a:solidFill>
                        </a:rPr>
                        <a:t>SS</a:t>
                      </a:r>
                      <a:endParaRPr sz="2000" b="1" i="1">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sz="2000" b="1" i="1" spc="-5" dirty="0">
                          <a:solidFill>
                            <a:srgbClr val="000000"/>
                          </a:solidFill>
                        </a:rPr>
                        <a:t>MS</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lang="en-US" sz="2000" b="1" i="1" spc="-5"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sz="2000" b="1" i="1" spc="-10" dirty="0">
                          <a:solidFill>
                            <a:srgbClr val="000000"/>
                          </a:solidFill>
                        </a:rPr>
                        <a:t>Signiﬁcance</a:t>
                      </a:r>
                      <a:r>
                        <a:rPr sz="2000" b="1" i="1" spc="-80" dirty="0">
                          <a:solidFill>
                            <a:srgbClr val="000000"/>
                          </a:solidFill>
                        </a:rPr>
                        <a:t> </a:t>
                      </a:r>
                      <a:r>
                        <a:rPr sz="2000" b="1" i="1" spc="-5" dirty="0">
                          <a:solidFill>
                            <a:srgbClr val="000000"/>
                          </a:solidFill>
                        </a:rPr>
                        <a:t>F</a:t>
                      </a:r>
                      <a:endParaRPr sz="2000" b="1" i="1" dirty="0">
                        <a:solidFill>
                          <a:srgbClr val="000000"/>
                        </a:solidFill>
                        <a:latin typeface="Calibri"/>
                        <a:cs typeface="Calibri"/>
                      </a:endParaRPr>
                    </a:p>
                  </a:txBody>
                  <a:tcPr marL="0" marR="0" marT="19050" marB="0"/>
                </a:tc>
                <a:extLst>
                  <a:ext uri="{0D108BD9-81ED-4DB2-BD59-A6C34878D82A}">
                    <a16:rowId xmlns:a16="http://schemas.microsoft.com/office/drawing/2014/main" val="10001"/>
                  </a:ext>
                </a:extLst>
              </a:tr>
              <a:tr h="408299">
                <a:tc>
                  <a:txBody>
                    <a:bodyPr/>
                    <a:lstStyle/>
                    <a:p>
                      <a:pPr marL="24130" algn="l">
                        <a:lnSpc>
                          <a:spcPct val="100000"/>
                        </a:lnSpc>
                        <a:spcBef>
                          <a:spcPts val="120"/>
                        </a:spcBef>
                      </a:pPr>
                      <a:r>
                        <a:rPr sz="2000" dirty="0">
                          <a:solidFill>
                            <a:srgbClr val="000000"/>
                          </a:solidFill>
                        </a:rPr>
                        <a:t>Regression</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sz="2000" dirty="0">
                          <a:solidFill>
                            <a:srgbClr val="000000"/>
                          </a:solidFill>
                        </a:rPr>
                        <a:t>4</a:t>
                      </a:r>
                      <a:endParaRPr sz="2000" dirty="0">
                        <a:solidFill>
                          <a:srgbClr val="000000"/>
                        </a:solidFill>
                        <a:latin typeface="Calibri"/>
                        <a:cs typeface="Calibri"/>
                      </a:endParaRPr>
                    </a:p>
                  </a:txBody>
                  <a:tcPr marL="0" marR="0" marT="15240" marB="0"/>
                </a:tc>
                <a:tc>
                  <a:txBody>
                    <a:bodyPr/>
                    <a:lstStyle/>
                    <a:p>
                      <a:pPr marL="92710" algn="l">
                        <a:lnSpc>
                          <a:spcPct val="100000"/>
                        </a:lnSpc>
                        <a:spcBef>
                          <a:spcPts val="120"/>
                        </a:spcBef>
                      </a:pPr>
                      <a:r>
                        <a:rPr sz="2000" spc="-35" dirty="0">
                          <a:solidFill>
                            <a:srgbClr val="000000"/>
                          </a:solidFill>
                        </a:rPr>
                        <a:t>3.79777E+11</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sz="2000" spc="-40" dirty="0">
                          <a:solidFill>
                            <a:srgbClr val="000000"/>
                          </a:solidFill>
                        </a:rPr>
                        <a:t>94944231937</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lang="en-US" sz="2000" spc="-35" dirty="0">
                          <a:solidFill>
                            <a:srgbClr val="000000"/>
                          </a:solidFill>
                        </a:rPr>
                        <a:t>209.7618082</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sz="2000" spc="-40" dirty="0">
                          <a:solidFill>
                            <a:srgbClr val="000000"/>
                          </a:solidFill>
                        </a:rPr>
                        <a:t>5</a:t>
                      </a:r>
                      <a:r>
                        <a:rPr sz="2000" spc="5" dirty="0">
                          <a:solidFill>
                            <a:srgbClr val="000000"/>
                          </a:solidFill>
                        </a:rPr>
                        <a:t>.</a:t>
                      </a:r>
                      <a:r>
                        <a:rPr sz="2000" spc="-40" dirty="0">
                          <a:solidFill>
                            <a:srgbClr val="000000"/>
                          </a:solidFill>
                        </a:rPr>
                        <a:t>92154</a:t>
                      </a:r>
                      <a:r>
                        <a:rPr sz="2000" spc="-20" dirty="0">
                          <a:solidFill>
                            <a:srgbClr val="000000"/>
                          </a:solidFill>
                        </a:rPr>
                        <a:t>E</a:t>
                      </a:r>
                      <a:r>
                        <a:rPr sz="2000" spc="15" dirty="0">
                          <a:solidFill>
                            <a:srgbClr val="000000"/>
                          </a:solidFill>
                        </a:rPr>
                        <a:t>-</a:t>
                      </a:r>
                      <a:r>
                        <a:rPr sz="2000" spc="-40" dirty="0">
                          <a:solidFill>
                            <a:srgbClr val="000000"/>
                          </a:solidFill>
                        </a:rPr>
                        <a:t>2</a:t>
                      </a:r>
                      <a:r>
                        <a:rPr sz="2000" dirty="0">
                          <a:solidFill>
                            <a:srgbClr val="000000"/>
                          </a:solidFill>
                        </a:rPr>
                        <a:t>1</a:t>
                      </a:r>
                      <a:endParaRPr sz="200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370285">
                <a:tc>
                  <a:txBody>
                    <a:bodyPr/>
                    <a:lstStyle/>
                    <a:p>
                      <a:pPr marL="24765" algn="l">
                        <a:lnSpc>
                          <a:spcPct val="100000"/>
                        </a:lnSpc>
                      </a:pPr>
                      <a:r>
                        <a:rPr sz="2000" dirty="0">
                          <a:solidFill>
                            <a:srgbClr val="000000"/>
                          </a:solidFill>
                        </a:rPr>
                        <a:t>Residual</a:t>
                      </a:r>
                      <a:endParaRPr sz="2000" dirty="0">
                        <a:solidFill>
                          <a:srgbClr val="000000"/>
                        </a:solidFill>
                        <a:latin typeface="Calibri"/>
                        <a:cs typeface="Calibri"/>
                      </a:endParaRPr>
                    </a:p>
                  </a:txBody>
                  <a:tcPr marL="0" marR="0" marT="0" marB="0"/>
                </a:tc>
                <a:tc>
                  <a:txBody>
                    <a:bodyPr/>
                    <a:lstStyle/>
                    <a:p>
                      <a:pPr marR="71120" algn="ctr">
                        <a:lnSpc>
                          <a:spcPct val="100000"/>
                        </a:lnSpc>
                      </a:pPr>
                      <a:r>
                        <a:rPr sz="2000" spc="-40" dirty="0">
                          <a:solidFill>
                            <a:srgbClr val="000000"/>
                          </a:solidFill>
                        </a:rPr>
                        <a:t>2</a:t>
                      </a:r>
                      <a:r>
                        <a:rPr sz="2000" dirty="0">
                          <a:solidFill>
                            <a:srgbClr val="000000"/>
                          </a:solidFill>
                        </a:rPr>
                        <a:t>9</a:t>
                      </a:r>
                      <a:endParaRPr sz="2000" dirty="0">
                        <a:solidFill>
                          <a:srgbClr val="000000"/>
                        </a:solidFill>
                        <a:latin typeface="Calibri"/>
                        <a:cs typeface="Calibri"/>
                      </a:endParaRPr>
                    </a:p>
                  </a:txBody>
                  <a:tcPr marL="0" marR="0" marT="0" marB="0"/>
                </a:tc>
                <a:tc>
                  <a:txBody>
                    <a:bodyPr/>
                    <a:lstStyle/>
                    <a:p>
                      <a:pPr marL="67945" algn="l">
                        <a:lnSpc>
                          <a:spcPct val="100000"/>
                        </a:lnSpc>
                      </a:pPr>
                      <a:r>
                        <a:rPr sz="2000" spc="-40" dirty="0">
                          <a:solidFill>
                            <a:srgbClr val="000000"/>
                          </a:solidFill>
                        </a:rPr>
                        <a:t>13126234702</a:t>
                      </a:r>
                      <a:endParaRPr sz="2000" dirty="0">
                        <a:solidFill>
                          <a:srgbClr val="000000"/>
                        </a:solidFill>
                        <a:latin typeface="Calibri"/>
                        <a:cs typeface="Calibri"/>
                      </a:endParaRPr>
                    </a:p>
                  </a:txBody>
                  <a:tcPr marL="0" marR="0" marT="0" marB="0"/>
                </a:tc>
                <a:tc>
                  <a:txBody>
                    <a:bodyPr/>
                    <a:lstStyle/>
                    <a:p>
                      <a:pPr marL="100965" algn="l">
                        <a:lnSpc>
                          <a:spcPct val="100000"/>
                        </a:lnSpc>
                      </a:pPr>
                      <a:r>
                        <a:rPr sz="2000" spc="-35" dirty="0">
                          <a:solidFill>
                            <a:srgbClr val="000000"/>
                          </a:solidFill>
                        </a:rPr>
                        <a:t>452628782.8</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3"/>
                  </a:ext>
                </a:extLst>
              </a:tr>
              <a:tr h="340718">
                <a:tc>
                  <a:txBody>
                    <a:bodyPr/>
                    <a:lstStyle/>
                    <a:p>
                      <a:pPr marL="25400" algn="l">
                        <a:lnSpc>
                          <a:spcPct val="100000"/>
                        </a:lnSpc>
                      </a:pPr>
                      <a:r>
                        <a:rPr sz="2000" spc="-10" dirty="0">
                          <a:solidFill>
                            <a:srgbClr val="000000"/>
                          </a:solidFill>
                        </a:rPr>
                        <a:t>Total</a:t>
                      </a:r>
                      <a:endParaRPr sz="2000" dirty="0">
                        <a:solidFill>
                          <a:srgbClr val="000000"/>
                        </a:solidFill>
                        <a:latin typeface="Calibri"/>
                        <a:cs typeface="Calibri"/>
                      </a:endParaRPr>
                    </a:p>
                  </a:txBody>
                  <a:tcPr marL="0" marR="0" marT="0" marB="0"/>
                </a:tc>
                <a:tc>
                  <a:txBody>
                    <a:bodyPr/>
                    <a:lstStyle/>
                    <a:p>
                      <a:pPr marR="71120" algn="ctr">
                        <a:lnSpc>
                          <a:spcPct val="100000"/>
                        </a:lnSpc>
                      </a:pPr>
                      <a:r>
                        <a:rPr sz="2000" spc="-40" dirty="0">
                          <a:solidFill>
                            <a:srgbClr val="000000"/>
                          </a:solidFill>
                        </a:rPr>
                        <a:t>3</a:t>
                      </a:r>
                      <a:r>
                        <a:rPr sz="2000" dirty="0">
                          <a:solidFill>
                            <a:srgbClr val="000000"/>
                          </a:solidFill>
                        </a:rPr>
                        <a:t>3</a:t>
                      </a:r>
                      <a:endParaRPr sz="2000">
                        <a:solidFill>
                          <a:srgbClr val="000000"/>
                        </a:solidFill>
                        <a:latin typeface="Calibri"/>
                        <a:cs typeface="Calibri"/>
                      </a:endParaRPr>
                    </a:p>
                  </a:txBody>
                  <a:tcPr marL="0" marR="0" marT="0" marB="0"/>
                </a:tc>
                <a:tc>
                  <a:txBody>
                    <a:bodyPr/>
                    <a:lstStyle/>
                    <a:p>
                      <a:pPr marL="93345" algn="l">
                        <a:lnSpc>
                          <a:spcPct val="100000"/>
                        </a:lnSpc>
                      </a:pPr>
                      <a:r>
                        <a:rPr sz="2000" spc="-35" dirty="0">
                          <a:solidFill>
                            <a:srgbClr val="000000"/>
                          </a:solidFill>
                        </a:rPr>
                        <a:t>3.92903E+11</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4"/>
                  </a:ext>
                </a:extLst>
              </a:tr>
            </a:tbl>
          </a:graphicData>
        </a:graphic>
      </p:graphicFrame>
      <p:graphicFrame>
        <p:nvGraphicFramePr>
          <p:cNvPr id="5" name="object 2"/>
          <p:cNvGraphicFramePr>
            <a:graphicFrameLocks noGrp="1"/>
          </p:cNvGraphicFramePr>
          <p:nvPr/>
        </p:nvGraphicFramePr>
        <p:xfrm>
          <a:off x="313189" y="3429000"/>
          <a:ext cx="8458200" cy="181737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339090">
                <a:tc>
                  <a:txBody>
                    <a:bodyPr/>
                    <a:lstStyle/>
                    <a:p>
                      <a:pPr>
                        <a:lnSpc>
                          <a:spcPct val="100000"/>
                        </a:lnSpc>
                      </a:pPr>
                      <a:endParaRPr sz="1600" i="1" dirty="0">
                        <a:latin typeface="Times New Roman"/>
                        <a:cs typeface="Times New Roman"/>
                      </a:endParaRPr>
                    </a:p>
                  </a:txBody>
                  <a:tcPr marL="0" marR="0" marT="0" marB="0"/>
                </a:tc>
                <a:tc>
                  <a:txBody>
                    <a:bodyPr/>
                    <a:lstStyle/>
                    <a:p>
                      <a:pPr marR="41910" algn="ctr">
                        <a:lnSpc>
                          <a:spcPct val="100000"/>
                        </a:lnSpc>
                        <a:spcBef>
                          <a:spcPts val="150"/>
                        </a:spcBef>
                      </a:pPr>
                      <a:r>
                        <a:rPr sz="1600" i="1" spc="-10" dirty="0"/>
                        <a:t>Coeﬃcients</a:t>
                      </a:r>
                      <a:endParaRPr sz="1600" i="1" dirty="0">
                        <a:latin typeface="Calibri"/>
                        <a:cs typeface="Calibri"/>
                      </a:endParaRPr>
                    </a:p>
                  </a:txBody>
                  <a:tcPr marL="0" marR="0" marT="19050" marB="0"/>
                </a:tc>
                <a:tc>
                  <a:txBody>
                    <a:bodyPr/>
                    <a:lstStyle/>
                    <a:p>
                      <a:pPr marR="76835" algn="ctr">
                        <a:lnSpc>
                          <a:spcPct val="100000"/>
                        </a:lnSpc>
                        <a:spcBef>
                          <a:spcPts val="150"/>
                        </a:spcBef>
                      </a:pPr>
                      <a:r>
                        <a:rPr sz="1600" i="1" dirty="0"/>
                        <a:t>Standard</a:t>
                      </a:r>
                      <a:r>
                        <a:rPr sz="1600" i="1" spc="-40" dirty="0"/>
                        <a:t> </a:t>
                      </a:r>
                      <a:r>
                        <a:rPr sz="1600" i="1" spc="-10" dirty="0"/>
                        <a:t>Error</a:t>
                      </a:r>
                      <a:endParaRPr sz="1600" i="1" dirty="0">
                        <a:latin typeface="Calibri"/>
                        <a:cs typeface="Calibri"/>
                      </a:endParaRPr>
                    </a:p>
                  </a:txBody>
                  <a:tcPr marL="0" marR="0" marT="19050" marB="0"/>
                </a:tc>
                <a:tc>
                  <a:txBody>
                    <a:bodyPr/>
                    <a:lstStyle/>
                    <a:p>
                      <a:pPr marL="231140" algn="ctr">
                        <a:lnSpc>
                          <a:spcPct val="100000"/>
                        </a:lnSpc>
                        <a:spcBef>
                          <a:spcPts val="150"/>
                        </a:spcBef>
                      </a:pPr>
                      <a:r>
                        <a:rPr sz="1600" i="1" spc="-5" dirty="0"/>
                        <a:t>t</a:t>
                      </a:r>
                      <a:r>
                        <a:rPr sz="1600" i="1" spc="-35" dirty="0"/>
                        <a:t> </a:t>
                      </a:r>
                      <a:r>
                        <a:rPr sz="1600" i="1" dirty="0"/>
                        <a:t>Stat</a:t>
                      </a:r>
                      <a:endParaRPr sz="1600" i="1" dirty="0">
                        <a:latin typeface="Calibri"/>
                        <a:cs typeface="Calibri"/>
                      </a:endParaRPr>
                    </a:p>
                  </a:txBody>
                  <a:tcPr marL="0" marR="0" marT="19050" marB="0"/>
                </a:tc>
                <a:tc>
                  <a:txBody>
                    <a:bodyPr/>
                    <a:lstStyle/>
                    <a:p>
                      <a:pPr marR="27305" algn="ctr">
                        <a:lnSpc>
                          <a:spcPct val="100000"/>
                        </a:lnSpc>
                        <a:spcBef>
                          <a:spcPts val="150"/>
                        </a:spcBef>
                      </a:pPr>
                      <a:r>
                        <a:rPr sz="1600" i="1" dirty="0"/>
                        <a:t>P-value</a:t>
                      </a:r>
                      <a:endParaRPr sz="1600" i="1">
                        <a:latin typeface="Calibri"/>
                        <a:cs typeface="Calibri"/>
                      </a:endParaRPr>
                    </a:p>
                  </a:txBody>
                  <a:tcPr marL="0" marR="0" marT="19050" marB="0"/>
                </a:tc>
                <a:tc>
                  <a:txBody>
                    <a:bodyPr/>
                    <a:lstStyle/>
                    <a:p>
                      <a:pPr marL="98425" algn="ctr">
                        <a:lnSpc>
                          <a:spcPct val="100000"/>
                        </a:lnSpc>
                        <a:spcBef>
                          <a:spcPts val="150"/>
                        </a:spcBef>
                      </a:pPr>
                      <a:r>
                        <a:rPr sz="1600" i="1" spc="-5" dirty="0"/>
                        <a:t>Lower</a:t>
                      </a:r>
                      <a:r>
                        <a:rPr sz="1600" i="1" spc="-45" dirty="0"/>
                        <a:t> </a:t>
                      </a:r>
                      <a:r>
                        <a:rPr sz="1600" i="1" spc="-30" dirty="0"/>
                        <a:t>95%</a:t>
                      </a:r>
                      <a:endParaRPr sz="1600" i="1">
                        <a:latin typeface="Calibri"/>
                        <a:cs typeface="Calibri"/>
                      </a:endParaRPr>
                    </a:p>
                  </a:txBody>
                  <a:tcPr marL="0" marR="0" marT="19050" marB="0"/>
                </a:tc>
                <a:tc>
                  <a:txBody>
                    <a:bodyPr/>
                    <a:lstStyle/>
                    <a:p>
                      <a:pPr marR="81915" algn="ctr">
                        <a:lnSpc>
                          <a:spcPct val="100000"/>
                        </a:lnSpc>
                        <a:spcBef>
                          <a:spcPts val="150"/>
                        </a:spcBef>
                      </a:pPr>
                      <a:r>
                        <a:rPr sz="1600" i="1" dirty="0"/>
                        <a:t>Upper</a:t>
                      </a:r>
                      <a:r>
                        <a:rPr sz="1600" i="1" spc="-50" dirty="0"/>
                        <a:t> </a:t>
                      </a:r>
                      <a:r>
                        <a:rPr sz="1600" i="1" spc="-30" dirty="0"/>
                        <a:t>95%</a:t>
                      </a:r>
                      <a:endParaRPr sz="1600" i="1" dirty="0">
                        <a:latin typeface="Calibri"/>
                        <a:cs typeface="Calibri"/>
                      </a:endParaRPr>
                    </a:p>
                  </a:txBody>
                  <a:tcPr marL="0" marR="0" marT="19050" marB="0"/>
                </a:tc>
                <a:extLst>
                  <a:ext uri="{0D108BD9-81ED-4DB2-BD59-A6C34878D82A}">
                    <a16:rowId xmlns:a16="http://schemas.microsoft.com/office/drawing/2014/main" val="10000"/>
                  </a:ext>
                </a:extLst>
              </a:tr>
              <a:tr h="184150">
                <a:tc>
                  <a:txBody>
                    <a:bodyPr/>
                    <a:lstStyle/>
                    <a:p>
                      <a:pPr marL="25400">
                        <a:lnSpc>
                          <a:spcPct val="100000"/>
                        </a:lnSpc>
                        <a:spcBef>
                          <a:spcPts val="120"/>
                        </a:spcBef>
                      </a:pPr>
                      <a:r>
                        <a:rPr sz="1600" dirty="0">
                          <a:solidFill>
                            <a:srgbClr val="000000"/>
                          </a:solidFill>
                        </a:rPr>
                        <a:t>Intercept</a:t>
                      </a:r>
                      <a:endParaRPr sz="1600" dirty="0">
                        <a:solidFill>
                          <a:srgbClr val="000000"/>
                        </a:solidFill>
                        <a:latin typeface="Calibri"/>
                        <a:cs typeface="Calibri"/>
                      </a:endParaRPr>
                    </a:p>
                  </a:txBody>
                  <a:tcPr marL="0" marR="0" marT="15240" marB="0"/>
                </a:tc>
                <a:tc>
                  <a:txBody>
                    <a:bodyPr/>
                    <a:lstStyle/>
                    <a:p>
                      <a:pPr marL="55880" algn="ctr">
                        <a:lnSpc>
                          <a:spcPct val="100000"/>
                        </a:lnSpc>
                        <a:spcBef>
                          <a:spcPts val="120"/>
                        </a:spcBef>
                      </a:pPr>
                      <a:r>
                        <a:rPr sz="1600" spc="-35" dirty="0">
                          <a:solidFill>
                            <a:srgbClr val="000000"/>
                          </a:solidFill>
                        </a:rPr>
                        <a:t>163626.7916</a:t>
                      </a:r>
                      <a:endParaRPr sz="1600" dirty="0">
                        <a:solidFill>
                          <a:srgbClr val="000000"/>
                        </a:solidFill>
                        <a:latin typeface="Calibri"/>
                        <a:cs typeface="Calibri"/>
                      </a:endParaRPr>
                    </a:p>
                  </a:txBody>
                  <a:tcPr marL="0" marR="0" marT="15240" marB="0"/>
                </a:tc>
                <a:tc>
                  <a:txBody>
                    <a:bodyPr/>
                    <a:lstStyle/>
                    <a:p>
                      <a:pPr marR="60960" algn="ctr">
                        <a:lnSpc>
                          <a:spcPct val="100000"/>
                        </a:lnSpc>
                        <a:spcBef>
                          <a:spcPts val="120"/>
                        </a:spcBef>
                      </a:pPr>
                      <a:r>
                        <a:rPr sz="1600" spc="-40" dirty="0">
                          <a:solidFill>
                            <a:srgbClr val="000000"/>
                          </a:solidFill>
                        </a:rPr>
                        <a:t>20421</a:t>
                      </a:r>
                      <a:r>
                        <a:rPr sz="1600" spc="5" dirty="0">
                          <a:solidFill>
                            <a:srgbClr val="000000"/>
                          </a:solidFill>
                        </a:rPr>
                        <a:t>.</a:t>
                      </a:r>
                      <a:r>
                        <a:rPr sz="1600" spc="-40" dirty="0">
                          <a:solidFill>
                            <a:srgbClr val="000000"/>
                          </a:solidFill>
                        </a:rPr>
                        <a:t>3007</a:t>
                      </a:r>
                      <a:r>
                        <a:rPr sz="1600" dirty="0">
                          <a:solidFill>
                            <a:srgbClr val="000000"/>
                          </a:solidFill>
                        </a:rPr>
                        <a:t>9</a:t>
                      </a:r>
                      <a:endParaRPr sz="1600">
                        <a:solidFill>
                          <a:srgbClr val="000000"/>
                        </a:solidFill>
                        <a:latin typeface="Calibri"/>
                        <a:cs typeface="Calibri"/>
                      </a:endParaRPr>
                    </a:p>
                  </a:txBody>
                  <a:tcPr marL="0" marR="0" marT="15240" marB="0"/>
                </a:tc>
                <a:tc>
                  <a:txBody>
                    <a:bodyPr/>
                    <a:lstStyle/>
                    <a:p>
                      <a:pPr marR="59055" algn="ctr">
                        <a:lnSpc>
                          <a:spcPct val="100000"/>
                        </a:lnSpc>
                        <a:spcBef>
                          <a:spcPts val="120"/>
                        </a:spcBef>
                      </a:pPr>
                      <a:r>
                        <a:rPr sz="1600" spc="-40" dirty="0">
                          <a:solidFill>
                            <a:srgbClr val="000000"/>
                          </a:solidFill>
                        </a:rPr>
                        <a:t>8</a:t>
                      </a:r>
                      <a:r>
                        <a:rPr sz="1600" spc="5" dirty="0">
                          <a:solidFill>
                            <a:srgbClr val="000000"/>
                          </a:solidFill>
                        </a:rPr>
                        <a:t>.</a:t>
                      </a:r>
                      <a:r>
                        <a:rPr sz="1600" spc="-40" dirty="0">
                          <a:solidFill>
                            <a:srgbClr val="000000"/>
                          </a:solidFill>
                        </a:rPr>
                        <a:t>01255479</a:t>
                      </a:r>
                      <a:r>
                        <a:rPr sz="1600" dirty="0">
                          <a:solidFill>
                            <a:srgbClr val="000000"/>
                          </a:solidFill>
                        </a:rPr>
                        <a:t>8</a:t>
                      </a:r>
                      <a:endParaRPr sz="1600">
                        <a:solidFill>
                          <a:srgbClr val="000000"/>
                        </a:solidFill>
                        <a:latin typeface="Calibri"/>
                        <a:cs typeface="Calibri"/>
                      </a:endParaRPr>
                    </a:p>
                  </a:txBody>
                  <a:tcPr marL="0" marR="0" marT="15240" marB="0"/>
                </a:tc>
                <a:tc>
                  <a:txBody>
                    <a:bodyPr/>
                    <a:lstStyle/>
                    <a:p>
                      <a:pPr marL="16510" algn="ctr">
                        <a:lnSpc>
                          <a:spcPct val="100000"/>
                        </a:lnSpc>
                        <a:spcBef>
                          <a:spcPts val="120"/>
                        </a:spcBef>
                      </a:pPr>
                      <a:r>
                        <a:rPr sz="1600" spc="-30" dirty="0">
                          <a:solidFill>
                            <a:srgbClr val="000000"/>
                          </a:solidFill>
                        </a:rPr>
                        <a:t>7.76213E-09</a:t>
                      </a:r>
                      <a:endParaRPr sz="1600">
                        <a:solidFill>
                          <a:srgbClr val="000000"/>
                        </a:solidFill>
                        <a:latin typeface="Calibri"/>
                        <a:cs typeface="Calibri"/>
                      </a:endParaRPr>
                    </a:p>
                  </a:txBody>
                  <a:tcPr marL="0" marR="0" marT="15240" marB="0"/>
                </a:tc>
                <a:tc>
                  <a:txBody>
                    <a:bodyPr/>
                    <a:lstStyle/>
                    <a:p>
                      <a:pPr marR="59690" algn="ctr">
                        <a:lnSpc>
                          <a:spcPct val="100000"/>
                        </a:lnSpc>
                        <a:spcBef>
                          <a:spcPts val="120"/>
                        </a:spcBef>
                      </a:pPr>
                      <a:r>
                        <a:rPr sz="1600" spc="-40" dirty="0">
                          <a:solidFill>
                            <a:srgbClr val="000000"/>
                          </a:solidFill>
                        </a:rPr>
                        <a:t>121860</a:t>
                      </a:r>
                      <a:r>
                        <a:rPr sz="1600" spc="5" dirty="0">
                          <a:solidFill>
                            <a:srgbClr val="000000"/>
                          </a:solidFill>
                        </a:rPr>
                        <a:t>.</a:t>
                      </a:r>
                      <a:r>
                        <a:rPr sz="1600" spc="-40" dirty="0">
                          <a:solidFill>
                            <a:srgbClr val="000000"/>
                          </a:solidFill>
                        </a:rPr>
                        <a:t>541</a:t>
                      </a:r>
                      <a:r>
                        <a:rPr sz="1600" dirty="0">
                          <a:solidFill>
                            <a:srgbClr val="000000"/>
                          </a:solidFill>
                        </a:rPr>
                        <a:t>9</a:t>
                      </a:r>
                      <a:endParaRPr sz="1600">
                        <a:solidFill>
                          <a:srgbClr val="000000"/>
                        </a:solidFill>
                        <a:latin typeface="Calibri"/>
                        <a:cs typeface="Calibri"/>
                      </a:endParaRPr>
                    </a:p>
                  </a:txBody>
                  <a:tcPr marL="0" marR="0" marT="15240" marB="0"/>
                </a:tc>
                <a:tc>
                  <a:txBody>
                    <a:bodyPr/>
                    <a:lstStyle/>
                    <a:p>
                      <a:pPr marR="29209" algn="ctr">
                        <a:lnSpc>
                          <a:spcPct val="100000"/>
                        </a:lnSpc>
                        <a:spcBef>
                          <a:spcPts val="120"/>
                        </a:spcBef>
                      </a:pPr>
                      <a:r>
                        <a:rPr sz="1600" spc="-35" dirty="0">
                          <a:solidFill>
                            <a:srgbClr val="000000"/>
                          </a:solidFill>
                        </a:rPr>
                        <a:t>205393.0413</a:t>
                      </a:r>
                      <a:endParaRPr sz="1600">
                        <a:solidFill>
                          <a:srgbClr val="000000"/>
                        </a:solidFill>
                        <a:latin typeface="Calibri"/>
                        <a:cs typeface="Calibri"/>
                      </a:endParaRPr>
                    </a:p>
                  </a:txBody>
                  <a:tcPr marL="0" marR="0" marT="15240" marB="0"/>
                </a:tc>
                <a:extLst>
                  <a:ext uri="{0D108BD9-81ED-4DB2-BD59-A6C34878D82A}">
                    <a16:rowId xmlns:a16="http://schemas.microsoft.com/office/drawing/2014/main" val="10001"/>
                  </a:ext>
                </a:extLst>
              </a:tr>
              <a:tr h="167005">
                <a:tc>
                  <a:txBody>
                    <a:bodyPr/>
                    <a:lstStyle/>
                    <a:p>
                      <a:pPr marL="26670">
                        <a:lnSpc>
                          <a:spcPct val="100000"/>
                        </a:lnSpc>
                      </a:pPr>
                      <a:r>
                        <a:rPr sz="1600" spc="-10" dirty="0">
                          <a:solidFill>
                            <a:srgbClr val="000000"/>
                          </a:solidFill>
                        </a:rPr>
                        <a:t>Square</a:t>
                      </a:r>
                      <a:r>
                        <a:rPr sz="1600" dirty="0">
                          <a:solidFill>
                            <a:srgbClr val="000000"/>
                          </a:solidFill>
                        </a:rPr>
                        <a:t> </a:t>
                      </a:r>
                      <a:r>
                        <a:rPr sz="1600" spc="5" dirty="0">
                          <a:solidFill>
                            <a:srgbClr val="000000"/>
                          </a:solidFill>
                        </a:rPr>
                        <a:t>Feet</a:t>
                      </a:r>
                      <a:endParaRPr sz="1600" dirty="0">
                        <a:solidFill>
                          <a:srgbClr val="000000"/>
                        </a:solidFill>
                        <a:latin typeface="Calibri"/>
                        <a:cs typeface="Calibri"/>
                      </a:endParaRPr>
                    </a:p>
                  </a:txBody>
                  <a:tcPr marL="0" marR="0" marT="0" marB="0"/>
                </a:tc>
                <a:tc>
                  <a:txBody>
                    <a:bodyPr/>
                    <a:lstStyle/>
                    <a:p>
                      <a:pPr marL="55880" algn="ctr">
                        <a:lnSpc>
                          <a:spcPct val="100000"/>
                        </a:lnSpc>
                      </a:pPr>
                      <a:r>
                        <a:rPr sz="1600" spc="-35" dirty="0">
                          <a:solidFill>
                            <a:srgbClr val="000000"/>
                          </a:solidFill>
                        </a:rPr>
                        <a:t>114.9454965</a:t>
                      </a:r>
                      <a:endParaRPr sz="1600" dirty="0">
                        <a:solidFill>
                          <a:srgbClr val="000000"/>
                        </a:solidFill>
                        <a:latin typeface="Calibri"/>
                        <a:cs typeface="Calibri"/>
                      </a:endParaRPr>
                    </a:p>
                  </a:txBody>
                  <a:tcPr marL="0" marR="0" marT="0" marB="0"/>
                </a:tc>
                <a:tc>
                  <a:txBody>
                    <a:bodyPr/>
                    <a:lstStyle/>
                    <a:p>
                      <a:pPr marR="56515" algn="ctr">
                        <a:lnSpc>
                          <a:spcPct val="100000"/>
                        </a:lnSpc>
                      </a:pPr>
                      <a:r>
                        <a:rPr sz="1600" spc="-40" dirty="0">
                          <a:solidFill>
                            <a:srgbClr val="000000"/>
                          </a:solidFill>
                        </a:rPr>
                        <a:t>9</a:t>
                      </a:r>
                      <a:r>
                        <a:rPr sz="1600" spc="5" dirty="0">
                          <a:solidFill>
                            <a:srgbClr val="000000"/>
                          </a:solidFill>
                        </a:rPr>
                        <a:t>.</a:t>
                      </a:r>
                      <a:r>
                        <a:rPr sz="1600" spc="-40" dirty="0">
                          <a:solidFill>
                            <a:srgbClr val="000000"/>
                          </a:solidFill>
                        </a:rPr>
                        <a:t>8847469</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11</a:t>
                      </a:r>
                      <a:r>
                        <a:rPr sz="1600" spc="5" dirty="0">
                          <a:solidFill>
                            <a:srgbClr val="000000"/>
                          </a:solidFill>
                        </a:rPr>
                        <a:t>.</a:t>
                      </a:r>
                      <a:r>
                        <a:rPr sz="1600" spc="-40" dirty="0">
                          <a:solidFill>
                            <a:srgbClr val="000000"/>
                          </a:solidFill>
                        </a:rPr>
                        <a:t>6285724</a:t>
                      </a:r>
                      <a:r>
                        <a:rPr sz="1600" dirty="0">
                          <a:solidFill>
                            <a:srgbClr val="000000"/>
                          </a:solidFill>
                        </a:rPr>
                        <a:t>6</a:t>
                      </a:r>
                      <a:endParaRPr sz="1600">
                        <a:solidFill>
                          <a:srgbClr val="000000"/>
                        </a:solidFill>
                        <a:latin typeface="Calibri"/>
                        <a:cs typeface="Calibri"/>
                      </a:endParaRPr>
                    </a:p>
                  </a:txBody>
                  <a:tcPr marL="0" marR="0" marT="0" marB="0"/>
                </a:tc>
                <a:tc>
                  <a:txBody>
                    <a:bodyPr/>
                    <a:lstStyle/>
                    <a:p>
                      <a:pPr marL="14604" algn="ctr">
                        <a:lnSpc>
                          <a:spcPct val="100000"/>
                        </a:lnSpc>
                      </a:pPr>
                      <a:r>
                        <a:rPr sz="1600" spc="-30" dirty="0">
                          <a:solidFill>
                            <a:srgbClr val="000000"/>
                          </a:solidFill>
                        </a:rPr>
                        <a:t>1.93724E-12</a:t>
                      </a:r>
                      <a:endParaRPr sz="160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94</a:t>
                      </a:r>
                      <a:r>
                        <a:rPr sz="1600" spc="5" dirty="0">
                          <a:solidFill>
                            <a:srgbClr val="000000"/>
                          </a:solidFill>
                        </a:rPr>
                        <a:t>.</a:t>
                      </a:r>
                      <a:r>
                        <a:rPr sz="1600" spc="-40" dirty="0">
                          <a:solidFill>
                            <a:srgbClr val="000000"/>
                          </a:solidFill>
                        </a:rPr>
                        <a:t>7289189</a:t>
                      </a:r>
                      <a:r>
                        <a:rPr sz="1600" dirty="0">
                          <a:solidFill>
                            <a:srgbClr val="000000"/>
                          </a:solidFill>
                        </a:rPr>
                        <a:t>6</a:t>
                      </a:r>
                      <a:endParaRPr sz="1600">
                        <a:solidFill>
                          <a:srgbClr val="000000"/>
                        </a:solidFill>
                        <a:latin typeface="Calibri"/>
                        <a:cs typeface="Calibri"/>
                      </a:endParaRPr>
                    </a:p>
                  </a:txBody>
                  <a:tcPr marL="0" marR="0" marT="0" marB="0"/>
                </a:tc>
                <a:tc>
                  <a:txBody>
                    <a:bodyPr/>
                    <a:lstStyle/>
                    <a:p>
                      <a:pPr marL="24130" algn="ctr">
                        <a:lnSpc>
                          <a:spcPct val="100000"/>
                        </a:lnSpc>
                      </a:pPr>
                      <a:r>
                        <a:rPr sz="1600" spc="-35" dirty="0">
                          <a:solidFill>
                            <a:srgbClr val="000000"/>
                          </a:solidFill>
                        </a:rPr>
                        <a:t>135.162074</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2"/>
                  </a:ext>
                </a:extLst>
              </a:tr>
              <a:tr h="167005">
                <a:tc>
                  <a:txBody>
                    <a:bodyPr/>
                    <a:lstStyle/>
                    <a:p>
                      <a:pPr marL="25400">
                        <a:lnSpc>
                          <a:spcPct val="100000"/>
                        </a:lnSpc>
                      </a:pPr>
                      <a:r>
                        <a:rPr sz="1600" dirty="0">
                          <a:solidFill>
                            <a:srgbClr val="000000"/>
                          </a:solidFill>
                        </a:rPr>
                        <a:t>Age</a:t>
                      </a:r>
                      <a:endParaRPr sz="1600" dirty="0">
                        <a:solidFill>
                          <a:srgbClr val="000000"/>
                        </a:solidFill>
                        <a:latin typeface="Calibri"/>
                        <a:cs typeface="Calibri"/>
                      </a:endParaRPr>
                    </a:p>
                  </a:txBody>
                  <a:tcPr marL="0" marR="0" marT="0" marB="0"/>
                </a:tc>
                <a:tc>
                  <a:txBody>
                    <a:bodyPr/>
                    <a:lstStyle/>
                    <a:p>
                      <a:pPr marL="10160" algn="ctr">
                        <a:lnSpc>
                          <a:spcPct val="100000"/>
                        </a:lnSpc>
                      </a:pPr>
                      <a:r>
                        <a:rPr sz="1600" spc="-30" dirty="0">
                          <a:solidFill>
                            <a:srgbClr val="000000"/>
                          </a:solidFill>
                          <a:latin typeface="Symbol" pitchFamily="98" charset="2"/>
                        </a:rPr>
                        <a:t>-</a:t>
                      </a:r>
                      <a:r>
                        <a:rPr sz="1600" spc="-30" dirty="0">
                          <a:solidFill>
                            <a:srgbClr val="000000"/>
                          </a:solidFill>
                        </a:rPr>
                        <a:t>6152.363638</a:t>
                      </a:r>
                      <a:endParaRPr sz="1600" dirty="0">
                        <a:solidFill>
                          <a:srgbClr val="000000"/>
                        </a:solidFill>
                        <a:latin typeface="Calibri"/>
                        <a:cs typeface="Calibri"/>
                      </a:endParaRPr>
                    </a:p>
                  </a:txBody>
                  <a:tcPr marL="0" marR="0" marT="0" marB="0"/>
                </a:tc>
                <a:tc>
                  <a:txBody>
                    <a:bodyPr/>
                    <a:lstStyle/>
                    <a:p>
                      <a:pPr marR="60960" algn="ctr">
                        <a:lnSpc>
                          <a:spcPct val="100000"/>
                        </a:lnSpc>
                      </a:pPr>
                      <a:r>
                        <a:rPr sz="1600" spc="-40" dirty="0">
                          <a:solidFill>
                            <a:srgbClr val="000000"/>
                          </a:solidFill>
                        </a:rPr>
                        <a:t>750</a:t>
                      </a:r>
                      <a:r>
                        <a:rPr sz="1600" spc="5" dirty="0">
                          <a:solidFill>
                            <a:srgbClr val="000000"/>
                          </a:solidFill>
                        </a:rPr>
                        <a:t>.</a:t>
                      </a:r>
                      <a:r>
                        <a:rPr sz="1600" spc="-40" dirty="0">
                          <a:solidFill>
                            <a:srgbClr val="000000"/>
                          </a:solidFill>
                        </a:rPr>
                        <a:t>648443</a:t>
                      </a:r>
                      <a:r>
                        <a:rPr sz="1600" dirty="0">
                          <a:solidFill>
                            <a:srgbClr val="000000"/>
                          </a:solidFill>
                        </a:rPr>
                        <a:t>7</a:t>
                      </a:r>
                      <a:endParaRPr sz="1600" dirty="0">
                        <a:solidFill>
                          <a:srgbClr val="000000"/>
                        </a:solidFill>
                        <a:latin typeface="Calibri"/>
                        <a:cs typeface="Calibri"/>
                      </a:endParaRPr>
                    </a:p>
                  </a:txBody>
                  <a:tcPr marL="0" marR="0" marT="0" marB="0"/>
                </a:tc>
                <a:tc>
                  <a:txBody>
                    <a:bodyPr/>
                    <a:lstStyle/>
                    <a:p>
                      <a:pPr marR="62865" algn="ctr">
                        <a:lnSpc>
                          <a:spcPct val="100000"/>
                        </a:lnSpc>
                      </a:pPr>
                      <a:r>
                        <a:rPr lang="en-US" sz="1600" spc="-30" dirty="0">
                          <a:solidFill>
                            <a:srgbClr val="000000"/>
                          </a:solidFill>
                          <a:latin typeface="Symbol" pitchFamily="98" charset="2"/>
                        </a:rPr>
                        <a:t>-</a:t>
                      </a:r>
                      <a:r>
                        <a:rPr sz="1600" spc="-40" dirty="0">
                          <a:solidFill>
                            <a:srgbClr val="000000"/>
                          </a:solidFill>
                        </a:rPr>
                        <a:t>8</a:t>
                      </a:r>
                      <a:r>
                        <a:rPr sz="1600" spc="5" dirty="0">
                          <a:solidFill>
                            <a:srgbClr val="000000"/>
                          </a:solidFill>
                        </a:rPr>
                        <a:t>.</a:t>
                      </a:r>
                      <a:r>
                        <a:rPr sz="1600" spc="-40" dirty="0">
                          <a:solidFill>
                            <a:srgbClr val="000000"/>
                          </a:solidFill>
                        </a:rPr>
                        <a:t>19606526</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L="16510" algn="ctr">
                        <a:lnSpc>
                          <a:spcPct val="100000"/>
                        </a:lnSpc>
                      </a:pPr>
                      <a:r>
                        <a:rPr sz="1600" spc="-30" dirty="0">
                          <a:solidFill>
                            <a:srgbClr val="000000"/>
                          </a:solidFill>
                        </a:rPr>
                        <a:t>4.89101E-09</a:t>
                      </a:r>
                      <a:endParaRPr sz="1600">
                        <a:solidFill>
                          <a:srgbClr val="000000"/>
                        </a:solidFill>
                        <a:latin typeface="Calibri"/>
                        <a:cs typeface="Calibri"/>
                      </a:endParaRPr>
                    </a:p>
                  </a:txBody>
                  <a:tcPr marL="0" marR="0" marT="0" marB="0"/>
                </a:tc>
                <a:tc>
                  <a:txBody>
                    <a:bodyPr/>
                    <a:lstStyle/>
                    <a:p>
                      <a:pPr marR="63500" algn="ctr">
                        <a:lnSpc>
                          <a:spcPct val="100000"/>
                        </a:lnSpc>
                      </a:pPr>
                      <a:r>
                        <a:rPr lang="en-US" sz="1600" spc="-30" dirty="0">
                          <a:solidFill>
                            <a:srgbClr val="000000"/>
                          </a:solidFill>
                          <a:latin typeface="Symbol" pitchFamily="98" charset="2"/>
                        </a:rPr>
                        <a:t>-</a:t>
                      </a:r>
                      <a:r>
                        <a:rPr sz="1600" spc="-40" dirty="0">
                          <a:solidFill>
                            <a:srgbClr val="000000"/>
                          </a:solidFill>
                        </a:rPr>
                        <a:t>7687</a:t>
                      </a:r>
                      <a:r>
                        <a:rPr sz="1600" spc="5" dirty="0">
                          <a:solidFill>
                            <a:srgbClr val="000000"/>
                          </a:solidFill>
                        </a:rPr>
                        <a:t>.</a:t>
                      </a:r>
                      <a:r>
                        <a:rPr sz="1600" spc="-40" dirty="0">
                          <a:solidFill>
                            <a:srgbClr val="000000"/>
                          </a:solidFill>
                        </a:rPr>
                        <a:t>61208</a:t>
                      </a:r>
                      <a:r>
                        <a:rPr sz="1600" dirty="0">
                          <a:solidFill>
                            <a:srgbClr val="000000"/>
                          </a:solidFill>
                        </a:rPr>
                        <a:t>6</a:t>
                      </a:r>
                      <a:endParaRPr sz="1600" dirty="0">
                        <a:solidFill>
                          <a:srgbClr val="000000"/>
                        </a:solidFill>
                        <a:latin typeface="Calibri"/>
                        <a:cs typeface="Calibri"/>
                      </a:endParaRPr>
                    </a:p>
                  </a:txBody>
                  <a:tcPr marL="0" marR="0" marT="0" marB="0"/>
                </a:tc>
                <a:tc>
                  <a:txBody>
                    <a:bodyPr/>
                    <a:lstStyle/>
                    <a:p>
                      <a:pPr marR="11430" algn="ctr">
                        <a:lnSpc>
                          <a:spcPct val="100000"/>
                        </a:lnSpc>
                      </a:pPr>
                      <a:r>
                        <a:rPr lang="en-US" sz="1600" spc="-30" dirty="0">
                          <a:solidFill>
                            <a:srgbClr val="000000"/>
                          </a:solidFill>
                          <a:latin typeface="Symbol" pitchFamily="98" charset="2"/>
                        </a:rPr>
                        <a:t>-</a:t>
                      </a:r>
                      <a:r>
                        <a:rPr sz="1600" spc="-30" dirty="0">
                          <a:solidFill>
                            <a:srgbClr val="000000"/>
                          </a:solidFill>
                        </a:rPr>
                        <a:t>4617.11519</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167005">
                <a:tc>
                  <a:txBody>
                    <a:bodyPr/>
                    <a:lstStyle/>
                    <a:p>
                      <a:pPr marL="26034">
                        <a:lnSpc>
                          <a:spcPct val="100000"/>
                        </a:lnSpc>
                      </a:pPr>
                      <a:r>
                        <a:rPr sz="1600" spc="0" dirty="0">
                          <a:solidFill>
                            <a:srgbClr val="000000"/>
                          </a:solidFill>
                        </a:rPr>
                        <a:t>Number </a:t>
                      </a:r>
                      <a:r>
                        <a:rPr sz="1600" spc="-5" dirty="0">
                          <a:solidFill>
                            <a:srgbClr val="000000"/>
                          </a:solidFill>
                        </a:rPr>
                        <a:t>of</a:t>
                      </a:r>
                      <a:r>
                        <a:rPr sz="1600" spc="-60" dirty="0">
                          <a:solidFill>
                            <a:srgbClr val="000000"/>
                          </a:solidFill>
                        </a:rPr>
                        <a:t> </a:t>
                      </a:r>
                      <a:r>
                        <a:rPr sz="1600" spc="-5" dirty="0">
                          <a:solidFill>
                            <a:srgbClr val="000000"/>
                          </a:solidFill>
                        </a:rPr>
                        <a:t>Bedrooms</a:t>
                      </a:r>
                      <a:endParaRPr sz="1600">
                        <a:solidFill>
                          <a:srgbClr val="000000"/>
                        </a:solidFill>
                        <a:latin typeface="Calibri"/>
                        <a:cs typeface="Calibri"/>
                      </a:endParaRPr>
                    </a:p>
                  </a:txBody>
                  <a:tcPr marL="0" marR="0" marT="0" marB="0"/>
                </a:tc>
                <a:tc>
                  <a:txBody>
                    <a:bodyPr/>
                    <a:lstStyle/>
                    <a:p>
                      <a:pPr marL="11430" algn="ctr">
                        <a:lnSpc>
                          <a:spcPct val="100000"/>
                        </a:lnSpc>
                      </a:pPr>
                      <a:r>
                        <a:rPr lang="en-US" sz="1600" spc="-30" dirty="0">
                          <a:solidFill>
                            <a:srgbClr val="000000"/>
                          </a:solidFill>
                          <a:latin typeface="Symbol" pitchFamily="98" charset="2"/>
                        </a:rPr>
                        <a:t>-</a:t>
                      </a:r>
                      <a:r>
                        <a:rPr sz="1600" spc="-30" dirty="0">
                          <a:solidFill>
                            <a:srgbClr val="000000"/>
                          </a:solidFill>
                        </a:rPr>
                        <a:t>1358.306077</a:t>
                      </a:r>
                      <a:endParaRPr sz="1600" dirty="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7327</a:t>
                      </a:r>
                      <a:r>
                        <a:rPr sz="1600" spc="5" dirty="0">
                          <a:solidFill>
                            <a:srgbClr val="000000"/>
                          </a:solidFill>
                        </a:rPr>
                        <a:t>.</a:t>
                      </a:r>
                      <a:r>
                        <a:rPr sz="1600" spc="-40" dirty="0">
                          <a:solidFill>
                            <a:srgbClr val="000000"/>
                          </a:solidFill>
                        </a:rPr>
                        <a:t>91462</a:t>
                      </a:r>
                      <a:r>
                        <a:rPr sz="1600" dirty="0">
                          <a:solidFill>
                            <a:srgbClr val="000000"/>
                          </a:solidFill>
                        </a:rPr>
                        <a:t>4</a:t>
                      </a:r>
                      <a:endParaRPr sz="1600" dirty="0">
                        <a:solidFill>
                          <a:srgbClr val="000000"/>
                        </a:solidFill>
                        <a:latin typeface="Calibri"/>
                        <a:cs typeface="Calibri"/>
                      </a:endParaRPr>
                    </a:p>
                  </a:txBody>
                  <a:tcPr marL="0" marR="0" marT="0" marB="0"/>
                </a:tc>
                <a:tc>
                  <a:txBody>
                    <a:bodyPr/>
                    <a:lstStyle/>
                    <a:p>
                      <a:pPr marR="62230" algn="ctr">
                        <a:lnSpc>
                          <a:spcPct val="100000"/>
                        </a:lnSpc>
                      </a:pPr>
                      <a:r>
                        <a:rPr lang="en-US" sz="1600" spc="-30" dirty="0">
                          <a:solidFill>
                            <a:srgbClr val="000000"/>
                          </a:solidFill>
                          <a:latin typeface="Symbol" pitchFamily="98" charset="2"/>
                        </a:rPr>
                        <a:t>-</a:t>
                      </a:r>
                      <a:r>
                        <a:rPr sz="1600" spc="-40" dirty="0">
                          <a:solidFill>
                            <a:srgbClr val="000000"/>
                          </a:solidFill>
                        </a:rPr>
                        <a:t>0</a:t>
                      </a:r>
                      <a:r>
                        <a:rPr sz="1600" spc="5" dirty="0">
                          <a:solidFill>
                            <a:srgbClr val="000000"/>
                          </a:solidFill>
                        </a:rPr>
                        <a:t>.</a:t>
                      </a:r>
                      <a:r>
                        <a:rPr sz="1600" spc="-40" dirty="0">
                          <a:solidFill>
                            <a:srgbClr val="000000"/>
                          </a:solidFill>
                        </a:rPr>
                        <a:t>18536052</a:t>
                      </a:r>
                      <a:r>
                        <a:rPr sz="1600" dirty="0">
                          <a:solidFill>
                            <a:srgbClr val="000000"/>
                          </a:solidFill>
                        </a:rPr>
                        <a:t>2</a:t>
                      </a:r>
                      <a:endParaRPr sz="1600" dirty="0">
                        <a:solidFill>
                          <a:srgbClr val="000000"/>
                        </a:solidFill>
                        <a:latin typeface="Calibri"/>
                        <a:cs typeface="Calibri"/>
                      </a:endParaRPr>
                    </a:p>
                  </a:txBody>
                  <a:tcPr marL="0" marR="0" marT="0" marB="0"/>
                </a:tc>
                <a:tc>
                  <a:txBody>
                    <a:bodyPr/>
                    <a:lstStyle/>
                    <a:p>
                      <a:pPr algn="ctr">
                        <a:lnSpc>
                          <a:spcPct val="100000"/>
                        </a:lnSpc>
                      </a:pPr>
                      <a:r>
                        <a:rPr sz="1600" spc="-35" dirty="0">
                          <a:solidFill>
                            <a:srgbClr val="000000"/>
                          </a:solidFill>
                        </a:rPr>
                        <a:t>0.854236625</a:t>
                      </a:r>
                      <a:endParaRPr sz="1600" dirty="0">
                        <a:solidFill>
                          <a:srgbClr val="000000"/>
                        </a:solidFill>
                        <a:latin typeface="Calibri"/>
                        <a:cs typeface="Calibri"/>
                      </a:endParaRPr>
                    </a:p>
                  </a:txBody>
                  <a:tcPr marL="0" marR="0" marT="0" marB="0"/>
                </a:tc>
                <a:tc>
                  <a:txBody>
                    <a:bodyPr/>
                    <a:lstStyle/>
                    <a:p>
                      <a:pPr marR="62865" algn="ctr">
                        <a:lnSpc>
                          <a:spcPct val="100000"/>
                        </a:lnSpc>
                      </a:pPr>
                      <a:r>
                        <a:rPr lang="en-US" sz="1600" spc="-30" dirty="0">
                          <a:solidFill>
                            <a:srgbClr val="000000"/>
                          </a:solidFill>
                          <a:latin typeface="Symbol" pitchFamily="98" charset="2"/>
                        </a:rPr>
                        <a:t>-</a:t>
                      </a:r>
                      <a:r>
                        <a:rPr sz="1600" spc="-40" dirty="0">
                          <a:solidFill>
                            <a:srgbClr val="000000"/>
                          </a:solidFill>
                        </a:rPr>
                        <a:t>16345</a:t>
                      </a:r>
                      <a:r>
                        <a:rPr sz="1600" spc="5" dirty="0">
                          <a:solidFill>
                            <a:srgbClr val="000000"/>
                          </a:solidFill>
                        </a:rPr>
                        <a:t>.</a:t>
                      </a:r>
                      <a:r>
                        <a:rPr sz="1600" spc="-40" dirty="0">
                          <a:solidFill>
                            <a:srgbClr val="000000"/>
                          </a:solidFill>
                        </a:rPr>
                        <a:t>5742</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R="28575" algn="ctr">
                        <a:lnSpc>
                          <a:spcPct val="100000"/>
                        </a:lnSpc>
                      </a:pPr>
                      <a:r>
                        <a:rPr sz="1600" spc="-35" dirty="0">
                          <a:solidFill>
                            <a:srgbClr val="000000"/>
                          </a:solidFill>
                        </a:rPr>
                        <a:t>13628.96213</a:t>
                      </a:r>
                      <a:endParaRPr sz="160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153670">
                <a:tc>
                  <a:txBody>
                    <a:bodyPr/>
                    <a:lstStyle/>
                    <a:p>
                      <a:pPr marL="26670">
                        <a:lnSpc>
                          <a:spcPct val="100000"/>
                        </a:lnSpc>
                      </a:pPr>
                      <a:r>
                        <a:rPr sz="1600" spc="-10" dirty="0">
                          <a:solidFill>
                            <a:srgbClr val="000000"/>
                          </a:solidFill>
                        </a:rPr>
                        <a:t>Porch</a:t>
                      </a:r>
                      <a:endParaRPr sz="1600">
                        <a:solidFill>
                          <a:srgbClr val="000000"/>
                        </a:solidFill>
                        <a:latin typeface="Calibri"/>
                        <a:cs typeface="Calibri"/>
                      </a:endParaRPr>
                    </a:p>
                  </a:txBody>
                  <a:tcPr marL="0" marR="0" marT="0" marB="0"/>
                </a:tc>
                <a:tc>
                  <a:txBody>
                    <a:bodyPr/>
                    <a:lstStyle/>
                    <a:p>
                      <a:pPr marL="13335" algn="ctr">
                        <a:lnSpc>
                          <a:spcPct val="100000"/>
                        </a:lnSpc>
                      </a:pPr>
                      <a:r>
                        <a:rPr lang="en-US" sz="1600" spc="-30" dirty="0">
                          <a:solidFill>
                            <a:srgbClr val="000000"/>
                          </a:solidFill>
                          <a:latin typeface="Symbol" pitchFamily="98" charset="2"/>
                        </a:rPr>
                        <a:t>-</a:t>
                      </a:r>
                      <a:r>
                        <a:rPr sz="1600" spc="-30" dirty="0">
                          <a:solidFill>
                            <a:srgbClr val="000000"/>
                          </a:solidFill>
                        </a:rPr>
                        <a:t>13506.63879</a:t>
                      </a:r>
                      <a:endParaRPr sz="1600" dirty="0">
                        <a:solidFill>
                          <a:srgbClr val="000000"/>
                        </a:solidFill>
                        <a:latin typeface="Calibri"/>
                        <a:cs typeface="Calibri"/>
                      </a:endParaRPr>
                    </a:p>
                  </a:txBody>
                  <a:tcPr marL="0" marR="0" marT="0" marB="0"/>
                </a:tc>
                <a:tc>
                  <a:txBody>
                    <a:bodyPr/>
                    <a:lstStyle/>
                    <a:p>
                      <a:pPr marR="59690" algn="ctr">
                        <a:lnSpc>
                          <a:spcPct val="100000"/>
                        </a:lnSpc>
                      </a:pPr>
                      <a:r>
                        <a:rPr sz="1600" spc="-40" dirty="0">
                          <a:solidFill>
                            <a:srgbClr val="000000"/>
                          </a:solidFill>
                        </a:rPr>
                        <a:t>8148</a:t>
                      </a:r>
                      <a:r>
                        <a:rPr sz="1600" spc="5" dirty="0">
                          <a:solidFill>
                            <a:srgbClr val="000000"/>
                          </a:solidFill>
                        </a:rPr>
                        <a:t>.</a:t>
                      </a:r>
                      <a:r>
                        <a:rPr sz="1600" spc="-40" dirty="0">
                          <a:solidFill>
                            <a:srgbClr val="000000"/>
                          </a:solidFill>
                        </a:rPr>
                        <a:t>53844</a:t>
                      </a:r>
                      <a:r>
                        <a:rPr sz="1600" dirty="0">
                          <a:solidFill>
                            <a:srgbClr val="000000"/>
                          </a:solidFill>
                        </a:rPr>
                        <a:t>7</a:t>
                      </a:r>
                      <a:endParaRPr sz="1600">
                        <a:solidFill>
                          <a:srgbClr val="000000"/>
                        </a:solidFill>
                        <a:latin typeface="Calibri"/>
                        <a:cs typeface="Calibri"/>
                      </a:endParaRPr>
                    </a:p>
                  </a:txBody>
                  <a:tcPr marL="0" marR="0" marT="0" marB="0"/>
                </a:tc>
                <a:tc>
                  <a:txBody>
                    <a:bodyPr/>
                    <a:lstStyle/>
                    <a:p>
                      <a:pPr marR="61594" algn="ctr">
                        <a:lnSpc>
                          <a:spcPct val="100000"/>
                        </a:lnSpc>
                      </a:pPr>
                      <a:r>
                        <a:rPr lang="en-US" sz="1600" spc="-30" dirty="0">
                          <a:solidFill>
                            <a:srgbClr val="000000"/>
                          </a:solidFill>
                          <a:latin typeface="Symbol" pitchFamily="98" charset="2"/>
                        </a:rPr>
                        <a:t>-</a:t>
                      </a:r>
                      <a:r>
                        <a:rPr sz="1600" spc="-40" dirty="0">
                          <a:solidFill>
                            <a:srgbClr val="000000"/>
                          </a:solidFill>
                        </a:rPr>
                        <a:t>1</a:t>
                      </a:r>
                      <a:r>
                        <a:rPr sz="1600" spc="5" dirty="0">
                          <a:solidFill>
                            <a:srgbClr val="000000"/>
                          </a:solidFill>
                        </a:rPr>
                        <a:t>.</a:t>
                      </a:r>
                      <a:r>
                        <a:rPr sz="1600" spc="-40" dirty="0">
                          <a:solidFill>
                            <a:srgbClr val="000000"/>
                          </a:solidFill>
                        </a:rPr>
                        <a:t>65755354</a:t>
                      </a:r>
                      <a:r>
                        <a:rPr sz="1600" dirty="0">
                          <a:solidFill>
                            <a:srgbClr val="000000"/>
                          </a:solidFill>
                        </a:rPr>
                        <a:t>5</a:t>
                      </a:r>
                      <a:endParaRPr sz="1600" dirty="0">
                        <a:solidFill>
                          <a:srgbClr val="000000"/>
                        </a:solidFill>
                        <a:latin typeface="Calibri"/>
                        <a:cs typeface="Calibri"/>
                      </a:endParaRPr>
                    </a:p>
                  </a:txBody>
                  <a:tcPr marL="0" marR="0" marT="0" marB="0"/>
                </a:tc>
                <a:tc>
                  <a:txBody>
                    <a:bodyPr/>
                    <a:lstStyle/>
                    <a:p>
                      <a:pPr marL="1270" algn="ctr">
                        <a:lnSpc>
                          <a:spcPct val="100000"/>
                        </a:lnSpc>
                      </a:pPr>
                      <a:r>
                        <a:rPr sz="1600" spc="-35" dirty="0">
                          <a:solidFill>
                            <a:srgbClr val="000000"/>
                          </a:solidFill>
                        </a:rPr>
                        <a:t>0.108188125</a:t>
                      </a:r>
                      <a:endParaRPr sz="1600" dirty="0">
                        <a:solidFill>
                          <a:srgbClr val="000000"/>
                        </a:solidFill>
                        <a:latin typeface="Calibri"/>
                        <a:cs typeface="Calibri"/>
                      </a:endParaRPr>
                    </a:p>
                  </a:txBody>
                  <a:tcPr marL="0" marR="0" marT="0" marB="0"/>
                </a:tc>
                <a:tc>
                  <a:txBody>
                    <a:bodyPr/>
                    <a:lstStyle/>
                    <a:p>
                      <a:pPr marR="61594" algn="ctr">
                        <a:lnSpc>
                          <a:spcPct val="100000"/>
                        </a:lnSpc>
                      </a:pPr>
                      <a:r>
                        <a:rPr lang="en-US" sz="1600" spc="-30" dirty="0">
                          <a:solidFill>
                            <a:srgbClr val="000000"/>
                          </a:solidFill>
                          <a:latin typeface="Symbol" pitchFamily="98" charset="2"/>
                        </a:rPr>
                        <a:t>-</a:t>
                      </a:r>
                      <a:r>
                        <a:rPr sz="1600" spc="-40" dirty="0">
                          <a:solidFill>
                            <a:srgbClr val="000000"/>
                          </a:solidFill>
                        </a:rPr>
                        <a:t>30172</a:t>
                      </a:r>
                      <a:r>
                        <a:rPr sz="1600" spc="5" dirty="0">
                          <a:solidFill>
                            <a:srgbClr val="000000"/>
                          </a:solidFill>
                        </a:rPr>
                        <a:t>.</a:t>
                      </a:r>
                      <a:r>
                        <a:rPr sz="1600" spc="-40" dirty="0">
                          <a:solidFill>
                            <a:srgbClr val="000000"/>
                          </a:solidFill>
                        </a:rPr>
                        <a:t>2711</a:t>
                      </a:r>
                      <a:r>
                        <a:rPr sz="1600" dirty="0">
                          <a:solidFill>
                            <a:srgbClr val="000000"/>
                          </a:solidFill>
                        </a:rPr>
                        <a:t>6</a:t>
                      </a:r>
                      <a:endParaRPr sz="1600" dirty="0">
                        <a:solidFill>
                          <a:srgbClr val="000000"/>
                        </a:solidFill>
                        <a:latin typeface="Calibri"/>
                        <a:cs typeface="Calibri"/>
                      </a:endParaRPr>
                    </a:p>
                  </a:txBody>
                  <a:tcPr marL="0" marR="0" marT="0" marB="0"/>
                </a:tc>
                <a:tc>
                  <a:txBody>
                    <a:bodyPr/>
                    <a:lstStyle/>
                    <a:p>
                      <a:pPr marR="26670" algn="ctr">
                        <a:lnSpc>
                          <a:spcPct val="100000"/>
                        </a:lnSpc>
                      </a:pPr>
                      <a:r>
                        <a:rPr sz="1600" spc="-35" dirty="0">
                          <a:solidFill>
                            <a:srgbClr val="000000"/>
                          </a:solidFill>
                        </a:rPr>
                        <a:t>3158.993583</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Now that we are fitting the model with </a:t>
            </a:r>
            <a:r>
              <a:rPr lang="en-US" i="1" dirty="0"/>
              <a:t>porch</a:t>
            </a:r>
            <a:r>
              <a:rPr lang="en-US" dirty="0"/>
              <a:t> as the indicator variable, we are interested in the effect that having a screened porch or not has on the average home price. The estimate of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4</a:t>
            </a:r>
            <a:r>
              <a:rPr lang="en-US" dirty="0"/>
              <a:t> is −13506.64. This means that the difference in average home price is approximately $13,506.64. Specifically, the average home price with a porch is about $13,506.64 less. Intuitively, this doesn't make sense.</a:t>
            </a:r>
          </a:p>
          <a:p>
            <a:r>
              <a:rPr lang="en-US" dirty="0"/>
              <a:t>The important question would be, </a:t>
            </a:r>
            <a:r>
              <a:rPr lang="en-US" i="1" dirty="0"/>
              <a:t>is the slope associated with the porch variable significant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a:xfrm>
            <a:off x="457200" y="1280160"/>
            <a:ext cx="8229600" cy="4815840"/>
          </a:xfrm>
        </p:spPr>
        <p:txBody>
          <a:bodyPr>
            <a:normAutofit lnSpcReduction="10000"/>
          </a:bodyPr>
          <a:lstStyle/>
          <a:p>
            <a:r>
              <a:rPr lang="en-US" dirty="0"/>
              <a:t>The formal test can be carried out just as we did in Section 14.5. That is, our hypotheses are the following. </a:t>
            </a:r>
          </a:p>
          <a:p>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4</a:t>
            </a:r>
            <a:r>
              <a:rPr lang="en-US" dirty="0"/>
              <a:t> </a:t>
            </a:r>
            <a:r>
              <a:rPr lang="en-US" dirty="0">
                <a:latin typeface="Symbol" pitchFamily="98" charset="2"/>
              </a:rPr>
              <a:t>=</a:t>
            </a:r>
            <a:r>
              <a:rPr lang="en-US" dirty="0"/>
              <a:t> 0 Implies </a:t>
            </a:r>
            <a:r>
              <a:rPr lang="en-US" i="1" dirty="0"/>
              <a:t>porch</a:t>
            </a:r>
            <a:r>
              <a:rPr lang="en-US" dirty="0"/>
              <a:t> is </a:t>
            </a:r>
            <a:r>
              <a:rPr lang="en-US" b="1" dirty="0"/>
              <a:t>not</a:t>
            </a:r>
            <a:r>
              <a:rPr lang="en-US" dirty="0"/>
              <a:t> a useful predictor of </a:t>
            </a:r>
            <a:r>
              <a:rPr lang="en-US" i="1" dirty="0"/>
              <a:t>home price</a:t>
            </a:r>
            <a:r>
              <a:rPr lang="en-US" dirty="0"/>
              <a:t>.</a:t>
            </a:r>
          </a:p>
          <a:p>
            <a:r>
              <a:rPr lang="en-US" i="1" dirty="0"/>
              <a:t>H</a:t>
            </a:r>
            <a:r>
              <a:rPr lang="en-US" i="1" baseline="-25000" dirty="0"/>
              <a:t>a</a:t>
            </a:r>
            <a:r>
              <a:rPr lang="en-US" dirty="0"/>
              <a:t>: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4</a:t>
            </a:r>
            <a:r>
              <a:rPr lang="en-US" dirty="0"/>
              <a:t> </a:t>
            </a:r>
            <a:r>
              <a:rPr lang="en-US" dirty="0">
                <a:latin typeface="Times New Roman"/>
              </a:rPr>
              <a:t>≠</a:t>
            </a:r>
            <a:r>
              <a:rPr lang="en-US" dirty="0"/>
              <a:t> 0 Implies </a:t>
            </a:r>
            <a:r>
              <a:rPr lang="en-US" i="1" dirty="0"/>
              <a:t>porch</a:t>
            </a:r>
            <a:r>
              <a:rPr lang="en-US" dirty="0"/>
              <a:t> is a useful predictor of </a:t>
            </a:r>
            <a:r>
              <a:rPr lang="en-US" i="1" dirty="0"/>
              <a:t>home price</a:t>
            </a:r>
            <a:r>
              <a:rPr lang="en-US" dirty="0"/>
              <a:t>. </a:t>
            </a:r>
          </a:p>
          <a:p>
            <a:r>
              <a:rPr lang="en-US" dirty="0"/>
              <a:t>According to the Excel output, we have a </a:t>
            </a:r>
            <a:r>
              <a:rPr lang="en-US" i="1" dirty="0"/>
              <a:t>t</a:t>
            </a:r>
            <a:r>
              <a:rPr lang="en-US" dirty="0"/>
              <a:t>-statistic of −1.658 with a </a:t>
            </a:r>
            <a:r>
              <a:rPr lang="en-US" i="1" dirty="0"/>
              <a:t>P</a:t>
            </a:r>
            <a:r>
              <a:rPr lang="en-US" dirty="0"/>
              <a:t>-value of 0.1082. Given the large </a:t>
            </a:r>
            <a:br>
              <a:rPr lang="en-US" dirty="0"/>
            </a:br>
            <a:r>
              <a:rPr lang="en-US" i="1" dirty="0"/>
              <a:t>P</a:t>
            </a:r>
            <a:r>
              <a:rPr lang="en-US" dirty="0"/>
              <a:t>-value associated with this test, we would fail to reject the null hypothesis and conclude that the </a:t>
            </a:r>
            <a:r>
              <a:rPr lang="en-US" i="1" dirty="0"/>
              <a:t>porch</a:t>
            </a:r>
            <a:r>
              <a:rPr lang="en-US" dirty="0"/>
              <a:t> variable is not a useful predictor of</a:t>
            </a:r>
            <a:r>
              <a:rPr lang="en-US" i="1" dirty="0"/>
              <a:t> home price</a:t>
            </a:r>
            <a:r>
              <a:rPr lang="en-US" dirty="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a:t>
            </a:r>
          </a:p>
        </p:txBody>
      </p:sp>
      <p:sp>
        <p:nvSpPr>
          <p:cNvPr id="3" name="Content Placeholder 2"/>
          <p:cNvSpPr>
            <a:spLocks noGrp="1"/>
          </p:cNvSpPr>
          <p:nvPr>
            <p:ph idx="1"/>
          </p:nvPr>
        </p:nvSpPr>
        <p:spPr/>
        <p:txBody>
          <a:bodyPr/>
          <a:lstStyle/>
          <a:p>
            <a:r>
              <a:rPr lang="en-US" dirty="0"/>
              <a:t>A real estate investor wants to study the relationship between annual return on his commercial retail shops (measured in thousands of dollars) as it relates to their location and the number of homes near the shops. Specifically, the investor has collected data on the annual return of the shops, the number of households within 15 miles of the shops (measured in thousands), and the location of the shops (whether the shops are in a suburban area, near a shopping mall, or downtown). The annual return data are given in the following table.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3638</TotalTime>
  <Words>1920</Words>
  <Application>Microsoft Office PowerPoint</Application>
  <PresentationFormat>On-screen Show (4:3)</PresentationFormat>
  <Paragraphs>301</Paragraphs>
  <Slides>26</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6" baseType="lpstr">
      <vt:lpstr>Times New Roman</vt:lpstr>
      <vt:lpstr>Symbol</vt:lpstr>
      <vt:lpstr>Cambria Math</vt:lpstr>
      <vt:lpstr>Arial</vt:lpstr>
      <vt:lpstr>STIX</vt:lpstr>
      <vt:lpstr>Calibri</vt:lpstr>
      <vt:lpstr>Roboto Condensed</vt:lpstr>
      <vt:lpstr>Office Theme</vt:lpstr>
      <vt:lpstr>Equation</vt:lpstr>
      <vt:lpstr>MathType 6.0 Equation</vt:lpstr>
      <vt:lpstr>Section 14.6</vt:lpstr>
      <vt:lpstr>Indicator (or Dummy) Variables</vt:lpstr>
      <vt:lpstr>Example 14.6.1</vt:lpstr>
      <vt:lpstr>Example 14.6.1 (cont.)</vt:lpstr>
      <vt:lpstr>Example 14.6.1 (cont.)</vt:lpstr>
      <vt:lpstr>Example 14.6.1 (cont.)</vt:lpstr>
      <vt:lpstr>Example 14.6.1 (cont.)</vt:lpstr>
      <vt:lpstr>Example 14.6.1 (cont.)</vt:lpstr>
      <vt:lpstr>Example 14.6.2</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Using Regression Results</vt:lpstr>
      <vt:lpstr>Using Regression Results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499</cp:revision>
  <dcterms:created xsi:type="dcterms:W3CDTF">2013-04-26T14:43:13Z</dcterms:created>
  <dcterms:modified xsi:type="dcterms:W3CDTF">2018-09-14T12:07:33Z</dcterms:modified>
</cp:coreProperties>
</file>