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338" r:id="rId3"/>
    <p:sldId id="491" r:id="rId4"/>
    <p:sldId id="483" r:id="rId5"/>
    <p:sldId id="485" r:id="rId6"/>
    <p:sldId id="486" r:id="rId7"/>
    <p:sldId id="493" r:id="rId8"/>
    <p:sldId id="527" r:id="rId9"/>
    <p:sldId id="494" r:id="rId10"/>
    <p:sldId id="495" r:id="rId11"/>
    <p:sldId id="528" r:id="rId12"/>
    <p:sldId id="499" r:id="rId13"/>
    <p:sldId id="498" r:id="rId14"/>
    <p:sldId id="529" r:id="rId15"/>
    <p:sldId id="502" r:id="rId16"/>
    <p:sldId id="503" r:id="rId17"/>
    <p:sldId id="504" r:id="rId18"/>
    <p:sldId id="505" r:id="rId19"/>
    <p:sldId id="506" r:id="rId20"/>
    <p:sldId id="508" r:id="rId21"/>
    <p:sldId id="509" r:id="rId22"/>
    <p:sldId id="510" r:id="rId23"/>
    <p:sldId id="511" r:id="rId24"/>
    <p:sldId id="512" r:id="rId25"/>
    <p:sldId id="526" r:id="rId26"/>
    <p:sldId id="513" r:id="rId27"/>
    <p:sldId id="530" r:id="rId28"/>
    <p:sldId id="514" r:id="rId29"/>
    <p:sldId id="515" r:id="rId30"/>
    <p:sldId id="516" r:id="rId31"/>
    <p:sldId id="517" r:id="rId32"/>
    <p:sldId id="518" r:id="rId33"/>
    <p:sldId id="520" r:id="rId34"/>
    <p:sldId id="532" r:id="rId35"/>
    <p:sldId id="521" r:id="rId36"/>
    <p:sldId id="522" r:id="rId37"/>
    <p:sldId id="533" r:id="rId38"/>
    <p:sldId id="534" r:id="rId39"/>
    <p:sldId id="524" r:id="rId40"/>
    <p:sldId id="525" r:id="rId41"/>
    <p:sldId id="531" r:id="rId42"/>
  </p:sldIdLst>
  <p:sldSz cx="9144000" cy="6858000" type="screen4x3"/>
  <p:notesSz cx="6858000" cy="9144000"/>
  <p:embeddedFontLst>
    <p:embeddedFont>
      <p:font typeface="Cambria Math" panose="02040503050406030204" pitchFamily="18" charset="0"/>
      <p:regular r:id="rId45"/>
    </p:embeddedFont>
    <p:embeddedFont>
      <p:font typeface="Calibri" panose="020F0502020204030204" pitchFamily="34" charset="0"/>
      <p:regular r:id="rId46"/>
      <p:bold r:id="rId47"/>
      <p:italic r:id="rId48"/>
      <p:boldItalic r:id="rId49"/>
    </p:embeddedFont>
    <p:embeddedFont>
      <p:font typeface="Roboto Condensed" panose="020B0604020202020204" charset="0"/>
      <p:regular r:id="rId50"/>
      <p:bold r:id="rId51"/>
      <p:italic r:id="rId52"/>
      <p:boldItalic r:id="rId5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5" clrIdx="0">
    <p:extLst>
      <p:ext uri="{19B8F6BF-5375-455C-9EA6-DF929625EA0E}">
        <p15:presenceInfo xmlns:p15="http://schemas.microsoft.com/office/powerpoint/2012/main" userId="Rebecca Lebeaux" providerId="None"/>
      </p:ext>
    </p:extLst>
  </p:cmAuthor>
  <p:cmAuthor id="2" name="Robin Hendrix" initials="RH" lastIdx="2" clrIdx="1">
    <p:extLst>
      <p:ext uri="{19B8F6BF-5375-455C-9EA6-DF929625EA0E}">
        <p15:presenceInfo xmlns:p15="http://schemas.microsoft.com/office/powerpoint/2012/main" userId="S-1-5-21-1482476501-413027322-842925246-109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4" d="100"/>
          <a:sy n="114" d="100"/>
        </p:scale>
        <p:origin x="1770"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3.fntdata"/><Relationship Id="rId50" Type="http://schemas.openxmlformats.org/officeDocument/2006/relationships/font" Target="fonts/font6.fntdata"/><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3" Type="http://schemas.openxmlformats.org/officeDocument/2006/relationships/font" Target="fonts/font9.fntdata"/><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font" Target="fonts/font4.fntdata"/><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font" Target="fonts/font7.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5.fntdata"/><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handoutMaster" Target="handoutMasters/handoutMaster1.xml"/><Relationship Id="rId52" Type="http://schemas.openxmlformats.org/officeDocument/2006/relationships/font" Target="fonts/font8.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2.bin"/><Relationship Id="rId4" Type="http://schemas.openxmlformats.org/officeDocument/2006/relationships/image" Target="../media/image12.wmf"/></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6.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7.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9.wmf"/><Relationship Id="rId5" Type="http://schemas.openxmlformats.org/officeDocument/2006/relationships/oleObject" Target="../embeddings/oleObject17.bin"/><Relationship Id="rId4" Type="http://schemas.openxmlformats.org/officeDocument/2006/relationships/image" Target="../media/image1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22.wmf"/><Relationship Id="rId4" Type="http://schemas.openxmlformats.org/officeDocument/2006/relationships/oleObject" Target="../embeddings/oleObject18.bin"/></Relationships>
</file>

<file path=ppt/slides/_rels/slide32.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5.wmf"/><Relationship Id="rId5" Type="http://schemas.openxmlformats.org/officeDocument/2006/relationships/oleObject" Target="../embeddings/oleObject20.bin"/><Relationship Id="rId4" Type="http://schemas.openxmlformats.org/officeDocument/2006/relationships/image" Target="../media/image24.wmf"/></Relationships>
</file>

<file path=ppt/slides/_rels/slide33.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8.wmf"/><Relationship Id="rId5" Type="http://schemas.openxmlformats.org/officeDocument/2006/relationships/oleObject" Target="../embeddings/oleObject23.bin"/><Relationship Id="rId4" Type="http://schemas.openxmlformats.org/officeDocument/2006/relationships/image" Target="../media/image27.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One-Way ANOVA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ANOVA Formulas</a:t>
            </a:r>
          </a:p>
        </p:txBody>
      </p:sp>
      <p:sp>
        <p:nvSpPr>
          <p:cNvPr id="4" name="Content Placeholder 2"/>
          <p:cNvSpPr>
            <a:spLocks noGrp="1"/>
          </p:cNvSpPr>
          <p:nvPr>
            <p:ph idx="1"/>
          </p:nvPr>
        </p:nvSpPr>
        <p:spPr>
          <a:xfrm>
            <a:off x="457200" y="1280160"/>
            <a:ext cx="8229600" cy="4287834"/>
          </a:xfrm>
          <a:solidFill>
            <a:srgbClr val="FFFFCC"/>
          </a:solidFill>
          <a:ln w="28575">
            <a:solidFill>
              <a:srgbClr val="000000"/>
            </a:solidFill>
          </a:ln>
        </p:spPr>
        <p:txBody>
          <a:bodyPr>
            <a:noAutofit/>
          </a:bodyPr>
          <a:lstStyle/>
          <a:p>
            <a:pPr algn="ctr"/>
            <a:r>
              <a:rPr lang="en-US" b="1" dirty="0">
                <a:solidFill>
                  <a:srgbClr val="000000"/>
                </a:solidFill>
              </a:rPr>
              <a:t>Formula (cont.)</a:t>
            </a:r>
            <a:endParaRPr lang="en-US" dirty="0">
              <a:solidFill>
                <a:srgbClr val="000000"/>
              </a:solidFill>
            </a:endParaRPr>
          </a:p>
          <a:p>
            <a:pPr marL="3175" indent="-3175"/>
            <a:r>
              <a:rPr lang="en-US" b="1" dirty="0">
                <a:solidFill>
                  <a:srgbClr val="000000"/>
                </a:solidFill>
              </a:rPr>
              <a:t>Sum of Squares for Error: </a:t>
            </a:r>
          </a:p>
          <a:p>
            <a:pPr marL="3175" indent="-3175"/>
            <a:endParaRPr lang="en-US" b="1" dirty="0">
              <a:solidFill>
                <a:srgbClr val="000000"/>
              </a:solidFill>
            </a:endParaRPr>
          </a:p>
          <a:p>
            <a:pPr marL="3175" indent="-3175"/>
            <a:endParaRPr lang="en-US" b="1" dirty="0">
              <a:solidFill>
                <a:srgbClr val="000000"/>
              </a:solidFill>
            </a:endParaRPr>
          </a:p>
          <a:p>
            <a:pPr marL="3175" indent="-3175"/>
            <a:r>
              <a:rPr lang="en-US" b="1" dirty="0">
                <a:solidFill>
                  <a:srgbClr val="000000"/>
                </a:solidFill>
              </a:rPr>
              <a:t>Mean Square for Error:</a:t>
            </a:r>
          </a:p>
          <a:p>
            <a:pPr marL="3175" indent="-3175">
              <a:spcBef>
                <a:spcPts val="1800"/>
              </a:spcBef>
            </a:pPr>
            <a:r>
              <a:rPr lang="en-US" b="1" dirty="0">
                <a:solidFill>
                  <a:srgbClr val="000000"/>
                </a:solidFill>
              </a:rPr>
              <a:t>Total Sum of Squares: </a:t>
            </a:r>
          </a:p>
          <a:p>
            <a:pPr marL="347663" indent="-3175">
              <a:spcBef>
                <a:spcPts val="2000"/>
              </a:spcBef>
            </a:pPr>
            <a:r>
              <a:rPr lang="en-US" dirty="0">
                <a:solidFill>
                  <a:srgbClr val="000000"/>
                </a:solidFill>
              </a:rPr>
              <a:t>Total Sum of Squares</a:t>
            </a:r>
            <a:endParaRPr lang="en-US" b="1" dirty="0">
              <a:solidFill>
                <a:srgbClr val="000000"/>
              </a:solidFill>
            </a:endParaRPr>
          </a:p>
        </p:txBody>
      </p:sp>
      <p:graphicFrame>
        <p:nvGraphicFramePr>
          <p:cNvPr id="299014" name="Object 6"/>
          <p:cNvGraphicFramePr>
            <a:graphicFrameLocks noChangeAspect="1"/>
          </p:cNvGraphicFramePr>
          <p:nvPr/>
        </p:nvGraphicFramePr>
        <p:xfrm>
          <a:off x="838200" y="2243589"/>
          <a:ext cx="7429500" cy="965200"/>
        </p:xfrm>
        <a:graphic>
          <a:graphicData uri="http://schemas.openxmlformats.org/presentationml/2006/ole">
            <mc:AlternateContent xmlns:mc="http://schemas.openxmlformats.org/markup-compatibility/2006">
              <mc:Choice xmlns:v="urn:schemas-microsoft-com:vml" Requires="v">
                <p:oleObj spid="_x0000_s299095" name="Equation" r:id="rId3" imgW="7429320" imgH="965160" progId="Equation.DSMT4">
                  <p:embed/>
                </p:oleObj>
              </mc:Choice>
              <mc:Fallback>
                <p:oleObj name="Equation" r:id="rId3" imgW="7429320" imgH="96516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243589"/>
                        <a:ext cx="7429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9015" name="Object 7"/>
          <p:cNvGraphicFramePr>
            <a:graphicFrameLocks noChangeAspect="1"/>
          </p:cNvGraphicFramePr>
          <p:nvPr>
            <p:extLst>
              <p:ext uri="{D42A27DB-BD31-4B8C-83A1-F6EECF244321}">
                <p14:modId xmlns:p14="http://schemas.microsoft.com/office/powerpoint/2010/main" val="3244008948"/>
              </p:ext>
            </p:extLst>
          </p:nvPr>
        </p:nvGraphicFramePr>
        <p:xfrm>
          <a:off x="4089633" y="3210172"/>
          <a:ext cx="1765300" cy="838200"/>
        </p:xfrm>
        <a:graphic>
          <a:graphicData uri="http://schemas.openxmlformats.org/presentationml/2006/ole">
            <mc:AlternateContent xmlns:mc="http://schemas.openxmlformats.org/markup-compatibility/2006">
              <mc:Choice xmlns:v="urn:schemas-microsoft-com:vml" Requires="v">
                <p:oleObj spid="_x0000_s299096" name="Equation" r:id="rId5" imgW="1765080" imgH="838080" progId="Equation.DSMT4">
                  <p:embed/>
                </p:oleObj>
              </mc:Choice>
              <mc:Fallback>
                <p:oleObj name="Equation" r:id="rId5" imgW="176508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89633" y="3210172"/>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9016" name="Object 8"/>
          <p:cNvGraphicFramePr>
            <a:graphicFrameLocks noChangeAspect="1"/>
          </p:cNvGraphicFramePr>
          <p:nvPr/>
        </p:nvGraphicFramePr>
        <p:xfrm>
          <a:off x="3962400" y="4428222"/>
          <a:ext cx="3962400" cy="1041400"/>
        </p:xfrm>
        <a:graphic>
          <a:graphicData uri="http://schemas.openxmlformats.org/presentationml/2006/ole">
            <mc:AlternateContent xmlns:mc="http://schemas.openxmlformats.org/markup-compatibility/2006">
              <mc:Choice xmlns:v="urn:schemas-microsoft-com:vml" Requires="v">
                <p:oleObj spid="_x0000_s299097" name="Equation" r:id="rId7" imgW="3962160" imgH="1041120" progId="Equation.DSMT4">
                  <p:embed/>
                </p:oleObj>
              </mc:Choice>
              <mc:Fallback>
                <p:oleObj name="Equation" r:id="rId7" imgW="3962160" imgH="104112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4428222"/>
                        <a:ext cx="39624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9D3E29-71BF-4A67-B7D2-06411C076550}"/>
              </a:ext>
            </a:extLst>
          </p:cNvPr>
          <p:cNvSpPr>
            <a:spLocks noGrp="1"/>
          </p:cNvSpPr>
          <p:nvPr>
            <p:ph type="title"/>
          </p:nvPr>
        </p:nvSpPr>
        <p:spPr/>
        <p:txBody>
          <a:bodyPr/>
          <a:lstStyle/>
          <a:p>
            <a:r>
              <a:rPr lang="en-US" dirty="0"/>
              <a:t>One-Way ANOVA Table</a:t>
            </a:r>
          </a:p>
        </p:txBody>
      </p:sp>
      <p:pic>
        <p:nvPicPr>
          <p:cNvPr id="5" name="Content Placeholder 4">
            <a:extLst>
              <a:ext uri="{FF2B5EF4-FFF2-40B4-BE49-F238E27FC236}">
                <a16:creationId xmlns:a16="http://schemas.microsoft.com/office/drawing/2014/main" xmlns="" id="{4C189906-A59F-40D3-87E4-23C4F7E1DFD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94810" y="1524000"/>
            <a:ext cx="7554379" cy="2886478"/>
          </a:xfrm>
        </p:spPr>
      </p:pic>
    </p:spTree>
    <p:extLst>
      <p:ext uri="{BB962C8B-B14F-4D97-AF65-F5344CB8AC3E}">
        <p14:creationId xmlns:p14="http://schemas.microsoft.com/office/powerpoint/2010/main" val="2888373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ANOVA Assumptions </a:t>
            </a:r>
          </a:p>
        </p:txBody>
      </p:sp>
      <p:sp>
        <p:nvSpPr>
          <p:cNvPr id="4"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algn="ctr"/>
            <a:r>
              <a:rPr lang="en-US" b="1" dirty="0">
                <a:solidFill>
                  <a:srgbClr val="000000"/>
                </a:solidFill>
              </a:rPr>
              <a:t>Assumptions</a:t>
            </a:r>
            <a:endParaRPr lang="en-US" dirty="0">
              <a:solidFill>
                <a:srgbClr val="000000"/>
              </a:solidFill>
            </a:endParaRPr>
          </a:p>
          <a:p>
            <a:r>
              <a:rPr lang="en-US" dirty="0">
                <a:solidFill>
                  <a:srgbClr val="000000"/>
                </a:solidFill>
              </a:rPr>
              <a:t>In order for an analysis of variance to be valid, the following three assumptions must hold. </a:t>
            </a:r>
          </a:p>
          <a:p>
            <a:pPr marL="514350" indent="-514350">
              <a:buFont typeface="+mj-lt"/>
              <a:buAutoNum type="arabicPeriod"/>
            </a:pPr>
            <a:r>
              <a:rPr lang="en-US" dirty="0">
                <a:solidFill>
                  <a:srgbClr val="000000"/>
                </a:solidFill>
              </a:rPr>
              <a:t>The sample observations are randomly selected and the samples are independent of one another. </a:t>
            </a:r>
          </a:p>
          <a:p>
            <a:pPr marL="514350" indent="-514350">
              <a:buFont typeface="+mj-lt"/>
              <a:buAutoNum type="arabicPeriod"/>
            </a:pPr>
            <a:r>
              <a:rPr lang="en-US" dirty="0">
                <a:solidFill>
                  <a:srgbClr val="000000"/>
                </a:solidFill>
              </a:rPr>
              <a:t>The distributions of all </a:t>
            </a:r>
            <a:r>
              <a:rPr lang="en-US" i="1" dirty="0">
                <a:solidFill>
                  <a:srgbClr val="000000"/>
                </a:solidFill>
              </a:rPr>
              <a:t>k</a:t>
            </a:r>
            <a:r>
              <a:rPr lang="en-US" dirty="0">
                <a:solidFill>
                  <a:srgbClr val="000000"/>
                </a:solidFill>
              </a:rPr>
              <a:t> populations of interest are approximately normal. </a:t>
            </a:r>
          </a:p>
          <a:p>
            <a:pPr marL="514350" indent="-514350">
              <a:buFont typeface="+mj-lt"/>
              <a:buAutoNum type="arabicPeriod"/>
            </a:pPr>
            <a:r>
              <a:rPr lang="en-US" dirty="0">
                <a:solidFill>
                  <a:srgbClr val="000000"/>
                </a:solidFill>
              </a:rPr>
              <a:t>The variances of the </a:t>
            </a:r>
            <a:r>
              <a:rPr lang="en-US" i="1" dirty="0">
                <a:solidFill>
                  <a:srgbClr val="000000"/>
                </a:solidFill>
              </a:rPr>
              <a:t>k</a:t>
            </a:r>
            <a:r>
              <a:rPr lang="en-US" dirty="0">
                <a:solidFill>
                  <a:srgbClr val="000000"/>
                </a:solidFill>
              </a:rPr>
              <a:t> populations are equal.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Assumptions of the Test</a:t>
            </a:r>
          </a:p>
        </p:txBody>
      </p:sp>
      <p:sp>
        <p:nvSpPr>
          <p:cNvPr id="4" name="Content Placeholder 3"/>
          <p:cNvSpPr txBox="1">
            <a:spLocks/>
          </p:cNvSpPr>
          <p:nvPr/>
        </p:nvSpPr>
        <p:spPr>
          <a:xfrm>
            <a:off x="457200" y="1280160"/>
            <a:ext cx="8229600" cy="2332946"/>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pPr lvl="0">
              <a:spcBef>
                <a:spcPct val="20000"/>
              </a:spcBef>
            </a:pPr>
            <a:r>
              <a:rPr lang="en-US" sz="2800" dirty="0">
                <a:solidFill>
                  <a:srgbClr val="000000"/>
                </a:solidFill>
              </a:rPr>
              <a:t>There is a simple “rule of thumb’ that you can use to check the variance assumption. If the largest standard deviation is no more than twice the smallest, then the presumption is that the assumption holds.</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3B611F-22EC-41E3-A856-36D253FFE652}"/>
              </a:ext>
            </a:extLst>
          </p:cNvPr>
          <p:cNvSpPr>
            <a:spLocks noGrp="1"/>
          </p:cNvSpPr>
          <p:nvPr>
            <p:ph type="title"/>
          </p:nvPr>
        </p:nvSpPr>
        <p:spPr/>
        <p:txBody>
          <a:bodyPr/>
          <a:lstStyle/>
          <a:p>
            <a:r>
              <a:rPr lang="en-US" dirty="0"/>
              <a:t>ANOVA </a:t>
            </a:r>
            <a:r>
              <a:rPr lang="en-US" i="1" dirty="0"/>
              <a:t>F</a:t>
            </a:r>
            <a:r>
              <a:rPr lang="en-US" dirty="0"/>
              <a:t>-Test</a:t>
            </a:r>
          </a:p>
        </p:txBody>
      </p:sp>
      <p:sp>
        <p:nvSpPr>
          <p:cNvPr id="3" name="Content Placeholder 2">
            <a:extLst>
              <a:ext uri="{FF2B5EF4-FFF2-40B4-BE49-F238E27FC236}">
                <a16:creationId xmlns:a16="http://schemas.microsoft.com/office/drawing/2014/main" xmlns="" id="{62701D79-AB3A-4D6C-B846-AB211952FA00}"/>
              </a:ext>
            </a:extLst>
          </p:cNvPr>
          <p:cNvSpPr>
            <a:spLocks noGrp="1"/>
          </p:cNvSpPr>
          <p:nvPr>
            <p:ph idx="1"/>
          </p:nvPr>
        </p:nvSpPr>
        <p:spPr/>
        <p:txBody>
          <a:bodyPr/>
          <a:lstStyle/>
          <a:p>
            <a:r>
              <a:rPr lang="en-US" dirty="0"/>
              <a:t>                       </a:t>
            </a:r>
          </a:p>
          <a:p>
            <a:r>
              <a:rPr lang="en-US" dirty="0"/>
              <a:t>                    is a natural test statistic to use in determining whether or not a difference exists among the population means. We will reject the null hypothesis that the population means are equal for large values of the </a:t>
            </a:r>
            <a:r>
              <a:rPr lang="en-US" i="1" dirty="0"/>
              <a:t>F</a:t>
            </a:r>
            <a:r>
              <a:rPr lang="en-US" dirty="0"/>
              <a:t>-statistic. This is why the test for differences among population means is often referred to as the </a:t>
            </a:r>
            <a:r>
              <a:rPr lang="en-US" i="1" dirty="0"/>
              <a:t>F</a:t>
            </a:r>
            <a:r>
              <a:rPr lang="en-US" dirty="0"/>
              <a:t>-test. </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xmlns="" id="{D69CDC06-9EB1-4FE6-B7F0-507DFA3D9FF3}"/>
                  </a:ext>
                </a:extLst>
              </p:cNvPr>
              <p:cNvSpPr/>
              <p:nvPr/>
            </p:nvSpPr>
            <p:spPr>
              <a:xfrm>
                <a:off x="459036" y="1447800"/>
                <a:ext cx="1651799" cy="90178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i="1" smtClean="0">
                          <a:solidFill>
                            <a:srgbClr val="1F497D"/>
                          </a:solidFill>
                          <a:latin typeface="Cambria Math" panose="02040503050406030204" pitchFamily="18" charset="0"/>
                        </a:rPr>
                        <m:t>𝐹</m:t>
                      </m:r>
                      <m:r>
                        <a:rPr lang="en-US" sz="2800" i="0">
                          <a:solidFill>
                            <a:srgbClr val="1F497D"/>
                          </a:solidFill>
                          <a:latin typeface="Cambria Math" panose="02040503050406030204" pitchFamily="18" charset="0"/>
                        </a:rPr>
                        <m:t>=</m:t>
                      </m:r>
                      <m:f>
                        <m:fPr>
                          <m:ctrlPr>
                            <a:rPr lang="en-US" sz="2800" i="1">
                              <a:solidFill>
                                <a:srgbClr val="1F497D"/>
                              </a:solidFill>
                              <a:latin typeface="Cambria Math" panose="02040503050406030204" pitchFamily="18" charset="0"/>
                            </a:rPr>
                          </m:ctrlPr>
                        </m:fPr>
                        <m:num>
                          <m:r>
                            <m:rPr>
                              <m:sty m:val="p"/>
                            </m:rPr>
                            <a:rPr lang="en-US" sz="2800" i="0">
                              <a:solidFill>
                                <a:srgbClr val="1F497D"/>
                              </a:solidFill>
                              <a:latin typeface="Cambria Math" panose="02040503050406030204" pitchFamily="18" charset="0"/>
                            </a:rPr>
                            <m:t>MST</m:t>
                          </m:r>
                        </m:num>
                        <m:den>
                          <m:r>
                            <m:rPr>
                              <m:sty m:val="p"/>
                            </m:rPr>
                            <a:rPr lang="en-US" sz="2800" i="0">
                              <a:solidFill>
                                <a:srgbClr val="1F497D"/>
                              </a:solidFill>
                              <a:latin typeface="Cambria Math" panose="02040503050406030204" pitchFamily="18" charset="0"/>
                            </a:rPr>
                            <m:t>MSE</m:t>
                          </m:r>
                        </m:den>
                      </m:f>
                    </m:oMath>
                  </m:oMathPara>
                </a14:m>
                <a:endParaRPr lang="en-US" sz="2800" dirty="0">
                  <a:solidFill>
                    <a:srgbClr val="1F497D"/>
                  </a:solidFill>
                  <a:cs typeface="Calibri" panose="020F0502020204030204" pitchFamily="34" charset="0"/>
                </a:endParaRPr>
              </a:p>
            </p:txBody>
          </p:sp>
        </mc:Choice>
        <mc:Fallback xmlns="">
          <p:sp>
            <p:nvSpPr>
              <p:cNvPr id="5" name="Rectangle 4">
                <a:extLst>
                  <a:ext uri="{FF2B5EF4-FFF2-40B4-BE49-F238E27FC236}">
                    <a16:creationId xmlns:a16="http://schemas.microsoft.com/office/drawing/2014/main" xmlns:a14="http://schemas.microsoft.com/office/drawing/2010/main" xmlns="" id="{D69CDC06-9EB1-4FE6-B7F0-507DFA3D9FF3}"/>
                  </a:ext>
                </a:extLst>
              </p:cNvPr>
              <p:cNvSpPr>
                <a:spLocks noRot="1" noChangeAspect="1" noMove="1" noResize="1" noEditPoints="1" noAdjustHandles="1" noChangeArrowheads="1" noChangeShapeType="1" noTextEdit="1"/>
              </p:cNvSpPr>
              <p:nvPr/>
            </p:nvSpPr>
            <p:spPr>
              <a:xfrm>
                <a:off x="459036" y="1447800"/>
                <a:ext cx="1651799" cy="901785"/>
              </a:xfrm>
              <a:prstGeom prst="rect">
                <a:avLst/>
              </a:prstGeom>
              <a:blipFill rotWithShape="0">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241205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ANOVA </a:t>
            </a:r>
            <a:r>
              <a:rPr lang="en-US" i="1" dirty="0"/>
              <a:t>F</a:t>
            </a:r>
            <a:r>
              <a:rPr lang="en-US" dirty="0"/>
              <a:t>-Test </a:t>
            </a:r>
          </a:p>
        </p:txBody>
      </p:sp>
      <p:sp>
        <p:nvSpPr>
          <p:cNvPr id="4"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algn="ctr"/>
            <a:r>
              <a:rPr lang="en-US" b="1" dirty="0">
                <a:solidFill>
                  <a:srgbClr val="000000"/>
                </a:solidFill>
              </a:rPr>
              <a:t>Procedure</a:t>
            </a:r>
            <a:endParaRPr lang="en-US" dirty="0">
              <a:solidFill>
                <a:srgbClr val="000000"/>
              </a:solidFill>
            </a:endParaRPr>
          </a:p>
          <a:p>
            <a:r>
              <a:rPr lang="en-US" b="1" dirty="0">
                <a:solidFill>
                  <a:srgbClr val="000000"/>
                </a:solidFill>
              </a:rPr>
              <a:t>Assumptions </a:t>
            </a:r>
          </a:p>
          <a:p>
            <a:pPr marL="514350" indent="-514350">
              <a:buFont typeface="+mj-lt"/>
              <a:buAutoNum type="arabicPeriod"/>
            </a:pPr>
            <a:r>
              <a:rPr lang="en-US" dirty="0">
                <a:solidFill>
                  <a:srgbClr val="000000"/>
                </a:solidFill>
              </a:rPr>
              <a:t>The observations from each sample are randomly selected and the samples are independent of one another. </a:t>
            </a:r>
          </a:p>
          <a:p>
            <a:pPr marL="514350" indent="-514350">
              <a:buFont typeface="+mj-lt"/>
              <a:buAutoNum type="arabicPeriod"/>
            </a:pPr>
            <a:r>
              <a:rPr lang="en-US" dirty="0">
                <a:solidFill>
                  <a:srgbClr val="000000"/>
                </a:solidFill>
              </a:rPr>
              <a:t>The distributions of the </a:t>
            </a:r>
            <a:r>
              <a:rPr lang="en-US" i="1" dirty="0">
                <a:solidFill>
                  <a:srgbClr val="000000"/>
                </a:solidFill>
              </a:rPr>
              <a:t>k</a:t>
            </a:r>
            <a:r>
              <a:rPr lang="en-US" dirty="0">
                <a:solidFill>
                  <a:srgbClr val="000000"/>
                </a:solidFill>
              </a:rPr>
              <a:t> populations of interest are approximately normally distributed. </a:t>
            </a:r>
          </a:p>
          <a:p>
            <a:pPr marL="514350" indent="-514350">
              <a:buFont typeface="+mj-lt"/>
              <a:buAutoNum type="arabicPeriod"/>
            </a:pPr>
            <a:r>
              <a:rPr lang="en-US" dirty="0">
                <a:solidFill>
                  <a:srgbClr val="000000"/>
                </a:solidFill>
              </a:rPr>
              <a:t>The variances of the </a:t>
            </a:r>
            <a:r>
              <a:rPr lang="en-US" i="1" dirty="0">
                <a:solidFill>
                  <a:srgbClr val="000000"/>
                </a:solidFill>
              </a:rPr>
              <a:t>k</a:t>
            </a:r>
            <a:r>
              <a:rPr lang="en-US" dirty="0">
                <a:solidFill>
                  <a:srgbClr val="000000"/>
                </a:solidFill>
              </a:rPr>
              <a:t> populations are equal.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ANOVA </a:t>
            </a:r>
            <a:r>
              <a:rPr lang="en-US" i="1" dirty="0"/>
              <a:t>F</a:t>
            </a:r>
            <a:r>
              <a:rPr lang="en-US" dirty="0"/>
              <a:t>-Test </a:t>
            </a:r>
          </a:p>
        </p:txBody>
      </p:sp>
      <p:sp>
        <p:nvSpPr>
          <p:cNvPr id="5" name="Content Placeholder 2"/>
          <p:cNvSpPr txBox="1">
            <a:spLocks/>
          </p:cNvSpPr>
          <p:nvPr/>
        </p:nvSpPr>
        <p:spPr>
          <a:xfrm>
            <a:off x="457200" y="1280161"/>
            <a:ext cx="8229600" cy="4587240"/>
          </a:xfrm>
          <a:prstGeom prst="rect">
            <a:avLst/>
          </a:prstGeom>
          <a:solidFill>
            <a:srgbClr val="FFFFCC"/>
          </a:solidFill>
          <a:ln w="28575">
            <a:solidFill>
              <a:srgbClr val="000000"/>
            </a:solidFill>
          </a:ln>
        </p:spPr>
        <p:txBody>
          <a:bodyPr wrap="square">
            <a:no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Procedure (cont.)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Hypotheses:</a:t>
            </a:r>
          </a:p>
          <a:p>
            <a:pPr lvl="0">
              <a:spcBef>
                <a:spcPct val="20000"/>
              </a:spcBef>
              <a:defRPr/>
            </a:pP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0" u="none" strike="noStrike" kern="1200" cap="none" spc="0" normalizeH="0" baseline="-25000" noProof="0" dirty="0">
                <a:ln>
                  <a:noFill/>
                </a:ln>
                <a:solidFill>
                  <a:srgbClr val="000000"/>
                </a:solidFill>
                <a:effectLst/>
                <a:uLnTx/>
                <a:uFillTx/>
                <a:latin typeface="+mn-lt"/>
                <a:ea typeface="+mn-ea"/>
                <a:cs typeface="+mn-cs"/>
              </a:rPr>
              <a:t>0</a:t>
            </a:r>
            <a:r>
              <a:rPr kumimoji="0" lang="en-US" sz="2800" b="0" i="0" u="none" strike="noStrike" kern="1200" cap="none" spc="0" normalizeH="0" baseline="0" noProof="0" dirty="0">
                <a:ln>
                  <a:noFill/>
                </a:ln>
                <a:solidFill>
                  <a:srgbClr val="000000"/>
                </a:solidFill>
                <a:effectLst/>
                <a:uLnTx/>
                <a:uFillTx/>
                <a:latin typeface="+mn-lt"/>
                <a:ea typeface="+mn-ea"/>
                <a:cs typeface="+mn-cs"/>
              </a:rPr>
              <a:t>: </a:t>
            </a:r>
            <a:r>
              <a:rPr lang="el-GR" sz="2800" i="1" dirty="0">
                <a:solidFill>
                  <a:srgbClr val="000000"/>
                </a:solidFill>
                <a:latin typeface="Cambria Math" panose="02040503050406030204" pitchFamily="18" charset="0"/>
                <a:ea typeface="Cambria Math" panose="02040503050406030204" pitchFamily="18" charset="0"/>
              </a:rPr>
              <a:t>μ</a:t>
            </a:r>
            <a:r>
              <a:rPr kumimoji="0" lang="en-US" sz="2800" b="0" i="0" u="none" strike="noStrike" kern="1200" cap="none" spc="0" normalizeH="0" baseline="-25000" noProof="0" dirty="0">
                <a:ln>
                  <a:noFill/>
                </a:ln>
                <a:solidFill>
                  <a:srgbClr val="000000"/>
                </a:solidFill>
                <a:effectLst/>
                <a:uLnTx/>
                <a:uFillTx/>
                <a:latin typeface="+mn-lt"/>
                <a:ea typeface="+mn-ea"/>
                <a:cs typeface="+mn-cs"/>
              </a:rPr>
              <a:t>1</a:t>
            </a:r>
            <a:r>
              <a:rPr kumimoji="0" lang="en-US" sz="2800" b="0" i="0" u="none" strike="noStrike" kern="1200" cap="none" spc="0" normalizeH="0" baseline="0" noProof="0" dirty="0">
                <a:ln>
                  <a:noFill/>
                </a:ln>
                <a:solidFill>
                  <a:srgbClr val="000000"/>
                </a:solidFill>
                <a:effectLst/>
                <a:uLnTx/>
                <a:uFillTx/>
                <a:latin typeface="+mn-lt"/>
                <a:ea typeface="+mn-ea"/>
                <a:cs typeface="+mn-cs"/>
              </a:rPr>
              <a:t> </a:t>
            </a:r>
            <a:r>
              <a:rPr kumimoji="0" lang="en-US" sz="2800" b="0" i="0" u="none" strike="noStrike" kern="1200" cap="none" spc="0" normalizeH="0" baseline="0" noProof="0" dirty="0">
                <a:ln>
                  <a:noFill/>
                </a:ln>
                <a:solidFill>
                  <a:srgbClr val="000000"/>
                </a:solidFill>
                <a:effectLst/>
                <a:uLnTx/>
                <a:uFillTx/>
                <a:latin typeface="Symbol" pitchFamily="98" charset="2"/>
                <a:ea typeface="+mn-ea"/>
                <a:cs typeface="+mn-cs"/>
              </a:rPr>
              <a:t>=</a:t>
            </a:r>
            <a:r>
              <a:rPr kumimoji="0" lang="en-US" sz="2800" b="0" i="0" u="none" strike="noStrike" kern="1200" cap="none" spc="0" normalizeH="0" baseline="0" noProof="0" dirty="0">
                <a:ln>
                  <a:noFill/>
                </a:ln>
                <a:solidFill>
                  <a:srgbClr val="000000"/>
                </a:solidFill>
                <a:effectLst/>
                <a:uLnTx/>
                <a:uFillTx/>
                <a:latin typeface="+mn-lt"/>
                <a:ea typeface="+mn-ea"/>
                <a:cs typeface="+mn-cs"/>
              </a:rPr>
              <a:t> </a:t>
            </a:r>
            <a:r>
              <a:rPr lang="el-GR" sz="2800" i="1" dirty="0">
                <a:solidFill>
                  <a:srgbClr val="000000"/>
                </a:solidFill>
                <a:latin typeface="Cambria Math" panose="02040503050406030204" pitchFamily="18" charset="0"/>
                <a:ea typeface="Cambria Math" panose="02040503050406030204" pitchFamily="18" charset="0"/>
              </a:rPr>
              <a:t>μ</a:t>
            </a:r>
            <a:r>
              <a:rPr kumimoji="0" lang="en-US" sz="2800" b="0" i="0" u="none" strike="noStrike" kern="1200" cap="none" spc="0" normalizeH="0" baseline="-25000" noProof="0" dirty="0">
                <a:ln>
                  <a:noFill/>
                </a:ln>
                <a:solidFill>
                  <a:srgbClr val="000000"/>
                </a:solidFill>
                <a:effectLst/>
                <a:uLnTx/>
                <a:uFillTx/>
                <a:latin typeface="+mn-lt"/>
                <a:ea typeface="+mn-ea"/>
                <a:cs typeface="+mn-cs"/>
              </a:rPr>
              <a:t>2</a:t>
            </a:r>
            <a:r>
              <a:rPr kumimoji="0" lang="en-US" sz="2800" b="0" i="0" u="none" strike="noStrike" kern="1200" cap="none" spc="0" normalizeH="0" baseline="0" noProof="0" dirty="0">
                <a:ln>
                  <a:noFill/>
                </a:ln>
                <a:solidFill>
                  <a:srgbClr val="000000"/>
                </a:solidFill>
                <a:effectLst/>
                <a:uLnTx/>
                <a:uFillTx/>
                <a:latin typeface="+mn-lt"/>
                <a:ea typeface="+mn-ea"/>
                <a:cs typeface="+mn-cs"/>
              </a:rPr>
              <a:t> </a:t>
            </a:r>
            <a:r>
              <a:rPr kumimoji="0" lang="en-US" sz="2800" b="0" i="0" u="none" strike="noStrike" kern="1200" cap="none" spc="0" normalizeH="0" baseline="0" noProof="0" dirty="0">
                <a:ln>
                  <a:noFill/>
                </a:ln>
                <a:solidFill>
                  <a:srgbClr val="000000"/>
                </a:solidFill>
                <a:effectLst/>
                <a:uLnTx/>
                <a:uFillTx/>
                <a:latin typeface="Symbol" pitchFamily="98" charset="2"/>
                <a:ea typeface="+mn-ea"/>
                <a:cs typeface="+mn-cs"/>
              </a:rPr>
              <a:t>=</a:t>
            </a:r>
            <a:r>
              <a:rPr kumimoji="0" lang="en-US" sz="2800" b="0" i="0" u="none" strike="noStrike" kern="1200" cap="none" spc="0" normalizeH="0" baseline="0" noProof="0" dirty="0">
                <a:ln>
                  <a:noFill/>
                </a:ln>
                <a:solidFill>
                  <a:srgbClr val="000000"/>
                </a:solidFill>
                <a:effectLst/>
                <a:uLnTx/>
                <a:uFillTx/>
                <a:latin typeface="+mn-lt"/>
                <a:ea typeface="+mn-ea"/>
                <a:cs typeface="+mn-cs"/>
              </a:rPr>
              <a:t> … </a:t>
            </a:r>
            <a:r>
              <a:rPr kumimoji="0" lang="en-US" sz="2800" b="0" i="0" u="none" strike="noStrike" kern="1200" cap="none" spc="0" normalizeH="0" baseline="0" noProof="0" dirty="0">
                <a:ln>
                  <a:noFill/>
                </a:ln>
                <a:solidFill>
                  <a:srgbClr val="000000"/>
                </a:solidFill>
                <a:effectLst/>
                <a:uLnTx/>
                <a:uFillTx/>
                <a:latin typeface="Symbol" pitchFamily="98" charset="2"/>
                <a:ea typeface="+mn-ea"/>
                <a:cs typeface="+mn-cs"/>
              </a:rPr>
              <a:t>=</a:t>
            </a:r>
            <a:r>
              <a:rPr kumimoji="0" lang="en-US" sz="2800" b="0" i="0" u="none" strike="noStrike" kern="1200" cap="none" spc="0" normalizeH="0" baseline="0" noProof="0" dirty="0">
                <a:ln>
                  <a:noFill/>
                </a:ln>
                <a:solidFill>
                  <a:srgbClr val="000000"/>
                </a:solidFill>
                <a:effectLst/>
                <a:uLnTx/>
                <a:uFillTx/>
                <a:latin typeface="+mn-lt"/>
                <a:ea typeface="+mn-ea"/>
                <a:cs typeface="+mn-cs"/>
              </a:rPr>
              <a:t> </a:t>
            </a:r>
            <a:r>
              <a:rPr lang="el-GR" sz="2800" i="1" dirty="0">
                <a:solidFill>
                  <a:srgbClr val="000000"/>
                </a:solidFill>
                <a:latin typeface="Cambria Math" panose="02040503050406030204" pitchFamily="18" charset="0"/>
                <a:ea typeface="Cambria Math" panose="02040503050406030204" pitchFamily="18" charset="0"/>
              </a:rPr>
              <a:t>μ</a:t>
            </a:r>
            <a:r>
              <a:rPr kumimoji="0" lang="en-US" sz="2800" b="0" i="1" u="none" strike="noStrike" kern="1200" cap="none" spc="0" normalizeH="0" baseline="-25000" noProof="0" dirty="0">
                <a:ln>
                  <a:noFill/>
                </a:ln>
                <a:solidFill>
                  <a:srgbClr val="000000"/>
                </a:solidFill>
                <a:effectLst/>
                <a:uLnTx/>
                <a:uFillTx/>
                <a:latin typeface="+mn-lt"/>
                <a:ea typeface="+mn-ea"/>
                <a:cs typeface="+mn-cs"/>
              </a:rPr>
              <a:t>k</a:t>
            </a:r>
            <a:r>
              <a:rPr kumimoji="0" lang="en-US" sz="2800" b="0" i="0" u="none" strike="noStrike" kern="1200" cap="none" spc="0" normalizeH="0" baseline="0" noProof="0" dirty="0">
                <a:ln>
                  <a:noFill/>
                </a:ln>
                <a:solidFill>
                  <a:srgbClr val="000000"/>
                </a:solidFill>
                <a:effectLst/>
                <a:uLnTx/>
                <a:uFillTx/>
                <a:latin typeface="+mn-lt"/>
                <a:ea typeface="+mn-ea"/>
                <a:cs typeface="+mn-cs"/>
              </a:rPr>
              <a:t> The </a:t>
            </a:r>
            <a:r>
              <a:rPr kumimoji="0" lang="en-US" sz="2800" b="0" i="1" u="none" strike="noStrike" kern="1200" cap="none" spc="0" normalizeH="0" baseline="0" noProof="0" dirty="0">
                <a:ln>
                  <a:noFill/>
                </a:ln>
                <a:solidFill>
                  <a:srgbClr val="000000"/>
                </a:solidFill>
                <a:effectLst/>
                <a:uLnTx/>
                <a:uFillTx/>
                <a:latin typeface="+mn-lt"/>
                <a:ea typeface="+mn-ea"/>
                <a:cs typeface="+mn-cs"/>
              </a:rPr>
              <a:t>k</a:t>
            </a:r>
            <a:r>
              <a:rPr kumimoji="0" lang="en-US" sz="2800" b="0" i="0" u="none" strike="noStrike" kern="1200" cap="none" spc="0" normalizeH="0" baseline="0" noProof="0" dirty="0">
                <a:ln>
                  <a:noFill/>
                </a:ln>
                <a:solidFill>
                  <a:srgbClr val="000000"/>
                </a:solidFill>
                <a:effectLst/>
                <a:uLnTx/>
                <a:uFillTx/>
                <a:latin typeface="+mn-lt"/>
                <a:ea typeface="+mn-ea"/>
                <a:cs typeface="+mn-cs"/>
              </a:rPr>
              <a:t> population means are equal. </a:t>
            </a:r>
            <a:r>
              <a:rPr kumimoji="0" lang="en-US" sz="2800" b="0" i="1" u="none" strike="noStrike" kern="1200" cap="none" spc="0" normalizeH="0" baseline="0" noProof="0" dirty="0">
                <a:ln>
                  <a:noFill/>
                </a:ln>
                <a:solidFill>
                  <a:srgbClr val="000000"/>
                </a:solidFill>
                <a:effectLst/>
                <a:uLnTx/>
                <a:uFillTx/>
                <a:latin typeface="+mn-lt"/>
                <a:ea typeface="+mn-ea"/>
                <a:cs typeface="+mn-cs"/>
              </a:rPr>
              <a:t>H</a:t>
            </a:r>
            <a:r>
              <a:rPr kumimoji="0" lang="en-US" sz="2800" b="0" i="1" u="none" strike="noStrike" kern="1200" cap="none" spc="0" normalizeH="0" baseline="-25000" noProof="0" dirty="0">
                <a:ln>
                  <a:noFill/>
                </a:ln>
                <a:solidFill>
                  <a:srgbClr val="000000"/>
                </a:solidFill>
                <a:effectLst/>
                <a:uLnTx/>
                <a:uFillTx/>
                <a:latin typeface="+mn-lt"/>
                <a:ea typeface="+mn-ea"/>
                <a:cs typeface="+mn-cs"/>
              </a:rPr>
              <a:t>a</a:t>
            </a:r>
            <a:r>
              <a:rPr kumimoji="0" lang="en-US" sz="2800" b="0" i="0" u="none" strike="noStrike" kern="1200" cap="none" spc="0" normalizeH="0" baseline="0" noProof="0" dirty="0">
                <a:ln>
                  <a:noFill/>
                </a:ln>
                <a:solidFill>
                  <a:srgbClr val="000000"/>
                </a:solidFill>
                <a:effectLst/>
                <a:uLnTx/>
                <a:uFillTx/>
                <a:latin typeface="+mn-lt"/>
                <a:ea typeface="+mn-ea"/>
                <a:cs typeface="+mn-cs"/>
              </a:rPr>
              <a:t>: At least one </a:t>
            </a:r>
            <a:r>
              <a:rPr lang="el-GR" sz="2800" i="1" dirty="0">
                <a:solidFill>
                  <a:srgbClr val="000000"/>
                </a:solidFill>
                <a:latin typeface="Cambria Math" panose="02040503050406030204" pitchFamily="18" charset="0"/>
                <a:ea typeface="Cambria Math" panose="02040503050406030204" pitchFamily="18" charset="0"/>
              </a:rPr>
              <a:t>μ</a:t>
            </a:r>
            <a:r>
              <a:rPr kumimoji="0" lang="en-US" sz="2800" b="0" i="1" u="none" strike="noStrike" kern="1200" cap="none" spc="0" normalizeH="0" baseline="-25000" noProof="0" dirty="0" err="1">
                <a:ln>
                  <a:noFill/>
                </a:ln>
                <a:solidFill>
                  <a:srgbClr val="000000"/>
                </a:solidFill>
                <a:effectLst/>
                <a:uLnTx/>
                <a:uFillTx/>
                <a:latin typeface="+mn-lt"/>
                <a:ea typeface="+mn-ea"/>
                <a:cs typeface="+mn-cs"/>
              </a:rPr>
              <a:t>i</a:t>
            </a:r>
            <a:r>
              <a:rPr kumimoji="0" lang="en-US" sz="2800" b="0" i="0" u="none" strike="noStrike" kern="1200" cap="none" spc="0" normalizeH="0" baseline="0" noProof="0" dirty="0">
                <a:ln>
                  <a:noFill/>
                </a:ln>
                <a:solidFill>
                  <a:srgbClr val="000000"/>
                </a:solidFill>
                <a:effectLst/>
                <a:uLnTx/>
                <a:uFillTx/>
                <a:latin typeface="+mn-lt"/>
                <a:ea typeface="+mn-ea"/>
                <a:cs typeface="+mn-cs"/>
              </a:rPr>
              <a:t> is different.</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Test Statistic:</a:t>
            </a: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150000"/>
              </a:lnSpc>
              <a:spcBef>
                <a:spcPct val="20000"/>
              </a:spcBef>
              <a:spcAft>
                <a:spcPts val="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6" name="Object 2"/>
          <p:cNvGraphicFramePr>
            <a:graphicFrameLocks noChangeAspect="1"/>
          </p:cNvGraphicFramePr>
          <p:nvPr>
            <p:extLst>
              <p:ext uri="{D42A27DB-BD31-4B8C-83A1-F6EECF244321}">
                <p14:modId xmlns:p14="http://schemas.microsoft.com/office/powerpoint/2010/main" val="3571045451"/>
              </p:ext>
            </p:extLst>
          </p:nvPr>
        </p:nvGraphicFramePr>
        <p:xfrm>
          <a:off x="1238250" y="3422869"/>
          <a:ext cx="6591300" cy="2362200"/>
        </p:xfrm>
        <a:graphic>
          <a:graphicData uri="http://schemas.openxmlformats.org/presentationml/2006/ole">
            <mc:AlternateContent xmlns:mc="http://schemas.openxmlformats.org/markup-compatibility/2006">
              <mc:Choice xmlns:v="urn:schemas-microsoft-com:vml" Requires="v">
                <p:oleObj spid="_x0000_s303134" name="Equation" r:id="rId3" imgW="6591240" imgH="2361960" progId="Equation.DSMT4">
                  <p:embed/>
                </p:oleObj>
              </mc:Choice>
              <mc:Fallback>
                <p:oleObj name="Equation" r:id="rId3" imgW="6591240" imgH="236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8250" y="3422869"/>
                        <a:ext cx="65913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ANOVA </a:t>
            </a:r>
            <a:r>
              <a:rPr lang="en-US" i="1" dirty="0"/>
              <a:t>F</a:t>
            </a:r>
            <a:r>
              <a:rPr lang="en-US" dirty="0"/>
              <a:t>-Test </a:t>
            </a:r>
          </a:p>
        </p:txBody>
      </p:sp>
      <p:sp>
        <p:nvSpPr>
          <p:cNvPr id="5" name="Content Placeholder 2"/>
          <p:cNvSpPr txBox="1">
            <a:spLocks/>
          </p:cNvSpPr>
          <p:nvPr/>
        </p:nvSpPr>
        <p:spPr>
          <a:xfrm>
            <a:off x="457200" y="1280160"/>
            <a:ext cx="8229600" cy="3237809"/>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Procedure (cont.)</a:t>
            </a: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lvl="0">
              <a:spcBef>
                <a:spcPct val="20000"/>
              </a:spcBef>
            </a:pPr>
            <a:r>
              <a:rPr lang="en-US" sz="2800" b="1" dirty="0">
                <a:solidFill>
                  <a:srgbClr val="000000"/>
                </a:solidFill>
              </a:rPr>
              <a:t>Rejection Region:</a:t>
            </a:r>
          </a:p>
          <a:p>
            <a:pPr lvl="0">
              <a:spcBef>
                <a:spcPct val="20000"/>
              </a:spcBef>
            </a:pPr>
            <a:r>
              <a:rPr lang="en-US" sz="2800" i="1" dirty="0">
                <a:solidFill>
                  <a:srgbClr val="000000"/>
                </a:solidFill>
              </a:rPr>
              <a:t>H</a:t>
            </a:r>
            <a:r>
              <a:rPr lang="en-US" sz="2800" baseline="-25000" dirty="0">
                <a:solidFill>
                  <a:srgbClr val="000000"/>
                </a:solidFill>
              </a:rPr>
              <a:t>0</a:t>
            </a:r>
            <a:r>
              <a:rPr lang="en-US" sz="2800" dirty="0">
                <a:solidFill>
                  <a:srgbClr val="000000"/>
                </a:solidFill>
              </a:rPr>
              <a:t> will be rejected for large values of 		     In </a:t>
            </a:r>
          </a:p>
          <a:p>
            <a:pPr lvl="0">
              <a:lnSpc>
                <a:spcPct val="150000"/>
              </a:lnSpc>
              <a:spcBef>
                <a:spcPct val="20000"/>
              </a:spcBef>
            </a:pPr>
            <a:r>
              <a:rPr lang="en-US" sz="2800" dirty="0">
                <a:solidFill>
                  <a:srgbClr val="000000"/>
                </a:solidFill>
              </a:rPr>
              <a:t>particular, we will reject </a:t>
            </a:r>
            <a:r>
              <a:rPr lang="en-US" sz="2800" i="1" dirty="0">
                <a:solidFill>
                  <a:srgbClr val="000000"/>
                </a:solidFill>
              </a:rPr>
              <a:t>H</a:t>
            </a:r>
            <a:r>
              <a:rPr lang="en-US" sz="2800" baseline="-25000" dirty="0">
                <a:solidFill>
                  <a:srgbClr val="000000"/>
                </a:solidFill>
              </a:rPr>
              <a:t>0</a:t>
            </a:r>
            <a:r>
              <a:rPr lang="en-US" sz="2800" dirty="0">
                <a:solidFill>
                  <a:srgbClr val="000000"/>
                </a:solidFill>
              </a:rPr>
              <a:t> if </a:t>
            </a:r>
            <a:r>
              <a:rPr lang="en-US" sz="2800" i="1" dirty="0">
                <a:solidFill>
                  <a:srgbClr val="000000"/>
                </a:solidFill>
              </a:rPr>
              <a:t>F</a:t>
            </a:r>
            <a:r>
              <a:rPr lang="en-US" sz="2800" dirty="0">
                <a:solidFill>
                  <a:srgbClr val="000000"/>
                </a:solidFill>
              </a:rPr>
              <a:t> &gt; </a:t>
            </a:r>
            <a:r>
              <a:rPr lang="en-US" sz="2800" i="1" dirty="0">
                <a:solidFill>
                  <a:srgbClr val="000000"/>
                </a:solidFill>
              </a:rPr>
              <a:t>F</a:t>
            </a:r>
            <a:r>
              <a:rPr lang="el-GR" sz="2800" i="1" baseline="-25000" dirty="0">
                <a:solidFill>
                  <a:srgbClr val="000000"/>
                </a:solidFill>
                <a:latin typeface="Cambria Math" panose="02040503050406030204" pitchFamily="18" charset="0"/>
                <a:ea typeface="Cambria Math" panose="02040503050406030204" pitchFamily="18" charset="0"/>
              </a:rPr>
              <a:t>α</a:t>
            </a:r>
            <a:r>
              <a:rPr lang="en-US" sz="2800" dirty="0">
                <a:solidFill>
                  <a:srgbClr val="000000"/>
                </a:solidFill>
              </a:rPr>
              <a:t>  with (</a:t>
            </a:r>
            <a:r>
              <a:rPr lang="en-US" sz="2800" i="1" dirty="0">
                <a:solidFill>
                  <a:srgbClr val="000000"/>
                </a:solidFill>
              </a:rPr>
              <a:t>k</a:t>
            </a:r>
            <a:r>
              <a:rPr lang="en-US" sz="2800" dirty="0">
                <a:solidFill>
                  <a:srgbClr val="000000"/>
                </a:solidFill>
              </a:rPr>
              <a:t> − 1) </a:t>
            </a:r>
          </a:p>
          <a:p>
            <a:pPr lvl="0">
              <a:spcBef>
                <a:spcPct val="20000"/>
              </a:spcBef>
            </a:pPr>
            <a:r>
              <a:rPr lang="en-US" sz="2800" dirty="0">
                <a:solidFill>
                  <a:srgbClr val="000000"/>
                </a:solidFill>
              </a:rPr>
              <a:t>numerator degrees of freedom and (</a:t>
            </a:r>
            <a:r>
              <a:rPr lang="en-US" sz="2800" i="1" dirty="0">
                <a:solidFill>
                  <a:srgbClr val="000000"/>
                </a:solidFill>
              </a:rPr>
              <a:t>N</a:t>
            </a:r>
            <a:r>
              <a:rPr lang="en-US" sz="2800" dirty="0">
                <a:solidFill>
                  <a:srgbClr val="000000"/>
                </a:solidFill>
              </a:rPr>
              <a:t> − </a:t>
            </a:r>
            <a:r>
              <a:rPr lang="en-US" sz="2800" i="1" dirty="0">
                <a:solidFill>
                  <a:srgbClr val="000000"/>
                </a:solidFill>
              </a:rPr>
              <a:t>k</a:t>
            </a:r>
            <a:r>
              <a:rPr lang="en-US" sz="2800" dirty="0">
                <a:solidFill>
                  <a:srgbClr val="000000"/>
                </a:solidFill>
              </a:rPr>
              <a:t>) denominator degrees of freedom.</a:t>
            </a:r>
          </a:p>
        </p:txBody>
      </p:sp>
      <p:graphicFrame>
        <p:nvGraphicFramePr>
          <p:cNvPr id="304131" name="Object 3"/>
          <p:cNvGraphicFramePr>
            <a:graphicFrameLocks noChangeAspect="1"/>
          </p:cNvGraphicFramePr>
          <p:nvPr/>
        </p:nvGraphicFramePr>
        <p:xfrm>
          <a:off x="5910044" y="2150378"/>
          <a:ext cx="1333500" cy="838200"/>
        </p:xfrm>
        <a:graphic>
          <a:graphicData uri="http://schemas.openxmlformats.org/presentationml/2006/ole">
            <mc:AlternateContent xmlns:mc="http://schemas.openxmlformats.org/markup-compatibility/2006">
              <mc:Choice xmlns:v="urn:schemas-microsoft-com:vml" Requires="v">
                <p:oleObj spid="_x0000_s304159" name="Equation" r:id="rId3" imgW="1333440" imgH="838080" progId="Equation.DSMT4">
                  <p:embed/>
                </p:oleObj>
              </mc:Choice>
              <mc:Fallback>
                <p:oleObj name="Equation" r:id="rId3" imgW="133344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10044" y="2150378"/>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ANOVA </a:t>
            </a:r>
            <a:r>
              <a:rPr lang="en-US" i="1" dirty="0"/>
              <a:t>F</a:t>
            </a:r>
            <a:r>
              <a:rPr lang="en-US" dirty="0"/>
              <a:t>-Test </a:t>
            </a:r>
          </a:p>
        </p:txBody>
      </p:sp>
      <p:sp>
        <p:nvSpPr>
          <p:cNvPr id="4" name="Content Placeholder 2"/>
          <p:cNvSpPr>
            <a:spLocks noGrp="1"/>
          </p:cNvSpPr>
          <p:nvPr>
            <p:ph idx="1"/>
          </p:nvPr>
        </p:nvSpPr>
        <p:spPr>
          <a:xfrm>
            <a:off x="457200" y="1280160"/>
            <a:ext cx="8229600" cy="4293483"/>
          </a:xfrm>
          <a:solidFill>
            <a:srgbClr val="FFFFCC"/>
          </a:solidFill>
          <a:ln w="28575">
            <a:solidFill>
              <a:srgbClr val="000000"/>
            </a:solidFill>
          </a:ln>
        </p:spPr>
        <p:txBody>
          <a:bodyPr>
            <a:spAutoFit/>
          </a:bodyPr>
          <a:lstStyle/>
          <a:p>
            <a:pPr algn="ctr"/>
            <a:r>
              <a:rPr lang="en-US" b="1" dirty="0">
                <a:solidFill>
                  <a:srgbClr val="000000"/>
                </a:solidFill>
              </a:rPr>
              <a:t>Procedure (cont.)</a:t>
            </a:r>
          </a:p>
          <a:p>
            <a:pPr lvl="0"/>
            <a:r>
              <a:rPr lang="en-US" sz="2500" b="1" i="1" dirty="0">
                <a:solidFill>
                  <a:srgbClr val="000000"/>
                </a:solidFill>
              </a:rPr>
              <a:t>P</a:t>
            </a:r>
            <a:r>
              <a:rPr lang="en-US" sz="2500" b="1" dirty="0">
                <a:solidFill>
                  <a:srgbClr val="000000"/>
                </a:solidFill>
              </a:rPr>
              <a:t>-value: </a:t>
            </a:r>
          </a:p>
          <a:p>
            <a:pPr lvl="0"/>
            <a:r>
              <a:rPr lang="en-US" sz="2500" dirty="0">
                <a:solidFill>
                  <a:srgbClr val="000000"/>
                </a:solidFill>
              </a:rPr>
              <a:t>The </a:t>
            </a:r>
            <a:r>
              <a:rPr lang="en-US" sz="2500" i="1" dirty="0">
                <a:solidFill>
                  <a:srgbClr val="000000"/>
                </a:solidFill>
              </a:rPr>
              <a:t>P</a:t>
            </a:r>
            <a:r>
              <a:rPr lang="en-US" sz="2500" dirty="0">
                <a:solidFill>
                  <a:srgbClr val="000000"/>
                </a:solidFill>
              </a:rPr>
              <a:t>-value should be available from the output of an ANOVA test performed using technology. The ANOVA test will always be a right-tailed test since large values of the test statistic cause us to reject equality of the population means. </a:t>
            </a:r>
          </a:p>
          <a:p>
            <a:r>
              <a:rPr lang="en-US" sz="2500" dirty="0">
                <a:solidFill>
                  <a:srgbClr val="000000"/>
                </a:solidFill>
              </a:rPr>
              <a:t>If the computed </a:t>
            </a:r>
            <a:r>
              <a:rPr lang="en-US" sz="2500" i="1" dirty="0">
                <a:solidFill>
                  <a:srgbClr val="000000"/>
                </a:solidFill>
              </a:rPr>
              <a:t>P</a:t>
            </a:r>
            <a:r>
              <a:rPr lang="en-US" sz="2500" dirty="0">
                <a:solidFill>
                  <a:srgbClr val="000000"/>
                </a:solidFill>
              </a:rPr>
              <a:t>-value is less than </a:t>
            </a:r>
            <a:r>
              <a:rPr lang="el-GR" sz="2500" i="1" dirty="0" smtClean="0">
                <a:solidFill>
                  <a:srgbClr val="000000"/>
                </a:solidFill>
                <a:latin typeface="Cambria Math" panose="02040503050406030204" pitchFamily="18" charset="0"/>
                <a:ea typeface="Cambria Math" panose="02040503050406030204" pitchFamily="18" charset="0"/>
              </a:rPr>
              <a:t>α</a:t>
            </a:r>
            <a:r>
              <a:rPr lang="en-US" sz="2500" dirty="0" smtClean="0">
                <a:solidFill>
                  <a:srgbClr val="000000"/>
                </a:solidFill>
              </a:rPr>
              <a:t>, </a:t>
            </a:r>
            <a:r>
              <a:rPr lang="en-US" sz="2500" dirty="0">
                <a:solidFill>
                  <a:srgbClr val="000000"/>
                </a:solidFill>
              </a:rPr>
              <a:t>reject the null hypothesis in favor of the alternative. </a:t>
            </a:r>
          </a:p>
          <a:p>
            <a:r>
              <a:rPr lang="en-US" sz="2500" dirty="0">
                <a:solidFill>
                  <a:srgbClr val="000000"/>
                </a:solidFill>
              </a:rPr>
              <a:t>If the computed </a:t>
            </a:r>
            <a:r>
              <a:rPr lang="en-US" sz="2500" i="1" dirty="0">
                <a:solidFill>
                  <a:srgbClr val="000000"/>
                </a:solidFill>
              </a:rPr>
              <a:t>P</a:t>
            </a:r>
            <a:r>
              <a:rPr lang="en-US" sz="2500" dirty="0">
                <a:solidFill>
                  <a:srgbClr val="000000"/>
                </a:solidFill>
              </a:rPr>
              <a:t>-value is greater than or equal to </a:t>
            </a:r>
            <a:r>
              <a:rPr lang="el-GR" sz="2500" i="1" dirty="0">
                <a:solidFill>
                  <a:srgbClr val="000000"/>
                </a:solidFill>
                <a:latin typeface="Cambria Math" panose="02040503050406030204" pitchFamily="18" charset="0"/>
                <a:ea typeface="Cambria Math" panose="02040503050406030204" pitchFamily="18" charset="0"/>
              </a:rPr>
              <a:t>α</a:t>
            </a:r>
            <a:r>
              <a:rPr lang="en-US" sz="2500" dirty="0" smtClean="0">
                <a:solidFill>
                  <a:srgbClr val="000000"/>
                </a:solidFill>
              </a:rPr>
              <a:t>, </a:t>
            </a:r>
            <a:r>
              <a:rPr lang="en-US" sz="2500" dirty="0">
                <a:solidFill>
                  <a:srgbClr val="000000"/>
                </a:solidFill>
              </a:rPr>
              <a:t>fail to reject the null hypothesis.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Computational Formulas for MST and MSE</a:t>
            </a:r>
          </a:p>
        </p:txBody>
      </p:sp>
      <p:sp>
        <p:nvSpPr>
          <p:cNvPr id="4" name="Content Placeholder 2"/>
          <p:cNvSpPr>
            <a:spLocks noGrp="1"/>
          </p:cNvSpPr>
          <p:nvPr>
            <p:ph idx="1"/>
          </p:nvPr>
        </p:nvSpPr>
        <p:spPr>
          <a:xfrm>
            <a:off x="457200" y="1198566"/>
            <a:ext cx="8229600" cy="4745034"/>
          </a:xfrm>
          <a:solidFill>
            <a:srgbClr val="FFFFCC"/>
          </a:solidFill>
          <a:ln w="28575">
            <a:solidFill>
              <a:srgbClr val="000000"/>
            </a:solidFill>
          </a:ln>
        </p:spPr>
        <p:txBody>
          <a:bodyPr>
            <a:noAutofit/>
          </a:bodyPr>
          <a:lstStyle/>
          <a:p>
            <a:pPr algn="ctr"/>
            <a:r>
              <a:rPr lang="en-US" b="1" dirty="0">
                <a:solidFill>
                  <a:srgbClr val="000000"/>
                </a:solidFill>
              </a:rPr>
              <a:t>Formula</a:t>
            </a:r>
          </a:p>
          <a:p>
            <a:r>
              <a:rPr lang="en-US" sz="2200" dirty="0">
                <a:solidFill>
                  <a:srgbClr val="000000"/>
                </a:solidFill>
              </a:rPr>
              <a:t>Let</a:t>
            </a:r>
            <a:r>
              <a:rPr lang="en-US" sz="2200" i="1" dirty="0">
                <a:solidFill>
                  <a:srgbClr val="000000"/>
                </a:solidFill>
              </a:rPr>
              <a:t> k</a:t>
            </a:r>
            <a:r>
              <a:rPr lang="en-US" sz="2200" dirty="0">
                <a:solidFill>
                  <a:srgbClr val="000000"/>
                </a:solidFill>
              </a:rPr>
              <a:t> be the total number of treatments and </a:t>
            </a:r>
            <a:r>
              <a:rPr lang="en-US" sz="2200" i="1" dirty="0">
                <a:solidFill>
                  <a:srgbClr val="000000"/>
                </a:solidFill>
              </a:rPr>
              <a:t>N</a:t>
            </a:r>
            <a:r>
              <a:rPr lang="en-US" sz="2200" dirty="0">
                <a:solidFill>
                  <a:srgbClr val="000000"/>
                </a:solidFill>
              </a:rPr>
              <a:t> = </a:t>
            </a:r>
            <a:r>
              <a:rPr lang="en-US" sz="2200" i="1" dirty="0">
                <a:solidFill>
                  <a:srgbClr val="000000"/>
                </a:solidFill>
              </a:rPr>
              <a:t>n</a:t>
            </a:r>
            <a:r>
              <a:rPr lang="en-US" sz="2200" baseline="-25000" dirty="0">
                <a:solidFill>
                  <a:srgbClr val="000000"/>
                </a:solidFill>
              </a:rPr>
              <a:t>1</a:t>
            </a:r>
            <a:r>
              <a:rPr lang="en-US" sz="2200" dirty="0">
                <a:solidFill>
                  <a:srgbClr val="000000"/>
                </a:solidFill>
              </a:rPr>
              <a:t> + </a:t>
            </a:r>
            <a:r>
              <a:rPr lang="en-US" sz="2200" i="1" dirty="0">
                <a:solidFill>
                  <a:srgbClr val="000000"/>
                </a:solidFill>
              </a:rPr>
              <a:t>n</a:t>
            </a:r>
            <a:r>
              <a:rPr lang="en-US" sz="2200" baseline="-25000" dirty="0">
                <a:solidFill>
                  <a:srgbClr val="000000"/>
                </a:solidFill>
              </a:rPr>
              <a:t>2</a:t>
            </a:r>
            <a:r>
              <a:rPr lang="en-US" sz="2200" dirty="0">
                <a:solidFill>
                  <a:srgbClr val="000000"/>
                </a:solidFill>
              </a:rPr>
              <a:t> +...+ </a:t>
            </a:r>
            <a:r>
              <a:rPr lang="en-US" sz="2200" i="1" dirty="0" err="1">
                <a:solidFill>
                  <a:srgbClr val="000000"/>
                </a:solidFill>
              </a:rPr>
              <a:t>n</a:t>
            </a:r>
            <a:r>
              <a:rPr lang="en-US" sz="2200" i="1" baseline="-25000" dirty="0" err="1">
                <a:solidFill>
                  <a:srgbClr val="000000"/>
                </a:solidFill>
              </a:rPr>
              <a:t>k</a:t>
            </a:r>
            <a:r>
              <a:rPr lang="en-US" sz="2200" dirty="0">
                <a:solidFill>
                  <a:srgbClr val="000000"/>
                </a:solidFill>
              </a:rPr>
              <a:t> be the total number of observations, then</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graphicFrame>
        <p:nvGraphicFramePr>
          <p:cNvPr id="306178" name="Object 2"/>
          <p:cNvGraphicFramePr>
            <a:graphicFrameLocks noChangeAspect="1"/>
          </p:cNvGraphicFramePr>
          <p:nvPr/>
        </p:nvGraphicFramePr>
        <p:xfrm>
          <a:off x="1490663" y="2387367"/>
          <a:ext cx="5969000" cy="1498600"/>
        </p:xfrm>
        <a:graphic>
          <a:graphicData uri="http://schemas.openxmlformats.org/presentationml/2006/ole">
            <mc:AlternateContent xmlns:mc="http://schemas.openxmlformats.org/markup-compatibility/2006">
              <mc:Choice xmlns:v="urn:schemas-microsoft-com:vml" Requires="v">
                <p:oleObj spid="_x0000_s306232" name="Equation" r:id="rId3" imgW="5968800" imgH="1498320" progId="Equation.DSMT4">
                  <p:embed/>
                </p:oleObj>
              </mc:Choice>
              <mc:Fallback>
                <p:oleObj name="Equation" r:id="rId3" imgW="5968800" imgH="1498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0663" y="2387367"/>
                        <a:ext cx="5969000" cy="149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6179" name="Object 3"/>
          <p:cNvGraphicFramePr>
            <a:graphicFrameLocks noChangeAspect="1"/>
          </p:cNvGraphicFramePr>
          <p:nvPr>
            <p:extLst>
              <p:ext uri="{D42A27DB-BD31-4B8C-83A1-F6EECF244321}">
                <p14:modId xmlns:p14="http://schemas.microsoft.com/office/powerpoint/2010/main" val="2302607850"/>
              </p:ext>
            </p:extLst>
          </p:nvPr>
        </p:nvGraphicFramePr>
        <p:xfrm>
          <a:off x="1522413" y="3945622"/>
          <a:ext cx="5892800" cy="1955800"/>
        </p:xfrm>
        <a:graphic>
          <a:graphicData uri="http://schemas.openxmlformats.org/presentationml/2006/ole">
            <mc:AlternateContent xmlns:mc="http://schemas.openxmlformats.org/markup-compatibility/2006">
              <mc:Choice xmlns:v="urn:schemas-microsoft-com:vml" Requires="v">
                <p:oleObj spid="_x0000_s306233" name="Equation" r:id="rId5" imgW="5892480" imgH="1955520" progId="Equation.DSMT4">
                  <p:embed/>
                </p:oleObj>
              </mc:Choice>
              <mc:Fallback>
                <p:oleObj name="Equation" r:id="rId5" imgW="5892480" imgH="19555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2413" y="3945622"/>
                        <a:ext cx="5892800" cy="195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Experimental Units </a:t>
            </a:r>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pPr marL="3175" indent="-3175"/>
            <a:r>
              <a:rPr lang="en-US" dirty="0">
                <a:solidFill>
                  <a:srgbClr val="000000"/>
                </a:solidFill>
              </a:rPr>
              <a:t>Individuals or objects on which the experiment is performed are called </a:t>
            </a:r>
            <a:r>
              <a:rPr lang="en-US" b="1" dirty="0">
                <a:solidFill>
                  <a:srgbClr val="C00000"/>
                </a:solidFill>
              </a:rPr>
              <a:t>experimental units</a:t>
            </a:r>
            <a:r>
              <a:rPr lang="en-US" dirty="0">
                <a:solidFill>
                  <a:srgbClr val="000000"/>
                </a:solidFill>
              </a:rPr>
              <a:t>.</a:t>
            </a:r>
            <a:r>
              <a:rPr lang="en-US" b="1" dirty="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a:t>
            </a:r>
          </a:p>
        </p:txBody>
      </p:sp>
      <p:sp>
        <p:nvSpPr>
          <p:cNvPr id="3" name="Content Placeholder 2"/>
          <p:cNvSpPr>
            <a:spLocks noGrp="1"/>
          </p:cNvSpPr>
          <p:nvPr>
            <p:ph idx="1"/>
          </p:nvPr>
        </p:nvSpPr>
        <p:spPr>
          <a:xfrm>
            <a:off x="457200" y="1280160"/>
            <a:ext cx="8229600" cy="3539430"/>
          </a:xfrm>
        </p:spPr>
        <p:txBody>
          <a:bodyPr>
            <a:spAutoFit/>
          </a:bodyPr>
          <a:lstStyle/>
          <a:p>
            <a:r>
              <a:rPr lang="en-US" dirty="0"/>
              <a:t>You have just been promoted to sales manager of a company manufacturing robots used to assemble automobiles. Although your sales force is given a suggested price at which to sell the robots, they have considerable leeway in negotiating the final price. Past sales records indicate that sometimes there is a large difference in the sales price which different sales reps are able to negotiate.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a:xfrm>
            <a:off x="457200" y="1280160"/>
            <a:ext cx="8229600" cy="4401205"/>
          </a:xfrm>
        </p:spPr>
        <p:txBody>
          <a:bodyPr>
            <a:spAutoFit/>
          </a:bodyPr>
          <a:lstStyle/>
          <a:p>
            <a:r>
              <a:rPr lang="en-US" dirty="0"/>
              <a:t>You are interested in knowing if this difference is significant, possibly because of a more effective negotiating strategy or exceptional interpersonal skills, or whether this observed difference in sales price is just due to random variation. You decide to randomly select four sales over the last year for each of your three sales representatives and observe the actual selling price of the robot. The table on the next slide shows the amounts at which the robots sold in thousands of dollars.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a:xfrm>
            <a:off x="457200" y="1194033"/>
            <a:ext cx="8229600" cy="4901967"/>
          </a:xfrm>
        </p:spPr>
        <p:txBody>
          <a:bodyPr/>
          <a:lstStyle/>
          <a:p>
            <a:endParaRPr lang="en-US" dirty="0"/>
          </a:p>
          <a:p>
            <a:endParaRPr lang="en-US" dirty="0"/>
          </a:p>
          <a:p>
            <a:endParaRPr lang="en-US" dirty="0"/>
          </a:p>
          <a:p>
            <a:endParaRPr lang="en-US" dirty="0"/>
          </a:p>
          <a:p>
            <a:endParaRPr lang="en-US" dirty="0"/>
          </a:p>
          <a:p>
            <a:endParaRPr lang="en-US" dirty="0"/>
          </a:p>
          <a:p>
            <a:r>
              <a:rPr lang="en-US" dirty="0"/>
              <a:t>Based on the results of your survey, can you conclude that there is a significant difference in the average sale price which the three sales reps have been able to negotiate? Use </a:t>
            </a:r>
            <a:r>
              <a:rPr lang="el-GR" i="1" dirty="0" smtClean="0">
                <a:solidFill>
                  <a:srgbClr val="0000FF"/>
                </a:solidFill>
                <a:latin typeface="Cambria Math" panose="02040503050406030204" pitchFamily="18" charset="0"/>
                <a:ea typeface="Cambria Math" panose="02040503050406030204" pitchFamily="18" charset="0"/>
              </a:rPr>
              <a:t>α</a:t>
            </a:r>
            <a:r>
              <a:rPr lang="en-US" dirty="0" smtClean="0">
                <a:solidFill>
                  <a:srgbClr val="0000FF"/>
                </a:solidFill>
              </a:rPr>
              <a:t> </a:t>
            </a:r>
            <a:r>
              <a:rPr lang="en-US" dirty="0">
                <a:solidFill>
                  <a:srgbClr val="0000FF"/>
                </a:solidFill>
              </a:rPr>
              <a:t>= 0.05</a:t>
            </a:r>
            <a:r>
              <a:rPr lang="en-US" dirty="0"/>
              <a:t>. </a:t>
            </a:r>
          </a:p>
        </p:txBody>
      </p:sp>
      <p:graphicFrame>
        <p:nvGraphicFramePr>
          <p:cNvPr id="5" name="object 3"/>
          <p:cNvGraphicFramePr>
            <a:graphicFrameLocks noGrp="1"/>
          </p:cNvGraphicFramePr>
          <p:nvPr/>
        </p:nvGraphicFramePr>
        <p:xfrm>
          <a:off x="762000" y="1229157"/>
          <a:ext cx="7620000" cy="2923549"/>
        </p:xfrm>
        <a:graphic>
          <a:graphicData uri="http://schemas.openxmlformats.org/drawingml/2006/table">
            <a:tbl>
              <a:tblPr firstRow="1" bandRow="1">
                <a:tableStyleId>{5C22544A-7EE6-4342-B048-85BDC9FD1C3A}</a:tableStyleId>
              </a:tblPr>
              <a:tblGrid>
                <a:gridCol w="2132730">
                  <a:extLst>
                    <a:ext uri="{9D8B030D-6E8A-4147-A177-3AD203B41FA5}">
                      <a16:colId xmlns:a16="http://schemas.microsoft.com/office/drawing/2014/main" xmlns="" val="20000"/>
                    </a:ext>
                  </a:extLst>
                </a:gridCol>
                <a:gridCol w="1852073">
                  <a:extLst>
                    <a:ext uri="{9D8B030D-6E8A-4147-A177-3AD203B41FA5}">
                      <a16:colId xmlns:a16="http://schemas.microsoft.com/office/drawing/2014/main" xmlns="" val="20001"/>
                    </a:ext>
                  </a:extLst>
                </a:gridCol>
                <a:gridCol w="1852077">
                  <a:extLst>
                    <a:ext uri="{9D8B030D-6E8A-4147-A177-3AD203B41FA5}">
                      <a16:colId xmlns:a16="http://schemas.microsoft.com/office/drawing/2014/main" xmlns="" val="20002"/>
                    </a:ext>
                  </a:extLst>
                </a:gridCol>
                <a:gridCol w="1783120">
                  <a:extLst>
                    <a:ext uri="{9D8B030D-6E8A-4147-A177-3AD203B41FA5}">
                      <a16:colId xmlns:a16="http://schemas.microsoft.com/office/drawing/2014/main" xmlns="" val="20003"/>
                    </a:ext>
                  </a:extLst>
                </a:gridCol>
              </a:tblGrid>
              <a:tr h="308184">
                <a:tc grid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a:solidFill>
                            <a:schemeClr val="lt1"/>
                          </a:solidFill>
                          <a:latin typeface="+mn-lt"/>
                          <a:ea typeface="+mn-ea"/>
                          <a:cs typeface="+mn-cs"/>
                        </a:rPr>
                        <a:t>Selling Prices (Thousands of Dollars) </a:t>
                      </a:r>
                      <a:endParaRPr sz="2000" dirty="0">
                        <a:latin typeface="Times New Roman"/>
                        <a:cs typeface="Times New Roman"/>
                      </a:endParaRPr>
                    </a:p>
                  </a:txBody>
                  <a:tcPr marL="0" marR="0" marT="0" marB="0"/>
                </a:tc>
                <a:tc hMerge="1">
                  <a:txBody>
                    <a:bodyPr/>
                    <a:lstStyle/>
                    <a:p>
                      <a:pPr algn="ctr">
                        <a:lnSpc>
                          <a:spcPct val="100000"/>
                        </a:lnSpc>
                        <a:spcBef>
                          <a:spcPts val="150"/>
                        </a:spcBef>
                      </a:pPr>
                      <a:endParaRPr sz="1000" dirty="0">
                        <a:latin typeface="Roboto Condensed"/>
                        <a:cs typeface="Roboto Condensed"/>
                      </a:endParaRPr>
                    </a:p>
                  </a:txBody>
                  <a:tcPr marL="0" marR="0" marT="19050" marB="0"/>
                </a:tc>
                <a:tc hMerge="1">
                  <a:txBody>
                    <a:bodyPr/>
                    <a:lstStyle/>
                    <a:p>
                      <a:pPr algn="ctr">
                        <a:lnSpc>
                          <a:spcPct val="100000"/>
                        </a:lnSpc>
                        <a:spcBef>
                          <a:spcPts val="150"/>
                        </a:spcBef>
                      </a:pPr>
                      <a:endParaRPr sz="1000" dirty="0">
                        <a:latin typeface="Roboto Condensed"/>
                        <a:cs typeface="Roboto Condensed"/>
                      </a:endParaRPr>
                    </a:p>
                  </a:txBody>
                  <a:tcPr marL="0" marR="0" marT="19050" marB="0"/>
                </a:tc>
                <a:tc hMerge="1">
                  <a:txBody>
                    <a:bodyPr/>
                    <a:lstStyle/>
                    <a:p>
                      <a:pPr marL="31750" algn="ctr">
                        <a:lnSpc>
                          <a:spcPct val="100000"/>
                        </a:lnSpc>
                        <a:spcBef>
                          <a:spcPts val="150"/>
                        </a:spcBef>
                      </a:pPr>
                      <a:endParaRPr sz="1000" dirty="0">
                        <a:latin typeface="Roboto Condensed"/>
                        <a:cs typeface="Roboto Condensed"/>
                      </a:endParaRPr>
                    </a:p>
                  </a:txBody>
                  <a:tcPr marL="0" marR="0" marT="19050" marB="0"/>
                </a:tc>
                <a:extLst>
                  <a:ext uri="{0D108BD9-81ED-4DB2-BD59-A6C34878D82A}">
                    <a16:rowId xmlns:a16="http://schemas.microsoft.com/office/drawing/2014/main" xmlns="" val="10000"/>
                  </a:ext>
                </a:extLst>
              </a:tr>
              <a:tr h="314578">
                <a:tc rowSpan="5">
                  <a:txBody>
                    <a:bodyPr/>
                    <a:lstStyle/>
                    <a:p>
                      <a:pP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spcBef>
                          <a:spcPts val="150"/>
                        </a:spcBef>
                      </a:pPr>
                      <a:r>
                        <a:rPr sz="2000" b="1" spc="-5" dirty="0">
                          <a:solidFill>
                            <a:srgbClr val="000000"/>
                          </a:solidFill>
                        </a:rPr>
                        <a:t>Salesperson</a:t>
                      </a:r>
                      <a:r>
                        <a:rPr sz="2000" b="1" spc="-25" dirty="0">
                          <a:solidFill>
                            <a:srgbClr val="000000"/>
                          </a:solidFill>
                        </a:rPr>
                        <a:t> </a:t>
                      </a:r>
                      <a:r>
                        <a:rPr sz="2000" b="1" dirty="0">
                          <a:solidFill>
                            <a:srgbClr val="000000"/>
                          </a:solidFill>
                        </a:rPr>
                        <a:t>1</a:t>
                      </a:r>
                      <a:endParaRPr sz="2000" b="1" dirty="0">
                        <a:solidFill>
                          <a:srgbClr val="000000"/>
                        </a:solidFill>
                        <a:latin typeface="Roboto Condensed"/>
                        <a:cs typeface="Roboto Condensed"/>
                      </a:endParaRPr>
                    </a:p>
                  </a:txBody>
                  <a:tcPr marL="0" marR="0" marT="19050" marB="0"/>
                </a:tc>
                <a:tc>
                  <a:txBody>
                    <a:bodyPr/>
                    <a:lstStyle/>
                    <a:p>
                      <a:pPr algn="ctr">
                        <a:lnSpc>
                          <a:spcPct val="100000"/>
                        </a:lnSpc>
                        <a:spcBef>
                          <a:spcPts val="150"/>
                        </a:spcBef>
                      </a:pPr>
                      <a:r>
                        <a:rPr sz="2000" b="1" spc="-5" dirty="0">
                          <a:solidFill>
                            <a:srgbClr val="000000"/>
                          </a:solidFill>
                        </a:rPr>
                        <a:t>Salesperson</a:t>
                      </a:r>
                      <a:r>
                        <a:rPr sz="2000" b="1" spc="-25" dirty="0">
                          <a:solidFill>
                            <a:srgbClr val="000000"/>
                          </a:solidFill>
                        </a:rPr>
                        <a:t> </a:t>
                      </a:r>
                      <a:r>
                        <a:rPr sz="2000" b="1" dirty="0">
                          <a:solidFill>
                            <a:srgbClr val="000000"/>
                          </a:solidFill>
                        </a:rPr>
                        <a:t>2</a:t>
                      </a:r>
                      <a:endParaRPr sz="2000" b="1" dirty="0">
                        <a:solidFill>
                          <a:srgbClr val="000000"/>
                        </a:solidFill>
                        <a:latin typeface="Roboto Condensed"/>
                        <a:cs typeface="Roboto Condensed"/>
                      </a:endParaRPr>
                    </a:p>
                  </a:txBody>
                  <a:tcPr marL="0" marR="0" marT="19050" marB="0"/>
                </a:tc>
                <a:tc>
                  <a:txBody>
                    <a:bodyPr/>
                    <a:lstStyle/>
                    <a:p>
                      <a:pPr marL="31750" algn="ctr">
                        <a:lnSpc>
                          <a:spcPct val="100000"/>
                        </a:lnSpc>
                        <a:spcBef>
                          <a:spcPts val="150"/>
                        </a:spcBef>
                      </a:pPr>
                      <a:r>
                        <a:rPr sz="2000" b="1" spc="-5" dirty="0">
                          <a:solidFill>
                            <a:srgbClr val="000000"/>
                          </a:solidFill>
                        </a:rPr>
                        <a:t>Salesperson</a:t>
                      </a:r>
                      <a:r>
                        <a:rPr sz="2000" b="1" spc="-30" dirty="0">
                          <a:solidFill>
                            <a:srgbClr val="000000"/>
                          </a:solidFill>
                        </a:rPr>
                        <a:t> </a:t>
                      </a:r>
                      <a:r>
                        <a:rPr sz="2000" b="1" dirty="0">
                          <a:solidFill>
                            <a:srgbClr val="000000"/>
                          </a:solidFill>
                        </a:rPr>
                        <a:t>3</a:t>
                      </a:r>
                      <a:endParaRPr sz="2000" b="1" dirty="0">
                        <a:solidFill>
                          <a:srgbClr val="000000"/>
                        </a:solidFill>
                        <a:latin typeface="Roboto Condensed"/>
                        <a:cs typeface="Roboto Condensed"/>
                      </a:endParaRPr>
                    </a:p>
                  </a:txBody>
                  <a:tcPr marL="0" marR="0" marT="19050" marB="0"/>
                </a:tc>
                <a:extLst>
                  <a:ext uri="{0D108BD9-81ED-4DB2-BD59-A6C34878D82A}">
                    <a16:rowId xmlns:a16="http://schemas.microsoft.com/office/drawing/2014/main" xmlns="" val="10001"/>
                  </a:ext>
                </a:extLst>
              </a:tr>
              <a:tr h="323096">
                <a:tc vMerge="1">
                  <a:txBody>
                    <a:bodyPr/>
                    <a:lstStyle/>
                    <a:p>
                      <a:endParaRPr/>
                    </a:p>
                  </a:txBody>
                  <a:tcPr marL="0" marR="0" marT="0" marB="0">
                    <a:lnR w="12700">
                      <a:solidFill>
                        <a:srgbClr val="6A6A71"/>
                      </a:solidFill>
                      <a:prstDash val="solid"/>
                    </a:lnR>
                    <a:lnT w="12700">
                      <a:solidFill>
                        <a:srgbClr val="6A6A71"/>
                      </a:solidFill>
                      <a:prstDash val="solid"/>
                    </a:lnT>
                    <a:lnB w="12700">
                      <a:solidFill>
                        <a:srgbClr val="6A6A71"/>
                      </a:solidFill>
                      <a:prstDash val="solid"/>
                    </a:lnB>
                  </a:tcPr>
                </a:tc>
                <a:tc>
                  <a:txBody>
                    <a:bodyPr/>
                    <a:lstStyle/>
                    <a:p>
                      <a:pPr algn="ctr">
                        <a:lnSpc>
                          <a:spcPct val="100000"/>
                        </a:lnSpc>
                        <a:spcBef>
                          <a:spcPts val="125"/>
                        </a:spcBef>
                      </a:pPr>
                      <a:r>
                        <a:rPr sz="2000" dirty="0">
                          <a:solidFill>
                            <a:srgbClr val="000000"/>
                          </a:solidFill>
                        </a:rPr>
                        <a:t>10</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11</a:t>
                      </a:r>
                      <a:endParaRPr sz="2000">
                        <a:solidFill>
                          <a:srgbClr val="000000"/>
                        </a:solidFill>
                        <a:latin typeface="STIX"/>
                        <a:cs typeface="STIX"/>
                      </a:endParaRPr>
                    </a:p>
                  </a:txBody>
                  <a:tcPr marL="0" marR="0" marT="15875" marB="0"/>
                </a:tc>
                <a:tc>
                  <a:txBody>
                    <a:bodyPr/>
                    <a:lstStyle/>
                    <a:p>
                      <a:pPr marL="32384" algn="ctr">
                        <a:lnSpc>
                          <a:spcPct val="100000"/>
                        </a:lnSpc>
                        <a:spcBef>
                          <a:spcPts val="125"/>
                        </a:spcBef>
                      </a:pPr>
                      <a:r>
                        <a:rPr sz="2000" dirty="0">
                          <a:solidFill>
                            <a:srgbClr val="000000"/>
                          </a:solidFill>
                        </a:rPr>
                        <a:t>11</a:t>
                      </a:r>
                      <a:endParaRPr sz="200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323096">
                <a:tc vMerge="1">
                  <a:txBody>
                    <a:bodyPr/>
                    <a:lstStyle/>
                    <a:p>
                      <a:endParaRPr/>
                    </a:p>
                  </a:txBody>
                  <a:tcPr marL="0" marR="0" marT="0" marB="0">
                    <a:lnR w="12700">
                      <a:solidFill>
                        <a:srgbClr val="6A6A71"/>
                      </a:solidFill>
                      <a:prstDash val="solid"/>
                    </a:lnR>
                    <a:lnT w="12700">
                      <a:solidFill>
                        <a:srgbClr val="6A6A71"/>
                      </a:solidFill>
                      <a:prstDash val="solid"/>
                    </a:lnT>
                    <a:lnB w="12700">
                      <a:solidFill>
                        <a:srgbClr val="6A6A71"/>
                      </a:solidFill>
                      <a:prstDash val="solid"/>
                    </a:lnB>
                  </a:tcPr>
                </a:tc>
                <a:tc>
                  <a:txBody>
                    <a:bodyPr/>
                    <a:lstStyle/>
                    <a:p>
                      <a:pPr algn="ctr">
                        <a:lnSpc>
                          <a:spcPct val="100000"/>
                        </a:lnSpc>
                        <a:spcBef>
                          <a:spcPts val="125"/>
                        </a:spcBef>
                      </a:pPr>
                      <a:r>
                        <a:rPr sz="2000" dirty="0">
                          <a:solidFill>
                            <a:srgbClr val="000000"/>
                          </a:solidFill>
                        </a:rPr>
                        <a:t>14</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16</a:t>
                      </a:r>
                      <a:endParaRPr sz="2000" dirty="0">
                        <a:solidFill>
                          <a:srgbClr val="000000"/>
                        </a:solidFill>
                        <a:latin typeface="STIX"/>
                        <a:cs typeface="STIX"/>
                      </a:endParaRPr>
                    </a:p>
                  </a:txBody>
                  <a:tcPr marL="0" marR="0" marT="15875" marB="0"/>
                </a:tc>
                <a:tc>
                  <a:txBody>
                    <a:bodyPr/>
                    <a:lstStyle/>
                    <a:p>
                      <a:pPr marL="32384" algn="ctr">
                        <a:lnSpc>
                          <a:spcPct val="100000"/>
                        </a:lnSpc>
                        <a:spcBef>
                          <a:spcPts val="125"/>
                        </a:spcBef>
                      </a:pPr>
                      <a:r>
                        <a:rPr sz="2000" dirty="0">
                          <a:solidFill>
                            <a:srgbClr val="000000"/>
                          </a:solidFill>
                        </a:rPr>
                        <a:t>13</a:t>
                      </a:r>
                      <a:endParaRPr sz="200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323096">
                <a:tc vMerge="1">
                  <a:txBody>
                    <a:bodyPr/>
                    <a:lstStyle/>
                    <a:p>
                      <a:endParaRPr/>
                    </a:p>
                  </a:txBody>
                  <a:tcPr marL="0" marR="0" marT="0" marB="0">
                    <a:lnR w="12700">
                      <a:solidFill>
                        <a:srgbClr val="6A6A71"/>
                      </a:solidFill>
                      <a:prstDash val="solid"/>
                    </a:lnR>
                    <a:lnT w="12700">
                      <a:solidFill>
                        <a:srgbClr val="6A6A71"/>
                      </a:solidFill>
                      <a:prstDash val="solid"/>
                    </a:lnT>
                    <a:lnB w="12700">
                      <a:solidFill>
                        <a:srgbClr val="6A6A71"/>
                      </a:solidFill>
                      <a:prstDash val="solid"/>
                    </a:lnB>
                  </a:tcPr>
                </a:tc>
                <a:tc>
                  <a:txBody>
                    <a:bodyPr/>
                    <a:lstStyle/>
                    <a:p>
                      <a:pPr algn="ctr">
                        <a:lnSpc>
                          <a:spcPct val="100000"/>
                        </a:lnSpc>
                        <a:spcBef>
                          <a:spcPts val="125"/>
                        </a:spcBef>
                      </a:pPr>
                      <a:r>
                        <a:rPr sz="2000" dirty="0">
                          <a:solidFill>
                            <a:srgbClr val="000000"/>
                          </a:solidFill>
                        </a:rPr>
                        <a:t>13</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14</a:t>
                      </a:r>
                      <a:endParaRPr sz="2000" dirty="0">
                        <a:solidFill>
                          <a:srgbClr val="000000"/>
                        </a:solidFill>
                        <a:latin typeface="STIX"/>
                        <a:cs typeface="STIX"/>
                      </a:endParaRPr>
                    </a:p>
                  </a:txBody>
                  <a:tcPr marL="0" marR="0" marT="15875" marB="0"/>
                </a:tc>
                <a:tc>
                  <a:txBody>
                    <a:bodyPr/>
                    <a:lstStyle/>
                    <a:p>
                      <a:pPr marL="32384" algn="ctr">
                        <a:lnSpc>
                          <a:spcPct val="100000"/>
                        </a:lnSpc>
                        <a:spcBef>
                          <a:spcPts val="125"/>
                        </a:spcBef>
                      </a:pPr>
                      <a:r>
                        <a:rPr sz="2000" dirty="0">
                          <a:solidFill>
                            <a:srgbClr val="000000"/>
                          </a:solidFill>
                        </a:rPr>
                        <a:t>12</a:t>
                      </a:r>
                      <a:endParaRPr sz="200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322102">
                <a:tc vMerge="1">
                  <a:txBody>
                    <a:bodyPr/>
                    <a:lstStyle/>
                    <a:p>
                      <a:endParaRPr/>
                    </a:p>
                  </a:txBody>
                  <a:tcPr marL="0" marR="0" marT="0" marB="0">
                    <a:lnR w="12700">
                      <a:solidFill>
                        <a:srgbClr val="6A6A71"/>
                      </a:solidFill>
                      <a:prstDash val="solid"/>
                    </a:lnR>
                    <a:lnT w="12700">
                      <a:solidFill>
                        <a:srgbClr val="6A6A71"/>
                      </a:solidFill>
                      <a:prstDash val="solid"/>
                    </a:lnT>
                    <a:lnB w="12700">
                      <a:solidFill>
                        <a:srgbClr val="6A6A71"/>
                      </a:solidFill>
                      <a:prstDash val="solid"/>
                    </a:lnB>
                  </a:tcPr>
                </a:tc>
                <a:tc>
                  <a:txBody>
                    <a:bodyPr/>
                    <a:lstStyle/>
                    <a:p>
                      <a:pPr algn="ctr">
                        <a:lnSpc>
                          <a:spcPct val="100000"/>
                        </a:lnSpc>
                        <a:spcBef>
                          <a:spcPts val="125"/>
                        </a:spcBef>
                      </a:pPr>
                      <a:r>
                        <a:rPr sz="2000" dirty="0">
                          <a:solidFill>
                            <a:srgbClr val="000000"/>
                          </a:solidFill>
                        </a:rPr>
                        <a:t>12</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15</a:t>
                      </a:r>
                      <a:endParaRPr sz="2000" dirty="0">
                        <a:solidFill>
                          <a:srgbClr val="000000"/>
                        </a:solidFill>
                        <a:latin typeface="STIX"/>
                        <a:cs typeface="STIX"/>
                      </a:endParaRPr>
                    </a:p>
                  </a:txBody>
                  <a:tcPr marL="0" marR="0" marT="15875" marB="0"/>
                </a:tc>
                <a:tc>
                  <a:txBody>
                    <a:bodyPr/>
                    <a:lstStyle/>
                    <a:p>
                      <a:pPr marL="32384" algn="ctr">
                        <a:lnSpc>
                          <a:spcPct val="100000"/>
                        </a:lnSpc>
                        <a:spcBef>
                          <a:spcPts val="125"/>
                        </a:spcBef>
                      </a:pPr>
                      <a:r>
                        <a:rPr sz="2000" dirty="0">
                          <a:solidFill>
                            <a:srgbClr val="000000"/>
                          </a:solidFill>
                        </a:rPr>
                        <a:t>15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5"/>
                  </a:ext>
                </a:extLst>
              </a:tr>
              <a:tr h="323830">
                <a:tc>
                  <a:txBody>
                    <a:bodyPr/>
                    <a:lstStyle/>
                    <a:p>
                      <a:pPr algn="ctr">
                        <a:lnSpc>
                          <a:spcPct val="100000"/>
                        </a:lnSpc>
                        <a:spcBef>
                          <a:spcPts val="225"/>
                        </a:spcBef>
                      </a:pPr>
                      <a:r>
                        <a:rPr sz="2000" b="1" spc="-25" dirty="0">
                          <a:solidFill>
                            <a:srgbClr val="000000"/>
                          </a:solidFill>
                        </a:rPr>
                        <a:t>Total</a:t>
                      </a:r>
                      <a:endParaRPr sz="2000" b="1" dirty="0">
                        <a:solidFill>
                          <a:srgbClr val="000000"/>
                        </a:solidFill>
                        <a:latin typeface="Roboto Condensed"/>
                        <a:cs typeface="Roboto Condensed"/>
                      </a:endParaRPr>
                    </a:p>
                  </a:txBody>
                  <a:tcPr marL="0" marR="0" marT="28575" marB="0"/>
                </a:tc>
                <a:tc>
                  <a:txBody>
                    <a:bodyPr/>
                    <a:lstStyle/>
                    <a:p>
                      <a:pPr algn="ctr">
                        <a:lnSpc>
                          <a:spcPct val="100000"/>
                        </a:lnSpc>
                        <a:spcBef>
                          <a:spcPts val="125"/>
                        </a:spcBef>
                      </a:pPr>
                      <a:r>
                        <a:rPr sz="2000" dirty="0">
                          <a:solidFill>
                            <a:srgbClr val="000000"/>
                          </a:solidFill>
                        </a:rPr>
                        <a:t>49</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56</a:t>
                      </a:r>
                      <a:endParaRPr sz="2000" dirty="0">
                        <a:solidFill>
                          <a:srgbClr val="000000"/>
                        </a:solidFill>
                        <a:latin typeface="STIX"/>
                        <a:cs typeface="STIX"/>
                      </a:endParaRPr>
                    </a:p>
                  </a:txBody>
                  <a:tcPr marL="0" marR="0" marT="15875" marB="0"/>
                </a:tc>
                <a:tc>
                  <a:txBody>
                    <a:bodyPr/>
                    <a:lstStyle/>
                    <a:p>
                      <a:pPr marL="32384" algn="ctr">
                        <a:lnSpc>
                          <a:spcPct val="100000"/>
                        </a:lnSpc>
                        <a:spcBef>
                          <a:spcPts val="125"/>
                        </a:spcBef>
                      </a:pPr>
                      <a:r>
                        <a:rPr sz="2000" dirty="0">
                          <a:solidFill>
                            <a:srgbClr val="000000"/>
                          </a:solidFill>
                        </a:rPr>
                        <a:t>51</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6"/>
                  </a:ext>
                </a:extLst>
              </a:tr>
              <a:tr h="323830">
                <a:tc>
                  <a:txBody>
                    <a:bodyPr/>
                    <a:lstStyle/>
                    <a:p>
                      <a:pPr algn="ctr">
                        <a:lnSpc>
                          <a:spcPct val="100000"/>
                        </a:lnSpc>
                        <a:spcBef>
                          <a:spcPts val="225"/>
                        </a:spcBef>
                      </a:pPr>
                      <a:r>
                        <a:rPr sz="2000" b="1" spc="-10" dirty="0">
                          <a:solidFill>
                            <a:srgbClr val="000000"/>
                          </a:solidFill>
                        </a:rPr>
                        <a:t>Average</a:t>
                      </a:r>
                      <a:endParaRPr sz="2000" b="1" dirty="0">
                        <a:solidFill>
                          <a:srgbClr val="000000"/>
                        </a:solidFill>
                        <a:latin typeface="Roboto Condensed"/>
                        <a:cs typeface="Roboto Condensed"/>
                      </a:endParaRPr>
                    </a:p>
                  </a:txBody>
                  <a:tcPr marL="0" marR="0" marT="28575" marB="0"/>
                </a:tc>
                <a:tc>
                  <a:txBody>
                    <a:bodyPr/>
                    <a:lstStyle/>
                    <a:p>
                      <a:pPr algn="ctr">
                        <a:lnSpc>
                          <a:spcPct val="100000"/>
                        </a:lnSpc>
                        <a:spcBef>
                          <a:spcPts val="125"/>
                        </a:spcBef>
                      </a:pPr>
                      <a:r>
                        <a:rPr sz="2000" dirty="0">
                          <a:solidFill>
                            <a:srgbClr val="000000"/>
                          </a:solidFill>
                        </a:rPr>
                        <a:t>12.25</a:t>
                      </a:r>
                      <a:endParaRPr sz="200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14.00</a:t>
                      </a:r>
                      <a:endParaRPr sz="2000" dirty="0">
                        <a:solidFill>
                          <a:srgbClr val="000000"/>
                        </a:solidFill>
                        <a:latin typeface="STIX"/>
                        <a:cs typeface="STIX"/>
                      </a:endParaRPr>
                    </a:p>
                  </a:txBody>
                  <a:tcPr marL="0" marR="0" marT="15875" marB="0"/>
                </a:tc>
                <a:tc>
                  <a:txBody>
                    <a:bodyPr/>
                    <a:lstStyle/>
                    <a:p>
                      <a:pPr marL="32384" algn="ctr">
                        <a:lnSpc>
                          <a:spcPct val="100000"/>
                        </a:lnSpc>
                        <a:spcBef>
                          <a:spcPts val="125"/>
                        </a:spcBef>
                      </a:pPr>
                      <a:r>
                        <a:rPr sz="2000" dirty="0">
                          <a:solidFill>
                            <a:srgbClr val="000000"/>
                          </a:solidFill>
                        </a:rPr>
                        <a:t>12.75</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7"/>
                  </a:ext>
                </a:extLst>
              </a:tr>
              <a:tr h="323830">
                <a:tc>
                  <a:txBody>
                    <a:bodyPr/>
                    <a:lstStyle/>
                    <a:p>
                      <a:pPr algn="ctr">
                        <a:lnSpc>
                          <a:spcPct val="100000"/>
                        </a:lnSpc>
                        <a:spcBef>
                          <a:spcPts val="225"/>
                        </a:spcBef>
                      </a:pPr>
                      <a:r>
                        <a:rPr sz="2000" b="1" spc="-10" dirty="0">
                          <a:solidFill>
                            <a:srgbClr val="000000"/>
                          </a:solidFill>
                        </a:rPr>
                        <a:t>Standard</a:t>
                      </a:r>
                      <a:r>
                        <a:rPr sz="2000" b="1" spc="-20" dirty="0">
                          <a:solidFill>
                            <a:srgbClr val="000000"/>
                          </a:solidFill>
                        </a:rPr>
                        <a:t> </a:t>
                      </a:r>
                      <a:r>
                        <a:rPr sz="2000" b="1" spc="-5" dirty="0">
                          <a:solidFill>
                            <a:srgbClr val="000000"/>
                          </a:solidFill>
                        </a:rPr>
                        <a:t>Deviation</a:t>
                      </a:r>
                      <a:endParaRPr sz="2000" b="1" dirty="0">
                        <a:solidFill>
                          <a:srgbClr val="000000"/>
                        </a:solidFill>
                        <a:latin typeface="Roboto Condensed"/>
                        <a:cs typeface="Roboto Condensed"/>
                      </a:endParaRPr>
                    </a:p>
                  </a:txBody>
                  <a:tcPr marL="0" marR="0" marT="28575" marB="0"/>
                </a:tc>
                <a:tc>
                  <a:txBody>
                    <a:bodyPr/>
                    <a:lstStyle/>
                    <a:p>
                      <a:pPr algn="ctr">
                        <a:lnSpc>
                          <a:spcPct val="100000"/>
                        </a:lnSpc>
                        <a:spcBef>
                          <a:spcPts val="125"/>
                        </a:spcBef>
                      </a:pPr>
                      <a:r>
                        <a:rPr sz="2000" dirty="0">
                          <a:solidFill>
                            <a:srgbClr val="000000"/>
                          </a:solidFill>
                        </a:rPr>
                        <a:t>1.708</a:t>
                      </a:r>
                      <a:endParaRPr sz="2000" dirty="0">
                        <a:solidFill>
                          <a:srgbClr val="000000"/>
                        </a:solidFill>
                        <a:latin typeface="STIX"/>
                        <a:cs typeface="STIX"/>
                      </a:endParaRPr>
                    </a:p>
                  </a:txBody>
                  <a:tcPr marL="0" marR="0" marT="15875" marB="0"/>
                </a:tc>
                <a:tc>
                  <a:txBody>
                    <a:bodyPr/>
                    <a:lstStyle/>
                    <a:p>
                      <a:pPr algn="ctr">
                        <a:lnSpc>
                          <a:spcPct val="100000"/>
                        </a:lnSpc>
                        <a:spcBef>
                          <a:spcPts val="125"/>
                        </a:spcBef>
                      </a:pPr>
                      <a:r>
                        <a:rPr sz="2000" dirty="0">
                          <a:solidFill>
                            <a:srgbClr val="000000"/>
                          </a:solidFill>
                        </a:rPr>
                        <a:t>2.160</a:t>
                      </a:r>
                      <a:endParaRPr sz="2000" dirty="0">
                        <a:solidFill>
                          <a:srgbClr val="000000"/>
                        </a:solidFill>
                        <a:latin typeface="STIX"/>
                        <a:cs typeface="STIX"/>
                      </a:endParaRPr>
                    </a:p>
                  </a:txBody>
                  <a:tcPr marL="0" marR="0" marT="15875" marB="0"/>
                </a:tc>
                <a:tc>
                  <a:txBody>
                    <a:bodyPr/>
                    <a:lstStyle/>
                    <a:p>
                      <a:pPr marL="32384" algn="ctr">
                        <a:lnSpc>
                          <a:spcPct val="100000"/>
                        </a:lnSpc>
                        <a:spcBef>
                          <a:spcPts val="125"/>
                        </a:spcBef>
                      </a:pPr>
                      <a:r>
                        <a:rPr sz="2000" dirty="0">
                          <a:solidFill>
                            <a:srgbClr val="000000"/>
                          </a:solidFill>
                        </a:rPr>
                        <a:t>1.708</a:t>
                      </a:r>
                      <a:endParaRPr sz="2000" dirty="0">
                        <a:solidFill>
                          <a:srgbClr val="000000"/>
                        </a:solidFill>
                        <a:latin typeface="STIX"/>
                        <a:cs typeface="STIX"/>
                      </a:endParaRPr>
                    </a:p>
                  </a:txBody>
                  <a:tcPr marL="0" marR="0" marT="15875" marB="0"/>
                </a:tc>
                <a:extLst>
                  <a:ext uri="{0D108BD9-81ED-4DB2-BD59-A6C34878D82A}">
                    <a16:rowId xmlns:a16="http://schemas.microsoft.com/office/drawing/2014/main" xmlns="" val="10008"/>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lstStyle/>
          <a:p>
            <a:r>
              <a:rPr lang="en-US" b="1" dirty="0"/>
              <a:t>Solution</a:t>
            </a:r>
          </a:p>
          <a:p>
            <a:r>
              <a:rPr lang="en-US" b="1" dirty="0"/>
              <a:t>Step 1: </a:t>
            </a:r>
            <a:r>
              <a:rPr lang="en-US" dirty="0"/>
              <a:t>Determine the null and alternative hypotheses.</a:t>
            </a:r>
          </a:p>
          <a:p>
            <a:r>
              <a:rPr lang="en-US" dirty="0"/>
              <a:t>In plain English we can write the hypotheses as follows. </a:t>
            </a:r>
          </a:p>
          <a:p>
            <a:r>
              <a:rPr lang="en-US" b="1" dirty="0"/>
              <a:t>Null Hypothesis: </a:t>
            </a:r>
            <a:r>
              <a:rPr lang="en-US" dirty="0"/>
              <a:t>There is no difference in average sale price among the three sales reps. </a:t>
            </a:r>
          </a:p>
          <a:p>
            <a:r>
              <a:rPr lang="en-US" b="1" dirty="0"/>
              <a:t>Alternative Hypothesis: </a:t>
            </a:r>
            <a:r>
              <a:rPr lang="en-US" dirty="0"/>
              <a:t>There is a difference in average sale price among the three sales reps. </a:t>
            </a:r>
          </a:p>
        </p:txBody>
      </p:sp>
      <p:pic>
        <p:nvPicPr>
          <p:cNvPr id="318465" name="Picture 1"/>
          <p:cNvPicPr>
            <a:picLocks noChangeAspect="1" noChangeArrowheads="1"/>
          </p:cNvPicPr>
          <p:nvPr/>
        </p:nvPicPr>
        <p:blipFill>
          <a:blip r:embed="rId2" cstate="print"/>
          <a:srcRect/>
          <a:stretch>
            <a:fillRect/>
          </a:stretch>
        </p:blipFill>
        <p:spPr bwMode="auto">
          <a:xfrm>
            <a:off x="6156960" y="4267200"/>
            <a:ext cx="2377440" cy="159774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84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a:xfrm>
            <a:off x="457200" y="1280160"/>
            <a:ext cx="8229600" cy="4739640"/>
          </a:xfrm>
        </p:spPr>
        <p:txBody>
          <a:bodyPr>
            <a:normAutofit/>
          </a:bodyPr>
          <a:lstStyle/>
          <a:p>
            <a:r>
              <a:rPr lang="en-US" dirty="0"/>
              <a:t>Since the sales manager is interested in comparing the average sale price of the three sales reps, the population parameters of interest are the true average sale price for each salesperson. </a:t>
            </a:r>
          </a:p>
          <a:p>
            <a:r>
              <a:rPr lang="el-GR" i="1" dirty="0">
                <a:latin typeface="Cambria Math" panose="02040503050406030204" pitchFamily="18" charset="0"/>
                <a:ea typeface="Cambria Math" panose="02040503050406030204" pitchFamily="18" charset="0"/>
              </a:rPr>
              <a:t>μ</a:t>
            </a:r>
            <a:r>
              <a:rPr lang="en-US" baseline="-25000" dirty="0"/>
              <a:t>1</a:t>
            </a:r>
            <a:r>
              <a:rPr lang="en-US" dirty="0"/>
              <a:t> </a:t>
            </a:r>
            <a:r>
              <a:rPr lang="en-US" dirty="0">
                <a:latin typeface="Symbol" pitchFamily="98" charset="2"/>
              </a:rPr>
              <a:t>=</a:t>
            </a:r>
            <a:r>
              <a:rPr lang="en-US" dirty="0"/>
              <a:t> the true average sale price for sales rep #1 </a:t>
            </a:r>
          </a:p>
          <a:p>
            <a:r>
              <a:rPr lang="el-GR" i="1" dirty="0">
                <a:latin typeface="Cambria Math" panose="02040503050406030204" pitchFamily="18" charset="0"/>
                <a:ea typeface="Cambria Math" panose="02040503050406030204" pitchFamily="18" charset="0"/>
              </a:rPr>
              <a:t>μ</a:t>
            </a:r>
            <a:r>
              <a:rPr lang="en-US" baseline="-25000" dirty="0"/>
              <a:t>2</a:t>
            </a:r>
            <a:r>
              <a:rPr lang="en-US" dirty="0"/>
              <a:t> </a:t>
            </a:r>
            <a:r>
              <a:rPr lang="en-US" dirty="0">
                <a:latin typeface="Symbol" pitchFamily="98" charset="2"/>
              </a:rPr>
              <a:t>=</a:t>
            </a:r>
            <a:r>
              <a:rPr lang="en-US" dirty="0"/>
              <a:t> the true average sale price for sales rep #2 </a:t>
            </a:r>
          </a:p>
          <a:p>
            <a:r>
              <a:rPr lang="el-GR" i="1" dirty="0">
                <a:latin typeface="Cambria Math" panose="02040503050406030204" pitchFamily="18" charset="0"/>
                <a:ea typeface="Cambria Math" panose="02040503050406030204" pitchFamily="18" charset="0"/>
              </a:rPr>
              <a:t>μ</a:t>
            </a:r>
            <a:r>
              <a:rPr lang="en-US" baseline="-25000" dirty="0"/>
              <a:t>3</a:t>
            </a:r>
            <a:r>
              <a:rPr lang="en-US" dirty="0"/>
              <a:t> </a:t>
            </a:r>
            <a:r>
              <a:rPr lang="en-US" dirty="0">
                <a:latin typeface="Symbol" pitchFamily="98" charset="2"/>
              </a:rPr>
              <a:t>=</a:t>
            </a:r>
            <a:r>
              <a:rPr lang="en-US" dirty="0"/>
              <a:t> the true average sale price for sales rep #3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a:xfrm>
            <a:off x="457200" y="1280160"/>
            <a:ext cx="8229600" cy="4739640"/>
          </a:xfrm>
        </p:spPr>
        <p:txBody>
          <a:bodyPr>
            <a:normAutofit/>
          </a:bodyPr>
          <a:lstStyle/>
          <a:p>
            <a:r>
              <a:rPr lang="en-US" dirty="0"/>
              <a:t>Based on the way the test statistic is constructed, we will reject the null hypothesis for large values of the test statistic, meaning that the variability among the sample means is much larger than the variability within the sample observations. Thus, the </a:t>
            </a:r>
            <a:r>
              <a:rPr lang="en-US" i="1" dirty="0"/>
              <a:t>F</a:t>
            </a:r>
            <a:r>
              <a:rPr lang="en-US" dirty="0"/>
              <a:t>-test is always a one-sided test.</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a:xfrm>
            <a:off x="457200" y="1280160"/>
            <a:ext cx="8229600" cy="4968240"/>
          </a:xfrm>
        </p:spPr>
        <p:txBody>
          <a:bodyPr/>
          <a:lstStyle/>
          <a:p>
            <a:r>
              <a:rPr lang="en-US" dirty="0"/>
              <a:t>Therefore, in symbols the hypotheses can be written as </a:t>
            </a:r>
          </a:p>
          <a:p>
            <a:pPr>
              <a:tabLst>
                <a:tab pos="2800350" algn="l"/>
              </a:tabLst>
            </a:pPr>
            <a:r>
              <a:rPr lang="en-US" i="1" dirty="0"/>
              <a:t>H</a:t>
            </a:r>
            <a:r>
              <a:rPr lang="en-US" baseline="-25000" dirty="0"/>
              <a:t>0</a:t>
            </a:r>
            <a:r>
              <a:rPr lang="en-US" dirty="0"/>
              <a:t>: </a:t>
            </a:r>
            <a:r>
              <a:rPr lang="el-GR" i="1" dirty="0">
                <a:latin typeface="Cambria Math" panose="02040503050406030204" pitchFamily="18" charset="0"/>
                <a:ea typeface="Cambria Math" panose="02040503050406030204" pitchFamily="18" charset="0"/>
              </a:rPr>
              <a:t>μ</a:t>
            </a:r>
            <a:r>
              <a:rPr lang="en-US" baseline="-25000" dirty="0"/>
              <a:t>1</a:t>
            </a:r>
            <a:r>
              <a:rPr lang="en-US" dirty="0"/>
              <a:t> </a:t>
            </a:r>
            <a:r>
              <a:rPr lang="en-US" dirty="0">
                <a:latin typeface="Symbol" pitchFamily="98" charset="2"/>
              </a:rPr>
              <a:t>=</a:t>
            </a:r>
            <a:r>
              <a:rPr lang="en-US" dirty="0"/>
              <a:t> </a:t>
            </a:r>
            <a:r>
              <a:rPr lang="el-GR" i="1" dirty="0">
                <a:latin typeface="Cambria Math" panose="02040503050406030204" pitchFamily="18" charset="0"/>
                <a:ea typeface="Cambria Math" panose="02040503050406030204" pitchFamily="18" charset="0"/>
              </a:rPr>
              <a:t>μ</a:t>
            </a:r>
            <a:r>
              <a:rPr lang="en-US" baseline="-25000" dirty="0"/>
              <a:t>2</a:t>
            </a:r>
            <a:r>
              <a:rPr lang="en-US" dirty="0"/>
              <a:t> </a:t>
            </a:r>
            <a:r>
              <a:rPr lang="en-US" dirty="0">
                <a:latin typeface="Symbol" pitchFamily="98" charset="2"/>
              </a:rPr>
              <a:t>=</a:t>
            </a:r>
            <a:r>
              <a:rPr lang="en-US" dirty="0"/>
              <a:t> </a:t>
            </a:r>
            <a:r>
              <a:rPr lang="el-GR" i="1" dirty="0">
                <a:latin typeface="Cambria Math" panose="02040503050406030204" pitchFamily="18" charset="0"/>
                <a:ea typeface="Cambria Math" panose="02040503050406030204" pitchFamily="18" charset="0"/>
              </a:rPr>
              <a:t>μ</a:t>
            </a:r>
            <a:r>
              <a:rPr lang="en-US" baseline="-25000" dirty="0"/>
              <a:t>3	</a:t>
            </a:r>
            <a:r>
              <a:rPr lang="en-US" dirty="0"/>
              <a:t>The average sale price is the same 	for all three sales reps. </a:t>
            </a:r>
          </a:p>
          <a:p>
            <a:r>
              <a:rPr lang="en-US" i="1" dirty="0"/>
              <a:t>H</a:t>
            </a:r>
            <a:r>
              <a:rPr lang="en-US" i="1" baseline="-25000" dirty="0"/>
              <a:t>a</a:t>
            </a:r>
            <a:r>
              <a:rPr lang="en-US" dirty="0"/>
              <a:t>: At least one </a:t>
            </a:r>
            <a:r>
              <a:rPr lang="el-GR" i="1" dirty="0">
                <a:latin typeface="Cambria Math" panose="02040503050406030204" pitchFamily="18" charset="0"/>
                <a:ea typeface="Cambria Math" panose="02040503050406030204" pitchFamily="18" charset="0"/>
              </a:rPr>
              <a:t>μ</a:t>
            </a:r>
            <a:r>
              <a:rPr lang="en-US" i="1" baseline="-25000" dirty="0" err="1"/>
              <a:t>i</a:t>
            </a:r>
            <a:r>
              <a:rPr lang="en-US" dirty="0"/>
              <a:t> is different.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06E162-C6BB-4F42-B75E-3E536C9D1F05}"/>
              </a:ext>
            </a:extLst>
          </p:cNvPr>
          <p:cNvSpPr>
            <a:spLocks noGrp="1"/>
          </p:cNvSpPr>
          <p:nvPr>
            <p:ph type="title"/>
          </p:nvPr>
        </p:nvSpPr>
        <p:spPr/>
        <p:txBody>
          <a:bodyPr/>
          <a:lstStyle/>
          <a:p>
            <a:r>
              <a:rPr lang="en-US" dirty="0"/>
              <a:t>Example 15.1.1 (cont.)</a:t>
            </a:r>
          </a:p>
        </p:txBody>
      </p:sp>
      <p:sp>
        <p:nvSpPr>
          <p:cNvPr id="3" name="Content Placeholder 2">
            <a:extLst>
              <a:ext uri="{FF2B5EF4-FFF2-40B4-BE49-F238E27FC236}">
                <a16:creationId xmlns:a16="http://schemas.microsoft.com/office/drawing/2014/main" xmlns="" id="{40EF9DF3-0E97-4827-B78F-3CD794D6C514}"/>
              </a:ext>
            </a:extLst>
          </p:cNvPr>
          <p:cNvSpPr>
            <a:spLocks noGrp="1"/>
          </p:cNvSpPr>
          <p:nvPr>
            <p:ph idx="1"/>
          </p:nvPr>
        </p:nvSpPr>
        <p:spPr/>
        <p:txBody>
          <a:bodyPr/>
          <a:lstStyle/>
          <a:p>
            <a:r>
              <a:rPr lang="en-US" b="1" dirty="0"/>
              <a:t>Step 2:</a:t>
            </a:r>
            <a:r>
              <a:rPr lang="en-US" dirty="0"/>
              <a:t> Specify the significance level </a:t>
            </a:r>
            <a:r>
              <a:rPr lang="el-GR" i="1" dirty="0">
                <a:latin typeface="Cambria Math" panose="02040503050406030204" pitchFamily="18" charset="0"/>
                <a:ea typeface="Cambria Math" panose="02040503050406030204" pitchFamily="18" charset="0"/>
                <a:sym typeface="Symbol"/>
              </a:rPr>
              <a:t>α</a:t>
            </a:r>
            <a:r>
              <a:rPr lang="en-US" i="1" dirty="0"/>
              <a:t>.</a:t>
            </a:r>
          </a:p>
          <a:p>
            <a:r>
              <a:rPr lang="en-US" dirty="0"/>
              <a:t>The level of the test is specified in the problem as 	 </a:t>
            </a:r>
            <a:br>
              <a:rPr lang="en-US" dirty="0"/>
            </a:br>
            <a:r>
              <a:rPr lang="el-GR" i="1" dirty="0">
                <a:solidFill>
                  <a:srgbClr val="0000FF"/>
                </a:solidFill>
                <a:latin typeface="Cambria Math" panose="02040503050406030204" pitchFamily="18" charset="0"/>
                <a:ea typeface="Cambria Math" panose="02040503050406030204" pitchFamily="18" charset="0"/>
                <a:sym typeface="Symbol"/>
              </a:rPr>
              <a:t>α</a:t>
            </a:r>
            <a:r>
              <a:rPr lang="en-US" dirty="0">
                <a:solidFill>
                  <a:srgbClr val="0000FF"/>
                </a:solidFill>
              </a:rPr>
              <a:t> = 0.05</a:t>
            </a:r>
            <a:r>
              <a:rPr lang="en-US" dirty="0"/>
              <a:t>.</a:t>
            </a:r>
          </a:p>
          <a:p>
            <a:endParaRPr lang="en-US" dirty="0"/>
          </a:p>
        </p:txBody>
      </p:sp>
    </p:spTree>
    <p:extLst>
      <p:ext uri="{BB962C8B-B14F-4D97-AF65-F5344CB8AC3E}">
        <p14:creationId xmlns:p14="http://schemas.microsoft.com/office/powerpoint/2010/main" val="23144047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normAutofit fontScale="92500"/>
          </a:bodyPr>
          <a:lstStyle/>
          <a:p>
            <a:r>
              <a:rPr lang="en-US" b="1" dirty="0"/>
              <a:t>Step 3: </a:t>
            </a:r>
            <a:r>
              <a:rPr lang="en-US" dirty="0"/>
              <a:t>Validate the assumptions of the hypothesis testing model, identify the appropriate test statistic, and compute its value. </a:t>
            </a:r>
          </a:p>
          <a:p>
            <a:r>
              <a:rPr lang="en-US" dirty="0"/>
              <a:t>There are three key questions which we must ask. </a:t>
            </a:r>
          </a:p>
          <a:p>
            <a:pPr marL="514350" indent="-514350">
              <a:buFont typeface="+mj-lt"/>
              <a:buAutoNum type="arabicPeriod"/>
            </a:pPr>
            <a:r>
              <a:rPr lang="en-US" dirty="0"/>
              <a:t>Were the sample sale prices for each of the sales reps collected in an independent and random fashion? </a:t>
            </a:r>
          </a:p>
          <a:p>
            <a:pPr marL="514350" indent="-514350">
              <a:buFont typeface="+mj-lt"/>
              <a:buAutoNum type="arabicPeriod"/>
            </a:pPr>
            <a:r>
              <a:rPr lang="en-US" dirty="0"/>
              <a:t>Are the sale prices for each of the sales reps normally distributed? </a:t>
            </a:r>
          </a:p>
          <a:p>
            <a:pPr marL="514350" indent="-514350">
              <a:buFont typeface="+mj-lt"/>
              <a:buAutoNum type="arabicPeriod"/>
            </a:pPr>
            <a:r>
              <a:rPr lang="en-US" dirty="0"/>
              <a:t>Do the sale prices for each of the sales reps have essentially the same variance?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lstStyle/>
          <a:p>
            <a:r>
              <a:rPr lang="en-US" dirty="0"/>
              <a:t>Based on prior studies and normal probability plots of each salesperson's sales (only the plot for Salesperson 1 is shown on a later slide), you have reason to believe that the sale prices of the robots for each of the sales reps has an approximately normal distribution.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 </a:t>
            </a:r>
          </a:p>
        </p:txBody>
      </p:sp>
      <p:sp>
        <p:nvSpPr>
          <p:cNvPr id="4"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An experimental condition applied to the units is called a </a:t>
            </a:r>
            <a:r>
              <a:rPr lang="en-US" b="1" dirty="0">
                <a:solidFill>
                  <a:srgbClr val="C00000"/>
                </a:solidFill>
              </a:rPr>
              <a:t>treatment</a:t>
            </a:r>
            <a:r>
              <a:rPr lang="en-US" dirty="0">
                <a:solidFill>
                  <a:srgbClr val="000000"/>
                </a:solidFill>
              </a:rPr>
              <a:t>.</a:t>
            </a:r>
            <a:r>
              <a:rPr lang="en-US" b="1" dirty="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normAutofit lnSpcReduction="10000"/>
          </a:bodyPr>
          <a:lstStyle/>
          <a:p>
            <a:r>
              <a:rPr lang="en-US" dirty="0"/>
              <a:t>The standard deviation of the selling prices for each salesperson, shown at the bottom of the table, are reasonably similar. Therefore, we can assume that the variances of the three distributions are approximately equal. Also, you used random sampling to collect your data.</a:t>
            </a:r>
          </a:p>
          <a:p>
            <a:pPr marL="461963"/>
            <a:r>
              <a:rPr lang="en-US" dirty="0"/>
              <a:t>Independent random samples for each salesperson </a:t>
            </a:r>
          </a:p>
          <a:p>
            <a:pPr marL="461963"/>
            <a:r>
              <a:rPr lang="en-US" dirty="0"/>
              <a:t>The distribution of selling prices is approximately normally distributed for each salesperson. </a:t>
            </a:r>
          </a:p>
          <a:p>
            <a:pPr marL="461963"/>
            <a:r>
              <a:rPr lang="en-US" dirty="0"/>
              <a:t>The variances in selling price for each salesperson are approximately equal. </a:t>
            </a:r>
          </a:p>
          <a:p>
            <a:endParaRPr lang="en-US" dirty="0"/>
          </a:p>
        </p:txBody>
      </p:sp>
      <p:pic>
        <p:nvPicPr>
          <p:cNvPr id="4" name="Picture 2">
            <a:extLst>
              <a:ext uri="{FF2B5EF4-FFF2-40B4-BE49-F238E27FC236}">
                <a16:creationId xmlns:a16="http://schemas.microsoft.com/office/drawing/2014/main" xmlns="" id="{E677882C-3183-4DE3-8FF0-F4DCC1A940C4}"/>
              </a:ext>
            </a:extLst>
          </p:cNvPr>
          <p:cNvPicPr>
            <a:picLocks noChangeAspect="1" noChangeArrowheads="1"/>
          </p:cNvPicPr>
          <p:nvPr/>
        </p:nvPicPr>
        <p:blipFill>
          <a:blip r:embed="rId2" cstate="print"/>
          <a:srcRect/>
          <a:stretch>
            <a:fillRect/>
          </a:stretch>
        </p:blipFill>
        <p:spPr bwMode="auto">
          <a:xfrm>
            <a:off x="533400" y="3733800"/>
            <a:ext cx="365125" cy="381000"/>
          </a:xfrm>
          <a:prstGeom prst="rect">
            <a:avLst/>
          </a:prstGeom>
          <a:noFill/>
          <a:ln w="9525">
            <a:noFill/>
            <a:miter lim="800000"/>
            <a:headEnd/>
            <a:tailEnd/>
          </a:ln>
        </p:spPr>
      </p:pic>
      <p:pic>
        <p:nvPicPr>
          <p:cNvPr id="5" name="Picture 2">
            <a:extLst>
              <a:ext uri="{FF2B5EF4-FFF2-40B4-BE49-F238E27FC236}">
                <a16:creationId xmlns:a16="http://schemas.microsoft.com/office/drawing/2014/main" xmlns="" id="{680511B4-7A7A-4999-A0E2-99BC2065CCC6}"/>
              </a:ext>
            </a:extLst>
          </p:cNvPr>
          <p:cNvPicPr>
            <a:picLocks noChangeAspect="1" noChangeArrowheads="1"/>
          </p:cNvPicPr>
          <p:nvPr/>
        </p:nvPicPr>
        <p:blipFill>
          <a:blip r:embed="rId2" cstate="print"/>
          <a:srcRect/>
          <a:stretch>
            <a:fillRect/>
          </a:stretch>
        </p:blipFill>
        <p:spPr bwMode="auto">
          <a:xfrm>
            <a:off x="533400" y="4191000"/>
            <a:ext cx="365125" cy="381000"/>
          </a:xfrm>
          <a:prstGeom prst="rect">
            <a:avLst/>
          </a:prstGeom>
          <a:noFill/>
          <a:ln w="9525">
            <a:noFill/>
            <a:miter lim="800000"/>
            <a:headEnd/>
            <a:tailEnd/>
          </a:ln>
        </p:spPr>
      </p:pic>
      <p:pic>
        <p:nvPicPr>
          <p:cNvPr id="6" name="Picture 2">
            <a:extLst>
              <a:ext uri="{FF2B5EF4-FFF2-40B4-BE49-F238E27FC236}">
                <a16:creationId xmlns:a16="http://schemas.microsoft.com/office/drawing/2014/main" xmlns="" id="{898BD7F3-9C5B-4FB0-B155-B5D12B6FFD5A}"/>
              </a:ext>
            </a:extLst>
          </p:cNvPr>
          <p:cNvPicPr>
            <a:picLocks noChangeAspect="1" noChangeArrowheads="1"/>
          </p:cNvPicPr>
          <p:nvPr/>
        </p:nvPicPr>
        <p:blipFill>
          <a:blip r:embed="rId2" cstate="print"/>
          <a:srcRect/>
          <a:stretch>
            <a:fillRect/>
          </a:stretch>
        </p:blipFill>
        <p:spPr bwMode="auto">
          <a:xfrm>
            <a:off x="533400" y="5029200"/>
            <a:ext cx="365125" cy="38100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pPr>
              <a:spcBef>
                <a:spcPts val="0"/>
              </a:spcBef>
            </a:pPr>
            <a:r>
              <a:rPr lang="en-US" dirty="0"/>
              <a:t>Since the assumptions for the ANOVA test have been met, the appropriate test statistic is </a:t>
            </a:r>
          </a:p>
        </p:txBody>
      </p:sp>
      <p:pic>
        <p:nvPicPr>
          <p:cNvPr id="312321" name="Picture 1"/>
          <p:cNvPicPr>
            <a:picLocks noChangeAspect="1" noChangeArrowheads="1"/>
          </p:cNvPicPr>
          <p:nvPr/>
        </p:nvPicPr>
        <p:blipFill>
          <a:blip r:embed="rId3" cstate="print"/>
          <a:srcRect/>
          <a:stretch>
            <a:fillRect/>
          </a:stretch>
        </p:blipFill>
        <p:spPr bwMode="auto">
          <a:xfrm>
            <a:off x="2172217" y="1143000"/>
            <a:ext cx="4799566" cy="2926080"/>
          </a:xfrm>
          <a:prstGeom prst="rect">
            <a:avLst/>
          </a:prstGeom>
          <a:noFill/>
          <a:ln w="9525">
            <a:noFill/>
            <a:miter lim="800000"/>
            <a:headEnd/>
            <a:tailEnd/>
          </a:ln>
        </p:spPr>
      </p:pic>
      <p:graphicFrame>
        <p:nvGraphicFramePr>
          <p:cNvPr id="312322" name="Object 2"/>
          <p:cNvGraphicFramePr>
            <a:graphicFrameLocks noChangeAspect="1"/>
          </p:cNvGraphicFramePr>
          <p:nvPr/>
        </p:nvGraphicFramePr>
        <p:xfrm>
          <a:off x="3854450" y="5181600"/>
          <a:ext cx="1244600" cy="787400"/>
        </p:xfrm>
        <a:graphic>
          <a:graphicData uri="http://schemas.openxmlformats.org/presentationml/2006/ole">
            <mc:AlternateContent xmlns:mc="http://schemas.openxmlformats.org/markup-compatibility/2006">
              <mc:Choice xmlns:v="urn:schemas-microsoft-com:vml" Requires="v">
                <p:oleObj spid="_x0000_s312349" name="Equation" r:id="rId4" imgW="1244520" imgH="787320" progId="Equation.DSMT4">
                  <p:embed/>
                </p:oleObj>
              </mc:Choice>
              <mc:Fallback>
                <p:oleObj name="Equation" r:id="rId4" imgW="1244520" imgH="78732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4450" y="5181600"/>
                        <a:ext cx="12446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23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lstStyle/>
          <a:p>
            <a:r>
              <a:rPr lang="en-US" dirty="0"/>
              <a:t>Using the computational formulas presented previously, </a:t>
            </a:r>
          </a:p>
        </p:txBody>
      </p:sp>
      <p:graphicFrame>
        <p:nvGraphicFramePr>
          <p:cNvPr id="309251" name="Object 3"/>
          <p:cNvGraphicFramePr>
            <a:graphicFrameLocks noChangeAspect="1"/>
          </p:cNvGraphicFramePr>
          <p:nvPr>
            <p:extLst>
              <p:ext uri="{D42A27DB-BD31-4B8C-83A1-F6EECF244321}">
                <p14:modId xmlns:p14="http://schemas.microsoft.com/office/powerpoint/2010/main" val="2828150685"/>
              </p:ext>
            </p:extLst>
          </p:nvPr>
        </p:nvGraphicFramePr>
        <p:xfrm>
          <a:off x="1041633" y="2209800"/>
          <a:ext cx="7023100" cy="1346200"/>
        </p:xfrm>
        <a:graphic>
          <a:graphicData uri="http://schemas.openxmlformats.org/presentationml/2006/ole">
            <mc:AlternateContent xmlns:mc="http://schemas.openxmlformats.org/markup-compatibility/2006">
              <mc:Choice xmlns:v="urn:schemas-microsoft-com:vml" Requires="v">
                <p:oleObj spid="_x0000_s309335" name="Equation" r:id="rId3" imgW="7022880" imgH="1346040" progId="Equation.DSMT4">
                  <p:embed/>
                </p:oleObj>
              </mc:Choice>
              <mc:Fallback>
                <p:oleObj name="Equation" r:id="rId3" imgW="7022880" imgH="1346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1633" y="2209800"/>
                        <a:ext cx="7023100" cy="134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252" name="Object 4"/>
          <p:cNvGraphicFramePr>
            <a:graphicFrameLocks noChangeAspect="1"/>
          </p:cNvGraphicFramePr>
          <p:nvPr/>
        </p:nvGraphicFramePr>
        <p:xfrm>
          <a:off x="571500" y="3657600"/>
          <a:ext cx="8343900" cy="1473200"/>
        </p:xfrm>
        <a:graphic>
          <a:graphicData uri="http://schemas.openxmlformats.org/presentationml/2006/ole">
            <mc:AlternateContent xmlns:mc="http://schemas.openxmlformats.org/markup-compatibility/2006">
              <mc:Choice xmlns:v="urn:schemas-microsoft-com:vml" Requires="v">
                <p:oleObj spid="_x0000_s309336" name="Equation" r:id="rId5" imgW="8343720" imgH="1473120" progId="Equation.DSMT4">
                  <p:embed/>
                </p:oleObj>
              </mc:Choice>
              <mc:Fallback>
                <p:oleObj name="Equation" r:id="rId5" imgW="8343720" imgH="1473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 y="3657600"/>
                        <a:ext cx="8343900" cy="147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253" name="Object 5"/>
          <p:cNvGraphicFramePr>
            <a:graphicFrameLocks noChangeAspect="1"/>
          </p:cNvGraphicFramePr>
          <p:nvPr/>
        </p:nvGraphicFramePr>
        <p:xfrm>
          <a:off x="1219200" y="5327650"/>
          <a:ext cx="774700" cy="279400"/>
        </p:xfrm>
        <a:graphic>
          <a:graphicData uri="http://schemas.openxmlformats.org/presentationml/2006/ole">
            <mc:AlternateContent xmlns:mc="http://schemas.openxmlformats.org/markup-compatibility/2006">
              <mc:Choice xmlns:v="urn:schemas-microsoft-com:vml" Requires="v">
                <p:oleObj spid="_x0000_s309337" name="Equation" r:id="rId7" imgW="774360" imgH="279360" progId="Equation.DSMT4">
                  <p:embed/>
                </p:oleObj>
              </mc:Choice>
              <mc:Fallback>
                <p:oleObj name="Equation" r:id="rId7" imgW="77436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5327650"/>
                        <a:ext cx="774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92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92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9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noAutofit/>
          </a:bodyPr>
          <a:lstStyle/>
          <a:p>
            <a:r>
              <a:rPr lang="en-US" sz="2600" dirty="0"/>
              <a:t>The resulting calculated value of the test statistic is </a:t>
            </a:r>
          </a:p>
          <a:p>
            <a:endParaRPr lang="en-US" sz="2600" b="1" dirty="0"/>
          </a:p>
          <a:p>
            <a:endParaRPr lang="en-US" sz="2600" b="1" dirty="0"/>
          </a:p>
        </p:txBody>
      </p:sp>
      <p:graphicFrame>
        <p:nvGraphicFramePr>
          <p:cNvPr id="324611" name="Object 3"/>
          <p:cNvGraphicFramePr>
            <a:graphicFrameLocks noChangeAspect="1"/>
          </p:cNvGraphicFramePr>
          <p:nvPr/>
        </p:nvGraphicFramePr>
        <p:xfrm>
          <a:off x="2209800" y="1828800"/>
          <a:ext cx="1244600" cy="838200"/>
        </p:xfrm>
        <a:graphic>
          <a:graphicData uri="http://schemas.openxmlformats.org/presentationml/2006/ole">
            <mc:AlternateContent xmlns:mc="http://schemas.openxmlformats.org/markup-compatibility/2006">
              <mc:Choice xmlns:v="urn:schemas-microsoft-com:vml" Requires="v">
                <p:oleObj spid="_x0000_s324695" name="Equation" r:id="rId3" imgW="1244520" imgH="838080" progId="Equation.DSMT4">
                  <p:embed/>
                </p:oleObj>
              </mc:Choice>
              <mc:Fallback>
                <p:oleObj name="Equation" r:id="rId3" imgW="12445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1828800"/>
                        <a:ext cx="124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4612" name="Object 4"/>
          <p:cNvGraphicFramePr>
            <a:graphicFrameLocks noChangeAspect="1"/>
          </p:cNvGraphicFramePr>
          <p:nvPr/>
        </p:nvGraphicFramePr>
        <p:xfrm>
          <a:off x="3505200" y="1828800"/>
          <a:ext cx="977900" cy="838200"/>
        </p:xfrm>
        <a:graphic>
          <a:graphicData uri="http://schemas.openxmlformats.org/presentationml/2006/ole">
            <mc:AlternateContent xmlns:mc="http://schemas.openxmlformats.org/markup-compatibility/2006">
              <mc:Choice xmlns:v="urn:schemas-microsoft-com:vml" Requires="v">
                <p:oleObj spid="_x0000_s324696" name="Equation" r:id="rId5" imgW="977760" imgH="838080" progId="Equation.DSMT4">
                  <p:embed/>
                </p:oleObj>
              </mc:Choice>
              <mc:Fallback>
                <p:oleObj name="Equation" r:id="rId5" imgW="9777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4613" name="Object 5"/>
          <p:cNvGraphicFramePr>
            <a:graphicFrameLocks noChangeAspect="1"/>
          </p:cNvGraphicFramePr>
          <p:nvPr/>
        </p:nvGraphicFramePr>
        <p:xfrm>
          <a:off x="4572000" y="2133600"/>
          <a:ext cx="1371600" cy="292100"/>
        </p:xfrm>
        <a:graphic>
          <a:graphicData uri="http://schemas.openxmlformats.org/presentationml/2006/ole">
            <mc:AlternateContent xmlns:mc="http://schemas.openxmlformats.org/markup-compatibility/2006">
              <mc:Choice xmlns:v="urn:schemas-microsoft-com:vml" Requires="v">
                <p:oleObj spid="_x0000_s324697" name="Equation" r:id="rId7" imgW="1371600" imgH="291960" progId="Equation.DSMT4">
                  <p:embed/>
                </p:oleObj>
              </mc:Choice>
              <mc:Fallback>
                <p:oleObj name="Equation" r:id="rId7" imgW="1371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72000" y="21336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46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46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46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noAutofit/>
          </a:bodyPr>
          <a:lstStyle/>
          <a:p>
            <a:r>
              <a:rPr lang="en-US" sz="2600" b="1" dirty="0"/>
              <a:t>Step 4: </a:t>
            </a:r>
            <a:r>
              <a:rPr lang="en-US" sz="2600" dirty="0"/>
              <a:t>Determine the critical value or </a:t>
            </a:r>
            <a:r>
              <a:rPr lang="en-US" sz="2600" i="1" dirty="0"/>
              <a:t>P</a:t>
            </a:r>
            <a:r>
              <a:rPr lang="en-US" sz="2600" dirty="0"/>
              <a:t>-value.</a:t>
            </a:r>
          </a:p>
          <a:p>
            <a:r>
              <a:rPr lang="en-US" sz="2600" dirty="0"/>
              <a:t>The level of the test is </a:t>
            </a:r>
            <a:r>
              <a:rPr lang="el-GR" sz="2600" i="1" dirty="0" smtClean="0">
                <a:solidFill>
                  <a:srgbClr val="0000FF"/>
                </a:solidFill>
                <a:latin typeface="Cambria Math" panose="02040503050406030204" pitchFamily="18" charset="0"/>
                <a:ea typeface="Cambria Math" panose="02040503050406030204" pitchFamily="18" charset="0"/>
                <a:sym typeface="Symbol"/>
              </a:rPr>
              <a:t>α</a:t>
            </a:r>
            <a:r>
              <a:rPr lang="en-US" sz="2600" dirty="0" smtClean="0">
                <a:solidFill>
                  <a:srgbClr val="0000FF"/>
                </a:solidFill>
              </a:rPr>
              <a:t> </a:t>
            </a:r>
            <a:r>
              <a:rPr lang="en-US" sz="2600" dirty="0">
                <a:solidFill>
                  <a:srgbClr val="0000FF"/>
                </a:solidFill>
              </a:rPr>
              <a:t>= 0.05</a:t>
            </a:r>
            <a:r>
              <a:rPr lang="en-US" sz="2600" dirty="0"/>
              <a:t>, and there are </a:t>
            </a:r>
            <a:br>
              <a:rPr lang="en-US" sz="2600" dirty="0"/>
            </a:br>
            <a:r>
              <a:rPr lang="en-US" sz="2600" dirty="0"/>
              <a:t>(</a:t>
            </a:r>
            <a:r>
              <a:rPr lang="en-US" sz="2600" i="1" dirty="0"/>
              <a:t>k</a:t>
            </a:r>
            <a:r>
              <a:rPr lang="en-US" sz="2600" dirty="0"/>
              <a:t> − 1) = (3 − 1) = 2 (numerator) degrees of freedom and </a:t>
            </a:r>
            <a:br>
              <a:rPr lang="en-US" sz="2600" dirty="0"/>
            </a:br>
            <a:r>
              <a:rPr lang="en-US" sz="2600" dirty="0"/>
              <a:t>(</a:t>
            </a:r>
            <a:r>
              <a:rPr lang="en-US" sz="2600" i="1" dirty="0"/>
              <a:t>N</a:t>
            </a:r>
            <a:r>
              <a:rPr lang="en-US" sz="2600" dirty="0"/>
              <a:t> − </a:t>
            </a:r>
            <a:r>
              <a:rPr lang="en-US" sz="2600" i="1" dirty="0"/>
              <a:t>k</a:t>
            </a:r>
            <a:r>
              <a:rPr lang="en-US" sz="2600" dirty="0"/>
              <a:t>) = (12 − 3) = 9 (denominator) degrees of freedom. Thus, the critical value is </a:t>
            </a:r>
            <a:r>
              <a:rPr lang="en-US" sz="2600" i="1" dirty="0"/>
              <a:t>F</a:t>
            </a:r>
            <a:r>
              <a:rPr lang="en-US" sz="2600" baseline="-25000" dirty="0"/>
              <a:t>0.05</a:t>
            </a:r>
            <a:r>
              <a:rPr lang="en-US" sz="2600" dirty="0"/>
              <a:t> = 4.2565. We will reject </a:t>
            </a:r>
            <a:r>
              <a:rPr lang="en-US" sz="2600" i="1" dirty="0"/>
              <a:t>H</a:t>
            </a:r>
            <a:r>
              <a:rPr lang="en-US" sz="2600" baseline="-25000" dirty="0"/>
              <a:t>0</a:t>
            </a:r>
            <a:r>
              <a:rPr lang="en-US" sz="2600" dirty="0"/>
              <a:t> if the computed value of the test statistic is larger than 4.2565. The following figure displays the rejection region. </a:t>
            </a:r>
          </a:p>
        </p:txBody>
      </p:sp>
    </p:spTree>
    <p:extLst>
      <p:ext uri="{BB962C8B-B14F-4D97-AF65-F5344CB8AC3E}">
        <p14:creationId xmlns:p14="http://schemas.microsoft.com/office/powerpoint/2010/main" val="5363637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lstStyle/>
          <a:p>
            <a:pPr algn="ctr"/>
            <a:r>
              <a:rPr lang="en-US" b="1" i="1" dirty="0"/>
              <a:t>F</a:t>
            </a:r>
            <a:r>
              <a:rPr lang="en-US" b="1" dirty="0"/>
              <a:t>-Distribution</a:t>
            </a:r>
          </a:p>
          <a:p>
            <a:pPr algn="ctr"/>
            <a:r>
              <a:rPr lang="en-US" b="1" dirty="0"/>
              <a:t>numerator </a:t>
            </a:r>
            <a:r>
              <a:rPr lang="en-US" b="1" i="1" dirty="0" err="1"/>
              <a:t>df</a:t>
            </a:r>
            <a:r>
              <a:rPr lang="en-US" b="1" dirty="0"/>
              <a:t> </a:t>
            </a:r>
            <a:r>
              <a:rPr lang="en-US" b="1" dirty="0">
                <a:latin typeface="Symbol" pitchFamily="98" charset="2"/>
              </a:rPr>
              <a:t>=</a:t>
            </a:r>
            <a:r>
              <a:rPr lang="en-US" b="1" dirty="0"/>
              <a:t> 2, denominator </a:t>
            </a:r>
            <a:r>
              <a:rPr lang="en-US" b="1" i="1" dirty="0" err="1"/>
              <a:t>df</a:t>
            </a:r>
            <a:r>
              <a:rPr lang="en-US" b="1" dirty="0"/>
              <a:t> </a:t>
            </a:r>
            <a:r>
              <a:rPr lang="en-US" b="1" dirty="0">
                <a:latin typeface="Symbol" pitchFamily="98" charset="2"/>
              </a:rPr>
              <a:t>=</a:t>
            </a:r>
            <a:r>
              <a:rPr lang="en-US" b="1" dirty="0"/>
              <a:t> 9 </a:t>
            </a:r>
          </a:p>
        </p:txBody>
      </p:sp>
      <p:pic>
        <p:nvPicPr>
          <p:cNvPr id="311298" name="Picture 2"/>
          <p:cNvPicPr>
            <a:picLocks noChangeAspect="1" noChangeArrowheads="1"/>
          </p:cNvPicPr>
          <p:nvPr/>
        </p:nvPicPr>
        <p:blipFill>
          <a:blip r:embed="rId2" cstate="print"/>
          <a:srcRect/>
          <a:stretch>
            <a:fillRect/>
          </a:stretch>
        </p:blipFill>
        <p:spPr bwMode="auto">
          <a:xfrm>
            <a:off x="1371600" y="2362200"/>
            <a:ext cx="6562725" cy="3590925"/>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lstStyle/>
          <a:p>
            <a:r>
              <a:rPr lang="en-US" dirty="0"/>
              <a:t>The </a:t>
            </a:r>
            <a:r>
              <a:rPr lang="en-US" i="1" dirty="0"/>
              <a:t>P</a:t>
            </a:r>
            <a:r>
              <a:rPr lang="en-US" dirty="0"/>
              <a:t>-value can be obtained through technology, </a:t>
            </a:r>
          </a:p>
          <a:p>
            <a:pPr algn="ctr"/>
            <a:r>
              <a:rPr lang="en-US" i="1" dirty="0"/>
              <a:t>P</a:t>
            </a:r>
            <a:r>
              <a:rPr lang="en-US" dirty="0"/>
              <a:t>(</a:t>
            </a:r>
            <a:r>
              <a:rPr lang="en-US" i="1" dirty="0"/>
              <a:t>F</a:t>
            </a:r>
            <a:r>
              <a:rPr lang="en-US" dirty="0"/>
              <a:t> &gt; 0.9286) ≈ 0.4299.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dirty="0"/>
              <a:t>.</a:t>
            </a:r>
            <a:r>
              <a:rPr lang="en-US" b="1" dirty="0"/>
              <a:t> </a:t>
            </a:r>
            <a:r>
              <a:rPr lang="en-US" dirty="0"/>
              <a:t>Since the resulting value of the test statistic, 0.9286, is less than the critical value of 4.2565, we fail to reject the null hypothesis. Likewise, the </a:t>
            </a:r>
            <a:r>
              <a:rPr lang="en-US" i="1" dirty="0"/>
              <a:t>P</a:t>
            </a:r>
            <a:r>
              <a:rPr lang="en-US" dirty="0"/>
              <a:t>-value, 0.4299, is greater than </a:t>
            </a:r>
            <a:r>
              <a:rPr lang="el-GR" i="1" dirty="0">
                <a:latin typeface="Cambria Math" panose="02040503050406030204" pitchFamily="18" charset="0"/>
                <a:ea typeface="Cambria Math" panose="02040503050406030204" pitchFamily="18" charset="0"/>
              </a:rPr>
              <a:t>α</a:t>
            </a:r>
            <a:r>
              <a:rPr lang="en-US" dirty="0"/>
              <a:t> = 0.05 so we also fail to reject the null hypothesis using the </a:t>
            </a:r>
            <a:r>
              <a:rPr lang="en-US" i="1" dirty="0"/>
              <a:t>P</a:t>
            </a:r>
            <a:r>
              <a:rPr lang="en-US" dirty="0"/>
              <a:t>-value method. </a:t>
            </a:r>
          </a:p>
        </p:txBody>
      </p:sp>
      <p:pic>
        <p:nvPicPr>
          <p:cNvPr id="4" name="Picture 2">
            <a:extLst>
              <a:ext uri="{FF2B5EF4-FFF2-40B4-BE49-F238E27FC236}">
                <a16:creationId xmlns:a16="http://schemas.microsoft.com/office/drawing/2014/main" xmlns="" id="{33D96D7C-2E98-4224-80E3-98448E7DE7E6}"/>
              </a:ext>
            </a:extLst>
          </p:cNvPr>
          <p:cNvPicPr>
            <a:picLocks noChangeAspect="1" noChangeArrowheads="1"/>
          </p:cNvPicPr>
          <p:nvPr/>
        </p:nvPicPr>
        <p:blipFill>
          <a:blip r:embed="rId2" cstate="print"/>
          <a:srcRect/>
          <a:stretch>
            <a:fillRect/>
          </a:stretch>
        </p:blipFill>
        <p:spPr bwMode="auto">
          <a:xfrm>
            <a:off x="533400" y="3986309"/>
            <a:ext cx="7924800" cy="1828800"/>
          </a:xfrm>
          <a:prstGeom prst="rect">
            <a:avLst/>
          </a:prstGeom>
          <a:noFill/>
          <a:ln w="9525">
            <a:noFill/>
            <a:miter lim="800000"/>
            <a:headEnd/>
            <a:tailEnd/>
          </a:ln>
        </p:spPr>
      </p:pic>
    </p:spTree>
    <p:extLst>
      <p:ext uri="{BB962C8B-B14F-4D97-AF65-F5344CB8AC3E}">
        <p14:creationId xmlns:p14="http://schemas.microsoft.com/office/powerpoint/2010/main" val="25239075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a:xfrm>
            <a:off x="457200" y="1280160"/>
            <a:ext cx="8229600" cy="4892040"/>
          </a:xfrm>
        </p:spPr>
        <p:txBody>
          <a:bodyPr>
            <a:normAutofit/>
          </a:bodyPr>
          <a:lstStyle/>
          <a:p>
            <a:r>
              <a:rPr lang="en-US" b="1" dirty="0"/>
              <a:t>Step 6: </a:t>
            </a:r>
            <a:r>
              <a:rPr lang="en-US" dirty="0"/>
              <a:t>State the conclusion in terms of the original problem. </a:t>
            </a:r>
          </a:p>
          <a:p>
            <a:r>
              <a:rPr lang="en-US" dirty="0"/>
              <a:t>There is not sufficient evidence at </a:t>
            </a:r>
            <a:r>
              <a:rPr lang="el-GR" i="1" dirty="0">
                <a:latin typeface="Cambria Math" panose="02040503050406030204" pitchFamily="18" charset="0"/>
                <a:ea typeface="Cambria Math" panose="02040503050406030204" pitchFamily="18" charset="0"/>
              </a:rPr>
              <a:t>α</a:t>
            </a:r>
            <a:r>
              <a:rPr lang="en-US" dirty="0"/>
              <a:t> = 0.05 to reject the null hypothesis. Thus, we cannot conclude that there is a difference in average sale price among the three sales reps.</a:t>
            </a:r>
          </a:p>
        </p:txBody>
      </p:sp>
    </p:spTree>
    <p:extLst>
      <p:ext uri="{BB962C8B-B14F-4D97-AF65-F5344CB8AC3E}">
        <p14:creationId xmlns:p14="http://schemas.microsoft.com/office/powerpoint/2010/main" val="1299895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lstStyle/>
          <a:p>
            <a:r>
              <a:rPr lang="en-US" dirty="0"/>
              <a:t>It is recommended to use statistical software (rather than computational formulas) to perform an ANOVA. The summary output from Microsoft Excel for this example is as follows. </a:t>
            </a:r>
          </a:p>
          <a:p>
            <a:r>
              <a:rPr lang="en-US" dirty="0"/>
              <a:t>ANOVA: Single Factor </a:t>
            </a:r>
          </a:p>
          <a:p>
            <a:endParaRPr lang="en-US" dirty="0"/>
          </a:p>
        </p:txBody>
      </p:sp>
      <p:graphicFrame>
        <p:nvGraphicFramePr>
          <p:cNvPr id="4" name="object 2"/>
          <p:cNvGraphicFramePr>
            <a:graphicFrameLocks noGrp="1"/>
          </p:cNvGraphicFramePr>
          <p:nvPr/>
        </p:nvGraphicFramePr>
        <p:xfrm>
          <a:off x="1524000" y="3858260"/>
          <a:ext cx="6477000" cy="1551940"/>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xmlns="" val="20000"/>
                    </a:ext>
                  </a:extLst>
                </a:gridCol>
                <a:gridCol w="1219200">
                  <a:extLst>
                    <a:ext uri="{9D8B030D-6E8A-4147-A177-3AD203B41FA5}">
                      <a16:colId xmlns:a16="http://schemas.microsoft.com/office/drawing/2014/main" xmlns="" val="20001"/>
                    </a:ext>
                  </a:extLst>
                </a:gridCol>
                <a:gridCol w="1089849">
                  <a:extLst>
                    <a:ext uri="{9D8B030D-6E8A-4147-A177-3AD203B41FA5}">
                      <a16:colId xmlns:a16="http://schemas.microsoft.com/office/drawing/2014/main" xmlns="" val="20002"/>
                    </a:ext>
                  </a:extLst>
                </a:gridCol>
                <a:gridCol w="1367471">
                  <a:extLst>
                    <a:ext uri="{9D8B030D-6E8A-4147-A177-3AD203B41FA5}">
                      <a16:colId xmlns:a16="http://schemas.microsoft.com/office/drawing/2014/main" xmlns="" val="20003"/>
                    </a:ext>
                  </a:extLst>
                </a:gridCol>
                <a:gridCol w="1352680">
                  <a:extLst>
                    <a:ext uri="{9D8B030D-6E8A-4147-A177-3AD203B41FA5}">
                      <a16:colId xmlns:a16="http://schemas.microsoft.com/office/drawing/2014/main" xmlns="" val="20004"/>
                    </a:ext>
                  </a:extLst>
                </a:gridCol>
              </a:tblGrid>
              <a:tr h="267074">
                <a:tc gridSpan="5">
                  <a:txBody>
                    <a:bodyPr/>
                    <a:lstStyle/>
                    <a:p>
                      <a:pPr marL="43180">
                        <a:lnSpc>
                          <a:spcPct val="100000"/>
                        </a:lnSpc>
                        <a:spcBef>
                          <a:spcPts val="110"/>
                        </a:spcBef>
                      </a:pPr>
                      <a:r>
                        <a:rPr lang="en-US" sz="2000" dirty="0">
                          <a:latin typeface="Calibri"/>
                          <a:cs typeface="Calibri"/>
                        </a:rPr>
                        <a:t>SUMMARY</a:t>
                      </a:r>
                      <a:endParaRPr sz="2000" dirty="0">
                        <a:latin typeface="Calibri"/>
                        <a:cs typeface="Calibri"/>
                      </a:endParaRPr>
                    </a:p>
                  </a:txBody>
                  <a:tcPr marL="0" marR="0" marT="13970" marB="0"/>
                </a:tc>
                <a:tc hMerge="1">
                  <a:txBody>
                    <a:bodyPr/>
                    <a:lstStyle/>
                    <a:p>
                      <a:pPr marR="108585" algn="r">
                        <a:lnSpc>
                          <a:spcPct val="100000"/>
                        </a:lnSpc>
                        <a:spcBef>
                          <a:spcPts val="110"/>
                        </a:spcBef>
                      </a:pPr>
                      <a:endParaRPr sz="1100">
                        <a:latin typeface="Calibri"/>
                        <a:cs typeface="Calibri"/>
                      </a:endParaRPr>
                    </a:p>
                  </a:txBody>
                  <a:tcPr marL="0" marR="0" marT="13970" marB="0"/>
                </a:tc>
                <a:tc hMerge="1">
                  <a:txBody>
                    <a:bodyPr/>
                    <a:lstStyle/>
                    <a:p>
                      <a:pPr marR="75565" algn="r">
                        <a:lnSpc>
                          <a:spcPct val="100000"/>
                        </a:lnSpc>
                        <a:spcBef>
                          <a:spcPts val="110"/>
                        </a:spcBef>
                      </a:pPr>
                      <a:endParaRPr sz="1100" dirty="0">
                        <a:latin typeface="Calibri"/>
                        <a:cs typeface="Calibri"/>
                      </a:endParaRPr>
                    </a:p>
                  </a:txBody>
                  <a:tcPr marL="0" marR="0" marT="13970" marB="0"/>
                </a:tc>
                <a:tc hMerge="1">
                  <a:txBody>
                    <a:bodyPr/>
                    <a:lstStyle/>
                    <a:p>
                      <a:pPr marR="87630" algn="r">
                        <a:lnSpc>
                          <a:spcPct val="100000"/>
                        </a:lnSpc>
                        <a:spcBef>
                          <a:spcPts val="110"/>
                        </a:spcBef>
                      </a:pPr>
                      <a:endParaRPr sz="1100">
                        <a:latin typeface="Calibri"/>
                        <a:cs typeface="Calibri"/>
                      </a:endParaRPr>
                    </a:p>
                  </a:txBody>
                  <a:tcPr marL="0" marR="0" marT="13970" marB="0"/>
                </a:tc>
                <a:tc hMerge="1">
                  <a:txBody>
                    <a:bodyPr/>
                    <a:lstStyle/>
                    <a:p>
                      <a:pPr marR="19050" algn="r">
                        <a:lnSpc>
                          <a:spcPct val="100000"/>
                        </a:lnSpc>
                        <a:spcBef>
                          <a:spcPts val="110"/>
                        </a:spcBef>
                      </a:pPr>
                      <a:endParaRPr sz="1100" dirty="0">
                        <a:latin typeface="Calibri"/>
                        <a:cs typeface="Calibri"/>
                      </a:endParaRPr>
                    </a:p>
                  </a:txBody>
                  <a:tcPr marL="0" marR="0" marT="13970" marB="0"/>
                </a:tc>
                <a:extLst>
                  <a:ext uri="{0D108BD9-81ED-4DB2-BD59-A6C34878D82A}">
                    <a16:rowId xmlns:a16="http://schemas.microsoft.com/office/drawing/2014/main" xmlns="" val="10000"/>
                  </a:ext>
                </a:extLst>
              </a:tr>
              <a:tr h="267074">
                <a:tc>
                  <a:txBody>
                    <a:bodyPr/>
                    <a:lstStyle/>
                    <a:p>
                      <a:pPr marL="43180" algn="l">
                        <a:lnSpc>
                          <a:spcPct val="100000"/>
                        </a:lnSpc>
                        <a:spcBef>
                          <a:spcPts val="110"/>
                        </a:spcBef>
                      </a:pPr>
                      <a:r>
                        <a:rPr sz="2000" dirty="0">
                          <a:solidFill>
                            <a:srgbClr val="000000"/>
                          </a:solidFill>
                        </a:rPr>
                        <a:t>Groups</a:t>
                      </a:r>
                      <a:endParaRPr sz="2000" dirty="0">
                        <a:solidFill>
                          <a:srgbClr val="000000"/>
                        </a:solidFill>
                        <a:latin typeface="Calibri"/>
                        <a:cs typeface="Calibri"/>
                      </a:endParaRPr>
                    </a:p>
                  </a:txBody>
                  <a:tcPr marL="0" marR="0" marT="13970" marB="0"/>
                </a:tc>
                <a:tc>
                  <a:txBody>
                    <a:bodyPr/>
                    <a:lstStyle/>
                    <a:p>
                      <a:pPr marR="108585" algn="r">
                        <a:lnSpc>
                          <a:spcPct val="100000"/>
                        </a:lnSpc>
                        <a:spcBef>
                          <a:spcPts val="110"/>
                        </a:spcBef>
                      </a:pPr>
                      <a:r>
                        <a:rPr sz="2000" spc="-5" dirty="0">
                          <a:solidFill>
                            <a:srgbClr val="000000"/>
                          </a:solidFill>
                        </a:rPr>
                        <a:t>Count</a:t>
                      </a:r>
                      <a:endParaRPr sz="2000" dirty="0">
                        <a:solidFill>
                          <a:srgbClr val="000000"/>
                        </a:solidFill>
                        <a:latin typeface="Calibri"/>
                        <a:cs typeface="Calibri"/>
                      </a:endParaRPr>
                    </a:p>
                  </a:txBody>
                  <a:tcPr marL="0" marR="0" marT="13970" marB="0"/>
                </a:tc>
                <a:tc>
                  <a:txBody>
                    <a:bodyPr/>
                    <a:lstStyle/>
                    <a:p>
                      <a:pPr marR="75565" algn="r">
                        <a:lnSpc>
                          <a:spcPct val="100000"/>
                        </a:lnSpc>
                        <a:spcBef>
                          <a:spcPts val="110"/>
                        </a:spcBef>
                      </a:pPr>
                      <a:r>
                        <a:rPr sz="2000" spc="-5" dirty="0">
                          <a:solidFill>
                            <a:srgbClr val="000000"/>
                          </a:solidFill>
                        </a:rPr>
                        <a:t>Sum</a:t>
                      </a:r>
                      <a:endParaRPr sz="2000" dirty="0">
                        <a:solidFill>
                          <a:srgbClr val="000000"/>
                        </a:solidFill>
                        <a:latin typeface="Calibri"/>
                        <a:cs typeface="Calibri"/>
                      </a:endParaRPr>
                    </a:p>
                  </a:txBody>
                  <a:tcPr marL="0" marR="0" marT="13970" marB="0"/>
                </a:tc>
                <a:tc>
                  <a:txBody>
                    <a:bodyPr/>
                    <a:lstStyle/>
                    <a:p>
                      <a:pPr marR="87630" algn="r">
                        <a:lnSpc>
                          <a:spcPct val="100000"/>
                        </a:lnSpc>
                        <a:spcBef>
                          <a:spcPts val="110"/>
                        </a:spcBef>
                      </a:pPr>
                      <a:r>
                        <a:rPr sz="2000" dirty="0">
                          <a:solidFill>
                            <a:srgbClr val="000000"/>
                          </a:solidFill>
                        </a:rPr>
                        <a:t>Average</a:t>
                      </a:r>
                      <a:endParaRPr sz="2000">
                        <a:solidFill>
                          <a:srgbClr val="000000"/>
                        </a:solidFill>
                        <a:latin typeface="Calibri"/>
                        <a:cs typeface="Calibri"/>
                      </a:endParaRPr>
                    </a:p>
                  </a:txBody>
                  <a:tcPr marL="0" marR="0" marT="13970" marB="0"/>
                </a:tc>
                <a:tc>
                  <a:txBody>
                    <a:bodyPr/>
                    <a:lstStyle/>
                    <a:p>
                      <a:pPr marR="19050" algn="r">
                        <a:lnSpc>
                          <a:spcPct val="100000"/>
                        </a:lnSpc>
                        <a:spcBef>
                          <a:spcPts val="110"/>
                        </a:spcBef>
                      </a:pPr>
                      <a:r>
                        <a:rPr sz="2000" spc="-5" dirty="0">
                          <a:solidFill>
                            <a:srgbClr val="000000"/>
                          </a:solidFill>
                        </a:rPr>
                        <a:t>Variance</a:t>
                      </a:r>
                      <a:endParaRPr sz="2000" dirty="0">
                        <a:solidFill>
                          <a:srgbClr val="000000"/>
                        </a:solidFill>
                        <a:latin typeface="Calibri"/>
                        <a:cs typeface="Calibri"/>
                      </a:endParaRPr>
                    </a:p>
                  </a:txBody>
                  <a:tcPr marL="0" marR="0" marT="13970" marB="0"/>
                </a:tc>
                <a:extLst>
                  <a:ext uri="{0D108BD9-81ED-4DB2-BD59-A6C34878D82A}">
                    <a16:rowId xmlns:a16="http://schemas.microsoft.com/office/drawing/2014/main" xmlns="" val="10001"/>
                  </a:ext>
                </a:extLst>
              </a:tr>
              <a:tr h="243603">
                <a:tc>
                  <a:txBody>
                    <a:bodyPr/>
                    <a:lstStyle/>
                    <a:p>
                      <a:pPr marL="34925" algn="l">
                        <a:lnSpc>
                          <a:spcPct val="100000"/>
                        </a:lnSpc>
                      </a:pPr>
                      <a:r>
                        <a:rPr sz="2000" spc="-5" dirty="0">
                          <a:solidFill>
                            <a:srgbClr val="000000"/>
                          </a:solidFill>
                        </a:rPr>
                        <a:t>Column</a:t>
                      </a:r>
                      <a:r>
                        <a:rPr sz="2000" spc="-25" dirty="0">
                          <a:solidFill>
                            <a:srgbClr val="000000"/>
                          </a:solidFill>
                        </a:rPr>
                        <a:t> </a:t>
                      </a:r>
                      <a:r>
                        <a:rPr sz="2000" dirty="0">
                          <a:solidFill>
                            <a:srgbClr val="000000"/>
                          </a:solidFill>
                        </a:rPr>
                        <a:t>1</a:t>
                      </a:r>
                      <a:endParaRPr sz="2000" dirty="0">
                        <a:solidFill>
                          <a:srgbClr val="000000"/>
                        </a:solidFill>
                        <a:latin typeface="Calibri"/>
                        <a:cs typeface="Calibri"/>
                      </a:endParaRPr>
                    </a:p>
                  </a:txBody>
                  <a:tcPr marL="0" marR="0" marT="0" marB="0"/>
                </a:tc>
                <a:tc>
                  <a:txBody>
                    <a:bodyPr/>
                    <a:lstStyle/>
                    <a:p>
                      <a:pPr marR="114935" algn="r">
                        <a:lnSpc>
                          <a:spcPct val="100000"/>
                        </a:lnSpc>
                      </a:pPr>
                      <a:r>
                        <a:rPr sz="2000" dirty="0">
                          <a:solidFill>
                            <a:srgbClr val="000000"/>
                          </a:solidFill>
                        </a:rPr>
                        <a:t>4</a:t>
                      </a:r>
                      <a:endParaRPr sz="2000" dirty="0">
                        <a:solidFill>
                          <a:srgbClr val="000000"/>
                        </a:solidFill>
                        <a:latin typeface="Calibri"/>
                        <a:cs typeface="Calibri"/>
                      </a:endParaRPr>
                    </a:p>
                  </a:txBody>
                  <a:tcPr marL="0" marR="0" marT="0" marB="0"/>
                </a:tc>
                <a:tc>
                  <a:txBody>
                    <a:bodyPr/>
                    <a:lstStyle/>
                    <a:p>
                      <a:pPr marR="82550" algn="r">
                        <a:lnSpc>
                          <a:spcPct val="100000"/>
                        </a:lnSpc>
                      </a:pPr>
                      <a:r>
                        <a:rPr sz="2000" dirty="0">
                          <a:solidFill>
                            <a:srgbClr val="000000"/>
                          </a:solidFill>
                        </a:rPr>
                        <a:t>49</a:t>
                      </a:r>
                      <a:endParaRPr sz="2000" dirty="0">
                        <a:solidFill>
                          <a:srgbClr val="000000"/>
                        </a:solidFill>
                        <a:latin typeface="Calibri"/>
                        <a:cs typeface="Calibri"/>
                      </a:endParaRPr>
                    </a:p>
                  </a:txBody>
                  <a:tcPr marL="0" marR="0" marT="0" marB="0"/>
                </a:tc>
                <a:tc>
                  <a:txBody>
                    <a:bodyPr/>
                    <a:lstStyle/>
                    <a:p>
                      <a:pPr marR="81280" algn="r">
                        <a:lnSpc>
                          <a:spcPct val="100000"/>
                        </a:lnSpc>
                      </a:pPr>
                      <a:r>
                        <a:rPr sz="2000" dirty="0">
                          <a:solidFill>
                            <a:srgbClr val="000000"/>
                          </a:solidFill>
                        </a:rPr>
                        <a:t>12.25</a:t>
                      </a:r>
                      <a:endParaRPr sz="2000" dirty="0">
                        <a:solidFill>
                          <a:srgbClr val="000000"/>
                        </a:solidFill>
                        <a:latin typeface="Calibri"/>
                        <a:cs typeface="Calibri"/>
                      </a:endParaRPr>
                    </a:p>
                  </a:txBody>
                  <a:tcPr marL="0" marR="0" marT="0" marB="0"/>
                </a:tc>
                <a:tc>
                  <a:txBody>
                    <a:bodyPr/>
                    <a:lstStyle/>
                    <a:p>
                      <a:pPr marR="12700" algn="r">
                        <a:lnSpc>
                          <a:spcPct val="100000"/>
                        </a:lnSpc>
                      </a:pPr>
                      <a:r>
                        <a:rPr sz="2000" dirty="0">
                          <a:solidFill>
                            <a:srgbClr val="000000"/>
                          </a:solidFill>
                        </a:rPr>
                        <a:t>2.916667</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xmlns="" val="10002"/>
                  </a:ext>
                </a:extLst>
              </a:tr>
              <a:tr h="243603">
                <a:tc>
                  <a:txBody>
                    <a:bodyPr/>
                    <a:lstStyle/>
                    <a:p>
                      <a:pPr marL="34925" algn="l">
                        <a:lnSpc>
                          <a:spcPct val="100000"/>
                        </a:lnSpc>
                      </a:pPr>
                      <a:r>
                        <a:rPr sz="2000" spc="-5" dirty="0">
                          <a:solidFill>
                            <a:srgbClr val="000000"/>
                          </a:solidFill>
                        </a:rPr>
                        <a:t>Column</a:t>
                      </a:r>
                      <a:r>
                        <a:rPr sz="2000" spc="-25" dirty="0">
                          <a:solidFill>
                            <a:srgbClr val="000000"/>
                          </a:solidFill>
                        </a:rPr>
                        <a:t> </a:t>
                      </a:r>
                      <a:r>
                        <a:rPr sz="2000" dirty="0">
                          <a:solidFill>
                            <a:srgbClr val="000000"/>
                          </a:solidFill>
                        </a:rPr>
                        <a:t>2</a:t>
                      </a:r>
                      <a:endParaRPr sz="2000" dirty="0">
                        <a:solidFill>
                          <a:srgbClr val="000000"/>
                        </a:solidFill>
                        <a:latin typeface="Calibri"/>
                        <a:cs typeface="Calibri"/>
                      </a:endParaRPr>
                    </a:p>
                  </a:txBody>
                  <a:tcPr marL="0" marR="0" marT="0" marB="0"/>
                </a:tc>
                <a:tc>
                  <a:txBody>
                    <a:bodyPr/>
                    <a:lstStyle/>
                    <a:p>
                      <a:pPr marR="114935" algn="r">
                        <a:lnSpc>
                          <a:spcPct val="100000"/>
                        </a:lnSpc>
                      </a:pPr>
                      <a:r>
                        <a:rPr sz="2000" dirty="0">
                          <a:solidFill>
                            <a:srgbClr val="000000"/>
                          </a:solidFill>
                        </a:rPr>
                        <a:t>4</a:t>
                      </a:r>
                      <a:endParaRPr sz="2000" dirty="0">
                        <a:solidFill>
                          <a:srgbClr val="000000"/>
                        </a:solidFill>
                        <a:latin typeface="Calibri"/>
                        <a:cs typeface="Calibri"/>
                      </a:endParaRPr>
                    </a:p>
                  </a:txBody>
                  <a:tcPr marL="0" marR="0" marT="0" marB="0"/>
                </a:tc>
                <a:tc>
                  <a:txBody>
                    <a:bodyPr/>
                    <a:lstStyle/>
                    <a:p>
                      <a:pPr marR="82550" algn="r">
                        <a:lnSpc>
                          <a:spcPct val="100000"/>
                        </a:lnSpc>
                      </a:pPr>
                      <a:r>
                        <a:rPr sz="2000" dirty="0">
                          <a:solidFill>
                            <a:srgbClr val="000000"/>
                          </a:solidFill>
                        </a:rPr>
                        <a:t>56</a:t>
                      </a:r>
                      <a:endParaRPr sz="2000" dirty="0">
                        <a:solidFill>
                          <a:srgbClr val="000000"/>
                        </a:solidFill>
                        <a:latin typeface="Calibri"/>
                        <a:cs typeface="Calibri"/>
                      </a:endParaRPr>
                    </a:p>
                  </a:txBody>
                  <a:tcPr marL="0" marR="0" marT="0" marB="0"/>
                </a:tc>
                <a:tc>
                  <a:txBody>
                    <a:bodyPr/>
                    <a:lstStyle/>
                    <a:p>
                      <a:pPr marR="81280" algn="r">
                        <a:lnSpc>
                          <a:spcPct val="100000"/>
                        </a:lnSpc>
                      </a:pPr>
                      <a:r>
                        <a:rPr sz="2000" dirty="0">
                          <a:solidFill>
                            <a:srgbClr val="000000"/>
                          </a:solidFill>
                        </a:rPr>
                        <a:t>12.14</a:t>
                      </a:r>
                      <a:endParaRPr sz="2000" dirty="0">
                        <a:solidFill>
                          <a:srgbClr val="000000"/>
                        </a:solidFill>
                        <a:latin typeface="Calibri"/>
                        <a:cs typeface="Calibri"/>
                      </a:endParaRPr>
                    </a:p>
                  </a:txBody>
                  <a:tcPr marL="0" marR="0" marT="0" marB="0"/>
                </a:tc>
                <a:tc>
                  <a:txBody>
                    <a:bodyPr/>
                    <a:lstStyle/>
                    <a:p>
                      <a:pPr marR="12700" algn="r">
                        <a:lnSpc>
                          <a:spcPct val="100000"/>
                        </a:lnSpc>
                      </a:pPr>
                      <a:r>
                        <a:rPr sz="2000" dirty="0">
                          <a:solidFill>
                            <a:srgbClr val="000000"/>
                          </a:solidFill>
                        </a:rPr>
                        <a:t>4.666667</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xmlns="" val="10003"/>
                  </a:ext>
                </a:extLst>
              </a:tr>
              <a:tr h="236320">
                <a:tc>
                  <a:txBody>
                    <a:bodyPr/>
                    <a:lstStyle/>
                    <a:p>
                      <a:pPr marL="34925" algn="l">
                        <a:lnSpc>
                          <a:spcPct val="100000"/>
                        </a:lnSpc>
                      </a:pPr>
                      <a:r>
                        <a:rPr sz="2000" spc="-5" dirty="0">
                          <a:solidFill>
                            <a:srgbClr val="000000"/>
                          </a:solidFill>
                        </a:rPr>
                        <a:t>Column</a:t>
                      </a:r>
                      <a:r>
                        <a:rPr sz="2000" spc="-25" dirty="0">
                          <a:solidFill>
                            <a:srgbClr val="000000"/>
                          </a:solidFill>
                        </a:rPr>
                        <a:t> </a:t>
                      </a:r>
                      <a:r>
                        <a:rPr sz="2000" dirty="0">
                          <a:solidFill>
                            <a:srgbClr val="000000"/>
                          </a:solidFill>
                        </a:rPr>
                        <a:t>3</a:t>
                      </a:r>
                      <a:endParaRPr sz="2000" dirty="0">
                        <a:solidFill>
                          <a:srgbClr val="000000"/>
                        </a:solidFill>
                        <a:latin typeface="Calibri"/>
                        <a:cs typeface="Calibri"/>
                      </a:endParaRPr>
                    </a:p>
                  </a:txBody>
                  <a:tcPr marL="0" marR="0" marT="0" marB="0"/>
                </a:tc>
                <a:tc>
                  <a:txBody>
                    <a:bodyPr/>
                    <a:lstStyle/>
                    <a:p>
                      <a:pPr marR="114935" algn="r">
                        <a:lnSpc>
                          <a:spcPct val="100000"/>
                        </a:lnSpc>
                      </a:pPr>
                      <a:r>
                        <a:rPr sz="2000" dirty="0">
                          <a:solidFill>
                            <a:srgbClr val="000000"/>
                          </a:solidFill>
                        </a:rPr>
                        <a:t>4</a:t>
                      </a:r>
                      <a:endParaRPr sz="2000">
                        <a:solidFill>
                          <a:srgbClr val="000000"/>
                        </a:solidFill>
                        <a:latin typeface="Calibri"/>
                        <a:cs typeface="Calibri"/>
                      </a:endParaRPr>
                    </a:p>
                  </a:txBody>
                  <a:tcPr marL="0" marR="0" marT="0" marB="0"/>
                </a:tc>
                <a:tc>
                  <a:txBody>
                    <a:bodyPr/>
                    <a:lstStyle/>
                    <a:p>
                      <a:pPr marR="82550" algn="r">
                        <a:lnSpc>
                          <a:spcPct val="100000"/>
                        </a:lnSpc>
                      </a:pPr>
                      <a:r>
                        <a:rPr sz="2000" dirty="0">
                          <a:solidFill>
                            <a:srgbClr val="000000"/>
                          </a:solidFill>
                        </a:rPr>
                        <a:t>61</a:t>
                      </a:r>
                      <a:endParaRPr sz="2000" dirty="0">
                        <a:solidFill>
                          <a:srgbClr val="000000"/>
                        </a:solidFill>
                        <a:latin typeface="Calibri"/>
                        <a:cs typeface="Calibri"/>
                      </a:endParaRPr>
                    </a:p>
                  </a:txBody>
                  <a:tcPr marL="0" marR="0" marT="0" marB="0"/>
                </a:tc>
                <a:tc>
                  <a:txBody>
                    <a:bodyPr/>
                    <a:lstStyle/>
                    <a:p>
                      <a:pPr marR="81280" algn="r">
                        <a:lnSpc>
                          <a:spcPct val="100000"/>
                        </a:lnSpc>
                      </a:pPr>
                      <a:r>
                        <a:rPr sz="2000" dirty="0">
                          <a:solidFill>
                            <a:srgbClr val="000000"/>
                          </a:solidFill>
                        </a:rPr>
                        <a:t>12.75</a:t>
                      </a:r>
                      <a:endParaRPr sz="2000" dirty="0">
                        <a:solidFill>
                          <a:srgbClr val="000000"/>
                        </a:solidFill>
                        <a:latin typeface="Calibri"/>
                        <a:cs typeface="Calibri"/>
                      </a:endParaRPr>
                    </a:p>
                  </a:txBody>
                  <a:tcPr marL="0" marR="0" marT="0" marB="0"/>
                </a:tc>
                <a:tc>
                  <a:txBody>
                    <a:bodyPr/>
                    <a:lstStyle/>
                    <a:p>
                      <a:pPr marR="12700" algn="r">
                        <a:lnSpc>
                          <a:spcPct val="100000"/>
                        </a:lnSpc>
                      </a:pPr>
                      <a:r>
                        <a:rPr sz="2000" dirty="0">
                          <a:solidFill>
                            <a:srgbClr val="000000"/>
                          </a:solidFill>
                        </a:rPr>
                        <a:t>2.916667</a:t>
                      </a:r>
                      <a:endParaRPr sz="2000" dirty="0">
                        <a:solidFill>
                          <a:srgbClr val="000000"/>
                        </a:solidFill>
                        <a:latin typeface="Calibri"/>
                        <a:cs typeface="Calibri"/>
                      </a:endParaRPr>
                    </a:p>
                  </a:txBody>
                  <a:tcPr marL="0" marR="0" marT="0" marB="0"/>
                </a:tc>
                <a:extLst>
                  <a:ext uri="{0D108BD9-81ED-4DB2-BD59-A6C34878D82A}">
                    <a16:rowId xmlns:a16="http://schemas.microsoft.com/office/drawing/2014/main" xmlns=""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Variance </a:t>
            </a:r>
          </a:p>
        </p:txBody>
      </p:sp>
      <p:sp>
        <p:nvSpPr>
          <p:cNvPr id="4" name="Content Placeholder 2"/>
          <p:cNvSpPr>
            <a:spLocks noGrp="1"/>
          </p:cNvSpPr>
          <p:nvPr>
            <p:ph idx="1"/>
          </p:nvPr>
        </p:nvSpPr>
        <p:spPr>
          <a:xfrm>
            <a:off x="457200" y="1280160"/>
            <a:ext cx="8229600" cy="4614597"/>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pPr marL="3175" indent="-3175"/>
            <a:endParaRPr lang="en-US" dirty="0">
              <a:solidFill>
                <a:srgbClr val="000000"/>
              </a:solidFill>
            </a:endParaRPr>
          </a:p>
          <a:p>
            <a:pPr marL="3175" indent="-3175"/>
            <a:endParaRPr lang="en-US" dirty="0">
              <a:solidFill>
                <a:srgbClr val="000000"/>
              </a:solidFill>
            </a:endParaRPr>
          </a:p>
          <a:p>
            <a:pPr marL="3175" indent="-3175">
              <a:spcBef>
                <a:spcPts val="400"/>
              </a:spcBef>
            </a:pPr>
            <a:r>
              <a:rPr lang="en-US" sz="2600" dirty="0">
                <a:solidFill>
                  <a:srgbClr val="000000"/>
                </a:solidFill>
              </a:rPr>
              <a:t>where </a:t>
            </a:r>
          </a:p>
          <a:p>
            <a:pPr marL="3175" indent="-3175">
              <a:spcBef>
                <a:spcPts val="400"/>
              </a:spcBef>
            </a:pPr>
            <a:r>
              <a:rPr lang="en-US" sz="2600" dirty="0">
                <a:solidFill>
                  <a:srgbClr val="000000"/>
                </a:solidFill>
              </a:rPr>
              <a:t>    is the sample mean of all of the observations, and is called the </a:t>
            </a:r>
            <a:r>
              <a:rPr lang="en-US" sz="2600" b="1" dirty="0">
                <a:solidFill>
                  <a:srgbClr val="000000"/>
                </a:solidFill>
              </a:rPr>
              <a:t>grand mean</a:t>
            </a:r>
            <a:r>
              <a:rPr lang="en-US" sz="2600" dirty="0">
                <a:solidFill>
                  <a:srgbClr val="000000"/>
                </a:solidFill>
              </a:rPr>
              <a:t>, </a:t>
            </a:r>
          </a:p>
          <a:p>
            <a:pPr marL="3175" indent="-3175">
              <a:spcBef>
                <a:spcPts val="400"/>
              </a:spcBef>
            </a:pPr>
            <a:r>
              <a:rPr lang="en-US" sz="2600" i="1" dirty="0" err="1">
                <a:solidFill>
                  <a:srgbClr val="000000"/>
                </a:solidFill>
              </a:rPr>
              <a:t>n</a:t>
            </a:r>
            <a:r>
              <a:rPr lang="en-US" sz="2600" i="1" baseline="-25000" dirty="0" err="1">
                <a:solidFill>
                  <a:srgbClr val="000000"/>
                </a:solidFill>
              </a:rPr>
              <a:t>j</a:t>
            </a:r>
            <a:r>
              <a:rPr lang="en-US" sz="2600" dirty="0">
                <a:solidFill>
                  <a:srgbClr val="000000"/>
                </a:solidFill>
              </a:rPr>
              <a:t> is the number of observations in the  </a:t>
            </a:r>
            <a:r>
              <a:rPr lang="en-US" sz="2600" i="1" dirty="0" err="1">
                <a:solidFill>
                  <a:srgbClr val="000000"/>
                </a:solidFill>
              </a:rPr>
              <a:t>j</a:t>
            </a:r>
            <a:r>
              <a:rPr lang="en-US" sz="2600" baseline="30000" dirty="0" err="1">
                <a:solidFill>
                  <a:srgbClr val="000000"/>
                </a:solidFill>
              </a:rPr>
              <a:t>th</a:t>
            </a:r>
            <a:r>
              <a:rPr lang="en-US" sz="2600" baseline="30000" dirty="0">
                <a:solidFill>
                  <a:srgbClr val="000000"/>
                </a:solidFill>
              </a:rPr>
              <a:t> </a:t>
            </a:r>
            <a:r>
              <a:rPr lang="en-US" sz="2600" dirty="0">
                <a:solidFill>
                  <a:srgbClr val="000000"/>
                </a:solidFill>
              </a:rPr>
              <a:t>treatment, </a:t>
            </a:r>
            <a:br>
              <a:rPr lang="en-US" sz="2600" dirty="0">
                <a:solidFill>
                  <a:srgbClr val="000000"/>
                </a:solidFill>
              </a:rPr>
            </a:br>
            <a:r>
              <a:rPr lang="en-US" sz="2600" i="1" dirty="0" err="1">
                <a:solidFill>
                  <a:srgbClr val="000000"/>
                </a:solidFill>
              </a:rPr>
              <a:t>x</a:t>
            </a:r>
            <a:r>
              <a:rPr lang="en-US" sz="2600" i="1" baseline="-25000" dirty="0" err="1">
                <a:solidFill>
                  <a:srgbClr val="000000"/>
                </a:solidFill>
              </a:rPr>
              <a:t>ij</a:t>
            </a:r>
            <a:r>
              <a:rPr lang="en-US" sz="2600" i="1" baseline="-25000" dirty="0">
                <a:solidFill>
                  <a:srgbClr val="000000"/>
                </a:solidFill>
              </a:rPr>
              <a:t> </a:t>
            </a:r>
            <a:r>
              <a:rPr lang="en-US" sz="2600" dirty="0">
                <a:solidFill>
                  <a:srgbClr val="000000"/>
                </a:solidFill>
              </a:rPr>
              <a:t>is the </a:t>
            </a:r>
            <a:r>
              <a:rPr lang="en-US" sz="2600" i="1" dirty="0" err="1">
                <a:solidFill>
                  <a:srgbClr val="000000"/>
                </a:solidFill>
              </a:rPr>
              <a:t>i</a:t>
            </a:r>
            <a:r>
              <a:rPr lang="en-US" sz="2600" baseline="30000" dirty="0" err="1">
                <a:solidFill>
                  <a:srgbClr val="000000"/>
                </a:solidFill>
              </a:rPr>
              <a:t>th</a:t>
            </a:r>
            <a:r>
              <a:rPr lang="en-US" sz="2600" dirty="0">
                <a:solidFill>
                  <a:srgbClr val="000000"/>
                </a:solidFill>
              </a:rPr>
              <a:t> data value from the </a:t>
            </a:r>
            <a:r>
              <a:rPr lang="en-US" sz="2600" i="1" dirty="0" err="1">
                <a:solidFill>
                  <a:srgbClr val="000000"/>
                </a:solidFill>
              </a:rPr>
              <a:t>j</a:t>
            </a:r>
            <a:r>
              <a:rPr lang="en-US" sz="2600" baseline="30000" dirty="0" err="1">
                <a:solidFill>
                  <a:srgbClr val="000000"/>
                </a:solidFill>
              </a:rPr>
              <a:t>th</a:t>
            </a:r>
            <a:r>
              <a:rPr lang="en-US" sz="2600" dirty="0">
                <a:solidFill>
                  <a:srgbClr val="000000"/>
                </a:solidFill>
              </a:rPr>
              <a:t> sample, </a:t>
            </a:r>
          </a:p>
          <a:p>
            <a:pPr marL="3175" indent="-3175">
              <a:spcBef>
                <a:spcPts val="400"/>
              </a:spcBef>
            </a:pPr>
            <a:r>
              <a:rPr lang="en-US" sz="2600" i="1" dirty="0">
                <a:solidFill>
                  <a:srgbClr val="000000"/>
                </a:solidFill>
              </a:rPr>
              <a:t>k</a:t>
            </a:r>
            <a:r>
              <a:rPr lang="en-US" sz="2600" dirty="0">
                <a:solidFill>
                  <a:srgbClr val="000000"/>
                </a:solidFill>
              </a:rPr>
              <a:t> is the number of treatments, and </a:t>
            </a:r>
          </a:p>
          <a:p>
            <a:pPr marL="3175" indent="-3175">
              <a:spcBef>
                <a:spcPts val="400"/>
              </a:spcBef>
            </a:pPr>
            <a:r>
              <a:rPr lang="en-US" sz="2600" i="1" dirty="0">
                <a:solidFill>
                  <a:srgbClr val="000000"/>
                </a:solidFill>
              </a:rPr>
              <a:t>N</a:t>
            </a:r>
            <a:r>
              <a:rPr lang="en-US" sz="2600" dirty="0">
                <a:solidFill>
                  <a:srgbClr val="000000"/>
                </a:solidFill>
              </a:rPr>
              <a:t> is the total number of observations in all samples.</a:t>
            </a:r>
          </a:p>
        </p:txBody>
      </p:sp>
      <p:graphicFrame>
        <p:nvGraphicFramePr>
          <p:cNvPr id="282626" name="Object 2"/>
          <p:cNvGraphicFramePr>
            <a:graphicFrameLocks noChangeAspect="1"/>
          </p:cNvGraphicFramePr>
          <p:nvPr>
            <p:extLst>
              <p:ext uri="{D42A27DB-BD31-4B8C-83A1-F6EECF244321}">
                <p14:modId xmlns:p14="http://schemas.microsoft.com/office/powerpoint/2010/main" val="2169164754"/>
              </p:ext>
            </p:extLst>
          </p:nvPr>
        </p:nvGraphicFramePr>
        <p:xfrm>
          <a:off x="3352800" y="1735138"/>
          <a:ext cx="2476500" cy="1295400"/>
        </p:xfrm>
        <a:graphic>
          <a:graphicData uri="http://schemas.openxmlformats.org/presentationml/2006/ole">
            <mc:AlternateContent xmlns:mc="http://schemas.openxmlformats.org/markup-compatibility/2006">
              <mc:Choice xmlns:v="urn:schemas-microsoft-com:vml" Requires="v">
                <p:oleObj spid="_x0000_s282680" name="Equation" r:id="rId3" imgW="2476440" imgH="1295280" progId="Equation.DSMT4">
                  <p:embed/>
                </p:oleObj>
              </mc:Choice>
              <mc:Fallback>
                <p:oleObj name="Equation" r:id="rId3" imgW="2476440" imgH="1295280" progId="Equation.DSMT4">
                  <p:embed/>
                  <p:pic>
                    <p:nvPicPr>
                      <p:cNvPr id="0" name="Picture 2"/>
                      <p:cNvPicPr>
                        <a:picLocks noChangeAspect="1" noChangeArrowheads="1"/>
                      </p:cNvPicPr>
                      <p:nvPr/>
                    </p:nvPicPr>
                    <p:blipFill>
                      <a:blip r:embed="rId4"/>
                      <a:srcRect/>
                      <a:stretch>
                        <a:fillRect/>
                      </a:stretch>
                    </p:blipFill>
                    <p:spPr bwMode="auto">
                      <a:xfrm>
                        <a:off x="3352800" y="1735138"/>
                        <a:ext cx="24765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2627" name="Object 3"/>
          <p:cNvGraphicFramePr>
            <a:graphicFrameLocks noChangeAspect="1"/>
          </p:cNvGraphicFramePr>
          <p:nvPr/>
        </p:nvGraphicFramePr>
        <p:xfrm>
          <a:off x="575345" y="3217178"/>
          <a:ext cx="241300" cy="355600"/>
        </p:xfrm>
        <a:graphic>
          <a:graphicData uri="http://schemas.openxmlformats.org/presentationml/2006/ole">
            <mc:AlternateContent xmlns:mc="http://schemas.openxmlformats.org/markup-compatibility/2006">
              <mc:Choice xmlns:v="urn:schemas-microsoft-com:vml" Requires="v">
                <p:oleObj spid="_x0000_s282681" name="Equation" r:id="rId5" imgW="241200" imgH="355320" progId="Equation.DSMT4">
                  <p:embed/>
                </p:oleObj>
              </mc:Choice>
              <mc:Fallback>
                <p:oleObj name="Equation" r:id="rId5" imgW="241200" imgH="3553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5345" y="3217178"/>
                        <a:ext cx="241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15.1.1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2"/>
          <p:cNvGraphicFramePr>
            <a:graphicFrameLocks noGrp="1"/>
          </p:cNvGraphicFramePr>
          <p:nvPr/>
        </p:nvGraphicFramePr>
        <p:xfrm>
          <a:off x="533400" y="1295400"/>
          <a:ext cx="8000997" cy="1802835"/>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xmlns="" val="20000"/>
                    </a:ext>
                  </a:extLst>
                </a:gridCol>
                <a:gridCol w="685800">
                  <a:extLst>
                    <a:ext uri="{9D8B030D-6E8A-4147-A177-3AD203B41FA5}">
                      <a16:colId xmlns:a16="http://schemas.microsoft.com/office/drawing/2014/main" xmlns="" val="20001"/>
                    </a:ext>
                  </a:extLst>
                </a:gridCol>
                <a:gridCol w="685800">
                  <a:extLst>
                    <a:ext uri="{9D8B030D-6E8A-4147-A177-3AD203B41FA5}">
                      <a16:colId xmlns:a16="http://schemas.microsoft.com/office/drawing/2014/main" xmlns="" val="20002"/>
                    </a:ext>
                  </a:extLst>
                </a:gridCol>
                <a:gridCol w="990600">
                  <a:extLst>
                    <a:ext uri="{9D8B030D-6E8A-4147-A177-3AD203B41FA5}">
                      <a16:colId xmlns:a16="http://schemas.microsoft.com/office/drawing/2014/main" xmlns="" val="20003"/>
                    </a:ext>
                  </a:extLst>
                </a:gridCol>
                <a:gridCol w="1143000">
                  <a:extLst>
                    <a:ext uri="{9D8B030D-6E8A-4147-A177-3AD203B41FA5}">
                      <a16:colId xmlns:a16="http://schemas.microsoft.com/office/drawing/2014/main" xmlns="" val="20004"/>
                    </a:ext>
                  </a:extLst>
                </a:gridCol>
                <a:gridCol w="1219200">
                  <a:extLst>
                    <a:ext uri="{9D8B030D-6E8A-4147-A177-3AD203B41FA5}">
                      <a16:colId xmlns:a16="http://schemas.microsoft.com/office/drawing/2014/main" xmlns="" val="20005"/>
                    </a:ext>
                  </a:extLst>
                </a:gridCol>
                <a:gridCol w="1142997">
                  <a:extLst>
                    <a:ext uri="{9D8B030D-6E8A-4147-A177-3AD203B41FA5}">
                      <a16:colId xmlns:a16="http://schemas.microsoft.com/office/drawing/2014/main" xmlns="" val="20006"/>
                    </a:ext>
                  </a:extLst>
                </a:gridCol>
              </a:tblGrid>
              <a:tr h="304800">
                <a:tc gridSpan="7">
                  <a:txBody>
                    <a:bodyPr/>
                    <a:lstStyle/>
                    <a:p>
                      <a:pPr>
                        <a:lnSpc>
                          <a:spcPct val="100000"/>
                        </a:lnSpc>
                      </a:pPr>
                      <a:r>
                        <a:rPr lang="en-US" sz="2000" dirty="0">
                          <a:latin typeface="+mj-lt"/>
                          <a:cs typeface="Times New Roman"/>
                        </a:rPr>
                        <a:t>ANOVA</a:t>
                      </a:r>
                      <a:endParaRPr sz="2000" dirty="0">
                        <a:latin typeface="+mj-lt"/>
                        <a:cs typeface="Times New Roman"/>
                      </a:endParaRPr>
                    </a:p>
                  </a:txBody>
                  <a:tcPr marL="0" marR="0" marT="0" marB="0"/>
                </a:tc>
                <a:tc hMerge="1">
                  <a:txBody>
                    <a:bodyPr/>
                    <a:lstStyle/>
                    <a:p>
                      <a:pPr marR="59690" algn="r">
                        <a:lnSpc>
                          <a:spcPct val="100000"/>
                        </a:lnSpc>
                        <a:spcBef>
                          <a:spcPts val="150"/>
                        </a:spcBef>
                      </a:pPr>
                      <a:endParaRPr sz="2000" dirty="0">
                        <a:latin typeface="Calibri"/>
                        <a:cs typeface="Calibri"/>
                      </a:endParaRPr>
                    </a:p>
                  </a:txBody>
                  <a:tcPr marL="0" marR="0" marT="19050" marB="0"/>
                </a:tc>
                <a:tc hMerge="1">
                  <a:txBody>
                    <a:bodyPr/>
                    <a:lstStyle/>
                    <a:p>
                      <a:endParaRPr lang="en-US"/>
                    </a:p>
                  </a:txBody>
                  <a:tcPr/>
                </a:tc>
                <a:tc hMerge="1">
                  <a:txBody>
                    <a:bodyPr/>
                    <a:lstStyle/>
                    <a:p>
                      <a:pPr marR="70485" algn="ctr">
                        <a:lnSpc>
                          <a:spcPct val="100000"/>
                        </a:lnSpc>
                        <a:spcBef>
                          <a:spcPts val="150"/>
                        </a:spcBef>
                      </a:pPr>
                      <a:endParaRPr sz="2000">
                        <a:latin typeface="Calibri"/>
                        <a:cs typeface="Calibri"/>
                      </a:endParaRPr>
                    </a:p>
                  </a:txBody>
                  <a:tcPr marL="0" marR="0" marT="19050" marB="0"/>
                </a:tc>
                <a:tc hMerge="1">
                  <a:txBody>
                    <a:bodyPr/>
                    <a:lstStyle/>
                    <a:p>
                      <a:pPr marL="274955">
                        <a:lnSpc>
                          <a:spcPct val="100000"/>
                        </a:lnSpc>
                        <a:spcBef>
                          <a:spcPts val="150"/>
                        </a:spcBef>
                        <a:tabLst>
                          <a:tab pos="1051560" algn="l"/>
                        </a:tabLst>
                      </a:pPr>
                      <a:endParaRPr sz="2000">
                        <a:latin typeface="Calibri"/>
                        <a:cs typeface="Calibri"/>
                      </a:endParaRPr>
                    </a:p>
                  </a:txBody>
                  <a:tcPr marL="0" marR="0" marT="19050" marB="0"/>
                </a:tc>
                <a:tc hMerge="1">
                  <a:txBody>
                    <a:bodyPr/>
                    <a:lstStyle/>
                    <a:p>
                      <a:endParaRPr lang="en-US"/>
                    </a:p>
                  </a:txBody>
                  <a:tcPr/>
                </a:tc>
                <a:tc hMerge="1">
                  <a:txBody>
                    <a:bodyPr/>
                    <a:lstStyle/>
                    <a:p>
                      <a:pPr marR="109855" algn="r">
                        <a:lnSpc>
                          <a:spcPct val="100000"/>
                        </a:lnSpc>
                        <a:spcBef>
                          <a:spcPts val="150"/>
                        </a:spcBef>
                      </a:pPr>
                      <a:endParaRPr sz="2000" dirty="0">
                        <a:latin typeface="Calibri"/>
                        <a:cs typeface="Calibri"/>
                      </a:endParaRPr>
                    </a:p>
                  </a:txBody>
                  <a:tcPr marL="0" marR="0" marT="19050" marB="0"/>
                </a:tc>
                <a:extLst>
                  <a:ext uri="{0D108BD9-81ED-4DB2-BD59-A6C34878D82A}">
                    <a16:rowId xmlns:a16="http://schemas.microsoft.com/office/drawing/2014/main" xmlns="" val="10000"/>
                  </a:ext>
                </a:extLst>
              </a:tr>
              <a:tr h="3787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i="1" kern="1200" baseline="0" dirty="0">
                          <a:solidFill>
                            <a:srgbClr val="000000"/>
                          </a:solidFill>
                          <a:latin typeface="+mn-lt"/>
                          <a:ea typeface="+mn-ea"/>
                          <a:cs typeface="+mn-cs"/>
                        </a:rPr>
                        <a:t>Source of Variation </a:t>
                      </a:r>
                      <a:endParaRPr lang="en-US" sz="2400" dirty="0">
                        <a:solidFill>
                          <a:srgbClr val="000000"/>
                        </a:solidFill>
                        <a:latin typeface="+mn-lt"/>
                        <a:cs typeface="Calibri"/>
                      </a:endParaRPr>
                    </a:p>
                  </a:txBody>
                  <a:tcPr marL="0" marR="0" marT="0" marB="0"/>
                </a:tc>
                <a:tc>
                  <a:txBody>
                    <a:bodyPr/>
                    <a:lstStyle/>
                    <a:p>
                      <a:pPr marR="59690" algn="ctr">
                        <a:lnSpc>
                          <a:spcPct val="100000"/>
                        </a:lnSpc>
                        <a:spcBef>
                          <a:spcPts val="150"/>
                        </a:spcBef>
                      </a:pPr>
                      <a:r>
                        <a:rPr lang="en-US" sz="2000" b="1" i="1" spc="10" dirty="0">
                          <a:solidFill>
                            <a:srgbClr val="000000"/>
                          </a:solidFill>
                        </a:rPr>
                        <a:t>SS</a:t>
                      </a:r>
                      <a:endParaRPr sz="2000" b="1" i="1" dirty="0">
                        <a:solidFill>
                          <a:srgbClr val="000000"/>
                        </a:solidFill>
                        <a:latin typeface="Calibri"/>
                        <a:cs typeface="Calibri"/>
                      </a:endParaRPr>
                    </a:p>
                  </a:txBody>
                  <a:tcPr marL="0" marR="0" marT="19050" marB="0"/>
                </a:tc>
                <a:tc>
                  <a:txBody>
                    <a:bodyPr/>
                    <a:lstStyle/>
                    <a:p>
                      <a:pPr marR="59690" algn="ctr">
                        <a:lnSpc>
                          <a:spcPct val="100000"/>
                        </a:lnSpc>
                        <a:spcBef>
                          <a:spcPts val="150"/>
                        </a:spcBef>
                      </a:pPr>
                      <a:r>
                        <a:rPr lang="en-US" sz="2000" b="1" i="1" dirty="0" err="1">
                          <a:solidFill>
                            <a:srgbClr val="000000"/>
                          </a:solidFill>
                          <a:latin typeface="Calibri"/>
                          <a:cs typeface="Calibri"/>
                        </a:rPr>
                        <a:t>df</a:t>
                      </a:r>
                      <a:endParaRPr sz="2000" b="1" i="1" dirty="0">
                        <a:solidFill>
                          <a:srgbClr val="000000"/>
                        </a:solidFill>
                        <a:latin typeface="Calibri"/>
                        <a:cs typeface="Calibri"/>
                      </a:endParaRPr>
                    </a:p>
                  </a:txBody>
                  <a:tcPr marL="0" marR="0" marT="19050" marB="0"/>
                </a:tc>
                <a:tc>
                  <a:txBody>
                    <a:bodyPr/>
                    <a:lstStyle/>
                    <a:p>
                      <a:pPr marR="70485" algn="ctr">
                        <a:lnSpc>
                          <a:spcPct val="100000"/>
                        </a:lnSpc>
                        <a:spcBef>
                          <a:spcPts val="150"/>
                        </a:spcBef>
                      </a:pPr>
                      <a:r>
                        <a:rPr lang="en-US" sz="2000" b="1" i="1" dirty="0">
                          <a:solidFill>
                            <a:srgbClr val="000000"/>
                          </a:solidFill>
                        </a:rPr>
                        <a:t>MS</a:t>
                      </a:r>
                      <a:endParaRPr sz="2000" b="1" i="1" dirty="0">
                        <a:solidFill>
                          <a:srgbClr val="000000"/>
                        </a:solidFill>
                        <a:latin typeface="Calibri"/>
                        <a:cs typeface="Calibri"/>
                      </a:endParaRPr>
                    </a:p>
                  </a:txBody>
                  <a:tcPr marL="0" marR="0" marT="19050" marB="0"/>
                </a:tc>
                <a:tc>
                  <a:txBody>
                    <a:bodyPr/>
                    <a:lstStyle/>
                    <a:p>
                      <a:pPr marL="274955" algn="ctr">
                        <a:lnSpc>
                          <a:spcPct val="100000"/>
                        </a:lnSpc>
                        <a:spcBef>
                          <a:spcPts val="150"/>
                        </a:spcBef>
                        <a:tabLst>
                          <a:tab pos="1051560" algn="l"/>
                        </a:tabLst>
                      </a:pPr>
                      <a:r>
                        <a:rPr lang="en-US" sz="2000" b="1" i="1" spc="-5" dirty="0">
                          <a:solidFill>
                            <a:srgbClr val="000000"/>
                          </a:solidFill>
                        </a:rPr>
                        <a:t>F</a:t>
                      </a:r>
                      <a:r>
                        <a:rPr sz="2000" b="1" i="1" spc="-5" dirty="0">
                          <a:solidFill>
                            <a:srgbClr val="000000"/>
                          </a:solidFill>
                        </a:rPr>
                        <a:t>	</a:t>
                      </a:r>
                      <a:r>
                        <a:rPr lang="en-US" sz="2000" b="1" i="1" spc="-5" dirty="0">
                          <a:solidFill>
                            <a:srgbClr val="000000"/>
                          </a:solidFill>
                        </a:rPr>
                        <a:t>                    </a:t>
                      </a:r>
                      <a:endParaRPr sz="2000" b="1" i="1" dirty="0">
                        <a:solidFill>
                          <a:srgbClr val="000000"/>
                        </a:solidFill>
                        <a:latin typeface="Calibri"/>
                        <a:cs typeface="Calibri"/>
                      </a:endParaRPr>
                    </a:p>
                  </a:txBody>
                  <a:tcPr marL="0" marR="0" marT="19050" marB="0"/>
                </a:tc>
                <a:tc>
                  <a:txBody>
                    <a:bodyPr/>
                    <a:lstStyle/>
                    <a:p>
                      <a:pPr marL="274955" algn="ctr">
                        <a:lnSpc>
                          <a:spcPct val="100000"/>
                        </a:lnSpc>
                        <a:spcBef>
                          <a:spcPts val="150"/>
                        </a:spcBef>
                        <a:tabLst>
                          <a:tab pos="1051560" algn="l"/>
                        </a:tabLst>
                      </a:pPr>
                      <a:r>
                        <a:rPr lang="en-US" sz="2000" b="1" i="1" dirty="0">
                          <a:solidFill>
                            <a:srgbClr val="000000"/>
                          </a:solidFill>
                          <a:latin typeface="Calibri"/>
                          <a:cs typeface="Calibri"/>
                        </a:rPr>
                        <a:t>P-value</a:t>
                      </a:r>
                      <a:endParaRPr sz="2000" b="1" i="1" dirty="0">
                        <a:solidFill>
                          <a:srgbClr val="000000"/>
                        </a:solidFill>
                        <a:latin typeface="Calibri"/>
                        <a:cs typeface="Calibri"/>
                      </a:endParaRPr>
                    </a:p>
                  </a:txBody>
                  <a:tcPr marL="0" marR="0" marT="19050" marB="0"/>
                </a:tc>
                <a:tc>
                  <a:txBody>
                    <a:bodyPr/>
                    <a:lstStyle/>
                    <a:p>
                      <a:pPr marR="109855" algn="ctr">
                        <a:lnSpc>
                          <a:spcPct val="100000"/>
                        </a:lnSpc>
                        <a:spcBef>
                          <a:spcPts val="150"/>
                        </a:spcBef>
                      </a:pPr>
                      <a:r>
                        <a:rPr sz="2000" b="1" i="1" spc="-5" dirty="0">
                          <a:solidFill>
                            <a:srgbClr val="000000"/>
                          </a:solidFill>
                        </a:rPr>
                        <a:t>F</a:t>
                      </a:r>
                      <a:r>
                        <a:rPr lang="en-US" sz="2000" b="1" i="1" spc="-5" dirty="0">
                          <a:solidFill>
                            <a:srgbClr val="000000"/>
                          </a:solidFill>
                        </a:rPr>
                        <a:t> </a:t>
                      </a:r>
                      <a:r>
                        <a:rPr lang="en-US" sz="2000" b="1" i="1" spc="-5" dirty="0" err="1">
                          <a:solidFill>
                            <a:srgbClr val="000000"/>
                          </a:solidFill>
                        </a:rPr>
                        <a:t>crit</a:t>
                      </a:r>
                      <a:endParaRPr sz="2000" b="1" i="1" dirty="0">
                        <a:solidFill>
                          <a:srgbClr val="000000"/>
                        </a:solidFill>
                        <a:latin typeface="Calibri"/>
                        <a:cs typeface="Calibri"/>
                      </a:endParaRPr>
                    </a:p>
                  </a:txBody>
                  <a:tcPr marL="0" marR="0" marT="19050" marB="0"/>
                </a:tc>
                <a:extLst>
                  <a:ext uri="{0D108BD9-81ED-4DB2-BD59-A6C34878D82A}">
                    <a16:rowId xmlns:a16="http://schemas.microsoft.com/office/drawing/2014/main" xmlns="" val="10001"/>
                  </a:ext>
                </a:extLst>
              </a:tr>
              <a:tr h="408299">
                <a:tc>
                  <a:txBody>
                    <a:bodyPr/>
                    <a:lstStyle/>
                    <a:p>
                      <a:pPr marL="24130" marR="0" indent="0" algn="l" defTabSz="914400" rtl="0" eaLnBrk="1" fontAlgn="auto" latinLnBrk="0" hangingPunct="1">
                        <a:lnSpc>
                          <a:spcPct val="100000"/>
                        </a:lnSpc>
                        <a:spcBef>
                          <a:spcPts val="120"/>
                        </a:spcBef>
                        <a:spcAft>
                          <a:spcPts val="0"/>
                        </a:spcAft>
                        <a:buClrTx/>
                        <a:buSzTx/>
                        <a:buFontTx/>
                        <a:buNone/>
                        <a:tabLst/>
                        <a:defRPr/>
                      </a:pPr>
                      <a:r>
                        <a:rPr lang="en-US" sz="2000" kern="1200" baseline="0" dirty="0">
                          <a:solidFill>
                            <a:srgbClr val="000000"/>
                          </a:solidFill>
                          <a:latin typeface="+mn-lt"/>
                          <a:ea typeface="+mn-ea"/>
                          <a:cs typeface="+mn-cs"/>
                        </a:rPr>
                        <a:t>Between Groups</a:t>
                      </a:r>
                      <a:endParaRPr sz="2000" dirty="0">
                        <a:solidFill>
                          <a:srgbClr val="000000"/>
                        </a:solidFill>
                        <a:latin typeface="Calibri"/>
                        <a:cs typeface="Calibri"/>
                      </a:endParaRPr>
                    </a:p>
                  </a:txBody>
                  <a:tcPr marL="0" marR="0" marT="15240" marB="0"/>
                </a:tc>
                <a:tc>
                  <a:txBody>
                    <a:bodyPr/>
                    <a:lstStyle/>
                    <a:p>
                      <a:pPr marR="66675" algn="ctr">
                        <a:lnSpc>
                          <a:spcPct val="100000"/>
                        </a:lnSpc>
                        <a:spcBef>
                          <a:spcPts val="120"/>
                        </a:spcBef>
                      </a:pPr>
                      <a:r>
                        <a:rPr lang="en-US" sz="2000" dirty="0">
                          <a:solidFill>
                            <a:srgbClr val="000000"/>
                          </a:solidFill>
                          <a:latin typeface="+mn-lt"/>
                          <a:cs typeface="+mn-cs"/>
                        </a:rPr>
                        <a:t>6.5</a:t>
                      </a:r>
                      <a:endParaRPr sz="2000" dirty="0">
                        <a:solidFill>
                          <a:srgbClr val="000000"/>
                        </a:solidFill>
                        <a:latin typeface="Calibri"/>
                        <a:cs typeface="Calibri"/>
                      </a:endParaRPr>
                    </a:p>
                  </a:txBody>
                  <a:tcPr marL="0" marR="0" marT="15240" marB="0"/>
                </a:tc>
                <a:tc>
                  <a:txBody>
                    <a:bodyPr/>
                    <a:lstStyle/>
                    <a:p>
                      <a:pPr marR="66675" algn="ctr">
                        <a:lnSpc>
                          <a:spcPct val="100000"/>
                        </a:lnSpc>
                        <a:spcBef>
                          <a:spcPts val="120"/>
                        </a:spcBef>
                      </a:pPr>
                      <a:r>
                        <a:rPr lang="en-US" sz="2000" dirty="0">
                          <a:solidFill>
                            <a:srgbClr val="000000"/>
                          </a:solidFill>
                          <a:latin typeface="Calibri"/>
                          <a:cs typeface="Calibri"/>
                        </a:rPr>
                        <a:t>2</a:t>
                      </a:r>
                      <a:endParaRPr sz="2000" dirty="0">
                        <a:solidFill>
                          <a:srgbClr val="000000"/>
                        </a:solidFill>
                        <a:latin typeface="Calibri"/>
                        <a:cs typeface="Calibri"/>
                      </a:endParaRPr>
                    </a:p>
                  </a:txBody>
                  <a:tcPr marL="0" marR="0" marT="15240" marB="0"/>
                </a:tc>
                <a:tc>
                  <a:txBody>
                    <a:bodyPr/>
                    <a:lstStyle/>
                    <a:p>
                      <a:pPr marL="92710" algn="l">
                        <a:lnSpc>
                          <a:spcPct val="100000"/>
                        </a:lnSpc>
                        <a:spcBef>
                          <a:spcPts val="120"/>
                        </a:spcBef>
                      </a:pPr>
                      <a:r>
                        <a:rPr lang="en-US" sz="2000" spc="-35" dirty="0">
                          <a:solidFill>
                            <a:srgbClr val="000000"/>
                          </a:solidFill>
                        </a:rPr>
                        <a:t>3.25</a:t>
                      </a:r>
                      <a:endParaRPr sz="2000" dirty="0">
                        <a:solidFill>
                          <a:srgbClr val="000000"/>
                        </a:solidFill>
                        <a:latin typeface="Calibri"/>
                        <a:cs typeface="Calibri"/>
                      </a:endParaRPr>
                    </a:p>
                  </a:txBody>
                  <a:tcPr marL="0" marR="0" marT="15240" marB="0"/>
                </a:tc>
                <a:tc>
                  <a:txBody>
                    <a:bodyPr/>
                    <a:lstStyle/>
                    <a:p>
                      <a:pPr marL="74930" algn="l">
                        <a:lnSpc>
                          <a:spcPct val="100000"/>
                        </a:lnSpc>
                        <a:spcBef>
                          <a:spcPts val="120"/>
                        </a:spcBef>
                        <a:tabLst>
                          <a:tab pos="801370" algn="l"/>
                        </a:tabLst>
                      </a:pPr>
                      <a:r>
                        <a:rPr lang="en-US" sz="2000" spc="-40" dirty="0">
                          <a:solidFill>
                            <a:srgbClr val="000000"/>
                          </a:solidFill>
                        </a:rPr>
                        <a:t>0.928571</a:t>
                      </a:r>
                      <a:endParaRPr sz="2000" dirty="0">
                        <a:solidFill>
                          <a:srgbClr val="000000"/>
                        </a:solidFill>
                        <a:latin typeface="Calibri"/>
                        <a:cs typeface="Calibri"/>
                      </a:endParaRPr>
                    </a:p>
                  </a:txBody>
                  <a:tcPr marL="0" marR="0" marT="15240" marB="0"/>
                </a:tc>
                <a:tc>
                  <a:txBody>
                    <a:bodyPr/>
                    <a:lstStyle/>
                    <a:p>
                      <a:pPr marL="74930" algn="l">
                        <a:lnSpc>
                          <a:spcPct val="100000"/>
                        </a:lnSpc>
                        <a:spcBef>
                          <a:spcPts val="120"/>
                        </a:spcBef>
                        <a:tabLst>
                          <a:tab pos="801370" algn="l"/>
                        </a:tabLst>
                      </a:pPr>
                      <a:r>
                        <a:rPr lang="en-US" sz="2000" dirty="0">
                          <a:solidFill>
                            <a:srgbClr val="000000"/>
                          </a:solidFill>
                          <a:latin typeface="Calibri"/>
                          <a:cs typeface="Calibri"/>
                        </a:rPr>
                        <a:t>0.429904</a:t>
                      </a:r>
                      <a:endParaRPr sz="2000" dirty="0">
                        <a:solidFill>
                          <a:srgbClr val="000000"/>
                        </a:solidFill>
                        <a:latin typeface="Calibri"/>
                        <a:cs typeface="Calibri"/>
                      </a:endParaRPr>
                    </a:p>
                  </a:txBody>
                  <a:tcPr marL="0" marR="0" marT="15240" marB="0"/>
                </a:tc>
                <a:tc>
                  <a:txBody>
                    <a:bodyPr/>
                    <a:lstStyle/>
                    <a:p>
                      <a:pPr marR="75565" algn="ctr">
                        <a:lnSpc>
                          <a:spcPct val="100000"/>
                        </a:lnSpc>
                        <a:spcBef>
                          <a:spcPts val="120"/>
                        </a:spcBef>
                      </a:pPr>
                      <a:r>
                        <a:rPr lang="en-US" sz="2000" dirty="0">
                          <a:solidFill>
                            <a:srgbClr val="000000"/>
                          </a:solidFill>
                          <a:latin typeface="Calibri"/>
                          <a:cs typeface="Calibri"/>
                        </a:rPr>
                        <a:t>4.256495</a:t>
                      </a:r>
                      <a:endParaRPr sz="2000" dirty="0">
                        <a:solidFill>
                          <a:srgbClr val="000000"/>
                        </a:solidFill>
                        <a:latin typeface="Calibri"/>
                        <a:cs typeface="Calibri"/>
                      </a:endParaRPr>
                    </a:p>
                  </a:txBody>
                  <a:tcPr marL="0" marR="0" marT="15240" marB="0"/>
                </a:tc>
                <a:extLst>
                  <a:ext uri="{0D108BD9-81ED-4DB2-BD59-A6C34878D82A}">
                    <a16:rowId xmlns:a16="http://schemas.microsoft.com/office/drawing/2014/main" xmlns="" val="10002"/>
                  </a:ext>
                </a:extLst>
              </a:tr>
              <a:tr h="370285">
                <a:tc>
                  <a:txBody>
                    <a:bodyPr/>
                    <a:lstStyle/>
                    <a:p>
                      <a:pPr marL="24765"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latin typeface="+mn-lt"/>
                          <a:ea typeface="+mn-ea"/>
                          <a:cs typeface="+mn-cs"/>
                        </a:rPr>
                        <a:t>Within Groups </a:t>
                      </a:r>
                      <a:endParaRPr lang="en-US" sz="2400" dirty="0">
                        <a:solidFill>
                          <a:srgbClr val="000000"/>
                        </a:solidFill>
                        <a:latin typeface="+mn-lt"/>
                        <a:cs typeface="Calibri"/>
                      </a:endParaRPr>
                    </a:p>
                  </a:txBody>
                  <a:tcPr marL="0" marR="0" marT="0" marB="0"/>
                </a:tc>
                <a:tc>
                  <a:txBody>
                    <a:bodyPr/>
                    <a:lstStyle/>
                    <a:p>
                      <a:pPr marR="71120" algn="ctr">
                        <a:lnSpc>
                          <a:spcPct val="100000"/>
                        </a:lnSpc>
                      </a:pPr>
                      <a:r>
                        <a:rPr lang="en-US" sz="2000" dirty="0">
                          <a:solidFill>
                            <a:srgbClr val="000000"/>
                          </a:solidFill>
                          <a:latin typeface="Calibri"/>
                          <a:cs typeface="Calibri"/>
                        </a:rPr>
                        <a:t>31.5</a:t>
                      </a:r>
                      <a:endParaRPr sz="2000" dirty="0">
                        <a:solidFill>
                          <a:srgbClr val="000000"/>
                        </a:solidFill>
                        <a:latin typeface="Calibri"/>
                        <a:cs typeface="Calibri"/>
                      </a:endParaRPr>
                    </a:p>
                  </a:txBody>
                  <a:tcPr marL="0" marR="0" marT="0" marB="0"/>
                </a:tc>
                <a:tc>
                  <a:txBody>
                    <a:bodyPr/>
                    <a:lstStyle/>
                    <a:p>
                      <a:pPr marR="71120" algn="ctr">
                        <a:lnSpc>
                          <a:spcPct val="100000"/>
                        </a:lnSpc>
                      </a:pPr>
                      <a:r>
                        <a:rPr lang="en-US" sz="2000" dirty="0">
                          <a:solidFill>
                            <a:srgbClr val="000000"/>
                          </a:solidFill>
                          <a:latin typeface="Calibri"/>
                          <a:cs typeface="Calibri"/>
                        </a:rPr>
                        <a:t>9</a:t>
                      </a:r>
                      <a:endParaRPr sz="2000" dirty="0">
                        <a:solidFill>
                          <a:srgbClr val="000000"/>
                        </a:solidFill>
                        <a:latin typeface="Calibri"/>
                        <a:cs typeface="Calibri"/>
                      </a:endParaRPr>
                    </a:p>
                  </a:txBody>
                  <a:tcPr marL="0" marR="0" marT="0" marB="0"/>
                </a:tc>
                <a:tc>
                  <a:txBody>
                    <a:bodyPr/>
                    <a:lstStyle/>
                    <a:p>
                      <a:pPr marL="67945" algn="l">
                        <a:lnSpc>
                          <a:spcPct val="100000"/>
                        </a:lnSpc>
                      </a:pPr>
                      <a:r>
                        <a:rPr lang="en-US" sz="2000" spc="-40" dirty="0">
                          <a:solidFill>
                            <a:srgbClr val="000000"/>
                          </a:solidFill>
                          <a:latin typeface="+mn-lt"/>
                          <a:cs typeface="+mn-cs"/>
                        </a:rPr>
                        <a:t>3.5</a:t>
                      </a:r>
                      <a:endParaRPr sz="2000" dirty="0">
                        <a:solidFill>
                          <a:srgbClr val="000000"/>
                        </a:solidFill>
                        <a:latin typeface="Calibri"/>
                        <a:cs typeface="Calibri"/>
                      </a:endParaRPr>
                    </a:p>
                  </a:txBody>
                  <a:tcPr marL="0" marR="0" marT="0" marB="0"/>
                </a:tc>
                <a:tc>
                  <a:txBody>
                    <a:bodyPr/>
                    <a:lstStyle/>
                    <a:p>
                      <a:pPr marL="100965" algn="l">
                        <a:lnSpc>
                          <a:spcPct val="100000"/>
                        </a:lnSpc>
                      </a:pPr>
                      <a:endParaRPr sz="2000" dirty="0">
                        <a:solidFill>
                          <a:srgbClr val="000000"/>
                        </a:solidFill>
                        <a:latin typeface="Calibri"/>
                        <a:cs typeface="Calibri"/>
                      </a:endParaRPr>
                    </a:p>
                  </a:txBody>
                  <a:tcPr marL="0" marR="0" marT="0" marB="0"/>
                </a:tc>
                <a:tc>
                  <a:txBody>
                    <a:bodyPr/>
                    <a:lstStyle/>
                    <a:p>
                      <a:pPr marL="100965" algn="l">
                        <a:lnSpc>
                          <a:spcPct val="100000"/>
                        </a:lnSpc>
                      </a:pP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xmlns="" val="10003"/>
                  </a:ext>
                </a:extLst>
              </a:tr>
              <a:tr h="340718">
                <a:tc>
                  <a:txBody>
                    <a:bodyPr/>
                    <a:lstStyle/>
                    <a:p>
                      <a:pPr marL="25400" marR="0" indent="0" algn="l" defTabSz="914400" rtl="0" eaLnBrk="1" fontAlgn="auto" latinLnBrk="0" hangingPunct="1">
                        <a:lnSpc>
                          <a:spcPct val="100000"/>
                        </a:lnSpc>
                        <a:spcBef>
                          <a:spcPts val="0"/>
                        </a:spcBef>
                        <a:spcAft>
                          <a:spcPts val="0"/>
                        </a:spcAft>
                        <a:buClrTx/>
                        <a:buSzTx/>
                        <a:buFontTx/>
                        <a:buNone/>
                        <a:tabLst/>
                        <a:defRPr/>
                      </a:pPr>
                      <a:r>
                        <a:rPr lang="en-US" sz="2000" kern="1200" baseline="0" dirty="0">
                          <a:solidFill>
                            <a:srgbClr val="000000"/>
                          </a:solidFill>
                          <a:latin typeface="+mn-lt"/>
                          <a:ea typeface="+mn-ea"/>
                          <a:cs typeface="+mn-cs"/>
                        </a:rPr>
                        <a:t>Total </a:t>
                      </a:r>
                      <a:endParaRPr sz="2000" dirty="0">
                        <a:solidFill>
                          <a:srgbClr val="000000"/>
                        </a:solidFill>
                        <a:latin typeface="Calibri"/>
                        <a:cs typeface="Calibri"/>
                      </a:endParaRPr>
                    </a:p>
                  </a:txBody>
                  <a:tcPr marL="0" marR="0" marT="0" marB="0"/>
                </a:tc>
                <a:tc>
                  <a:txBody>
                    <a:bodyPr/>
                    <a:lstStyle/>
                    <a:p>
                      <a:pPr marR="71120" algn="ctr">
                        <a:lnSpc>
                          <a:spcPct val="100000"/>
                        </a:lnSpc>
                      </a:pPr>
                      <a:endParaRPr sz="2000" dirty="0">
                        <a:solidFill>
                          <a:srgbClr val="000000"/>
                        </a:solidFill>
                        <a:latin typeface="Calibri"/>
                        <a:cs typeface="Calibri"/>
                      </a:endParaRPr>
                    </a:p>
                  </a:txBody>
                  <a:tcPr marL="0" marR="0" marT="0" marB="0"/>
                </a:tc>
                <a:tc>
                  <a:txBody>
                    <a:bodyPr/>
                    <a:lstStyle/>
                    <a:p>
                      <a:pPr marR="71120" algn="ctr">
                        <a:lnSpc>
                          <a:spcPct val="100000"/>
                        </a:lnSpc>
                      </a:pPr>
                      <a:r>
                        <a:rPr lang="en-US" sz="2000" dirty="0">
                          <a:solidFill>
                            <a:srgbClr val="000000"/>
                          </a:solidFill>
                          <a:latin typeface="Calibri"/>
                          <a:cs typeface="Calibri"/>
                        </a:rPr>
                        <a:t>11</a:t>
                      </a:r>
                      <a:endParaRPr sz="2000" dirty="0">
                        <a:solidFill>
                          <a:srgbClr val="000000"/>
                        </a:solidFill>
                        <a:latin typeface="Calibri"/>
                        <a:cs typeface="Calibri"/>
                      </a:endParaRPr>
                    </a:p>
                  </a:txBody>
                  <a:tcPr marL="0" marR="0" marT="0" marB="0"/>
                </a:tc>
                <a:tc>
                  <a:txBody>
                    <a:bodyPr/>
                    <a:lstStyle/>
                    <a:p>
                      <a:pPr marL="93345" algn="l">
                        <a:lnSpc>
                          <a:spcPct val="100000"/>
                        </a:lnSpc>
                      </a:pPr>
                      <a:endParaRPr sz="2000" dirty="0">
                        <a:solidFill>
                          <a:srgbClr val="000000"/>
                        </a:solidFill>
                        <a:latin typeface="Calibri"/>
                        <a:cs typeface="Calibri"/>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tc>
                  <a:txBody>
                    <a:bodyPr/>
                    <a:lstStyle/>
                    <a:p>
                      <a:pPr algn="ctr">
                        <a:lnSpc>
                          <a:spcPct val="100000"/>
                        </a:lnSpc>
                      </a:pPr>
                      <a:endParaRPr sz="2000" dirty="0">
                        <a:solidFill>
                          <a:srgbClr val="000000"/>
                        </a:solidFill>
                        <a:latin typeface="Times New Roman"/>
                        <a:cs typeface="Times New Roman"/>
                      </a:endParaRPr>
                    </a:p>
                  </a:txBody>
                  <a:tcPr marL="0" marR="0" marT="0" marB="0"/>
                </a:tc>
                <a:extLst>
                  <a:ext uri="{0D108BD9-81ED-4DB2-BD59-A6C34878D82A}">
                    <a16:rowId xmlns:a16="http://schemas.microsoft.com/office/drawing/2014/main" xmlns="" val="10004"/>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A7C20A-0FD5-4D4B-80A3-1B13B43BABF3}"/>
              </a:ext>
            </a:extLst>
          </p:cNvPr>
          <p:cNvSpPr>
            <a:spLocks noGrp="1"/>
          </p:cNvSpPr>
          <p:nvPr>
            <p:ph type="title"/>
          </p:nvPr>
        </p:nvSpPr>
        <p:spPr/>
        <p:txBody>
          <a:bodyPr/>
          <a:lstStyle/>
          <a:p>
            <a:r>
              <a:rPr lang="en-US" dirty="0"/>
              <a:t>Multiple Comparison Procedures</a:t>
            </a:r>
          </a:p>
        </p:txBody>
      </p:sp>
      <p:sp>
        <p:nvSpPr>
          <p:cNvPr id="3" name="Content Placeholder 2">
            <a:extLst>
              <a:ext uri="{FF2B5EF4-FFF2-40B4-BE49-F238E27FC236}">
                <a16:creationId xmlns:a16="http://schemas.microsoft.com/office/drawing/2014/main" xmlns="" id="{2CFDB787-14F1-4228-804F-E04DDB54AE37}"/>
              </a:ext>
            </a:extLst>
          </p:cNvPr>
          <p:cNvSpPr>
            <a:spLocks noGrp="1"/>
          </p:cNvSpPr>
          <p:nvPr>
            <p:ph idx="1"/>
          </p:nvPr>
        </p:nvSpPr>
        <p:spPr/>
        <p:txBody>
          <a:bodyPr/>
          <a:lstStyle/>
          <a:p>
            <a:r>
              <a:rPr lang="en-US" dirty="0"/>
              <a:t>If the null hypothesis that all population means are equal is rejected, the ANOVA procedure does not tell you which means are not equal. There are procedures called </a:t>
            </a:r>
            <a:r>
              <a:rPr lang="en-US" b="1" dirty="0">
                <a:solidFill>
                  <a:srgbClr val="FF0000"/>
                </a:solidFill>
              </a:rPr>
              <a:t>multiple comparison procedures</a:t>
            </a:r>
            <a:r>
              <a:rPr lang="en-US" dirty="0"/>
              <a:t>, that allow us to determine which means are different. Some of the more popular multiple comparisons procedures are the Bonferroni method, </a:t>
            </a:r>
            <a:r>
              <a:rPr lang="en-US" dirty="0" err="1"/>
              <a:t>Scheffe’s</a:t>
            </a:r>
            <a:r>
              <a:rPr lang="en-US" dirty="0"/>
              <a:t> method, and the Tukey method. However, these procedures are beyond the scope of this text. </a:t>
            </a:r>
          </a:p>
        </p:txBody>
      </p:sp>
    </p:spTree>
    <p:extLst>
      <p:ext uri="{BB962C8B-B14F-4D97-AF65-F5344CB8AC3E}">
        <p14:creationId xmlns:p14="http://schemas.microsoft.com/office/powerpoint/2010/main" val="2530280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Total Sum of Squares </a:t>
            </a:r>
          </a:p>
        </p:txBody>
      </p:sp>
      <p:sp>
        <p:nvSpPr>
          <p:cNvPr id="4" name="Content Placeholder 2"/>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pPr marL="3175" indent="-3175"/>
            <a:endParaRPr lang="en-US" dirty="0">
              <a:solidFill>
                <a:srgbClr val="000000"/>
              </a:solidFill>
            </a:endParaRPr>
          </a:p>
          <a:p>
            <a:pPr marL="3175" indent="-3175"/>
            <a:r>
              <a:rPr lang="en-US" dirty="0">
                <a:solidFill>
                  <a:srgbClr val="000000"/>
                </a:solidFill>
              </a:rPr>
              <a:t>Total Sum of Squares </a:t>
            </a:r>
          </a:p>
          <a:p>
            <a:pPr marL="3175" indent="-3175"/>
            <a:endParaRPr lang="en-US" dirty="0">
              <a:solidFill>
                <a:srgbClr val="000000"/>
              </a:solidFill>
            </a:endParaRPr>
          </a:p>
        </p:txBody>
      </p:sp>
      <p:graphicFrame>
        <p:nvGraphicFramePr>
          <p:cNvPr id="292865" name="Object 1"/>
          <p:cNvGraphicFramePr>
            <a:graphicFrameLocks noChangeAspect="1"/>
          </p:cNvGraphicFramePr>
          <p:nvPr/>
        </p:nvGraphicFramePr>
        <p:xfrm>
          <a:off x="3624044" y="2082800"/>
          <a:ext cx="3987800" cy="1041400"/>
        </p:xfrm>
        <a:graphic>
          <a:graphicData uri="http://schemas.openxmlformats.org/presentationml/2006/ole">
            <mc:AlternateContent xmlns:mc="http://schemas.openxmlformats.org/markup-compatibility/2006">
              <mc:Choice xmlns:v="urn:schemas-microsoft-com:vml" Requires="v">
                <p:oleObj spid="_x0000_s292892" name="Equation" r:id="rId3" imgW="3987720" imgH="1041120" progId="Equation.DSMT4">
                  <p:embed/>
                </p:oleObj>
              </mc:Choice>
              <mc:Fallback>
                <p:oleObj name="Equation" r:id="rId3" imgW="3987720" imgH="104112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24044" y="2082800"/>
                        <a:ext cx="39878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 of Squares for Treatments </a:t>
            </a:r>
          </a:p>
        </p:txBody>
      </p:sp>
      <p:sp>
        <p:nvSpPr>
          <p:cNvPr id="4" name="Content Placeholder 2"/>
          <p:cNvSpPr>
            <a:spLocks noGrp="1"/>
          </p:cNvSpPr>
          <p:nvPr>
            <p:ph idx="1"/>
          </p:nvPr>
        </p:nvSpPr>
        <p:spPr>
          <a:xfrm>
            <a:off x="457200" y="1280160"/>
            <a:ext cx="8229600" cy="4487382"/>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pPr marL="3175" indent="-3175"/>
            <a:r>
              <a:rPr lang="en-US" dirty="0">
                <a:solidFill>
                  <a:srgbClr val="000000"/>
                </a:solidFill>
              </a:rPr>
              <a:t>The mathematical expression for the </a:t>
            </a:r>
            <a:r>
              <a:rPr lang="en-US" b="1" dirty="0">
                <a:solidFill>
                  <a:srgbClr val="C00000"/>
                </a:solidFill>
              </a:rPr>
              <a:t>sum of squares for treatments</a:t>
            </a:r>
            <a:r>
              <a:rPr lang="en-US" b="1" dirty="0">
                <a:solidFill>
                  <a:srgbClr val="000000"/>
                </a:solidFill>
              </a:rPr>
              <a:t> </a:t>
            </a:r>
            <a:r>
              <a:rPr lang="en-US" dirty="0">
                <a:solidFill>
                  <a:srgbClr val="000000"/>
                </a:solidFill>
              </a:rPr>
              <a:t>is given by </a:t>
            </a:r>
          </a:p>
          <a:p>
            <a:pPr marL="3175" indent="-3175"/>
            <a:endParaRPr lang="en-US" dirty="0">
              <a:solidFill>
                <a:srgbClr val="000000"/>
              </a:solidFill>
            </a:endParaRPr>
          </a:p>
          <a:p>
            <a:pPr marL="3175" indent="-3175"/>
            <a:r>
              <a:rPr lang="en-US" dirty="0">
                <a:solidFill>
                  <a:srgbClr val="000000"/>
                </a:solidFill>
              </a:rPr>
              <a:t>where </a:t>
            </a:r>
          </a:p>
          <a:p>
            <a:pPr marL="3175" indent="-3175"/>
            <a:r>
              <a:rPr lang="en-US" i="1" dirty="0" err="1">
                <a:solidFill>
                  <a:srgbClr val="000000"/>
                </a:solidFill>
              </a:rPr>
              <a:t>n</a:t>
            </a:r>
            <a:r>
              <a:rPr lang="en-US" i="1" baseline="-25000" dirty="0" err="1">
                <a:solidFill>
                  <a:srgbClr val="000000"/>
                </a:solidFill>
              </a:rPr>
              <a:t>j</a:t>
            </a:r>
            <a:r>
              <a:rPr lang="en-US" dirty="0">
                <a:solidFill>
                  <a:srgbClr val="000000"/>
                </a:solidFill>
              </a:rPr>
              <a:t> is the number of observations in the </a:t>
            </a:r>
            <a:r>
              <a:rPr lang="en-US" i="1" dirty="0" err="1">
                <a:solidFill>
                  <a:srgbClr val="000000"/>
                </a:solidFill>
              </a:rPr>
              <a:t>j</a:t>
            </a:r>
            <a:r>
              <a:rPr lang="en-US" baseline="30000" dirty="0" err="1">
                <a:solidFill>
                  <a:srgbClr val="000000"/>
                </a:solidFill>
              </a:rPr>
              <a:t>th</a:t>
            </a:r>
            <a:r>
              <a:rPr lang="en-US" dirty="0">
                <a:solidFill>
                  <a:srgbClr val="000000"/>
                </a:solidFill>
              </a:rPr>
              <a:t> treatment, </a:t>
            </a:r>
          </a:p>
          <a:p>
            <a:pPr marL="3175" indent="-3175"/>
            <a:r>
              <a:rPr lang="en-US" dirty="0">
                <a:solidFill>
                  <a:srgbClr val="000000"/>
                </a:solidFill>
              </a:rPr>
              <a:t>	    is the sample mean of the observations in the </a:t>
            </a:r>
            <a:r>
              <a:rPr lang="en-US" i="1" dirty="0" err="1">
                <a:solidFill>
                  <a:srgbClr val="000000"/>
                </a:solidFill>
              </a:rPr>
              <a:t>j</a:t>
            </a:r>
            <a:r>
              <a:rPr lang="en-US" baseline="30000" dirty="0" err="1">
                <a:solidFill>
                  <a:srgbClr val="000000"/>
                </a:solidFill>
              </a:rPr>
              <a:t>th</a:t>
            </a:r>
            <a:r>
              <a:rPr lang="en-US" dirty="0">
                <a:solidFill>
                  <a:srgbClr val="000000"/>
                </a:solidFill>
              </a:rPr>
              <a:t> treatment, and </a:t>
            </a:r>
          </a:p>
          <a:p>
            <a:pPr marL="3175" indent="-3175"/>
            <a:r>
              <a:rPr lang="en-US" dirty="0">
                <a:solidFill>
                  <a:srgbClr val="000000"/>
                </a:solidFill>
              </a:rPr>
              <a:t>    is the </a:t>
            </a:r>
            <a:r>
              <a:rPr lang="en-US" b="1" dirty="0">
                <a:solidFill>
                  <a:srgbClr val="000000"/>
                </a:solidFill>
              </a:rPr>
              <a:t>grand mean. </a:t>
            </a:r>
            <a:endParaRPr lang="en-US" dirty="0">
              <a:solidFill>
                <a:srgbClr val="000000"/>
              </a:solidFill>
            </a:endParaRPr>
          </a:p>
        </p:txBody>
      </p:sp>
      <p:graphicFrame>
        <p:nvGraphicFramePr>
          <p:cNvPr id="291841" name="Object 1"/>
          <p:cNvGraphicFramePr>
            <a:graphicFrameLocks noChangeAspect="1"/>
          </p:cNvGraphicFramePr>
          <p:nvPr>
            <p:extLst>
              <p:ext uri="{D42A27DB-BD31-4B8C-83A1-F6EECF244321}">
                <p14:modId xmlns:p14="http://schemas.microsoft.com/office/powerpoint/2010/main" val="1127999597"/>
              </p:ext>
            </p:extLst>
          </p:nvPr>
        </p:nvGraphicFramePr>
        <p:xfrm>
          <a:off x="3175000" y="2743200"/>
          <a:ext cx="2794000" cy="965200"/>
        </p:xfrm>
        <a:graphic>
          <a:graphicData uri="http://schemas.openxmlformats.org/presentationml/2006/ole">
            <mc:AlternateContent xmlns:mc="http://schemas.openxmlformats.org/markup-compatibility/2006">
              <mc:Choice xmlns:v="urn:schemas-microsoft-com:vml" Requires="v">
                <p:oleObj spid="_x0000_s291922" name="Equation" r:id="rId3" imgW="2793960" imgH="965160" progId="Equation.DSMT4">
                  <p:embed/>
                </p:oleObj>
              </mc:Choice>
              <mc:Fallback>
                <p:oleObj name="Equation" r:id="rId3" imgW="2793960" imgH="965160" progId="Equation.DSMT4">
                  <p:embed/>
                  <p:pic>
                    <p:nvPicPr>
                      <p:cNvPr id="0" name="Picture 1"/>
                      <p:cNvPicPr>
                        <a:picLocks noChangeAspect="1" noChangeArrowheads="1"/>
                      </p:cNvPicPr>
                      <p:nvPr/>
                    </p:nvPicPr>
                    <p:blipFill>
                      <a:blip r:embed="rId4"/>
                      <a:srcRect/>
                      <a:stretch>
                        <a:fillRect/>
                      </a:stretch>
                    </p:blipFill>
                    <p:spPr bwMode="auto">
                      <a:xfrm>
                        <a:off x="3175000" y="2743200"/>
                        <a:ext cx="27940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1842" name="Object 2"/>
          <p:cNvGraphicFramePr>
            <a:graphicFrameLocks noChangeAspect="1"/>
          </p:cNvGraphicFramePr>
          <p:nvPr/>
        </p:nvGraphicFramePr>
        <p:xfrm>
          <a:off x="533400" y="4355867"/>
          <a:ext cx="292100" cy="469900"/>
        </p:xfrm>
        <a:graphic>
          <a:graphicData uri="http://schemas.openxmlformats.org/presentationml/2006/ole">
            <mc:AlternateContent xmlns:mc="http://schemas.openxmlformats.org/markup-compatibility/2006">
              <mc:Choice xmlns:v="urn:schemas-microsoft-com:vml" Requires="v">
                <p:oleObj spid="_x0000_s291923" name="Equation" r:id="rId5" imgW="291960" imgH="469800" progId="Equation.DSMT4">
                  <p:embed/>
                </p:oleObj>
              </mc:Choice>
              <mc:Fallback>
                <p:oleObj name="Equation" r:id="rId5" imgW="291960" imgH="46980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355867"/>
                        <a:ext cx="29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1843" name="Object 3"/>
          <p:cNvGraphicFramePr>
            <a:graphicFrameLocks noChangeAspect="1"/>
          </p:cNvGraphicFramePr>
          <p:nvPr/>
        </p:nvGraphicFramePr>
        <p:xfrm>
          <a:off x="533400" y="5257800"/>
          <a:ext cx="241300" cy="355600"/>
        </p:xfrm>
        <a:graphic>
          <a:graphicData uri="http://schemas.openxmlformats.org/presentationml/2006/ole">
            <mc:AlternateContent xmlns:mc="http://schemas.openxmlformats.org/markup-compatibility/2006">
              <mc:Choice xmlns:v="urn:schemas-microsoft-com:vml" Requires="v">
                <p:oleObj spid="_x0000_s291924" name="Equation" r:id="rId7" imgW="241200" imgH="355320" progId="Equation.DSMT4">
                  <p:embed/>
                </p:oleObj>
              </mc:Choice>
              <mc:Fallback>
                <p:oleObj name="Equation" r:id="rId7" imgW="241200" imgH="35532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5257800"/>
                        <a:ext cx="241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 of Squares for Error</a:t>
            </a:r>
          </a:p>
        </p:txBody>
      </p:sp>
      <p:sp>
        <p:nvSpPr>
          <p:cNvPr id="4" name="Content Placeholder 2"/>
          <p:cNvSpPr>
            <a:spLocks noGrp="1"/>
          </p:cNvSpPr>
          <p:nvPr>
            <p:ph idx="1"/>
          </p:nvPr>
        </p:nvSpPr>
        <p:spPr>
          <a:xfrm>
            <a:off x="457200" y="1280160"/>
            <a:ext cx="8229600" cy="3539430"/>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pPr marL="3175" indent="-3175"/>
            <a:r>
              <a:rPr lang="en-US" dirty="0">
                <a:solidFill>
                  <a:srgbClr val="000000"/>
                </a:solidFill>
              </a:rPr>
              <a:t>The mathematical expression for the sum of squares for error is given by the following formula.</a:t>
            </a:r>
          </a:p>
          <a:p>
            <a:pPr marL="3175" indent="-3175"/>
            <a:endParaRPr lang="en-US" dirty="0">
              <a:solidFill>
                <a:srgbClr val="000000"/>
              </a:solidFill>
            </a:endParaRPr>
          </a:p>
          <a:p>
            <a:pPr marL="3175" indent="-3175"/>
            <a:endParaRPr lang="en-US" dirty="0">
              <a:solidFill>
                <a:srgbClr val="000000"/>
              </a:solidFill>
            </a:endParaRPr>
          </a:p>
          <a:p>
            <a:pPr marL="3175" indent="-3175"/>
            <a:endParaRPr lang="en-US" dirty="0">
              <a:solidFill>
                <a:srgbClr val="000000"/>
              </a:solidFill>
            </a:endParaRPr>
          </a:p>
          <a:p>
            <a:pPr marL="3175" indent="-3175"/>
            <a:endParaRPr lang="en-US" dirty="0">
              <a:solidFill>
                <a:srgbClr val="000000"/>
              </a:solidFill>
            </a:endParaRPr>
          </a:p>
        </p:txBody>
      </p:sp>
      <p:graphicFrame>
        <p:nvGraphicFramePr>
          <p:cNvPr id="296962" name="Object 2"/>
          <p:cNvGraphicFramePr>
            <a:graphicFrameLocks noChangeAspect="1"/>
          </p:cNvGraphicFramePr>
          <p:nvPr>
            <p:extLst>
              <p:ext uri="{D42A27DB-BD31-4B8C-83A1-F6EECF244321}">
                <p14:modId xmlns:p14="http://schemas.microsoft.com/office/powerpoint/2010/main" val="929164434"/>
              </p:ext>
            </p:extLst>
          </p:nvPr>
        </p:nvGraphicFramePr>
        <p:xfrm>
          <a:off x="592138" y="2701925"/>
          <a:ext cx="7937500" cy="1790700"/>
        </p:xfrm>
        <a:graphic>
          <a:graphicData uri="http://schemas.openxmlformats.org/presentationml/2006/ole">
            <mc:AlternateContent xmlns:mc="http://schemas.openxmlformats.org/markup-compatibility/2006">
              <mc:Choice xmlns:v="urn:schemas-microsoft-com:vml" Requires="v">
                <p:oleObj spid="_x0000_s296989" name="Equation" r:id="rId3" imgW="7937280" imgH="1790640" progId="Equation.DSMT4">
                  <p:embed/>
                </p:oleObj>
              </mc:Choice>
              <mc:Fallback>
                <p:oleObj name="Equation" r:id="rId3" imgW="7937280" imgH="1790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2138" y="2701925"/>
                        <a:ext cx="793750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A28DF9-DDAA-40E1-AACE-0436E7676545}"/>
              </a:ext>
            </a:extLst>
          </p:cNvPr>
          <p:cNvSpPr>
            <a:spLocks noGrp="1"/>
          </p:cNvSpPr>
          <p:nvPr>
            <p:ph type="title"/>
          </p:nvPr>
        </p:nvSpPr>
        <p:spPr/>
        <p:txBody>
          <a:bodyPr/>
          <a:lstStyle/>
          <a:p>
            <a:r>
              <a:rPr lang="en-US" dirty="0"/>
              <a:t>ANOVA</a:t>
            </a:r>
          </a:p>
        </p:txBody>
      </p:sp>
      <p:sp>
        <p:nvSpPr>
          <p:cNvPr id="3" name="Content Placeholder 2">
            <a:extLst>
              <a:ext uri="{FF2B5EF4-FFF2-40B4-BE49-F238E27FC236}">
                <a16:creationId xmlns:a16="http://schemas.microsoft.com/office/drawing/2014/main" xmlns="" id="{6EFF9F87-6155-4465-86FB-5930605DA8E8}"/>
              </a:ext>
            </a:extLst>
          </p:cNvPr>
          <p:cNvSpPr>
            <a:spLocks noGrp="1"/>
          </p:cNvSpPr>
          <p:nvPr>
            <p:ph idx="1"/>
          </p:nvPr>
        </p:nvSpPr>
        <p:spPr/>
        <p:txBody>
          <a:bodyPr/>
          <a:lstStyle/>
          <a:p>
            <a:r>
              <a:rPr lang="en-US" dirty="0"/>
              <a:t>As you might expect, these measures of variability are the fundamental pieces which will be used to develop a hypothesis test for determining whether or not there is a significant difference among population means. This is precisely the reason that the test which we will use to make this decision is often called an </a:t>
            </a:r>
            <a:r>
              <a:rPr lang="en-US" b="1" dirty="0">
                <a:solidFill>
                  <a:srgbClr val="FF0000"/>
                </a:solidFill>
              </a:rPr>
              <a:t>Analysis of Variance</a:t>
            </a:r>
            <a:r>
              <a:rPr lang="en-US" dirty="0"/>
              <a:t>, or </a:t>
            </a:r>
            <a:r>
              <a:rPr lang="en-US" b="1" dirty="0">
                <a:solidFill>
                  <a:srgbClr val="FF0000"/>
                </a:solidFill>
              </a:rPr>
              <a:t>ANOVA</a:t>
            </a:r>
            <a:r>
              <a:rPr lang="en-US" dirty="0"/>
              <a:t>. The expressions are complicated. Fortunately, most statistical analysis programs will compute these quantities. </a:t>
            </a:r>
          </a:p>
        </p:txBody>
      </p:sp>
    </p:spTree>
    <p:extLst>
      <p:ext uri="{BB962C8B-B14F-4D97-AF65-F5344CB8AC3E}">
        <p14:creationId xmlns:p14="http://schemas.microsoft.com/office/powerpoint/2010/main" val="34608835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ANOVA Formulas</a:t>
            </a:r>
          </a:p>
        </p:txBody>
      </p:sp>
      <p:sp>
        <p:nvSpPr>
          <p:cNvPr id="4" name="Content Placeholder 2"/>
          <p:cNvSpPr>
            <a:spLocks noGrp="1"/>
          </p:cNvSpPr>
          <p:nvPr>
            <p:ph idx="1"/>
          </p:nvPr>
        </p:nvSpPr>
        <p:spPr>
          <a:xfrm>
            <a:off x="457200" y="1280160"/>
            <a:ext cx="8229600" cy="4440234"/>
          </a:xfrm>
          <a:solidFill>
            <a:srgbClr val="FFFFCC"/>
          </a:solidFill>
          <a:ln w="28575">
            <a:solidFill>
              <a:srgbClr val="000000"/>
            </a:solidFill>
          </a:ln>
        </p:spPr>
        <p:txBody>
          <a:bodyPr wrap="square">
            <a:noAutofit/>
          </a:bodyPr>
          <a:lstStyle/>
          <a:p>
            <a:pPr algn="ctr"/>
            <a:r>
              <a:rPr lang="en-US" b="1" dirty="0">
                <a:solidFill>
                  <a:srgbClr val="000000"/>
                </a:solidFill>
              </a:rPr>
              <a:t>Formula</a:t>
            </a:r>
            <a:endParaRPr lang="en-US" dirty="0">
              <a:solidFill>
                <a:srgbClr val="000000"/>
              </a:solidFill>
            </a:endParaRPr>
          </a:p>
          <a:p>
            <a:pPr marL="3175" indent="-3175"/>
            <a:r>
              <a:rPr lang="en-US" b="1" dirty="0">
                <a:solidFill>
                  <a:srgbClr val="000000"/>
                </a:solidFill>
              </a:rPr>
              <a:t>Grand Mean:</a:t>
            </a:r>
          </a:p>
          <a:p>
            <a:pPr marL="3175" indent="-3175"/>
            <a:endParaRPr lang="en-US" b="1" dirty="0">
              <a:solidFill>
                <a:srgbClr val="000000"/>
              </a:solidFill>
            </a:endParaRPr>
          </a:p>
          <a:p>
            <a:pPr marL="3175" indent="-3175"/>
            <a:endParaRPr lang="en-US" b="1" dirty="0">
              <a:solidFill>
                <a:srgbClr val="000000"/>
              </a:solidFill>
            </a:endParaRPr>
          </a:p>
          <a:p>
            <a:pPr marL="3175" indent="-3175"/>
            <a:r>
              <a:rPr lang="en-US" b="1" dirty="0">
                <a:solidFill>
                  <a:srgbClr val="000000"/>
                </a:solidFill>
              </a:rPr>
              <a:t>Sum of Squares for Treatments: </a:t>
            </a:r>
            <a:endParaRPr lang="en-US" dirty="0">
              <a:solidFill>
                <a:srgbClr val="000000"/>
              </a:solidFill>
            </a:endParaRPr>
          </a:p>
          <a:p>
            <a:pPr marL="3175" indent="-3175"/>
            <a:endParaRPr lang="en-US" dirty="0">
              <a:solidFill>
                <a:srgbClr val="000000"/>
              </a:solidFill>
            </a:endParaRPr>
          </a:p>
          <a:p>
            <a:pPr marL="3175" indent="-3175"/>
            <a:endParaRPr lang="en-US" b="1" dirty="0">
              <a:solidFill>
                <a:srgbClr val="000000"/>
              </a:solidFill>
            </a:endParaRPr>
          </a:p>
          <a:p>
            <a:pPr marL="3175" indent="-3175">
              <a:spcBef>
                <a:spcPts val="1200"/>
              </a:spcBef>
            </a:pPr>
            <a:r>
              <a:rPr lang="en-US" b="1" dirty="0">
                <a:solidFill>
                  <a:srgbClr val="000000"/>
                </a:solidFill>
              </a:rPr>
              <a:t>Mean Square for Treatments: </a:t>
            </a:r>
            <a:endParaRPr lang="en-US" dirty="0">
              <a:solidFill>
                <a:srgbClr val="000000"/>
              </a:solidFill>
            </a:endParaRPr>
          </a:p>
        </p:txBody>
      </p:sp>
      <p:graphicFrame>
        <p:nvGraphicFramePr>
          <p:cNvPr id="297986" name="Object 2"/>
          <p:cNvGraphicFramePr>
            <a:graphicFrameLocks noChangeAspect="1"/>
          </p:cNvGraphicFramePr>
          <p:nvPr/>
        </p:nvGraphicFramePr>
        <p:xfrm>
          <a:off x="3200400" y="1880532"/>
          <a:ext cx="1803400" cy="1435100"/>
        </p:xfrm>
        <a:graphic>
          <a:graphicData uri="http://schemas.openxmlformats.org/presentationml/2006/ole">
            <mc:AlternateContent xmlns:mc="http://schemas.openxmlformats.org/markup-compatibility/2006">
              <mc:Choice xmlns:v="urn:schemas-microsoft-com:vml" Requires="v">
                <p:oleObj spid="_x0000_s298067" name="Equation" r:id="rId3" imgW="1803240" imgH="1434960" progId="Equation.DSMT4">
                  <p:embed/>
                </p:oleObj>
              </mc:Choice>
              <mc:Fallback>
                <p:oleObj name="Equation" r:id="rId3" imgW="1803240" imgH="1434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1880532"/>
                        <a:ext cx="18034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987" name="Object 3"/>
          <p:cNvGraphicFramePr>
            <a:graphicFrameLocks noChangeAspect="1"/>
          </p:cNvGraphicFramePr>
          <p:nvPr/>
        </p:nvGraphicFramePr>
        <p:xfrm>
          <a:off x="3308350" y="3733800"/>
          <a:ext cx="2806700" cy="965200"/>
        </p:xfrm>
        <a:graphic>
          <a:graphicData uri="http://schemas.openxmlformats.org/presentationml/2006/ole">
            <mc:AlternateContent xmlns:mc="http://schemas.openxmlformats.org/markup-compatibility/2006">
              <mc:Choice xmlns:v="urn:schemas-microsoft-com:vml" Requires="v">
                <p:oleObj spid="_x0000_s298068" name="Equation" r:id="rId5" imgW="2806560" imgH="965160" progId="Equation.DSMT4">
                  <p:embed/>
                </p:oleObj>
              </mc:Choice>
              <mc:Fallback>
                <p:oleObj name="Equation" r:id="rId5" imgW="2806560" imgH="9651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8350" y="3733800"/>
                        <a:ext cx="28067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988" name="Object 4"/>
          <p:cNvGraphicFramePr>
            <a:graphicFrameLocks noChangeAspect="1"/>
          </p:cNvGraphicFramePr>
          <p:nvPr/>
        </p:nvGraphicFramePr>
        <p:xfrm>
          <a:off x="4961389" y="4800600"/>
          <a:ext cx="1701800" cy="838200"/>
        </p:xfrm>
        <a:graphic>
          <a:graphicData uri="http://schemas.openxmlformats.org/presentationml/2006/ole">
            <mc:AlternateContent xmlns:mc="http://schemas.openxmlformats.org/markup-compatibility/2006">
              <mc:Choice xmlns:v="urn:schemas-microsoft-com:vml" Requires="v">
                <p:oleObj spid="_x0000_s298069" name="Equation" r:id="rId7" imgW="1701720" imgH="838080" progId="Equation.DSMT4">
                  <p:embed/>
                </p:oleObj>
              </mc:Choice>
              <mc:Fallback>
                <p:oleObj name="Equation" r:id="rId7" imgW="170172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61389" y="4800600"/>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3971</TotalTime>
  <Words>1729</Words>
  <Application>Microsoft Office PowerPoint</Application>
  <PresentationFormat>On-screen Show (4:3)</PresentationFormat>
  <Paragraphs>244</Paragraphs>
  <Slides>41</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50" baseType="lpstr">
      <vt:lpstr>Arial</vt:lpstr>
      <vt:lpstr>Symbol</vt:lpstr>
      <vt:lpstr>Cambria Math</vt:lpstr>
      <vt:lpstr>Calibri</vt:lpstr>
      <vt:lpstr>Times New Roman</vt:lpstr>
      <vt:lpstr>Roboto Condensed</vt:lpstr>
      <vt:lpstr>STIX</vt:lpstr>
      <vt:lpstr>Office Theme</vt:lpstr>
      <vt:lpstr>Equation</vt:lpstr>
      <vt:lpstr>Section 15.1</vt:lpstr>
      <vt:lpstr>Experimental Units </vt:lpstr>
      <vt:lpstr>Treatment </vt:lpstr>
      <vt:lpstr>Sample Variance </vt:lpstr>
      <vt:lpstr>Total Sum of Squares </vt:lpstr>
      <vt:lpstr>Sum of Squares for Treatments </vt:lpstr>
      <vt:lpstr>Sum of Squares for Error</vt:lpstr>
      <vt:lpstr>ANOVA</vt:lpstr>
      <vt:lpstr>ANOVA Formulas</vt:lpstr>
      <vt:lpstr>ANOVA Formulas</vt:lpstr>
      <vt:lpstr>One-Way ANOVA Table</vt:lpstr>
      <vt:lpstr>ANOVA Assumptions </vt:lpstr>
      <vt:lpstr>Assumptions of the Test</vt:lpstr>
      <vt:lpstr>ANOVA F-Test</vt:lpstr>
      <vt:lpstr>ANOVA F-Test </vt:lpstr>
      <vt:lpstr>ANOVA F-Test </vt:lpstr>
      <vt:lpstr>ANOVA F-Test </vt:lpstr>
      <vt:lpstr>ANOVA F-Test </vt:lpstr>
      <vt:lpstr>Computational Formulas for MST and MSE</vt:lpstr>
      <vt:lpstr>Example 15.1.1</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Example 15.1.1 (cont.)</vt:lpstr>
      <vt:lpstr>Multiple Comparison Procedures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kanthi</cp:lastModifiedBy>
  <cp:revision>535</cp:revision>
  <dcterms:created xsi:type="dcterms:W3CDTF">2013-04-26T14:43:13Z</dcterms:created>
  <dcterms:modified xsi:type="dcterms:W3CDTF">2018-09-14T10:37:56Z</dcterms:modified>
</cp:coreProperties>
</file>