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2"/>
  </p:notesMasterIdLst>
  <p:handoutMasterIdLst>
    <p:handoutMasterId r:id="rId33"/>
  </p:handoutMasterIdLst>
  <p:sldIdLst>
    <p:sldId id="256" r:id="rId2"/>
    <p:sldId id="495" r:id="rId3"/>
    <p:sldId id="496" r:id="rId4"/>
    <p:sldId id="497" r:id="rId5"/>
    <p:sldId id="498" r:id="rId6"/>
    <p:sldId id="499" r:id="rId7"/>
    <p:sldId id="503" r:id="rId8"/>
    <p:sldId id="501" r:id="rId9"/>
    <p:sldId id="502" r:id="rId10"/>
    <p:sldId id="504" r:id="rId11"/>
    <p:sldId id="506" r:id="rId12"/>
    <p:sldId id="507" r:id="rId13"/>
    <p:sldId id="508" r:id="rId14"/>
    <p:sldId id="509" r:id="rId15"/>
    <p:sldId id="338" r:id="rId16"/>
    <p:sldId id="491" r:id="rId17"/>
    <p:sldId id="492" r:id="rId18"/>
    <p:sldId id="493" r:id="rId19"/>
    <p:sldId id="494" r:id="rId20"/>
    <p:sldId id="510" r:id="rId21"/>
    <p:sldId id="511" r:id="rId22"/>
    <p:sldId id="512" r:id="rId23"/>
    <p:sldId id="484" r:id="rId24"/>
    <p:sldId id="513" r:id="rId25"/>
    <p:sldId id="514" r:id="rId26"/>
    <p:sldId id="515" r:id="rId27"/>
    <p:sldId id="516" r:id="rId28"/>
    <p:sldId id="517" r:id="rId29"/>
    <p:sldId id="518" r:id="rId30"/>
    <p:sldId id="519" r:id="rId31"/>
  </p:sldIdLst>
  <p:sldSz cx="9144000" cy="6858000" type="screen4x3"/>
  <p:notesSz cx="6858000" cy="9144000"/>
  <p:embeddedFontLst>
    <p:embeddedFont>
      <p:font typeface="Cambria Math" panose="02040503050406030204" pitchFamily="18" charset="0"/>
      <p:regular r:id="rId34"/>
    </p:embeddedFont>
    <p:embeddedFont>
      <p:font typeface="Calibri" panose="020F0502020204030204" pitchFamily="34" charset="0"/>
      <p:regular r:id="rId35"/>
      <p:bold r:id="rId36"/>
      <p:italic r:id="rId37"/>
      <p:boldItalic r:id="rId3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in Hendrix" initials="RH" lastIdx="5" clrIdx="0">
    <p:extLst>
      <p:ext uri="{19B8F6BF-5375-455C-9EA6-DF929625EA0E}">
        <p15:presenceInfo xmlns:p15="http://schemas.microsoft.com/office/powerpoint/2012/main" userId="S-1-5-21-1482476501-413027322-842925246-109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366092"/>
    <a:srgbClr val="1F497D"/>
    <a:srgbClr val="0000FF"/>
    <a:srgbClr val="2D7D9F"/>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4" d="100"/>
          <a:sy n="114" d="100"/>
        </p:scale>
        <p:origin x="1770"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font" Target="fonts/font1.fntdata"/><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font" Target="fonts/font4.fntdata"/><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2.fntdata"/><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font" Target="fonts/font5.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9/14/2018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9/14/2018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7.wmf"/><Relationship Id="rId5" Type="http://schemas.openxmlformats.org/officeDocument/2006/relationships/oleObject" Target="../embeddings/oleObject5.bin"/><Relationship Id="rId4" Type="http://schemas.openxmlformats.org/officeDocument/2006/relationships/image" Target="../media/image6.wmf"/></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9.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1.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3.wmf"/><Relationship Id="rId5" Type="http://schemas.openxmlformats.org/officeDocument/2006/relationships/oleObject" Target="../embeddings/oleObject9.bin"/><Relationship Id="rId4" Type="http://schemas.openxmlformats.org/officeDocument/2006/relationships/image" Target="../media/image12.wmf"/></Relationships>
</file>

<file path=ppt/slides/_rels/slide2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15.2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Two-Way ANOVA: The Randomized Block Design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9851B0-EE81-4685-9B8A-398E35E3E0F7}"/>
              </a:ext>
            </a:extLst>
          </p:cNvPr>
          <p:cNvSpPr>
            <a:spLocks noGrp="1"/>
          </p:cNvSpPr>
          <p:nvPr>
            <p:ph type="title"/>
          </p:nvPr>
        </p:nvSpPr>
        <p:spPr/>
        <p:txBody>
          <a:bodyPr/>
          <a:lstStyle/>
          <a:p>
            <a:r>
              <a:rPr lang="en-US" dirty="0"/>
              <a:t>Two-Way ANOVA: The Randomized Block Design </a:t>
            </a:r>
          </a:p>
        </p:txBody>
      </p:sp>
      <p:sp>
        <p:nvSpPr>
          <p:cNvPr id="4" name="Content Placeholder 3">
            <a:extLst>
              <a:ext uri="{FF2B5EF4-FFF2-40B4-BE49-F238E27FC236}">
                <a16:creationId xmlns:a16="http://schemas.microsoft.com/office/drawing/2014/main" xmlns="" id="{BDD46207-02D4-4675-94BE-69637C29CFA3}"/>
              </a:ext>
            </a:extLst>
          </p:cNvPr>
          <p:cNvSpPr>
            <a:spLocks noGrp="1"/>
          </p:cNvSpPr>
          <p:nvPr>
            <p:ph idx="1"/>
          </p:nvPr>
        </p:nvSpPr>
        <p:spPr/>
        <p:txBody>
          <a:bodyPr>
            <a:normAutofit lnSpcReduction="10000"/>
          </a:bodyPr>
          <a:lstStyle/>
          <a:p>
            <a:pPr marL="461963"/>
            <a:r>
              <a:rPr lang="en-US" dirty="0"/>
              <a:t>Treatments are assigned at random within blocks and the sample measurements in each cell (treatment and block combination) are random samples that are independent of each other. </a:t>
            </a:r>
          </a:p>
          <a:p>
            <a:pPr marL="461963"/>
            <a:r>
              <a:rPr lang="en-US" dirty="0"/>
              <a:t>The measurements in each cell come from a population that is approximately normally distributed (assumed). </a:t>
            </a:r>
          </a:p>
          <a:p>
            <a:pPr marL="461963"/>
            <a:r>
              <a:rPr lang="en-US" dirty="0"/>
              <a:t>The populations have approximately equal variances (assumed). </a:t>
            </a:r>
          </a:p>
          <a:p>
            <a:pPr marL="461963"/>
            <a:r>
              <a:rPr lang="en-US" dirty="0"/>
              <a:t>All the cells have an equal number of measurements (a </a:t>
            </a:r>
            <a:r>
              <a:rPr lang="en-US" b="1" dirty="0"/>
              <a:t>balanced design</a:t>
            </a:r>
            <a:r>
              <a:rPr lang="en-US" dirty="0"/>
              <a:t>).</a:t>
            </a:r>
          </a:p>
        </p:txBody>
      </p:sp>
      <p:pic>
        <p:nvPicPr>
          <p:cNvPr id="5" name="Picture 2">
            <a:extLst>
              <a:ext uri="{FF2B5EF4-FFF2-40B4-BE49-F238E27FC236}">
                <a16:creationId xmlns:a16="http://schemas.microsoft.com/office/drawing/2014/main" xmlns="" id="{9A45A16D-71FC-42FF-8856-DBD2465484F7}"/>
              </a:ext>
            </a:extLst>
          </p:cNvPr>
          <p:cNvPicPr>
            <a:picLocks noChangeAspect="1" noChangeArrowheads="1"/>
          </p:cNvPicPr>
          <p:nvPr/>
        </p:nvPicPr>
        <p:blipFill>
          <a:blip r:embed="rId2" cstate="print"/>
          <a:srcRect/>
          <a:stretch>
            <a:fillRect/>
          </a:stretch>
        </p:blipFill>
        <p:spPr bwMode="auto">
          <a:xfrm>
            <a:off x="396875" y="1295400"/>
            <a:ext cx="365125" cy="381000"/>
          </a:xfrm>
          <a:prstGeom prst="rect">
            <a:avLst/>
          </a:prstGeom>
          <a:noFill/>
          <a:ln w="9525">
            <a:noFill/>
            <a:miter lim="800000"/>
            <a:headEnd/>
            <a:tailEnd/>
          </a:ln>
        </p:spPr>
      </p:pic>
      <p:pic>
        <p:nvPicPr>
          <p:cNvPr id="6" name="Picture 2">
            <a:extLst>
              <a:ext uri="{FF2B5EF4-FFF2-40B4-BE49-F238E27FC236}">
                <a16:creationId xmlns:a16="http://schemas.microsoft.com/office/drawing/2014/main" xmlns="" id="{1538DD4D-449A-4CF1-8DBA-D5E9A01FCCF7}"/>
              </a:ext>
            </a:extLst>
          </p:cNvPr>
          <p:cNvPicPr>
            <a:picLocks noChangeAspect="1" noChangeArrowheads="1"/>
          </p:cNvPicPr>
          <p:nvPr/>
        </p:nvPicPr>
        <p:blipFill>
          <a:blip r:embed="rId2" cstate="print"/>
          <a:srcRect/>
          <a:stretch>
            <a:fillRect/>
          </a:stretch>
        </p:blipFill>
        <p:spPr bwMode="auto">
          <a:xfrm>
            <a:off x="381000" y="2971800"/>
            <a:ext cx="365125" cy="381000"/>
          </a:xfrm>
          <a:prstGeom prst="rect">
            <a:avLst/>
          </a:prstGeom>
          <a:noFill/>
          <a:ln w="9525">
            <a:noFill/>
            <a:miter lim="800000"/>
            <a:headEnd/>
            <a:tailEnd/>
          </a:ln>
        </p:spPr>
      </p:pic>
      <p:pic>
        <p:nvPicPr>
          <p:cNvPr id="7" name="Picture 2">
            <a:extLst>
              <a:ext uri="{FF2B5EF4-FFF2-40B4-BE49-F238E27FC236}">
                <a16:creationId xmlns:a16="http://schemas.microsoft.com/office/drawing/2014/main" xmlns="" id="{9E5A50AA-ADD4-42CE-915F-D6D85A9C54B9}"/>
              </a:ext>
            </a:extLst>
          </p:cNvPr>
          <p:cNvPicPr>
            <a:picLocks noChangeAspect="1" noChangeArrowheads="1"/>
          </p:cNvPicPr>
          <p:nvPr/>
        </p:nvPicPr>
        <p:blipFill>
          <a:blip r:embed="rId2" cstate="print"/>
          <a:srcRect/>
          <a:stretch>
            <a:fillRect/>
          </a:stretch>
        </p:blipFill>
        <p:spPr bwMode="auto">
          <a:xfrm>
            <a:off x="381000" y="4191000"/>
            <a:ext cx="365125" cy="381000"/>
          </a:xfrm>
          <a:prstGeom prst="rect">
            <a:avLst/>
          </a:prstGeom>
          <a:noFill/>
          <a:ln w="9525">
            <a:noFill/>
            <a:miter lim="800000"/>
            <a:headEnd/>
            <a:tailEnd/>
          </a:ln>
        </p:spPr>
      </p:pic>
      <p:pic>
        <p:nvPicPr>
          <p:cNvPr id="8" name="Picture 2">
            <a:extLst>
              <a:ext uri="{FF2B5EF4-FFF2-40B4-BE49-F238E27FC236}">
                <a16:creationId xmlns:a16="http://schemas.microsoft.com/office/drawing/2014/main" xmlns="" id="{C76458C9-1C20-47F0-83C7-DCBEFCAC0862}"/>
              </a:ext>
            </a:extLst>
          </p:cNvPr>
          <p:cNvPicPr>
            <a:picLocks noChangeAspect="1" noChangeArrowheads="1"/>
          </p:cNvPicPr>
          <p:nvPr/>
        </p:nvPicPr>
        <p:blipFill>
          <a:blip r:embed="rId2" cstate="print"/>
          <a:srcRect/>
          <a:stretch>
            <a:fillRect/>
          </a:stretch>
        </p:blipFill>
        <p:spPr bwMode="auto">
          <a:xfrm>
            <a:off x="381000" y="5029200"/>
            <a:ext cx="365125" cy="381000"/>
          </a:xfrm>
          <a:prstGeom prst="rect">
            <a:avLst/>
          </a:prstGeom>
          <a:noFill/>
          <a:ln w="9525">
            <a:noFill/>
            <a:miter lim="800000"/>
            <a:headEnd/>
            <a:tailEnd/>
          </a:ln>
        </p:spPr>
      </p:pic>
    </p:spTree>
    <p:extLst>
      <p:ext uri="{BB962C8B-B14F-4D97-AF65-F5344CB8AC3E}">
        <p14:creationId xmlns:p14="http://schemas.microsoft.com/office/powerpoint/2010/main" val="2451691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9851B0-EE81-4685-9B8A-398E35E3E0F7}"/>
              </a:ext>
            </a:extLst>
          </p:cNvPr>
          <p:cNvSpPr>
            <a:spLocks noGrp="1"/>
          </p:cNvSpPr>
          <p:nvPr>
            <p:ph type="title"/>
          </p:nvPr>
        </p:nvSpPr>
        <p:spPr/>
        <p:txBody>
          <a:bodyPr/>
          <a:lstStyle/>
          <a:p>
            <a:r>
              <a:rPr lang="en-US" dirty="0"/>
              <a:t>Two-Way ANOVA: The Randomized Block Design </a:t>
            </a:r>
          </a:p>
        </p:txBody>
      </p:sp>
      <p:sp>
        <p:nvSpPr>
          <p:cNvPr id="4" name="Content Placeholder 3">
            <a:extLst>
              <a:ext uri="{FF2B5EF4-FFF2-40B4-BE49-F238E27FC236}">
                <a16:creationId xmlns:a16="http://schemas.microsoft.com/office/drawing/2014/main" xmlns="" id="{BDD46207-02D4-4675-94BE-69637C29CFA3}"/>
              </a:ext>
            </a:extLst>
          </p:cNvPr>
          <p:cNvSpPr>
            <a:spLocks noGrp="1"/>
          </p:cNvSpPr>
          <p:nvPr>
            <p:ph idx="1"/>
          </p:nvPr>
        </p:nvSpPr>
        <p:spPr/>
        <p:txBody>
          <a:bodyPr>
            <a:normAutofit/>
          </a:bodyPr>
          <a:lstStyle/>
          <a:p>
            <a:r>
              <a:rPr lang="en-US" dirty="0"/>
              <a:t>Don't let the blocking distract from the intent of the experiment. Our interest is still in comparing the treatment means. For the nutritionist, the treatments of interest are the diets. Thus, the null and alternative hypotheses are the same as they were in the one-way ANOVA </a:t>
            </a:r>
            <a:r>
              <a:rPr lang="en-US" i="1" dirty="0"/>
              <a:t>F</a:t>
            </a:r>
            <a:r>
              <a:rPr lang="en-US" dirty="0"/>
              <a:t>-test.</a:t>
            </a:r>
          </a:p>
          <a:p>
            <a:pPr>
              <a:tabLst>
                <a:tab pos="2460625" algn="l"/>
              </a:tabLst>
            </a:pPr>
            <a:r>
              <a:rPr lang="en-US" i="1" dirty="0"/>
              <a:t>H</a:t>
            </a:r>
            <a:r>
              <a:rPr lang="en-US" baseline="-25000" dirty="0"/>
              <a:t>0</a:t>
            </a:r>
            <a:r>
              <a:rPr lang="en-US" dirty="0"/>
              <a:t>: </a:t>
            </a:r>
            <a:r>
              <a:rPr lang="el-GR" i="1" dirty="0">
                <a:latin typeface="Cambria Math" panose="02040503050406030204" pitchFamily="18" charset="0"/>
                <a:ea typeface="Cambria Math" panose="02040503050406030204" pitchFamily="18" charset="0"/>
              </a:rPr>
              <a:t>μ</a:t>
            </a:r>
            <a:r>
              <a:rPr lang="en-US" baseline="-25000" dirty="0"/>
              <a:t>1</a:t>
            </a:r>
            <a:r>
              <a:rPr lang="en-US" dirty="0"/>
              <a:t> </a:t>
            </a:r>
            <a:r>
              <a:rPr lang="en-US" dirty="0">
                <a:latin typeface="Symbol" pitchFamily="98" charset="2"/>
              </a:rPr>
              <a:t>=</a:t>
            </a:r>
            <a:r>
              <a:rPr lang="en-US" dirty="0"/>
              <a:t> </a:t>
            </a:r>
            <a:r>
              <a:rPr lang="el-GR" i="1" dirty="0">
                <a:latin typeface="Cambria Math" panose="02040503050406030204" pitchFamily="18" charset="0"/>
                <a:ea typeface="Cambria Math" panose="02040503050406030204" pitchFamily="18" charset="0"/>
              </a:rPr>
              <a:t>μ</a:t>
            </a:r>
            <a:r>
              <a:rPr lang="en-US" baseline="-25000" dirty="0"/>
              <a:t>2</a:t>
            </a:r>
            <a:r>
              <a:rPr lang="en-US" dirty="0"/>
              <a:t> </a:t>
            </a:r>
            <a:r>
              <a:rPr lang="en-US" dirty="0">
                <a:latin typeface="Symbol" pitchFamily="98" charset="2"/>
              </a:rPr>
              <a:t>=</a:t>
            </a:r>
            <a:r>
              <a:rPr lang="en-US" dirty="0"/>
              <a:t> </a:t>
            </a:r>
            <a:r>
              <a:rPr lang="el-GR" i="1" dirty="0">
                <a:latin typeface="Cambria Math" panose="02040503050406030204" pitchFamily="18" charset="0"/>
                <a:ea typeface="Cambria Math" panose="02040503050406030204" pitchFamily="18" charset="0"/>
              </a:rPr>
              <a:t>μ</a:t>
            </a:r>
            <a:r>
              <a:rPr lang="en-US" baseline="-25000" dirty="0"/>
              <a:t>3</a:t>
            </a:r>
            <a:r>
              <a:rPr lang="en-US" dirty="0"/>
              <a:t> 	The average weight loss on each of 	the diets is the same. </a:t>
            </a:r>
            <a:br>
              <a:rPr lang="en-US" dirty="0"/>
            </a:br>
            <a:r>
              <a:rPr lang="en-US" i="1" dirty="0"/>
              <a:t>H</a:t>
            </a:r>
            <a:r>
              <a:rPr lang="en-US" i="1" baseline="-25000" dirty="0"/>
              <a:t>a</a:t>
            </a:r>
            <a:r>
              <a:rPr lang="en-US" dirty="0"/>
              <a:t>: At least one of the </a:t>
            </a:r>
            <a:r>
              <a:rPr lang="el-GR" i="1" dirty="0">
                <a:latin typeface="Cambria Math" panose="02040503050406030204" pitchFamily="18" charset="0"/>
                <a:ea typeface="Cambria Math" panose="02040503050406030204" pitchFamily="18" charset="0"/>
              </a:rPr>
              <a:t>μ</a:t>
            </a:r>
            <a:r>
              <a:rPr lang="en-US" i="1" baseline="-25000" dirty="0" err="1"/>
              <a:t>i</a:t>
            </a:r>
            <a:r>
              <a:rPr lang="en-US" dirty="0"/>
              <a:t> is different.</a:t>
            </a:r>
          </a:p>
          <a:p>
            <a:endParaRPr lang="en-US" dirty="0"/>
          </a:p>
        </p:txBody>
      </p:sp>
    </p:spTree>
    <p:extLst>
      <p:ext uri="{BB962C8B-B14F-4D97-AF65-F5344CB8AC3E}">
        <p14:creationId xmlns:p14="http://schemas.microsoft.com/office/powerpoint/2010/main" val="931805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9851B0-EE81-4685-9B8A-398E35E3E0F7}"/>
              </a:ext>
            </a:extLst>
          </p:cNvPr>
          <p:cNvSpPr>
            <a:spLocks noGrp="1"/>
          </p:cNvSpPr>
          <p:nvPr>
            <p:ph type="title"/>
          </p:nvPr>
        </p:nvSpPr>
        <p:spPr/>
        <p:txBody>
          <a:bodyPr/>
          <a:lstStyle/>
          <a:p>
            <a:r>
              <a:rPr lang="en-US" dirty="0"/>
              <a:t>Two-Way ANOVA: The Randomized Block Design </a:t>
            </a:r>
          </a:p>
        </p:txBody>
      </p:sp>
      <p:sp>
        <p:nvSpPr>
          <p:cNvPr id="4" name="Content Placeholder 3">
            <a:extLst>
              <a:ext uri="{FF2B5EF4-FFF2-40B4-BE49-F238E27FC236}">
                <a16:creationId xmlns:a16="http://schemas.microsoft.com/office/drawing/2014/main" xmlns="" id="{BDD46207-02D4-4675-94BE-69637C29CFA3}"/>
              </a:ext>
            </a:extLst>
          </p:cNvPr>
          <p:cNvSpPr>
            <a:spLocks noGrp="1"/>
          </p:cNvSpPr>
          <p:nvPr>
            <p:ph idx="1"/>
          </p:nvPr>
        </p:nvSpPr>
        <p:spPr/>
        <p:txBody>
          <a:bodyPr>
            <a:normAutofit/>
          </a:bodyPr>
          <a:lstStyle/>
          <a:p>
            <a:r>
              <a:rPr lang="en-US" dirty="0"/>
              <a:t>The test statistic appears to be exactly the same as that used for the one-way ANOVA </a:t>
            </a:r>
            <a:r>
              <a:rPr lang="en-US" i="1" dirty="0"/>
              <a:t>F</a:t>
            </a:r>
            <a:r>
              <a:rPr lang="en-US" dirty="0"/>
              <a:t>-test,</a:t>
            </a:r>
          </a:p>
          <a:p>
            <a:endParaRPr lang="en-US" dirty="0"/>
          </a:p>
          <a:p>
            <a:endParaRPr lang="en-US" dirty="0"/>
          </a:p>
          <a:p>
            <a:r>
              <a:rPr lang="en-US" dirty="0"/>
              <a:t>However, the denominator of the </a:t>
            </a:r>
            <a:r>
              <a:rPr lang="en-US" i="1" dirty="0"/>
              <a:t>F</a:t>
            </a:r>
            <a:r>
              <a:rPr lang="en-US" dirty="0"/>
              <a:t>-statistic is calculated differently because it takes into account the fact that we were able to eliminate some of the variation between our sample responses by blocking the experimental units.</a:t>
            </a:r>
          </a:p>
        </p:txBody>
      </p:sp>
      <p:graphicFrame>
        <p:nvGraphicFramePr>
          <p:cNvPr id="3" name="Object 2">
            <a:extLst>
              <a:ext uri="{FF2B5EF4-FFF2-40B4-BE49-F238E27FC236}">
                <a16:creationId xmlns:a16="http://schemas.microsoft.com/office/drawing/2014/main" xmlns="" id="{9742F8FA-A597-4650-B97D-33853AA15199}"/>
              </a:ext>
            </a:extLst>
          </p:cNvPr>
          <p:cNvGraphicFramePr>
            <a:graphicFrameLocks noChangeAspect="1"/>
          </p:cNvGraphicFramePr>
          <p:nvPr>
            <p:extLst>
              <p:ext uri="{D42A27DB-BD31-4B8C-83A1-F6EECF244321}">
                <p14:modId xmlns:p14="http://schemas.microsoft.com/office/powerpoint/2010/main" val="387561161"/>
              </p:ext>
            </p:extLst>
          </p:nvPr>
        </p:nvGraphicFramePr>
        <p:xfrm>
          <a:off x="3810000" y="2286000"/>
          <a:ext cx="1244600" cy="838200"/>
        </p:xfrm>
        <a:graphic>
          <a:graphicData uri="http://schemas.openxmlformats.org/presentationml/2006/ole">
            <mc:AlternateContent xmlns:mc="http://schemas.openxmlformats.org/markup-compatibility/2006">
              <mc:Choice xmlns:v="urn:schemas-microsoft-com:vml" Requires="v">
                <p:oleObj spid="_x0000_s306208" name="Equation" r:id="rId3" imgW="1244520" imgH="838080" progId="Equation.DSMT4">
                  <p:embed/>
                </p:oleObj>
              </mc:Choice>
              <mc:Fallback>
                <p:oleObj name="Equation" r:id="rId3" imgW="1244520" imgH="838080" progId="Equation.DSMT4">
                  <p:embed/>
                  <p:pic>
                    <p:nvPicPr>
                      <p:cNvPr id="0" name=""/>
                      <p:cNvPicPr/>
                      <p:nvPr/>
                    </p:nvPicPr>
                    <p:blipFill>
                      <a:blip r:embed="rId4"/>
                      <a:stretch>
                        <a:fillRect/>
                      </a:stretch>
                    </p:blipFill>
                    <p:spPr>
                      <a:xfrm>
                        <a:off x="3810000" y="2286000"/>
                        <a:ext cx="1244600" cy="838200"/>
                      </a:xfrm>
                      <a:prstGeom prst="rect">
                        <a:avLst/>
                      </a:prstGeom>
                    </p:spPr>
                  </p:pic>
                </p:oleObj>
              </mc:Fallback>
            </mc:AlternateContent>
          </a:graphicData>
        </a:graphic>
      </p:graphicFrame>
    </p:spTree>
    <p:extLst>
      <p:ext uri="{BB962C8B-B14F-4D97-AF65-F5344CB8AC3E}">
        <p14:creationId xmlns:p14="http://schemas.microsoft.com/office/powerpoint/2010/main" val="34258987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9851B0-EE81-4685-9B8A-398E35E3E0F7}"/>
              </a:ext>
            </a:extLst>
          </p:cNvPr>
          <p:cNvSpPr>
            <a:spLocks noGrp="1"/>
          </p:cNvSpPr>
          <p:nvPr>
            <p:ph type="title"/>
          </p:nvPr>
        </p:nvSpPr>
        <p:spPr/>
        <p:txBody>
          <a:bodyPr/>
          <a:lstStyle/>
          <a:p>
            <a:r>
              <a:rPr lang="en-US" dirty="0"/>
              <a:t>Two-Way ANOVA: The Randomized Block Design </a:t>
            </a:r>
          </a:p>
        </p:txBody>
      </p:sp>
      <p:sp>
        <p:nvSpPr>
          <p:cNvPr id="4" name="Content Placeholder 3">
            <a:extLst>
              <a:ext uri="{FF2B5EF4-FFF2-40B4-BE49-F238E27FC236}">
                <a16:creationId xmlns:a16="http://schemas.microsoft.com/office/drawing/2014/main" xmlns="" id="{BDD46207-02D4-4675-94BE-69637C29CFA3}"/>
              </a:ext>
            </a:extLst>
          </p:cNvPr>
          <p:cNvSpPr>
            <a:spLocks noGrp="1"/>
          </p:cNvSpPr>
          <p:nvPr>
            <p:ph idx="1"/>
          </p:nvPr>
        </p:nvSpPr>
        <p:spPr/>
        <p:txBody>
          <a:bodyPr>
            <a:normAutofit fontScale="92500" lnSpcReduction="10000"/>
          </a:bodyPr>
          <a:lstStyle/>
          <a:p>
            <a:r>
              <a:rPr lang="en-US" dirty="0"/>
              <a:t>The total sum of squares and the degrees of freedom which we discussed in Section 15.1 can be broken down further as follows.</a:t>
            </a:r>
          </a:p>
          <a:p>
            <a:endParaRPr lang="en-US" dirty="0"/>
          </a:p>
          <a:p>
            <a:pPr>
              <a:tabLst>
                <a:tab pos="2460625" algn="l"/>
                <a:tab pos="3486150" algn="l"/>
                <a:tab pos="3829050" algn="l"/>
                <a:tab pos="5375275" algn="l"/>
                <a:tab pos="5657850" algn="l"/>
                <a:tab pos="6630988" algn="l"/>
                <a:tab pos="6913563" algn="l"/>
              </a:tabLst>
            </a:pPr>
            <a:r>
              <a:rPr lang="en-US" sz="2200" dirty="0"/>
              <a:t>Sum of Squares: 	Total SS 	= 	</a:t>
            </a:r>
            <a:r>
              <a:rPr lang="en-US" sz="2200" dirty="0" err="1"/>
              <a:t>SSTreatment</a:t>
            </a:r>
            <a:r>
              <a:rPr lang="en-US" sz="2200" dirty="0"/>
              <a:t> 	+ 	</a:t>
            </a:r>
            <a:r>
              <a:rPr lang="en-US" sz="2200" dirty="0" err="1"/>
              <a:t>SSBlock</a:t>
            </a:r>
            <a:r>
              <a:rPr lang="en-US" sz="2200" dirty="0"/>
              <a:t> 	+ 	</a:t>
            </a:r>
            <a:r>
              <a:rPr lang="en-US" sz="2200" dirty="0" err="1"/>
              <a:t>SSError</a:t>
            </a:r>
            <a:r>
              <a:rPr lang="en-US" sz="2200" dirty="0"/>
              <a:t> </a:t>
            </a:r>
          </a:p>
          <a:p>
            <a:pPr>
              <a:tabLst>
                <a:tab pos="2460625" algn="l"/>
                <a:tab pos="3486150" algn="l"/>
                <a:tab pos="3829050" algn="l"/>
                <a:tab pos="5375275" algn="l"/>
                <a:tab pos="5657850" algn="l"/>
                <a:tab pos="6630988" algn="l"/>
                <a:tab pos="6913563" algn="l"/>
              </a:tabLst>
            </a:pPr>
            <a:r>
              <a:rPr lang="en-US" sz="2200" dirty="0"/>
              <a:t>Degrees of Freedom: 	  </a:t>
            </a:r>
            <a:r>
              <a:rPr lang="en-US" sz="2200" i="1" dirty="0"/>
              <a:t>N </a:t>
            </a:r>
            <a:r>
              <a:rPr lang="en-US" sz="2200" dirty="0"/>
              <a:t>− 1 	= 	     </a:t>
            </a:r>
            <a:r>
              <a:rPr lang="en-US" sz="2200" i="1" dirty="0"/>
              <a:t>k </a:t>
            </a:r>
            <a:r>
              <a:rPr lang="en-US" sz="2200" dirty="0"/>
              <a:t>− 1 	+ 	   </a:t>
            </a:r>
            <a:r>
              <a:rPr lang="en-US" sz="2200" i="1" dirty="0"/>
              <a:t>b </a:t>
            </a:r>
            <a:r>
              <a:rPr lang="en-US" sz="2200" dirty="0"/>
              <a:t>− 1 	+ (</a:t>
            </a:r>
            <a:r>
              <a:rPr lang="en-US" sz="2200" i="1" dirty="0"/>
              <a:t>b</a:t>
            </a:r>
            <a:r>
              <a:rPr lang="en-US" sz="2200" dirty="0"/>
              <a:t>−1)(</a:t>
            </a:r>
            <a:r>
              <a:rPr lang="en-US" sz="2200" i="1" dirty="0"/>
              <a:t>k</a:t>
            </a:r>
            <a:r>
              <a:rPr lang="en-US" sz="2200" dirty="0"/>
              <a:t>−1)</a:t>
            </a:r>
          </a:p>
          <a:p>
            <a:pPr>
              <a:tabLst>
                <a:tab pos="2460625" algn="l"/>
                <a:tab pos="3486150" algn="l"/>
                <a:tab pos="3829050" algn="l"/>
                <a:tab pos="5375275" algn="l"/>
                <a:tab pos="5657850" algn="l"/>
                <a:tab pos="6630988" algn="l"/>
                <a:tab pos="6913563" algn="l"/>
              </a:tabLst>
            </a:pPr>
            <a:endParaRPr lang="en-US" dirty="0"/>
          </a:p>
          <a:p>
            <a:r>
              <a:rPr lang="en-US" dirty="0"/>
              <a:t>where </a:t>
            </a:r>
          </a:p>
          <a:p>
            <a:r>
              <a:rPr lang="en-US" i="1" dirty="0"/>
              <a:t>N </a:t>
            </a:r>
            <a:r>
              <a:rPr lang="en-US" dirty="0"/>
              <a:t>is the total number of observations, </a:t>
            </a:r>
          </a:p>
          <a:p>
            <a:r>
              <a:rPr lang="en-US" i="1" dirty="0"/>
              <a:t>k </a:t>
            </a:r>
            <a:r>
              <a:rPr lang="en-US" dirty="0"/>
              <a:t>is the number of treatments, and </a:t>
            </a:r>
          </a:p>
          <a:p>
            <a:r>
              <a:rPr lang="en-US" i="1" dirty="0"/>
              <a:t>b </a:t>
            </a:r>
            <a:r>
              <a:rPr lang="en-US" dirty="0"/>
              <a:t>is the number of blocks.</a:t>
            </a:r>
          </a:p>
        </p:txBody>
      </p:sp>
    </p:spTree>
    <p:extLst>
      <p:ext uri="{BB962C8B-B14F-4D97-AF65-F5344CB8AC3E}">
        <p14:creationId xmlns:p14="http://schemas.microsoft.com/office/powerpoint/2010/main" val="17268376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9851B0-EE81-4685-9B8A-398E35E3E0F7}"/>
              </a:ext>
            </a:extLst>
          </p:cNvPr>
          <p:cNvSpPr>
            <a:spLocks noGrp="1"/>
          </p:cNvSpPr>
          <p:nvPr>
            <p:ph type="title"/>
          </p:nvPr>
        </p:nvSpPr>
        <p:spPr/>
        <p:txBody>
          <a:bodyPr/>
          <a:lstStyle/>
          <a:p>
            <a:r>
              <a:rPr lang="en-US" dirty="0"/>
              <a:t>Two-Way ANOVA: The Randomized Block Design </a:t>
            </a:r>
          </a:p>
        </p:txBody>
      </p:sp>
      <p:sp>
        <p:nvSpPr>
          <p:cNvPr id="4" name="Content Placeholder 3">
            <a:extLst>
              <a:ext uri="{FF2B5EF4-FFF2-40B4-BE49-F238E27FC236}">
                <a16:creationId xmlns:a16="http://schemas.microsoft.com/office/drawing/2014/main" xmlns="" id="{BDD46207-02D4-4675-94BE-69637C29CFA3}"/>
              </a:ext>
            </a:extLst>
          </p:cNvPr>
          <p:cNvSpPr>
            <a:spLocks noGrp="1"/>
          </p:cNvSpPr>
          <p:nvPr>
            <p:ph idx="1"/>
          </p:nvPr>
        </p:nvSpPr>
        <p:spPr/>
        <p:txBody>
          <a:bodyPr>
            <a:noAutofit/>
          </a:bodyPr>
          <a:lstStyle/>
          <a:p>
            <a:r>
              <a:rPr lang="en-US" dirty="0"/>
              <a:t>If any of the observed variation in the sample observations has been reduced by blocking, then the </a:t>
            </a:r>
            <a:r>
              <a:rPr lang="en-US" dirty="0" err="1"/>
              <a:t>SSError</a:t>
            </a:r>
            <a:r>
              <a:rPr lang="en-US" dirty="0"/>
              <a:t> (SSE) is reduced. </a:t>
            </a:r>
          </a:p>
          <a:p>
            <a:r>
              <a:rPr lang="en-US" dirty="0"/>
              <a:t>But it is important to note that the degrees of freedom which are used by the </a:t>
            </a:r>
            <a:r>
              <a:rPr lang="en-US" dirty="0" err="1"/>
              <a:t>SSBlock</a:t>
            </a:r>
            <a:r>
              <a:rPr lang="en-US" dirty="0"/>
              <a:t> (SSBL) are taken from the SSE, thus the reduction in variation achieved by blocking must offset this loss in degrees of freedom..</a:t>
            </a:r>
          </a:p>
        </p:txBody>
      </p:sp>
    </p:spTree>
    <p:extLst>
      <p:ext uri="{BB962C8B-B14F-4D97-AF65-F5344CB8AC3E}">
        <p14:creationId xmlns:p14="http://schemas.microsoft.com/office/powerpoint/2010/main" val="25123935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Two-Way ANOVA: Randomized Block Design </a:t>
            </a:r>
          </a:p>
        </p:txBody>
      </p:sp>
      <p:sp>
        <p:nvSpPr>
          <p:cNvPr id="4" name="Content Placeholder 2"/>
          <p:cNvSpPr>
            <a:spLocks noGrp="1"/>
          </p:cNvSpPr>
          <p:nvPr>
            <p:ph idx="1"/>
          </p:nvPr>
        </p:nvSpPr>
        <p:spPr>
          <a:xfrm>
            <a:off x="457200" y="1280160"/>
            <a:ext cx="8229600" cy="4228850"/>
          </a:xfrm>
          <a:solidFill>
            <a:srgbClr val="FFFFCC"/>
          </a:solidFill>
          <a:ln w="28575">
            <a:solidFill>
              <a:srgbClr val="000000"/>
            </a:solidFill>
          </a:ln>
        </p:spPr>
        <p:txBody>
          <a:bodyPr>
            <a:spAutoFit/>
          </a:bodyPr>
          <a:lstStyle/>
          <a:p>
            <a:pPr algn="ctr"/>
            <a:r>
              <a:rPr lang="en-US" b="1" dirty="0">
                <a:solidFill>
                  <a:srgbClr val="000000"/>
                </a:solidFill>
              </a:rPr>
              <a:t>Procedure</a:t>
            </a:r>
            <a:endParaRPr lang="en-US" dirty="0">
              <a:solidFill>
                <a:srgbClr val="000000"/>
              </a:solidFill>
            </a:endParaRPr>
          </a:p>
          <a:p>
            <a:r>
              <a:rPr lang="en-US" b="1" dirty="0">
                <a:solidFill>
                  <a:srgbClr val="000000"/>
                </a:solidFill>
              </a:rPr>
              <a:t>Assumptions: </a:t>
            </a:r>
          </a:p>
          <a:p>
            <a:pPr marL="514350" indent="-514350">
              <a:buFont typeface="+mj-lt"/>
              <a:buAutoNum type="arabicPeriod"/>
            </a:pPr>
            <a:r>
              <a:rPr lang="en-US" dirty="0">
                <a:solidFill>
                  <a:srgbClr val="000000"/>
                </a:solidFill>
              </a:rPr>
              <a:t>Treatments are assigned at random within blocks and the sample measurements in each cell are random samples that are independent of each other. </a:t>
            </a:r>
          </a:p>
          <a:p>
            <a:pPr marL="514350" indent="-514350">
              <a:buFont typeface="+mj-lt"/>
              <a:buAutoNum type="arabicPeriod"/>
            </a:pPr>
            <a:r>
              <a:rPr lang="en-US" dirty="0">
                <a:solidFill>
                  <a:srgbClr val="000000"/>
                </a:solidFill>
              </a:rPr>
              <a:t>The measurements in each cell come from a population that is approximately normally distributed (assumed).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Two-Way ANOVA: Randomized Block Design </a:t>
            </a:r>
          </a:p>
        </p:txBody>
      </p:sp>
      <p:sp>
        <p:nvSpPr>
          <p:cNvPr id="4" name="Content Placeholder 2"/>
          <p:cNvSpPr>
            <a:spLocks noGrp="1"/>
          </p:cNvSpPr>
          <p:nvPr>
            <p:ph idx="1"/>
          </p:nvPr>
        </p:nvSpPr>
        <p:spPr>
          <a:xfrm>
            <a:off x="457200" y="1280160"/>
            <a:ext cx="8229600" cy="3884140"/>
          </a:xfrm>
          <a:solidFill>
            <a:srgbClr val="FFFFCC"/>
          </a:solidFill>
          <a:ln w="28575">
            <a:solidFill>
              <a:srgbClr val="000000"/>
            </a:solidFill>
          </a:ln>
        </p:spPr>
        <p:txBody>
          <a:bodyPr>
            <a:spAutoFit/>
          </a:bodyPr>
          <a:lstStyle/>
          <a:p>
            <a:pPr algn="ctr"/>
            <a:r>
              <a:rPr lang="en-US" b="1" dirty="0">
                <a:solidFill>
                  <a:srgbClr val="000000"/>
                </a:solidFill>
              </a:rPr>
              <a:t>Procedure (cont.)</a:t>
            </a:r>
            <a:endParaRPr lang="en-US" dirty="0">
              <a:solidFill>
                <a:srgbClr val="000000"/>
              </a:solidFill>
            </a:endParaRPr>
          </a:p>
          <a:p>
            <a:pPr marL="514350" indent="-514350">
              <a:buFont typeface="+mj-lt"/>
              <a:buAutoNum type="arabicPeriod" startAt="3"/>
            </a:pPr>
            <a:r>
              <a:rPr lang="en-US" dirty="0">
                <a:solidFill>
                  <a:srgbClr val="000000"/>
                </a:solidFill>
              </a:rPr>
              <a:t>The populations have approximately equal variances (assumed). </a:t>
            </a:r>
          </a:p>
          <a:p>
            <a:pPr marL="514350" indent="-514350">
              <a:buFont typeface="+mj-lt"/>
              <a:buAutoNum type="arabicPeriod" startAt="3"/>
            </a:pPr>
            <a:r>
              <a:rPr lang="en-US" dirty="0">
                <a:solidFill>
                  <a:srgbClr val="000000"/>
                </a:solidFill>
              </a:rPr>
              <a:t>All the cells have an equal number of measurements. </a:t>
            </a:r>
          </a:p>
          <a:p>
            <a:pPr marL="514350" indent="-514350"/>
            <a:r>
              <a:rPr lang="en-US" b="1" dirty="0">
                <a:solidFill>
                  <a:srgbClr val="000000"/>
                </a:solidFill>
              </a:rPr>
              <a:t>Hypothesis: </a:t>
            </a:r>
          </a:p>
          <a:p>
            <a:pPr marL="3175" indent="-3175"/>
            <a:r>
              <a:rPr lang="en-US" i="1" dirty="0">
                <a:solidFill>
                  <a:srgbClr val="000000"/>
                </a:solidFill>
              </a:rPr>
              <a:t>H</a:t>
            </a:r>
            <a:r>
              <a:rPr lang="en-US" baseline="-25000" dirty="0">
                <a:solidFill>
                  <a:srgbClr val="000000"/>
                </a:solidFill>
              </a:rPr>
              <a:t>0</a:t>
            </a:r>
            <a:r>
              <a:rPr lang="en-US" dirty="0">
                <a:solidFill>
                  <a:srgbClr val="000000"/>
                </a:solidFill>
              </a:rPr>
              <a:t>: </a:t>
            </a:r>
            <a:r>
              <a:rPr lang="el-GR" i="1" dirty="0">
                <a:solidFill>
                  <a:srgbClr val="000000"/>
                </a:solidFill>
                <a:latin typeface="Cambria Math" panose="02040503050406030204" pitchFamily="18" charset="0"/>
                <a:ea typeface="Cambria Math" panose="02040503050406030204" pitchFamily="18" charset="0"/>
              </a:rPr>
              <a:t>μ</a:t>
            </a:r>
            <a:r>
              <a:rPr lang="en-US" baseline="-25000" dirty="0">
                <a:solidFill>
                  <a:srgbClr val="000000"/>
                </a:solidFill>
              </a:rPr>
              <a:t>1</a:t>
            </a:r>
            <a:r>
              <a:rPr lang="en-US" dirty="0">
                <a:solidFill>
                  <a:srgbClr val="000000"/>
                </a:solidFill>
              </a:rPr>
              <a:t> </a:t>
            </a:r>
            <a:r>
              <a:rPr lang="en-US" dirty="0">
                <a:solidFill>
                  <a:srgbClr val="000000"/>
                </a:solidFill>
                <a:latin typeface="Symbol" pitchFamily="98" charset="2"/>
              </a:rPr>
              <a:t>=</a:t>
            </a:r>
            <a:r>
              <a:rPr lang="en-US" dirty="0">
                <a:solidFill>
                  <a:srgbClr val="000000"/>
                </a:solidFill>
              </a:rPr>
              <a:t> </a:t>
            </a:r>
            <a:r>
              <a:rPr lang="el-GR" i="1" dirty="0">
                <a:solidFill>
                  <a:srgbClr val="000000"/>
                </a:solidFill>
                <a:latin typeface="Cambria Math" panose="02040503050406030204" pitchFamily="18" charset="0"/>
                <a:ea typeface="Cambria Math" panose="02040503050406030204" pitchFamily="18" charset="0"/>
              </a:rPr>
              <a:t>μ</a:t>
            </a:r>
            <a:r>
              <a:rPr lang="en-US" baseline="-25000" dirty="0">
                <a:solidFill>
                  <a:srgbClr val="000000"/>
                </a:solidFill>
              </a:rPr>
              <a:t>2</a:t>
            </a:r>
            <a:r>
              <a:rPr lang="en-US" dirty="0">
                <a:solidFill>
                  <a:srgbClr val="000000"/>
                </a:solidFill>
              </a:rPr>
              <a:t> </a:t>
            </a:r>
            <a:r>
              <a:rPr lang="en-US" dirty="0">
                <a:solidFill>
                  <a:srgbClr val="000000"/>
                </a:solidFill>
                <a:latin typeface="Symbol" pitchFamily="98" charset="2"/>
              </a:rPr>
              <a:t>=</a:t>
            </a:r>
            <a:r>
              <a:rPr lang="en-US" dirty="0">
                <a:solidFill>
                  <a:srgbClr val="000000"/>
                </a:solidFill>
              </a:rPr>
              <a:t> … </a:t>
            </a:r>
            <a:r>
              <a:rPr lang="en-US" dirty="0">
                <a:solidFill>
                  <a:srgbClr val="000000"/>
                </a:solidFill>
                <a:latin typeface="Symbol" pitchFamily="98" charset="2"/>
              </a:rPr>
              <a:t>=</a:t>
            </a:r>
            <a:r>
              <a:rPr lang="en-US" dirty="0">
                <a:solidFill>
                  <a:srgbClr val="000000"/>
                </a:solidFill>
              </a:rPr>
              <a:t> </a:t>
            </a:r>
            <a:r>
              <a:rPr lang="el-GR" i="1" dirty="0">
                <a:solidFill>
                  <a:srgbClr val="000000"/>
                </a:solidFill>
                <a:latin typeface="Cambria Math" panose="02040503050406030204" pitchFamily="18" charset="0"/>
                <a:ea typeface="Cambria Math" panose="02040503050406030204" pitchFamily="18" charset="0"/>
              </a:rPr>
              <a:t>μ</a:t>
            </a:r>
            <a:r>
              <a:rPr lang="en-US" i="1" baseline="-25000" dirty="0">
                <a:solidFill>
                  <a:srgbClr val="000000"/>
                </a:solidFill>
              </a:rPr>
              <a:t>k</a:t>
            </a:r>
            <a:r>
              <a:rPr lang="en-US" dirty="0">
                <a:solidFill>
                  <a:srgbClr val="000000"/>
                </a:solidFill>
              </a:rPr>
              <a:t>    The </a:t>
            </a:r>
            <a:r>
              <a:rPr lang="en-US" i="1" dirty="0">
                <a:solidFill>
                  <a:srgbClr val="000000"/>
                </a:solidFill>
              </a:rPr>
              <a:t>k</a:t>
            </a:r>
            <a:r>
              <a:rPr lang="en-US" dirty="0">
                <a:solidFill>
                  <a:srgbClr val="000000"/>
                </a:solidFill>
              </a:rPr>
              <a:t> treatment means are equal. </a:t>
            </a:r>
            <a:r>
              <a:rPr lang="en-US" i="1" dirty="0">
                <a:solidFill>
                  <a:srgbClr val="000000"/>
                </a:solidFill>
              </a:rPr>
              <a:t>H</a:t>
            </a:r>
            <a:r>
              <a:rPr lang="en-US" i="1" baseline="-25000" dirty="0">
                <a:solidFill>
                  <a:srgbClr val="000000"/>
                </a:solidFill>
              </a:rPr>
              <a:t>a</a:t>
            </a:r>
            <a:r>
              <a:rPr lang="en-US" dirty="0">
                <a:solidFill>
                  <a:srgbClr val="000000"/>
                </a:solidFill>
              </a:rPr>
              <a:t>: At least one of the </a:t>
            </a:r>
            <a:r>
              <a:rPr lang="el-GR" i="1" dirty="0">
                <a:solidFill>
                  <a:srgbClr val="000000"/>
                </a:solidFill>
                <a:latin typeface="Cambria Math" panose="02040503050406030204" pitchFamily="18" charset="0"/>
                <a:ea typeface="Cambria Math" panose="02040503050406030204" pitchFamily="18" charset="0"/>
              </a:rPr>
              <a:t>μ</a:t>
            </a:r>
            <a:r>
              <a:rPr lang="en-US" i="1" baseline="-25000" dirty="0" err="1">
                <a:solidFill>
                  <a:srgbClr val="000000"/>
                </a:solidFill>
              </a:rPr>
              <a:t>i</a:t>
            </a:r>
            <a:r>
              <a:rPr lang="en-US" i="1" baseline="-25000" dirty="0">
                <a:solidFill>
                  <a:srgbClr val="000000"/>
                </a:solidFill>
              </a:rPr>
              <a:t> </a:t>
            </a:r>
            <a:r>
              <a:rPr lang="en-US" dirty="0">
                <a:solidFill>
                  <a:srgbClr val="000000"/>
                </a:solidFill>
              </a:rPr>
              <a:t>is different.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Two-Way ANOVA: Randomized Block Design </a:t>
            </a:r>
          </a:p>
        </p:txBody>
      </p:sp>
      <p:sp>
        <p:nvSpPr>
          <p:cNvPr id="4" name="Content Placeholder 2"/>
          <p:cNvSpPr>
            <a:spLocks noGrp="1"/>
          </p:cNvSpPr>
          <p:nvPr>
            <p:ph idx="1"/>
          </p:nvPr>
        </p:nvSpPr>
        <p:spPr>
          <a:xfrm>
            <a:off x="457200" y="1280161"/>
            <a:ext cx="8229600" cy="3108543"/>
          </a:xfrm>
          <a:solidFill>
            <a:srgbClr val="FFFFCC"/>
          </a:solidFill>
          <a:ln w="28575">
            <a:solidFill>
              <a:srgbClr val="000000"/>
            </a:solidFill>
          </a:ln>
        </p:spPr>
        <p:txBody>
          <a:bodyPr wrap="square">
            <a:spAutoFit/>
          </a:bodyPr>
          <a:lstStyle/>
          <a:p>
            <a:pPr algn="ctr"/>
            <a:r>
              <a:rPr lang="en-US" b="1" dirty="0">
                <a:solidFill>
                  <a:srgbClr val="000000"/>
                </a:solidFill>
              </a:rPr>
              <a:t>Procedure (cont.)</a:t>
            </a:r>
            <a:endParaRPr lang="en-US" dirty="0">
              <a:solidFill>
                <a:srgbClr val="000000"/>
              </a:solidFill>
            </a:endParaRPr>
          </a:p>
          <a:p>
            <a:r>
              <a:rPr lang="en-US" b="1" dirty="0">
                <a:solidFill>
                  <a:srgbClr val="000000"/>
                </a:solidFill>
              </a:rPr>
              <a:t>Test Statistic: </a:t>
            </a:r>
          </a:p>
          <a:p>
            <a:endParaRPr lang="en-US" b="1" dirty="0">
              <a:solidFill>
                <a:srgbClr val="000000"/>
              </a:solidFill>
            </a:endParaRPr>
          </a:p>
          <a:p>
            <a:endParaRPr lang="en-US" b="1" dirty="0">
              <a:solidFill>
                <a:srgbClr val="000000"/>
              </a:solidFill>
            </a:endParaRPr>
          </a:p>
          <a:p>
            <a:endParaRPr lang="en-US" dirty="0">
              <a:solidFill>
                <a:srgbClr val="000000"/>
              </a:solidFill>
            </a:endParaRPr>
          </a:p>
          <a:p>
            <a:r>
              <a:rPr lang="en-US" dirty="0">
                <a:solidFill>
                  <a:srgbClr val="000000"/>
                </a:solidFill>
              </a:rPr>
              <a:t>where SSE = Total Sum of Squares − SST − SSBL.</a:t>
            </a:r>
          </a:p>
        </p:txBody>
      </p:sp>
      <p:graphicFrame>
        <p:nvGraphicFramePr>
          <p:cNvPr id="295938" name="Object 2"/>
          <p:cNvGraphicFramePr>
            <a:graphicFrameLocks noChangeAspect="1"/>
          </p:cNvGraphicFramePr>
          <p:nvPr/>
        </p:nvGraphicFramePr>
        <p:xfrm>
          <a:off x="3175000" y="2057400"/>
          <a:ext cx="3606800" cy="1778000"/>
        </p:xfrm>
        <a:graphic>
          <a:graphicData uri="http://schemas.openxmlformats.org/presentationml/2006/ole">
            <mc:AlternateContent xmlns:mc="http://schemas.openxmlformats.org/markup-compatibility/2006">
              <mc:Choice xmlns:v="urn:schemas-microsoft-com:vml" Requires="v">
                <p:oleObj spid="_x0000_s295976" name="Equation" r:id="rId3" imgW="3606480" imgH="1777680" progId="Equation.DSMT4">
                  <p:embed/>
                </p:oleObj>
              </mc:Choice>
              <mc:Fallback>
                <p:oleObj name="Equation" r:id="rId3" imgW="3606480" imgH="17776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75000" y="2057400"/>
                        <a:ext cx="3606800" cy="177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Two-Way ANOVA: Randomized Block Design </a:t>
            </a:r>
          </a:p>
        </p:txBody>
      </p:sp>
      <p:sp>
        <p:nvSpPr>
          <p:cNvPr id="4" name="Content Placeholder 2"/>
          <p:cNvSpPr>
            <a:spLocks noGrp="1"/>
          </p:cNvSpPr>
          <p:nvPr>
            <p:ph idx="1"/>
          </p:nvPr>
        </p:nvSpPr>
        <p:spPr>
          <a:xfrm>
            <a:off x="457200" y="1280160"/>
            <a:ext cx="8229600" cy="3003899"/>
          </a:xfrm>
          <a:solidFill>
            <a:srgbClr val="FFFFCC"/>
          </a:solidFill>
          <a:ln w="28575">
            <a:solidFill>
              <a:srgbClr val="000000"/>
            </a:solidFill>
          </a:ln>
        </p:spPr>
        <p:txBody>
          <a:bodyPr>
            <a:spAutoFit/>
          </a:bodyPr>
          <a:lstStyle/>
          <a:p>
            <a:pPr algn="ctr"/>
            <a:r>
              <a:rPr lang="en-US" b="1" dirty="0">
                <a:solidFill>
                  <a:srgbClr val="000000"/>
                </a:solidFill>
              </a:rPr>
              <a:t>Procedure (cont.)</a:t>
            </a:r>
            <a:endParaRPr lang="en-US" dirty="0">
              <a:solidFill>
                <a:srgbClr val="000000"/>
              </a:solidFill>
            </a:endParaRPr>
          </a:p>
          <a:p>
            <a:r>
              <a:rPr lang="en-US" b="1" dirty="0">
                <a:solidFill>
                  <a:srgbClr val="000000"/>
                </a:solidFill>
              </a:rPr>
              <a:t>Rejection Region: </a:t>
            </a:r>
          </a:p>
          <a:p>
            <a:r>
              <a:rPr lang="en-US" i="1" dirty="0">
                <a:solidFill>
                  <a:srgbClr val="000000"/>
                </a:solidFill>
              </a:rPr>
              <a:t>H</a:t>
            </a:r>
            <a:r>
              <a:rPr lang="en-US" baseline="-25000" dirty="0">
                <a:solidFill>
                  <a:srgbClr val="000000"/>
                </a:solidFill>
              </a:rPr>
              <a:t>0</a:t>
            </a:r>
            <a:r>
              <a:rPr lang="en-US" dirty="0">
                <a:solidFill>
                  <a:srgbClr val="000000"/>
                </a:solidFill>
              </a:rPr>
              <a:t> will be rejected for large values of                  In </a:t>
            </a:r>
          </a:p>
          <a:p>
            <a:pPr>
              <a:spcBef>
                <a:spcPts val="1200"/>
              </a:spcBef>
            </a:pPr>
            <a:r>
              <a:rPr lang="en-US" dirty="0">
                <a:solidFill>
                  <a:srgbClr val="000000"/>
                </a:solidFill>
              </a:rPr>
              <a:t>particular, we will reject </a:t>
            </a:r>
            <a:r>
              <a:rPr lang="en-US" i="1" dirty="0">
                <a:solidFill>
                  <a:srgbClr val="000000"/>
                </a:solidFill>
              </a:rPr>
              <a:t>H</a:t>
            </a:r>
            <a:r>
              <a:rPr lang="en-US" baseline="-25000" dirty="0">
                <a:solidFill>
                  <a:srgbClr val="000000"/>
                </a:solidFill>
              </a:rPr>
              <a:t>0</a:t>
            </a:r>
            <a:r>
              <a:rPr lang="en-US" dirty="0">
                <a:solidFill>
                  <a:srgbClr val="000000"/>
                </a:solidFill>
              </a:rPr>
              <a:t> if </a:t>
            </a:r>
            <a:r>
              <a:rPr lang="en-US" i="1" dirty="0">
                <a:solidFill>
                  <a:srgbClr val="000000"/>
                </a:solidFill>
              </a:rPr>
              <a:t>F</a:t>
            </a:r>
            <a:r>
              <a:rPr lang="en-US" dirty="0">
                <a:solidFill>
                  <a:srgbClr val="000000"/>
                </a:solidFill>
              </a:rPr>
              <a:t> &gt; </a:t>
            </a:r>
            <a:r>
              <a:rPr lang="en-US" i="1" dirty="0" smtClean="0">
                <a:solidFill>
                  <a:srgbClr val="000000"/>
                </a:solidFill>
              </a:rPr>
              <a:t>F</a:t>
            </a:r>
            <a:r>
              <a:rPr lang="el-GR" i="1" baseline="-25000" dirty="0" smtClean="0">
                <a:solidFill>
                  <a:srgbClr val="000000"/>
                </a:solidFill>
                <a:latin typeface="Cambria Math" panose="02040503050406030204" pitchFamily="18" charset="0"/>
                <a:ea typeface="Cambria Math" panose="02040503050406030204" pitchFamily="18" charset="0"/>
              </a:rPr>
              <a:t>α</a:t>
            </a:r>
            <a:r>
              <a:rPr lang="en-US" dirty="0" smtClean="0">
                <a:solidFill>
                  <a:srgbClr val="000000"/>
                </a:solidFill>
              </a:rPr>
              <a:t> </a:t>
            </a:r>
            <a:r>
              <a:rPr lang="en-US" dirty="0">
                <a:solidFill>
                  <a:srgbClr val="000000"/>
                </a:solidFill>
              </a:rPr>
              <a:t>with (</a:t>
            </a:r>
            <a:r>
              <a:rPr lang="en-US" i="1" dirty="0">
                <a:solidFill>
                  <a:srgbClr val="000000"/>
                </a:solidFill>
              </a:rPr>
              <a:t>k</a:t>
            </a:r>
            <a:r>
              <a:rPr lang="en-US" dirty="0">
                <a:solidFill>
                  <a:srgbClr val="000000"/>
                </a:solidFill>
              </a:rPr>
              <a:t> − 1) numerator degrees of freedom and (</a:t>
            </a:r>
            <a:r>
              <a:rPr lang="en-US" i="1" dirty="0">
                <a:solidFill>
                  <a:srgbClr val="000000"/>
                </a:solidFill>
              </a:rPr>
              <a:t>k</a:t>
            </a:r>
            <a:r>
              <a:rPr lang="en-US" dirty="0">
                <a:solidFill>
                  <a:srgbClr val="000000"/>
                </a:solidFill>
              </a:rPr>
              <a:t> − 1)(</a:t>
            </a:r>
            <a:r>
              <a:rPr lang="en-US" i="1" dirty="0">
                <a:solidFill>
                  <a:srgbClr val="000000"/>
                </a:solidFill>
              </a:rPr>
              <a:t>b</a:t>
            </a:r>
            <a:r>
              <a:rPr lang="en-US" dirty="0">
                <a:solidFill>
                  <a:srgbClr val="000000"/>
                </a:solidFill>
              </a:rPr>
              <a:t> − 1) denominator degrees of freedom. </a:t>
            </a:r>
          </a:p>
        </p:txBody>
      </p:sp>
      <p:graphicFrame>
        <p:nvGraphicFramePr>
          <p:cNvPr id="305154" name="Object 2"/>
          <p:cNvGraphicFramePr>
            <a:graphicFrameLocks noChangeAspect="1"/>
          </p:cNvGraphicFramePr>
          <p:nvPr/>
        </p:nvGraphicFramePr>
        <p:xfrm>
          <a:off x="5910044" y="2150378"/>
          <a:ext cx="1333500" cy="838200"/>
        </p:xfrm>
        <a:graphic>
          <a:graphicData uri="http://schemas.openxmlformats.org/presentationml/2006/ole">
            <mc:AlternateContent xmlns:mc="http://schemas.openxmlformats.org/markup-compatibility/2006">
              <mc:Choice xmlns:v="urn:schemas-microsoft-com:vml" Requires="v">
                <p:oleObj spid="_x0000_s305193" name="Equation" r:id="rId3" imgW="1333440" imgH="838080" progId="Equation.DSMT4">
                  <p:embed/>
                </p:oleObj>
              </mc:Choice>
              <mc:Fallback>
                <p:oleObj name="Equation" r:id="rId3" imgW="13334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10044" y="2150378"/>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Two-Way ANOVA: Randomized Block Design </a:t>
            </a:r>
          </a:p>
        </p:txBody>
      </p:sp>
      <p:sp>
        <p:nvSpPr>
          <p:cNvPr id="4" name="Content Placeholder 2"/>
          <p:cNvSpPr>
            <a:spLocks noGrp="1"/>
          </p:cNvSpPr>
          <p:nvPr>
            <p:ph idx="1"/>
          </p:nvPr>
        </p:nvSpPr>
        <p:spPr>
          <a:xfrm>
            <a:off x="457200" y="1280160"/>
            <a:ext cx="8229600" cy="3884140"/>
          </a:xfrm>
          <a:solidFill>
            <a:srgbClr val="FFFFCC"/>
          </a:solidFill>
          <a:ln w="28575">
            <a:solidFill>
              <a:srgbClr val="000000"/>
            </a:solidFill>
          </a:ln>
        </p:spPr>
        <p:txBody>
          <a:bodyPr>
            <a:spAutoFit/>
          </a:bodyPr>
          <a:lstStyle/>
          <a:p>
            <a:pPr algn="ctr"/>
            <a:r>
              <a:rPr lang="en-US" b="1" dirty="0">
                <a:solidFill>
                  <a:srgbClr val="000000"/>
                </a:solidFill>
              </a:rPr>
              <a:t>Procedure (cont.)</a:t>
            </a:r>
            <a:endParaRPr lang="en-US" dirty="0">
              <a:solidFill>
                <a:srgbClr val="000000"/>
              </a:solidFill>
            </a:endParaRPr>
          </a:p>
          <a:p>
            <a:r>
              <a:rPr lang="en-US" b="1" i="1" dirty="0">
                <a:solidFill>
                  <a:srgbClr val="000000"/>
                </a:solidFill>
              </a:rPr>
              <a:t>P</a:t>
            </a:r>
            <a:r>
              <a:rPr lang="en-US" b="1" dirty="0">
                <a:solidFill>
                  <a:srgbClr val="000000"/>
                </a:solidFill>
              </a:rPr>
              <a:t>-value: </a:t>
            </a:r>
          </a:p>
          <a:p>
            <a:r>
              <a:rPr lang="en-US" dirty="0">
                <a:solidFill>
                  <a:srgbClr val="000000"/>
                </a:solidFill>
              </a:rPr>
              <a:t>(The </a:t>
            </a:r>
            <a:r>
              <a:rPr lang="en-US" i="1" dirty="0">
                <a:solidFill>
                  <a:srgbClr val="000000"/>
                </a:solidFill>
              </a:rPr>
              <a:t>P</a:t>
            </a:r>
            <a:r>
              <a:rPr lang="en-US" dirty="0">
                <a:solidFill>
                  <a:srgbClr val="000000"/>
                </a:solidFill>
              </a:rPr>
              <a:t>-value should be available from the output of an ANOVA test performed using technology.)</a:t>
            </a:r>
          </a:p>
          <a:p>
            <a:r>
              <a:rPr lang="en-US" dirty="0">
                <a:solidFill>
                  <a:srgbClr val="000000"/>
                </a:solidFill>
              </a:rPr>
              <a:t>If the computed </a:t>
            </a:r>
            <a:r>
              <a:rPr lang="en-US" i="1" dirty="0">
                <a:solidFill>
                  <a:srgbClr val="000000"/>
                </a:solidFill>
              </a:rPr>
              <a:t>P</a:t>
            </a:r>
            <a:r>
              <a:rPr lang="en-US" dirty="0">
                <a:solidFill>
                  <a:srgbClr val="000000"/>
                </a:solidFill>
              </a:rPr>
              <a:t>-value is less than </a:t>
            </a:r>
            <a:r>
              <a:rPr lang="el-GR" i="1" dirty="0">
                <a:solidFill>
                  <a:srgbClr val="000000"/>
                </a:solidFill>
                <a:latin typeface="Cambria Math" panose="02040503050406030204" pitchFamily="18" charset="0"/>
                <a:ea typeface="Cambria Math" panose="02040503050406030204" pitchFamily="18" charset="0"/>
                <a:sym typeface="Symbol"/>
              </a:rPr>
              <a:t>α</a:t>
            </a:r>
            <a:r>
              <a:rPr lang="en-US" dirty="0">
                <a:solidFill>
                  <a:srgbClr val="000000"/>
                </a:solidFill>
              </a:rPr>
              <a:t>, reject the null hypothesis in favor of the alternative.</a:t>
            </a:r>
          </a:p>
          <a:p>
            <a:r>
              <a:rPr lang="en-US" dirty="0">
                <a:solidFill>
                  <a:srgbClr val="000000"/>
                </a:solidFill>
              </a:rPr>
              <a:t>If the computed </a:t>
            </a:r>
            <a:r>
              <a:rPr lang="en-US" i="1" dirty="0">
                <a:solidFill>
                  <a:srgbClr val="000000"/>
                </a:solidFill>
              </a:rPr>
              <a:t>P</a:t>
            </a:r>
            <a:r>
              <a:rPr lang="en-US" dirty="0">
                <a:solidFill>
                  <a:srgbClr val="000000"/>
                </a:solidFill>
              </a:rPr>
              <a:t>-value is greater than or equal to </a:t>
            </a:r>
            <a:r>
              <a:rPr lang="el-GR" i="1" dirty="0">
                <a:solidFill>
                  <a:srgbClr val="000000"/>
                </a:solidFill>
                <a:latin typeface="Cambria Math" panose="02040503050406030204" pitchFamily="18" charset="0"/>
                <a:ea typeface="Cambria Math" panose="02040503050406030204" pitchFamily="18" charset="0"/>
                <a:sym typeface="Symbol"/>
              </a:rPr>
              <a:t>α</a:t>
            </a:r>
            <a:r>
              <a:rPr lang="en-US" dirty="0">
                <a:solidFill>
                  <a:srgbClr val="000000"/>
                </a:solidFill>
              </a:rPr>
              <a:t>, fail to reject the null hypothesis.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9851B0-EE81-4685-9B8A-398E35E3E0F7}"/>
              </a:ext>
            </a:extLst>
          </p:cNvPr>
          <p:cNvSpPr>
            <a:spLocks noGrp="1"/>
          </p:cNvSpPr>
          <p:nvPr>
            <p:ph type="title"/>
          </p:nvPr>
        </p:nvSpPr>
        <p:spPr/>
        <p:txBody>
          <a:bodyPr/>
          <a:lstStyle/>
          <a:p>
            <a:r>
              <a:rPr lang="en-US" dirty="0"/>
              <a:t>Two-Way ANOVA: The Randomized Block Design </a:t>
            </a:r>
          </a:p>
        </p:txBody>
      </p:sp>
      <p:sp>
        <p:nvSpPr>
          <p:cNvPr id="3" name="Content Placeholder 2">
            <a:extLst>
              <a:ext uri="{FF2B5EF4-FFF2-40B4-BE49-F238E27FC236}">
                <a16:creationId xmlns:a16="http://schemas.microsoft.com/office/drawing/2014/main" xmlns="" id="{9B215E12-81E0-4C43-866E-C4E50EA1CBD7}"/>
              </a:ext>
            </a:extLst>
          </p:cNvPr>
          <p:cNvSpPr>
            <a:spLocks noGrp="1"/>
          </p:cNvSpPr>
          <p:nvPr>
            <p:ph idx="1"/>
          </p:nvPr>
        </p:nvSpPr>
        <p:spPr/>
        <p:txBody>
          <a:bodyPr/>
          <a:lstStyle/>
          <a:p>
            <a:r>
              <a:rPr lang="en-US" dirty="0"/>
              <a:t>The purpose of the randomized block design is to control for potentially confounding variables in a research experiment. </a:t>
            </a:r>
          </a:p>
          <a:p>
            <a:r>
              <a:rPr lang="en-US" dirty="0"/>
              <a:t>Suppose a nutritionist is interested in comparing the average weight loss for three different diets: a banana diet, a cabbage diet, and a grapefruit diet. She has been funded to use nine people in studying these diets. One approach in designing this study is to randomly select nine people and then randomly assign three of them to each of the three diets for six months. </a:t>
            </a:r>
          </a:p>
        </p:txBody>
      </p:sp>
    </p:spTree>
    <p:extLst>
      <p:ext uri="{BB962C8B-B14F-4D97-AF65-F5344CB8AC3E}">
        <p14:creationId xmlns:p14="http://schemas.microsoft.com/office/powerpoint/2010/main" val="33247515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EB8554B-805D-4E62-B87E-4C1D2A655CC0}"/>
              </a:ext>
            </a:extLst>
          </p:cNvPr>
          <p:cNvSpPr>
            <a:spLocks noGrp="1"/>
          </p:cNvSpPr>
          <p:nvPr>
            <p:ph type="title"/>
          </p:nvPr>
        </p:nvSpPr>
        <p:spPr/>
        <p:txBody>
          <a:bodyPr/>
          <a:lstStyle/>
          <a:p>
            <a:r>
              <a:rPr lang="en-US" dirty="0"/>
              <a:t>Two-Way ANOVA: Randomized Block Design</a:t>
            </a:r>
          </a:p>
        </p:txBody>
      </p:sp>
      <p:graphicFrame>
        <p:nvGraphicFramePr>
          <p:cNvPr id="5" name="Content Placeholder 4">
            <a:extLst>
              <a:ext uri="{FF2B5EF4-FFF2-40B4-BE49-F238E27FC236}">
                <a16:creationId xmlns:a16="http://schemas.microsoft.com/office/drawing/2014/main" xmlns="" id="{8A41DDBD-7E43-4BC0-AA5B-91D247DA1D08}"/>
              </a:ext>
            </a:extLst>
          </p:cNvPr>
          <p:cNvGraphicFramePr>
            <a:graphicFrameLocks noGrp="1"/>
          </p:cNvGraphicFramePr>
          <p:nvPr>
            <p:ph idx="1"/>
            <p:extLst>
              <p:ext uri="{D42A27DB-BD31-4B8C-83A1-F6EECF244321}">
                <p14:modId xmlns:p14="http://schemas.microsoft.com/office/powerpoint/2010/main" val="3504537200"/>
              </p:ext>
            </p:extLst>
          </p:nvPr>
        </p:nvGraphicFramePr>
        <p:xfrm>
          <a:off x="457200" y="1279525"/>
          <a:ext cx="8229600" cy="2788920"/>
        </p:xfrm>
        <a:graphic>
          <a:graphicData uri="http://schemas.openxmlformats.org/drawingml/2006/table">
            <a:tbl>
              <a:tblPr firstRow="1" bandRow="1">
                <a:tableStyleId>{5C22544A-7EE6-4342-B048-85BDC9FD1C3A}</a:tableStyleId>
              </a:tblPr>
              <a:tblGrid>
                <a:gridCol w="2209800">
                  <a:extLst>
                    <a:ext uri="{9D8B030D-6E8A-4147-A177-3AD203B41FA5}">
                      <a16:colId xmlns:a16="http://schemas.microsoft.com/office/drawing/2014/main" xmlns="" val="728815332"/>
                    </a:ext>
                  </a:extLst>
                </a:gridCol>
                <a:gridCol w="1082040">
                  <a:extLst>
                    <a:ext uri="{9D8B030D-6E8A-4147-A177-3AD203B41FA5}">
                      <a16:colId xmlns:a16="http://schemas.microsoft.com/office/drawing/2014/main" xmlns="" val="3972812504"/>
                    </a:ext>
                  </a:extLst>
                </a:gridCol>
                <a:gridCol w="1584960">
                  <a:extLst>
                    <a:ext uri="{9D8B030D-6E8A-4147-A177-3AD203B41FA5}">
                      <a16:colId xmlns:a16="http://schemas.microsoft.com/office/drawing/2014/main" xmlns="" val="3558322826"/>
                    </a:ext>
                  </a:extLst>
                </a:gridCol>
                <a:gridCol w="1706880">
                  <a:extLst>
                    <a:ext uri="{9D8B030D-6E8A-4147-A177-3AD203B41FA5}">
                      <a16:colId xmlns:a16="http://schemas.microsoft.com/office/drawing/2014/main" xmlns="" val="4153405209"/>
                    </a:ext>
                  </a:extLst>
                </a:gridCol>
                <a:gridCol w="1645920">
                  <a:extLst>
                    <a:ext uri="{9D8B030D-6E8A-4147-A177-3AD203B41FA5}">
                      <a16:colId xmlns:a16="http://schemas.microsoft.com/office/drawing/2014/main" xmlns="" val="3434294764"/>
                    </a:ext>
                  </a:extLst>
                </a:gridCol>
              </a:tblGrid>
              <a:tr h="370840">
                <a:tc gridSpan="5">
                  <a:txBody>
                    <a:bodyPr/>
                    <a:lstStyle/>
                    <a:p>
                      <a:pPr algn="ctr"/>
                      <a:r>
                        <a:rPr lang="en-US" sz="2000" b="1" i="0" u="none" strike="noStrike" kern="1200" baseline="0" dirty="0">
                          <a:solidFill>
                            <a:schemeClr val="lt1"/>
                          </a:solidFill>
                          <a:latin typeface="+mn-lt"/>
                          <a:ea typeface="+mn-ea"/>
                          <a:cs typeface="+mn-cs"/>
                        </a:rPr>
                        <a:t>Table 15.2.2 - ANOVA Summary Table for a Randomized Block Design</a:t>
                      </a:r>
                      <a:endParaRPr lang="en-US" sz="2000" b="0" i="0" u="none" strike="noStrike" kern="1200" baseline="0" dirty="0">
                        <a:solidFill>
                          <a:schemeClr val="lt1"/>
                        </a:solidFill>
                        <a:latin typeface="+mn-lt"/>
                        <a:ea typeface="+mn-ea"/>
                        <a:cs typeface="+mn-cs"/>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xmlns="" val="3100851135"/>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Source of Variation</a:t>
                      </a:r>
                      <a:endParaRPr lang="en-US" dirty="0">
                        <a:solidFill>
                          <a:srgbClr val="000000"/>
                        </a:solidFill>
                      </a:endParaRPr>
                    </a:p>
                  </a:txBody>
                  <a:tcPr/>
                </a:tc>
                <a:tc>
                  <a:txBody>
                    <a:bodyPr/>
                    <a:lstStyle/>
                    <a:p>
                      <a:pPr algn="ctr"/>
                      <a:r>
                        <a:rPr lang="en-US" b="1" i="1" dirty="0">
                          <a:solidFill>
                            <a:srgbClr val="000000"/>
                          </a:solidFill>
                        </a:rPr>
                        <a:t>SS</a:t>
                      </a:r>
                    </a:p>
                  </a:txBody>
                  <a:tcPr/>
                </a:tc>
                <a:tc>
                  <a:txBody>
                    <a:bodyPr/>
                    <a:lstStyle/>
                    <a:p>
                      <a:pPr algn="ctr"/>
                      <a:r>
                        <a:rPr lang="en-US" b="1" i="1" dirty="0">
                          <a:solidFill>
                            <a:srgbClr val="000000"/>
                          </a:solidFill>
                        </a:rPr>
                        <a:t>df</a:t>
                      </a:r>
                    </a:p>
                  </a:txBody>
                  <a:tcPr/>
                </a:tc>
                <a:tc>
                  <a:txBody>
                    <a:bodyPr/>
                    <a:lstStyle/>
                    <a:p>
                      <a:pPr algn="ctr"/>
                      <a:r>
                        <a:rPr lang="en-US" b="1" i="1" dirty="0">
                          <a:solidFill>
                            <a:srgbClr val="000000"/>
                          </a:solidFill>
                        </a:rPr>
                        <a:t>MS</a:t>
                      </a:r>
                    </a:p>
                  </a:txBody>
                  <a:tcPr/>
                </a:tc>
                <a:tc>
                  <a:txBody>
                    <a:bodyPr/>
                    <a:lstStyle/>
                    <a:p>
                      <a:pPr algn="ctr"/>
                      <a:r>
                        <a:rPr lang="en-US" b="1" i="1" dirty="0">
                          <a:solidFill>
                            <a:srgbClr val="000000"/>
                          </a:solidFill>
                        </a:rPr>
                        <a:t>F</a:t>
                      </a:r>
                    </a:p>
                  </a:txBody>
                  <a:tcPr/>
                </a:tc>
                <a:extLst>
                  <a:ext uri="{0D108BD9-81ED-4DB2-BD59-A6C34878D82A}">
                    <a16:rowId xmlns:a16="http://schemas.microsoft.com/office/drawing/2014/main" xmlns="" val="2826863866"/>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Treatment </a:t>
                      </a:r>
                      <a:endParaRPr lang="en-US"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SST</a:t>
                      </a:r>
                      <a:endParaRPr lang="en-US" dirty="0">
                        <a:solidFill>
                          <a:srgbClr val="000000"/>
                        </a:solidFill>
                      </a:endParaRPr>
                    </a:p>
                  </a:txBody>
                  <a:tcPr/>
                </a:tc>
                <a:tc>
                  <a:txBody>
                    <a:bodyPr/>
                    <a:lstStyle/>
                    <a:p>
                      <a:pPr algn="ctr"/>
                      <a:r>
                        <a:rPr lang="en-US" sz="1800" b="0" i="1" u="none" strike="noStrike" kern="1200" baseline="0" dirty="0">
                          <a:solidFill>
                            <a:srgbClr val="000000"/>
                          </a:solidFill>
                          <a:latin typeface="+mn-lt"/>
                          <a:ea typeface="+mn-ea"/>
                          <a:cs typeface="+mn-cs"/>
                        </a:rPr>
                        <a:t>k </a:t>
                      </a:r>
                      <a:r>
                        <a:rPr lang="en-US" sz="1800" b="0" i="0" u="none" strike="noStrike" kern="1200" baseline="0" dirty="0">
                          <a:solidFill>
                            <a:srgbClr val="000000"/>
                          </a:solidFill>
                          <a:latin typeface="+mn-lt"/>
                          <a:ea typeface="+mn-ea"/>
                          <a:cs typeface="+mn-cs"/>
                        </a:rPr>
                        <a:t>− 1 </a:t>
                      </a:r>
                      <a:endParaRPr lang="en-US"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MST </a:t>
                      </a:r>
                      <a:endParaRPr lang="en-US" dirty="0">
                        <a:solidFill>
                          <a:srgbClr val="000000"/>
                        </a:solidFill>
                      </a:endParaRPr>
                    </a:p>
                  </a:txBody>
                  <a:tcPr/>
                </a:tc>
                <a:tc>
                  <a:txBody>
                    <a:bodyPr/>
                    <a:lstStyle/>
                    <a:p>
                      <a:pPr algn="ctr"/>
                      <a:endParaRPr lang="en-US" dirty="0">
                        <a:solidFill>
                          <a:srgbClr val="000000"/>
                        </a:solidFill>
                      </a:endParaRPr>
                    </a:p>
                    <a:p>
                      <a:pPr algn="ctr"/>
                      <a:endParaRPr lang="en-US" dirty="0">
                        <a:solidFill>
                          <a:srgbClr val="000000"/>
                        </a:solidFill>
                      </a:endParaRPr>
                    </a:p>
                  </a:txBody>
                  <a:tcPr/>
                </a:tc>
                <a:extLst>
                  <a:ext uri="{0D108BD9-81ED-4DB2-BD59-A6C34878D82A}">
                    <a16:rowId xmlns:a16="http://schemas.microsoft.com/office/drawing/2014/main" xmlns="" val="1193547988"/>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Block </a:t>
                      </a:r>
                      <a:endParaRPr lang="en-US"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SSBL</a:t>
                      </a:r>
                    </a:p>
                    <a:p>
                      <a:pPr algn="ctr"/>
                      <a:endParaRPr lang="en-US" dirty="0">
                        <a:solidFill>
                          <a:srgbClr val="000000"/>
                        </a:solidFill>
                      </a:endParaRPr>
                    </a:p>
                  </a:txBody>
                  <a:tcPr/>
                </a:tc>
                <a:tc>
                  <a:txBody>
                    <a:bodyPr/>
                    <a:lstStyle/>
                    <a:p>
                      <a:pPr algn="ctr"/>
                      <a:r>
                        <a:rPr lang="en-US" sz="1800" b="0" i="1" u="none" strike="noStrike" kern="1200" baseline="0" dirty="0">
                          <a:solidFill>
                            <a:srgbClr val="000000"/>
                          </a:solidFill>
                          <a:latin typeface="+mn-lt"/>
                          <a:ea typeface="+mn-ea"/>
                          <a:cs typeface="+mn-cs"/>
                        </a:rPr>
                        <a:t>b </a:t>
                      </a:r>
                      <a:r>
                        <a:rPr lang="en-US" sz="1800" b="0" i="0" u="none" strike="noStrike" kern="1200" baseline="0" dirty="0">
                          <a:solidFill>
                            <a:srgbClr val="000000"/>
                          </a:solidFill>
                          <a:latin typeface="+mn-lt"/>
                          <a:ea typeface="+mn-ea"/>
                          <a:cs typeface="+mn-cs"/>
                        </a:rPr>
                        <a:t>− 1 </a:t>
                      </a:r>
                    </a:p>
                    <a:p>
                      <a:pPr algn="ctr"/>
                      <a:endParaRPr lang="en-US"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MSBL</a:t>
                      </a:r>
                    </a:p>
                    <a:p>
                      <a:pPr algn="ctr"/>
                      <a:endParaRPr lang="en-US" dirty="0">
                        <a:solidFill>
                          <a:srgbClr val="000000"/>
                        </a:solidFill>
                      </a:endParaRPr>
                    </a:p>
                  </a:txBody>
                  <a:tcPr/>
                </a:tc>
                <a:tc>
                  <a:txBody>
                    <a:bodyPr/>
                    <a:lstStyle/>
                    <a:p>
                      <a:pPr algn="ctr"/>
                      <a:endParaRPr lang="en-US">
                        <a:solidFill>
                          <a:srgbClr val="000000"/>
                        </a:solidFill>
                      </a:endParaRPr>
                    </a:p>
                  </a:txBody>
                  <a:tcPr/>
                </a:tc>
                <a:extLst>
                  <a:ext uri="{0D108BD9-81ED-4DB2-BD59-A6C34878D82A}">
                    <a16:rowId xmlns:a16="http://schemas.microsoft.com/office/drawing/2014/main" xmlns="" val="441770091"/>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Error </a:t>
                      </a:r>
                      <a:endParaRPr lang="en-US"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SSE</a:t>
                      </a:r>
                      <a:endParaRPr lang="en-US"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a:t>
                      </a:r>
                      <a:r>
                        <a:rPr lang="en-US" sz="1800" b="0" i="1" u="none" strike="noStrike" kern="1200" baseline="0" dirty="0">
                          <a:solidFill>
                            <a:srgbClr val="000000"/>
                          </a:solidFill>
                          <a:latin typeface="+mn-lt"/>
                          <a:ea typeface="+mn-ea"/>
                          <a:cs typeface="+mn-cs"/>
                        </a:rPr>
                        <a:t>b </a:t>
                      </a:r>
                      <a:r>
                        <a:rPr lang="en-US" sz="1800" b="0" i="0" u="none" strike="noStrike" kern="1200" baseline="0" dirty="0">
                          <a:solidFill>
                            <a:srgbClr val="000000"/>
                          </a:solidFill>
                          <a:latin typeface="+mn-lt"/>
                          <a:ea typeface="+mn-ea"/>
                          <a:cs typeface="+mn-cs"/>
                        </a:rPr>
                        <a:t>− 1) (</a:t>
                      </a:r>
                      <a:r>
                        <a:rPr lang="en-US" sz="1800" b="0" i="1" u="none" strike="noStrike" kern="1200" baseline="0" dirty="0">
                          <a:solidFill>
                            <a:srgbClr val="000000"/>
                          </a:solidFill>
                          <a:latin typeface="+mn-lt"/>
                          <a:ea typeface="+mn-ea"/>
                          <a:cs typeface="+mn-cs"/>
                        </a:rPr>
                        <a:t>k </a:t>
                      </a:r>
                      <a:r>
                        <a:rPr lang="en-US" sz="1800" b="0" i="0" u="none" strike="noStrike" kern="1200" baseline="0" dirty="0">
                          <a:solidFill>
                            <a:srgbClr val="000000"/>
                          </a:solidFill>
                          <a:latin typeface="+mn-lt"/>
                          <a:ea typeface="+mn-ea"/>
                          <a:cs typeface="+mn-cs"/>
                        </a:rPr>
                        <a:t>− 1)</a:t>
                      </a:r>
                      <a:endParaRPr lang="en-US" i="0"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MSE </a:t>
                      </a:r>
                      <a:endParaRPr lang="en-US" dirty="0">
                        <a:solidFill>
                          <a:srgbClr val="000000"/>
                        </a:solidFill>
                      </a:endParaRPr>
                    </a:p>
                  </a:txBody>
                  <a:tcPr/>
                </a:tc>
                <a:tc>
                  <a:txBody>
                    <a:bodyPr/>
                    <a:lstStyle/>
                    <a:p>
                      <a:pPr algn="ctr"/>
                      <a:endParaRPr lang="en-US" dirty="0">
                        <a:solidFill>
                          <a:srgbClr val="000000"/>
                        </a:solidFill>
                      </a:endParaRPr>
                    </a:p>
                  </a:txBody>
                  <a:tcPr/>
                </a:tc>
                <a:extLst>
                  <a:ext uri="{0D108BD9-81ED-4DB2-BD59-A6C34878D82A}">
                    <a16:rowId xmlns:a16="http://schemas.microsoft.com/office/drawing/2014/main" xmlns="" val="3170415427"/>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Total </a:t>
                      </a:r>
                      <a:endParaRPr lang="en-US"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Total SS</a:t>
                      </a:r>
                      <a:endParaRPr lang="en-US" dirty="0">
                        <a:solidFill>
                          <a:srgbClr val="000000"/>
                        </a:solidFill>
                      </a:endParaRPr>
                    </a:p>
                  </a:txBody>
                  <a:tcPr/>
                </a:tc>
                <a:tc>
                  <a:txBody>
                    <a:bodyPr/>
                    <a:lstStyle/>
                    <a:p>
                      <a:pPr algn="ctr"/>
                      <a:r>
                        <a:rPr lang="en-US" sz="1800" b="0" i="1" u="none" strike="noStrike" kern="1200" baseline="0" dirty="0">
                          <a:solidFill>
                            <a:srgbClr val="000000"/>
                          </a:solidFill>
                          <a:latin typeface="+mn-lt"/>
                          <a:ea typeface="+mn-ea"/>
                          <a:cs typeface="+mn-cs"/>
                        </a:rPr>
                        <a:t>N </a:t>
                      </a:r>
                      <a:r>
                        <a:rPr lang="en-US" sz="1800" b="0" i="0" u="none" strike="noStrike" kern="1200" baseline="0" dirty="0">
                          <a:solidFill>
                            <a:srgbClr val="000000"/>
                          </a:solidFill>
                          <a:latin typeface="+mn-lt"/>
                          <a:ea typeface="+mn-ea"/>
                          <a:cs typeface="+mn-cs"/>
                        </a:rPr>
                        <a:t>−1 </a:t>
                      </a:r>
                      <a:endParaRPr lang="en-US" dirty="0">
                        <a:solidFill>
                          <a:srgbClr val="000000"/>
                        </a:solidFill>
                      </a:endParaRPr>
                    </a:p>
                  </a:txBody>
                  <a:tcPr/>
                </a:tc>
                <a:tc>
                  <a:txBody>
                    <a:bodyPr/>
                    <a:lstStyle/>
                    <a:p>
                      <a:pPr algn="ctr"/>
                      <a:endParaRPr lang="en-US">
                        <a:solidFill>
                          <a:srgbClr val="000000"/>
                        </a:solidFill>
                      </a:endParaRPr>
                    </a:p>
                  </a:txBody>
                  <a:tcPr/>
                </a:tc>
                <a:tc>
                  <a:txBody>
                    <a:bodyPr/>
                    <a:lstStyle/>
                    <a:p>
                      <a:pPr algn="ctr"/>
                      <a:endParaRPr lang="en-US" dirty="0">
                        <a:solidFill>
                          <a:srgbClr val="000000"/>
                        </a:solidFill>
                      </a:endParaRPr>
                    </a:p>
                  </a:txBody>
                  <a:tcPr/>
                </a:tc>
                <a:extLst>
                  <a:ext uri="{0D108BD9-81ED-4DB2-BD59-A6C34878D82A}">
                    <a16:rowId xmlns:a16="http://schemas.microsoft.com/office/drawing/2014/main" xmlns="" val="3532476958"/>
                  </a:ext>
                </a:extLst>
              </a:tr>
            </a:tbl>
          </a:graphicData>
        </a:graphic>
      </p:graphicFrame>
      <p:graphicFrame>
        <p:nvGraphicFramePr>
          <p:cNvPr id="6" name="Object 5">
            <a:extLst>
              <a:ext uri="{FF2B5EF4-FFF2-40B4-BE49-F238E27FC236}">
                <a16:creationId xmlns:a16="http://schemas.microsoft.com/office/drawing/2014/main" xmlns="" id="{76729F99-266D-42BB-8099-305324584F4B}"/>
              </a:ext>
            </a:extLst>
          </p:cNvPr>
          <p:cNvGraphicFramePr>
            <a:graphicFrameLocks noChangeAspect="1"/>
          </p:cNvGraphicFramePr>
          <p:nvPr>
            <p:extLst>
              <p:ext uri="{D42A27DB-BD31-4B8C-83A1-F6EECF244321}">
                <p14:modId xmlns:p14="http://schemas.microsoft.com/office/powerpoint/2010/main" val="2333311287"/>
              </p:ext>
            </p:extLst>
          </p:nvPr>
        </p:nvGraphicFramePr>
        <p:xfrm>
          <a:off x="7562850" y="2697486"/>
          <a:ext cx="596900" cy="571500"/>
        </p:xfrm>
        <a:graphic>
          <a:graphicData uri="http://schemas.openxmlformats.org/presentationml/2006/ole">
            <mc:AlternateContent xmlns:mc="http://schemas.openxmlformats.org/markup-compatibility/2006">
              <mc:Choice xmlns:v="urn:schemas-microsoft-com:vml" Requires="v">
                <p:oleObj spid="_x0000_s307246" name="Equation" r:id="rId3" imgW="596880" imgH="571320" progId="Equation.DSMT4">
                  <p:embed/>
                </p:oleObj>
              </mc:Choice>
              <mc:Fallback>
                <p:oleObj name="Equation" r:id="rId3" imgW="596880" imgH="571320" progId="Equation.DSMT4">
                  <p:embed/>
                  <p:pic>
                    <p:nvPicPr>
                      <p:cNvPr id="0" name=""/>
                      <p:cNvPicPr/>
                      <p:nvPr/>
                    </p:nvPicPr>
                    <p:blipFill>
                      <a:blip r:embed="rId4"/>
                      <a:stretch>
                        <a:fillRect/>
                      </a:stretch>
                    </p:blipFill>
                    <p:spPr>
                      <a:xfrm>
                        <a:off x="7562850" y="2697486"/>
                        <a:ext cx="596900" cy="5715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xmlns="" id="{4C6CED8A-BEC7-4667-9B4F-332BFF5E9CBC}"/>
              </a:ext>
            </a:extLst>
          </p:cNvPr>
          <p:cNvGraphicFramePr>
            <a:graphicFrameLocks noChangeAspect="1"/>
          </p:cNvGraphicFramePr>
          <p:nvPr>
            <p:extLst>
              <p:ext uri="{D42A27DB-BD31-4B8C-83A1-F6EECF244321}">
                <p14:modId xmlns:p14="http://schemas.microsoft.com/office/powerpoint/2010/main" val="3760145016"/>
              </p:ext>
            </p:extLst>
          </p:nvPr>
        </p:nvGraphicFramePr>
        <p:xfrm>
          <a:off x="7620000" y="2075423"/>
          <a:ext cx="482600" cy="571500"/>
        </p:xfrm>
        <a:graphic>
          <a:graphicData uri="http://schemas.openxmlformats.org/presentationml/2006/ole">
            <mc:AlternateContent xmlns:mc="http://schemas.openxmlformats.org/markup-compatibility/2006">
              <mc:Choice xmlns:v="urn:schemas-microsoft-com:vml" Requires="v">
                <p:oleObj spid="_x0000_s307247" name="Equation" r:id="rId5" imgW="482400" imgH="571320" progId="Equation.DSMT4">
                  <p:embed/>
                </p:oleObj>
              </mc:Choice>
              <mc:Fallback>
                <p:oleObj name="Equation" r:id="rId5" imgW="482400" imgH="571320" progId="Equation.DSMT4">
                  <p:embed/>
                  <p:pic>
                    <p:nvPicPr>
                      <p:cNvPr id="6" name="Object 5">
                        <a:extLst>
                          <a:ext uri="{FF2B5EF4-FFF2-40B4-BE49-F238E27FC236}">
                            <a16:creationId xmlns:a16="http://schemas.microsoft.com/office/drawing/2014/main" xmlns="" id="{76729F99-266D-42BB-8099-305324584F4B}"/>
                          </a:ext>
                        </a:extLst>
                      </p:cNvPr>
                      <p:cNvPicPr/>
                      <p:nvPr/>
                    </p:nvPicPr>
                    <p:blipFill>
                      <a:blip r:embed="rId6"/>
                      <a:stretch>
                        <a:fillRect/>
                      </a:stretch>
                    </p:blipFill>
                    <p:spPr>
                      <a:xfrm>
                        <a:off x="7620000" y="2075423"/>
                        <a:ext cx="482600" cy="571500"/>
                      </a:xfrm>
                      <a:prstGeom prst="rect">
                        <a:avLst/>
                      </a:prstGeom>
                    </p:spPr>
                  </p:pic>
                </p:oleObj>
              </mc:Fallback>
            </mc:AlternateContent>
          </a:graphicData>
        </a:graphic>
      </p:graphicFrame>
    </p:spTree>
    <p:extLst>
      <p:ext uri="{BB962C8B-B14F-4D97-AF65-F5344CB8AC3E}">
        <p14:creationId xmlns:p14="http://schemas.microsoft.com/office/powerpoint/2010/main" val="38367492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5FF80AA-AA2F-44E2-905D-945FF1BBAC02}"/>
              </a:ext>
            </a:extLst>
          </p:cNvPr>
          <p:cNvSpPr>
            <a:spLocks noGrp="1"/>
          </p:cNvSpPr>
          <p:nvPr>
            <p:ph type="title"/>
          </p:nvPr>
        </p:nvSpPr>
        <p:spPr/>
        <p:txBody>
          <a:bodyPr/>
          <a:lstStyle/>
          <a:p>
            <a:r>
              <a:rPr lang="en-US" dirty="0"/>
              <a:t>Two-Way ANOVA: Randomized Block Design</a:t>
            </a:r>
          </a:p>
        </p:txBody>
      </p:sp>
      <p:sp>
        <p:nvSpPr>
          <p:cNvPr id="3" name="Content Placeholder 2">
            <a:extLst>
              <a:ext uri="{FF2B5EF4-FFF2-40B4-BE49-F238E27FC236}">
                <a16:creationId xmlns:a16="http://schemas.microsoft.com/office/drawing/2014/main" xmlns="" id="{A3CDDB80-9269-41F3-ACB2-15F51C0768A2}"/>
              </a:ext>
            </a:extLst>
          </p:cNvPr>
          <p:cNvSpPr>
            <a:spLocks noGrp="1"/>
          </p:cNvSpPr>
          <p:nvPr>
            <p:ph idx="1"/>
          </p:nvPr>
        </p:nvSpPr>
        <p:spPr/>
        <p:txBody>
          <a:bodyPr/>
          <a:lstStyle/>
          <a:p>
            <a:r>
              <a:rPr lang="en-US" dirty="0"/>
              <a:t>The results of the nutritionist’s test are given in Figure 15.2.1.</a:t>
            </a:r>
          </a:p>
          <a:p>
            <a:endParaRPr lang="en-US" dirty="0"/>
          </a:p>
          <a:p>
            <a:endParaRPr lang="en-US" dirty="0"/>
          </a:p>
          <a:p>
            <a:endParaRPr lang="en-US" dirty="0"/>
          </a:p>
          <a:p>
            <a:endParaRPr lang="en-US" dirty="0"/>
          </a:p>
          <a:p>
            <a:endParaRPr lang="en-US" dirty="0"/>
          </a:p>
          <a:p>
            <a:endParaRPr lang="en-US" dirty="0"/>
          </a:p>
          <a:p>
            <a:pPr algn="ctr"/>
            <a:r>
              <a:rPr lang="en-US" dirty="0"/>
              <a:t>Figure 15.2.1 - ANOVA for Diet Data </a:t>
            </a:r>
          </a:p>
        </p:txBody>
      </p:sp>
      <p:pic>
        <p:nvPicPr>
          <p:cNvPr id="4" name="Picture 3">
            <a:extLst>
              <a:ext uri="{FF2B5EF4-FFF2-40B4-BE49-F238E27FC236}">
                <a16:creationId xmlns:a16="http://schemas.microsoft.com/office/drawing/2014/main" xmlns="" id="{FA1ABD86-6EBB-4AC1-9CC7-F4E805307CBE}"/>
              </a:ext>
            </a:extLst>
          </p:cNvPr>
          <p:cNvPicPr>
            <a:picLocks noChangeAspect="1"/>
          </p:cNvPicPr>
          <p:nvPr/>
        </p:nvPicPr>
        <p:blipFill>
          <a:blip r:embed="rId2"/>
          <a:stretch>
            <a:fillRect/>
          </a:stretch>
        </p:blipFill>
        <p:spPr>
          <a:xfrm>
            <a:off x="914400" y="2243270"/>
            <a:ext cx="7315200" cy="3073052"/>
          </a:xfrm>
          <a:prstGeom prst="rect">
            <a:avLst/>
          </a:prstGeom>
        </p:spPr>
      </p:pic>
    </p:spTree>
    <p:extLst>
      <p:ext uri="{BB962C8B-B14F-4D97-AF65-F5344CB8AC3E}">
        <p14:creationId xmlns:p14="http://schemas.microsoft.com/office/powerpoint/2010/main" val="17808794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A1AC89-8672-454F-BAC2-94ADCB621020}"/>
              </a:ext>
            </a:extLst>
          </p:cNvPr>
          <p:cNvSpPr>
            <a:spLocks noGrp="1"/>
          </p:cNvSpPr>
          <p:nvPr>
            <p:ph type="title"/>
          </p:nvPr>
        </p:nvSpPr>
        <p:spPr/>
        <p:txBody>
          <a:bodyPr/>
          <a:lstStyle/>
          <a:p>
            <a:r>
              <a:rPr lang="en-US" dirty="0"/>
              <a:t>Two-Way ANOVA: Randomized Block Design</a:t>
            </a:r>
          </a:p>
        </p:txBody>
      </p:sp>
      <p:sp>
        <p:nvSpPr>
          <p:cNvPr id="3" name="Content Placeholder 2">
            <a:extLst>
              <a:ext uri="{FF2B5EF4-FFF2-40B4-BE49-F238E27FC236}">
                <a16:creationId xmlns:a16="http://schemas.microsoft.com/office/drawing/2014/main" xmlns="" id="{AE704634-F81A-4AFD-A83F-DE772EB732D5}"/>
              </a:ext>
            </a:extLst>
          </p:cNvPr>
          <p:cNvSpPr>
            <a:spLocks noGrp="1"/>
          </p:cNvSpPr>
          <p:nvPr>
            <p:ph idx="1"/>
          </p:nvPr>
        </p:nvSpPr>
        <p:spPr/>
        <p:txBody>
          <a:bodyPr>
            <a:noAutofit/>
          </a:bodyPr>
          <a:lstStyle/>
          <a:p>
            <a:r>
              <a:rPr lang="en-US" dirty="0"/>
              <a:t>The </a:t>
            </a:r>
            <a:r>
              <a:rPr lang="en-US" i="1" dirty="0"/>
              <a:t>F</a:t>
            </a:r>
            <a:r>
              <a:rPr lang="en-US" dirty="0"/>
              <a:t>-test statistic in our diet example has numerator degrees of freedom equal to two and denominator degrees of freedom equal to four. Thus, for </a:t>
            </a:r>
            <a:r>
              <a:rPr lang="el-GR" i="1" dirty="0">
                <a:latin typeface="Cambria Math" panose="02040503050406030204" pitchFamily="18" charset="0"/>
                <a:ea typeface="Cambria Math" panose="02040503050406030204" pitchFamily="18" charset="0"/>
              </a:rPr>
              <a:t>α</a:t>
            </a:r>
            <a:r>
              <a:rPr lang="en-US" i="1" dirty="0"/>
              <a:t> </a:t>
            </a:r>
            <a:r>
              <a:rPr lang="en-US" dirty="0"/>
              <a:t>= 0.05, the </a:t>
            </a:r>
            <a:r>
              <a:rPr lang="en-US" i="1" dirty="0"/>
              <a:t>F</a:t>
            </a:r>
            <a:r>
              <a:rPr lang="en-US" dirty="0"/>
              <a:t>-critical value is 6.9443. </a:t>
            </a:r>
          </a:p>
          <a:p>
            <a:r>
              <a:rPr lang="en-US" dirty="0"/>
              <a:t>The calculated value of the test statistic is given by </a:t>
            </a:r>
          </a:p>
          <a:p>
            <a:endParaRPr lang="en-US" dirty="0"/>
          </a:p>
          <a:p>
            <a:endParaRPr lang="en-US" dirty="0"/>
          </a:p>
        </p:txBody>
      </p:sp>
      <p:graphicFrame>
        <p:nvGraphicFramePr>
          <p:cNvPr id="4" name="Object 3">
            <a:extLst>
              <a:ext uri="{FF2B5EF4-FFF2-40B4-BE49-F238E27FC236}">
                <a16:creationId xmlns:a16="http://schemas.microsoft.com/office/drawing/2014/main" xmlns="" id="{466A305D-0B99-4397-A1E8-620358D2B136}"/>
              </a:ext>
            </a:extLst>
          </p:cNvPr>
          <p:cNvGraphicFramePr>
            <a:graphicFrameLocks noChangeAspect="1"/>
          </p:cNvGraphicFramePr>
          <p:nvPr>
            <p:extLst>
              <p:ext uri="{D42A27DB-BD31-4B8C-83A1-F6EECF244321}">
                <p14:modId xmlns:p14="http://schemas.microsoft.com/office/powerpoint/2010/main" val="916403670"/>
              </p:ext>
            </p:extLst>
          </p:nvPr>
        </p:nvGraphicFramePr>
        <p:xfrm>
          <a:off x="2578100" y="3609975"/>
          <a:ext cx="3987800" cy="838200"/>
        </p:xfrm>
        <a:graphic>
          <a:graphicData uri="http://schemas.openxmlformats.org/presentationml/2006/ole">
            <mc:AlternateContent xmlns:mc="http://schemas.openxmlformats.org/markup-compatibility/2006">
              <mc:Choice xmlns:v="urn:schemas-microsoft-com:vml" Requires="v">
                <p:oleObj spid="_x0000_s308245" name="Equation" r:id="rId3" imgW="3987720" imgH="838080" progId="Equation.DSMT4">
                  <p:embed/>
                </p:oleObj>
              </mc:Choice>
              <mc:Fallback>
                <p:oleObj name="Equation" r:id="rId3" imgW="3987720" imgH="838080" progId="Equation.DSMT4">
                  <p:embed/>
                  <p:pic>
                    <p:nvPicPr>
                      <p:cNvPr id="0" name=""/>
                      <p:cNvPicPr/>
                      <p:nvPr/>
                    </p:nvPicPr>
                    <p:blipFill>
                      <a:blip r:embed="rId4"/>
                      <a:stretch>
                        <a:fillRect/>
                      </a:stretch>
                    </p:blipFill>
                    <p:spPr>
                      <a:xfrm>
                        <a:off x="2578100" y="3609975"/>
                        <a:ext cx="3987800" cy="838200"/>
                      </a:xfrm>
                      <a:prstGeom prst="rect">
                        <a:avLst/>
                      </a:prstGeom>
                    </p:spPr>
                  </p:pic>
                </p:oleObj>
              </mc:Fallback>
            </mc:AlternateContent>
          </a:graphicData>
        </a:graphic>
      </p:graphicFrame>
    </p:spTree>
    <p:extLst>
      <p:ext uri="{BB962C8B-B14F-4D97-AF65-F5344CB8AC3E}">
        <p14:creationId xmlns:p14="http://schemas.microsoft.com/office/powerpoint/2010/main" val="34965192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Two-Way ANOVA: The Randomized Block Design</a:t>
            </a:r>
          </a:p>
        </p:txBody>
      </p:sp>
      <p:sp>
        <p:nvSpPr>
          <p:cNvPr id="4" name="Content Placeholder 3"/>
          <p:cNvSpPr txBox="1">
            <a:spLocks/>
          </p:cNvSpPr>
          <p:nvPr/>
        </p:nvSpPr>
        <p:spPr>
          <a:xfrm>
            <a:off x="457200" y="1280160"/>
            <a:ext cx="8229600" cy="2763834"/>
          </a:xfrm>
          <a:prstGeom prst="rect">
            <a:avLst/>
          </a:prstGeom>
          <a:ln w="28575">
            <a:solidFill>
              <a:srgbClr val="FF0000"/>
            </a:solidFill>
          </a:ln>
        </p:spPr>
        <p:txBody>
          <a:bodyPr>
            <a:spAutoFit/>
          </a:bodyPr>
          <a:lstStyle/>
          <a:p>
            <a:pPr marL="1588" marR="0" lvl="0" indent="-1588" algn="ctr"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a:t>
            </a:r>
            <a:r>
              <a:rPr kumimoji="0" lang="en-US" sz="2800" b="1" i="0" u="none" strike="noStrike" kern="1200" cap="none" spc="0" normalizeH="0" baseline="0" noProof="0" dirty="0">
                <a:ln>
                  <a:noFill/>
                </a:ln>
                <a:solidFill>
                  <a:srgbClr val="000000"/>
                </a:solidFill>
                <a:effectLst/>
                <a:uLnTx/>
                <a:uFillTx/>
                <a:latin typeface="Calibri" pitchFamily="34" charset="0"/>
                <a:ea typeface="+mn-ea"/>
                <a:cs typeface="+mn-cs"/>
              </a:rPr>
              <a:t>Note</a:t>
            </a:r>
          </a:p>
          <a:p>
            <a:pPr lvl="0">
              <a:spcBef>
                <a:spcPct val="20000"/>
              </a:spcBef>
            </a:pPr>
            <a:r>
              <a:rPr lang="en-US" sz="2800" dirty="0">
                <a:solidFill>
                  <a:srgbClr val="000000"/>
                </a:solidFill>
              </a:rPr>
              <a:t>When using statistical software programs like Excel and Minitab to per form a two-way ANOVA, it is important to pay attention to how the data is organized so that you can identify treatments and blocks on the summary output and accurately interpret the results.</a:t>
            </a: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215017-9CAE-4ED7-818D-1C043CE3E646}"/>
              </a:ext>
            </a:extLst>
          </p:cNvPr>
          <p:cNvSpPr>
            <a:spLocks noGrp="1"/>
          </p:cNvSpPr>
          <p:nvPr>
            <p:ph type="title"/>
          </p:nvPr>
        </p:nvSpPr>
        <p:spPr/>
        <p:txBody>
          <a:bodyPr/>
          <a:lstStyle/>
          <a:p>
            <a:r>
              <a:rPr lang="en-US" dirty="0"/>
              <a:t>Two-Way ANOVA: Randomized Block Design</a:t>
            </a:r>
          </a:p>
        </p:txBody>
      </p:sp>
      <p:sp>
        <p:nvSpPr>
          <p:cNvPr id="3" name="Content Placeholder 2">
            <a:extLst>
              <a:ext uri="{FF2B5EF4-FFF2-40B4-BE49-F238E27FC236}">
                <a16:creationId xmlns:a16="http://schemas.microsoft.com/office/drawing/2014/main" xmlns="" id="{2FABC8A1-5B80-42F9-AE9B-C7E087AB568A}"/>
              </a:ext>
            </a:extLst>
          </p:cNvPr>
          <p:cNvSpPr>
            <a:spLocks noGrp="1"/>
          </p:cNvSpPr>
          <p:nvPr>
            <p:ph idx="1"/>
          </p:nvPr>
        </p:nvSpPr>
        <p:spPr/>
        <p:txBody>
          <a:bodyPr/>
          <a:lstStyle/>
          <a:p>
            <a:pPr algn="ctr"/>
            <a:r>
              <a:rPr lang="en-US" b="1" i="1" dirty="0"/>
              <a:t>F</a:t>
            </a:r>
            <a:r>
              <a:rPr lang="en-US" b="1" dirty="0"/>
              <a:t>-Distribution </a:t>
            </a:r>
            <a:br>
              <a:rPr lang="en-US" b="1" dirty="0"/>
            </a:br>
            <a:r>
              <a:rPr lang="en-US" b="1" dirty="0"/>
              <a:t>numerator </a:t>
            </a:r>
            <a:r>
              <a:rPr lang="en-US" b="1" i="1" dirty="0"/>
              <a:t>df </a:t>
            </a:r>
            <a:r>
              <a:rPr lang="en-US" b="1" dirty="0"/>
              <a:t>= 2, denominator </a:t>
            </a:r>
            <a:r>
              <a:rPr lang="en-US" b="1" i="1" dirty="0"/>
              <a:t>df </a:t>
            </a:r>
            <a:r>
              <a:rPr lang="en-US" b="1" dirty="0"/>
              <a:t>= 4 </a:t>
            </a:r>
          </a:p>
          <a:p>
            <a:endParaRPr lang="en-US" b="1" dirty="0"/>
          </a:p>
          <a:p>
            <a:endParaRPr lang="en-US" b="1" dirty="0"/>
          </a:p>
          <a:p>
            <a:endParaRPr lang="en-US" b="1" dirty="0"/>
          </a:p>
          <a:p>
            <a:endParaRPr lang="en-US" b="1" dirty="0"/>
          </a:p>
          <a:p>
            <a:endParaRPr lang="en-US" b="1" dirty="0"/>
          </a:p>
          <a:p>
            <a:endParaRPr lang="en-US" b="1" dirty="0"/>
          </a:p>
          <a:p>
            <a:r>
              <a:rPr lang="en-US" dirty="0"/>
              <a:t>Figure 15.2.2</a:t>
            </a:r>
          </a:p>
        </p:txBody>
      </p:sp>
      <p:pic>
        <p:nvPicPr>
          <p:cNvPr id="4" name="Picture 3">
            <a:extLst>
              <a:ext uri="{FF2B5EF4-FFF2-40B4-BE49-F238E27FC236}">
                <a16:creationId xmlns:a16="http://schemas.microsoft.com/office/drawing/2014/main" xmlns="" id="{C3A546CC-7BB9-43EF-AD0F-5DB76EC05354}"/>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3059093" y="2286040"/>
            <a:ext cx="4103707" cy="3505160"/>
          </a:xfrm>
          <a:prstGeom prst="rect">
            <a:avLst/>
          </a:prstGeom>
        </p:spPr>
      </p:pic>
    </p:spTree>
    <p:extLst>
      <p:ext uri="{BB962C8B-B14F-4D97-AF65-F5344CB8AC3E}">
        <p14:creationId xmlns:p14="http://schemas.microsoft.com/office/powerpoint/2010/main" val="12092078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8A1266-D856-408C-A636-5AEDB0425592}"/>
              </a:ext>
            </a:extLst>
          </p:cNvPr>
          <p:cNvSpPr>
            <a:spLocks noGrp="1"/>
          </p:cNvSpPr>
          <p:nvPr>
            <p:ph type="title"/>
          </p:nvPr>
        </p:nvSpPr>
        <p:spPr/>
        <p:txBody>
          <a:bodyPr/>
          <a:lstStyle/>
          <a:p>
            <a:r>
              <a:rPr lang="en-US" dirty="0"/>
              <a:t>Two-Way ANOVA: The Randomized Block Design</a:t>
            </a:r>
          </a:p>
        </p:txBody>
      </p:sp>
      <p:sp>
        <p:nvSpPr>
          <p:cNvPr id="3" name="Content Placeholder 2">
            <a:extLst>
              <a:ext uri="{FF2B5EF4-FFF2-40B4-BE49-F238E27FC236}">
                <a16:creationId xmlns:a16="http://schemas.microsoft.com/office/drawing/2014/main" xmlns="" id="{A15AD61C-281F-47EF-A4A4-2C0FF84A2B8A}"/>
              </a:ext>
            </a:extLst>
          </p:cNvPr>
          <p:cNvSpPr>
            <a:spLocks noGrp="1"/>
          </p:cNvSpPr>
          <p:nvPr>
            <p:ph idx="1"/>
          </p:nvPr>
        </p:nvSpPr>
        <p:spPr/>
        <p:txBody>
          <a:bodyPr>
            <a:normAutofit/>
          </a:bodyPr>
          <a:lstStyle/>
          <a:p>
            <a:r>
              <a:rPr lang="en-US" dirty="0"/>
              <a:t>As shown in Figure 15.2.2, the value of our test statistic, 5.2857, is less than the </a:t>
            </a:r>
            <a:r>
              <a:rPr lang="en-US" i="1" dirty="0"/>
              <a:t>F </a:t>
            </a:r>
            <a:r>
              <a:rPr lang="en-US" dirty="0"/>
              <a:t>critical value of 6.9443. Note also that the </a:t>
            </a:r>
            <a:r>
              <a:rPr lang="en-US" i="1" dirty="0"/>
              <a:t>P</a:t>
            </a:r>
            <a:r>
              <a:rPr lang="en-US" dirty="0"/>
              <a:t>-value from the Minitab output in Figure 15.2.1 is 0.0754, which is greater than </a:t>
            </a:r>
            <a:r>
              <a:rPr lang="el-GR" i="1" dirty="0">
                <a:latin typeface="Cambria Math" panose="02040503050406030204" pitchFamily="18" charset="0"/>
                <a:ea typeface="Cambria Math" panose="02040503050406030204" pitchFamily="18" charset="0"/>
              </a:rPr>
              <a:t>α</a:t>
            </a:r>
            <a:r>
              <a:rPr lang="en-US" i="1" dirty="0"/>
              <a:t> </a:t>
            </a:r>
            <a:r>
              <a:rPr lang="en-US" dirty="0"/>
              <a:t>= 0.05. The nutritionist will fail to reject the null hypothesis.</a:t>
            </a:r>
          </a:p>
          <a:p>
            <a:r>
              <a:rPr lang="en-US" dirty="0"/>
              <a:t>There is not sufficient evidence to conclude that there is a difference in average weight loss among the three diets. </a:t>
            </a:r>
          </a:p>
        </p:txBody>
      </p:sp>
    </p:spTree>
    <p:extLst>
      <p:ext uri="{BB962C8B-B14F-4D97-AF65-F5344CB8AC3E}">
        <p14:creationId xmlns:p14="http://schemas.microsoft.com/office/powerpoint/2010/main" val="4038225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8A1266-D856-408C-A636-5AEDB0425592}"/>
              </a:ext>
            </a:extLst>
          </p:cNvPr>
          <p:cNvSpPr>
            <a:spLocks noGrp="1"/>
          </p:cNvSpPr>
          <p:nvPr>
            <p:ph type="title"/>
          </p:nvPr>
        </p:nvSpPr>
        <p:spPr/>
        <p:txBody>
          <a:bodyPr/>
          <a:lstStyle/>
          <a:p>
            <a:r>
              <a:rPr lang="en-US" dirty="0"/>
              <a:t>Two-Way ANOVA: The Randomized Block Design</a:t>
            </a:r>
          </a:p>
        </p:txBody>
      </p:sp>
      <p:sp>
        <p:nvSpPr>
          <p:cNvPr id="3" name="Content Placeholder 2">
            <a:extLst>
              <a:ext uri="{FF2B5EF4-FFF2-40B4-BE49-F238E27FC236}">
                <a16:creationId xmlns:a16="http://schemas.microsoft.com/office/drawing/2014/main" xmlns="" id="{A15AD61C-281F-47EF-A4A4-2C0FF84A2B8A}"/>
              </a:ext>
            </a:extLst>
          </p:cNvPr>
          <p:cNvSpPr>
            <a:spLocks noGrp="1"/>
          </p:cNvSpPr>
          <p:nvPr>
            <p:ph idx="1"/>
          </p:nvPr>
        </p:nvSpPr>
        <p:spPr/>
        <p:txBody>
          <a:bodyPr>
            <a:normAutofit/>
          </a:bodyPr>
          <a:lstStyle/>
          <a:p>
            <a:r>
              <a:rPr lang="en-US" b="1" dirty="0"/>
              <a:t>Did the Experimental Design Benefit from the Blocking?</a:t>
            </a:r>
          </a:p>
          <a:p>
            <a:r>
              <a:rPr lang="en-US" dirty="0"/>
              <a:t>To determine if the blocking was successful at reducing variation among the sample observations, we use the test statistic</a:t>
            </a:r>
          </a:p>
        </p:txBody>
      </p:sp>
      <p:graphicFrame>
        <p:nvGraphicFramePr>
          <p:cNvPr id="4" name="Object 3">
            <a:extLst>
              <a:ext uri="{FF2B5EF4-FFF2-40B4-BE49-F238E27FC236}">
                <a16:creationId xmlns:a16="http://schemas.microsoft.com/office/drawing/2014/main" xmlns="" id="{2211BD08-AF4C-4FC8-AE4E-BC34538F72E4}"/>
              </a:ext>
            </a:extLst>
          </p:cNvPr>
          <p:cNvGraphicFramePr>
            <a:graphicFrameLocks noChangeAspect="1"/>
          </p:cNvGraphicFramePr>
          <p:nvPr>
            <p:extLst>
              <p:ext uri="{D42A27DB-BD31-4B8C-83A1-F6EECF244321}">
                <p14:modId xmlns:p14="http://schemas.microsoft.com/office/powerpoint/2010/main" val="2688240628"/>
              </p:ext>
            </p:extLst>
          </p:nvPr>
        </p:nvGraphicFramePr>
        <p:xfrm>
          <a:off x="3816350" y="3733800"/>
          <a:ext cx="1511300" cy="838200"/>
        </p:xfrm>
        <a:graphic>
          <a:graphicData uri="http://schemas.openxmlformats.org/presentationml/2006/ole">
            <mc:AlternateContent xmlns:mc="http://schemas.openxmlformats.org/markup-compatibility/2006">
              <mc:Choice xmlns:v="urn:schemas-microsoft-com:vml" Requires="v">
                <p:oleObj spid="_x0000_s309264" name="Equation" r:id="rId3" imgW="1511280" imgH="838080" progId="Equation.DSMT4">
                  <p:embed/>
                </p:oleObj>
              </mc:Choice>
              <mc:Fallback>
                <p:oleObj name="Equation" r:id="rId3" imgW="1511280" imgH="838080" progId="Equation.DSMT4">
                  <p:embed/>
                  <p:pic>
                    <p:nvPicPr>
                      <p:cNvPr id="0" name=""/>
                      <p:cNvPicPr/>
                      <p:nvPr/>
                    </p:nvPicPr>
                    <p:blipFill>
                      <a:blip r:embed="rId4"/>
                      <a:stretch>
                        <a:fillRect/>
                      </a:stretch>
                    </p:blipFill>
                    <p:spPr>
                      <a:xfrm>
                        <a:off x="3816350" y="3733800"/>
                        <a:ext cx="1511300" cy="838200"/>
                      </a:xfrm>
                      <a:prstGeom prst="rect">
                        <a:avLst/>
                      </a:prstGeom>
                    </p:spPr>
                  </p:pic>
                </p:oleObj>
              </mc:Fallback>
            </mc:AlternateContent>
          </a:graphicData>
        </a:graphic>
      </p:graphicFrame>
    </p:spTree>
    <p:extLst>
      <p:ext uri="{BB962C8B-B14F-4D97-AF65-F5344CB8AC3E}">
        <p14:creationId xmlns:p14="http://schemas.microsoft.com/office/powerpoint/2010/main" val="6736761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8A1266-D856-408C-A636-5AEDB0425592}"/>
              </a:ext>
            </a:extLst>
          </p:cNvPr>
          <p:cNvSpPr>
            <a:spLocks noGrp="1"/>
          </p:cNvSpPr>
          <p:nvPr>
            <p:ph type="title"/>
          </p:nvPr>
        </p:nvSpPr>
        <p:spPr/>
        <p:txBody>
          <a:bodyPr/>
          <a:lstStyle/>
          <a:p>
            <a:r>
              <a:rPr lang="en-US" dirty="0"/>
              <a:t>Two-Way ANOVA: The Randomized Block Design</a:t>
            </a:r>
          </a:p>
        </p:txBody>
      </p:sp>
      <p:sp>
        <p:nvSpPr>
          <p:cNvPr id="3" name="Content Placeholder 2">
            <a:extLst>
              <a:ext uri="{FF2B5EF4-FFF2-40B4-BE49-F238E27FC236}">
                <a16:creationId xmlns:a16="http://schemas.microsoft.com/office/drawing/2014/main" xmlns="" id="{A15AD61C-281F-47EF-A4A4-2C0FF84A2B8A}"/>
              </a:ext>
            </a:extLst>
          </p:cNvPr>
          <p:cNvSpPr>
            <a:spLocks noGrp="1"/>
          </p:cNvSpPr>
          <p:nvPr>
            <p:ph idx="1"/>
          </p:nvPr>
        </p:nvSpPr>
        <p:spPr/>
        <p:txBody>
          <a:bodyPr>
            <a:normAutofit/>
          </a:bodyPr>
          <a:lstStyle/>
          <a:p>
            <a:r>
              <a:rPr lang="en-US" dirty="0"/>
              <a:t>Under the null hypothesis that block means are the same (we were not successful in reducing variation by blocking because the blocked means are not significantly different), the </a:t>
            </a:r>
            <a:r>
              <a:rPr lang="en-US" i="1" dirty="0"/>
              <a:t>F</a:t>
            </a:r>
            <a:r>
              <a:rPr lang="en-US" dirty="0"/>
              <a:t>-test statistic has an </a:t>
            </a:r>
            <a:br>
              <a:rPr lang="en-US" dirty="0"/>
            </a:br>
            <a:r>
              <a:rPr lang="en-US" i="1" dirty="0"/>
              <a:t>F</a:t>
            </a:r>
            <a:r>
              <a:rPr lang="en-US" dirty="0"/>
              <a:t>-distribution with </a:t>
            </a:r>
            <a:r>
              <a:rPr lang="en-US" i="1" dirty="0"/>
              <a:t>b </a:t>
            </a:r>
            <a:r>
              <a:rPr lang="en-US" dirty="0"/>
              <a:t>− 1 numerator degrees of freedom and (</a:t>
            </a:r>
            <a:r>
              <a:rPr lang="en-US" i="1" dirty="0"/>
              <a:t>k </a:t>
            </a:r>
            <a:r>
              <a:rPr lang="en-US" dirty="0"/>
              <a:t>− 1)(</a:t>
            </a:r>
            <a:r>
              <a:rPr lang="en-US" i="1" dirty="0"/>
              <a:t>b </a:t>
            </a:r>
            <a:r>
              <a:rPr lang="en-US" dirty="0"/>
              <a:t>− 1) denominator degrees of freedom. </a:t>
            </a:r>
          </a:p>
        </p:txBody>
      </p:sp>
    </p:spTree>
    <p:extLst>
      <p:ext uri="{BB962C8B-B14F-4D97-AF65-F5344CB8AC3E}">
        <p14:creationId xmlns:p14="http://schemas.microsoft.com/office/powerpoint/2010/main" val="25374892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8A1266-D856-408C-A636-5AEDB0425592}"/>
              </a:ext>
            </a:extLst>
          </p:cNvPr>
          <p:cNvSpPr>
            <a:spLocks noGrp="1"/>
          </p:cNvSpPr>
          <p:nvPr>
            <p:ph type="title"/>
          </p:nvPr>
        </p:nvSpPr>
        <p:spPr/>
        <p:txBody>
          <a:bodyPr/>
          <a:lstStyle/>
          <a:p>
            <a:r>
              <a:rPr lang="en-US" dirty="0"/>
              <a:t>Two-Way ANOVA: The Randomized Block Design</a:t>
            </a:r>
          </a:p>
        </p:txBody>
      </p:sp>
      <p:sp>
        <p:nvSpPr>
          <p:cNvPr id="3" name="Content Placeholder 2">
            <a:extLst>
              <a:ext uri="{FF2B5EF4-FFF2-40B4-BE49-F238E27FC236}">
                <a16:creationId xmlns:a16="http://schemas.microsoft.com/office/drawing/2014/main" xmlns="" id="{A15AD61C-281F-47EF-A4A4-2C0FF84A2B8A}"/>
              </a:ext>
            </a:extLst>
          </p:cNvPr>
          <p:cNvSpPr>
            <a:spLocks noGrp="1"/>
          </p:cNvSpPr>
          <p:nvPr>
            <p:ph idx="1"/>
          </p:nvPr>
        </p:nvSpPr>
        <p:spPr/>
        <p:txBody>
          <a:bodyPr>
            <a:normAutofit/>
          </a:bodyPr>
          <a:lstStyle/>
          <a:p>
            <a:r>
              <a:rPr lang="en-US" dirty="0"/>
              <a:t>At </a:t>
            </a:r>
            <a:r>
              <a:rPr lang="el-GR" i="1" dirty="0">
                <a:latin typeface="Cambria Math" panose="02040503050406030204" pitchFamily="18" charset="0"/>
                <a:ea typeface="Cambria Math" panose="02040503050406030204" pitchFamily="18" charset="0"/>
              </a:rPr>
              <a:t>α</a:t>
            </a:r>
            <a:r>
              <a:rPr lang="en-US" i="1" dirty="0"/>
              <a:t> </a:t>
            </a:r>
            <a:r>
              <a:rPr lang="en-US" dirty="0"/>
              <a:t>= 0.05 the nutritionist will reject the null hypothesis that block means are all equal (blocking was unsuccessful) if the calculated value of the test statistic is larger than the </a:t>
            </a:r>
            <a:r>
              <a:rPr lang="en-US" i="1" dirty="0"/>
              <a:t>F </a:t>
            </a:r>
            <a:r>
              <a:rPr lang="en-US" dirty="0"/>
              <a:t>critical value with 2 numerator degrees of freedom and 4 denominator degrees of freedom, which is 6.9443. The calculated value of the test statistic is given by </a:t>
            </a:r>
          </a:p>
        </p:txBody>
      </p:sp>
      <p:graphicFrame>
        <p:nvGraphicFramePr>
          <p:cNvPr id="4" name="Object 3">
            <a:extLst>
              <a:ext uri="{FF2B5EF4-FFF2-40B4-BE49-F238E27FC236}">
                <a16:creationId xmlns:a16="http://schemas.microsoft.com/office/drawing/2014/main" xmlns="" id="{2971ABA1-484C-40D2-91BD-5F53FAC25EF5}"/>
              </a:ext>
            </a:extLst>
          </p:cNvPr>
          <p:cNvGraphicFramePr>
            <a:graphicFrameLocks noChangeAspect="1"/>
          </p:cNvGraphicFramePr>
          <p:nvPr>
            <p:extLst>
              <p:ext uri="{D42A27DB-BD31-4B8C-83A1-F6EECF244321}">
                <p14:modId xmlns:p14="http://schemas.microsoft.com/office/powerpoint/2010/main" val="3186151882"/>
              </p:ext>
            </p:extLst>
          </p:nvPr>
        </p:nvGraphicFramePr>
        <p:xfrm>
          <a:off x="2362200" y="4648200"/>
          <a:ext cx="1409700" cy="838200"/>
        </p:xfrm>
        <a:graphic>
          <a:graphicData uri="http://schemas.openxmlformats.org/presentationml/2006/ole">
            <mc:AlternateContent xmlns:mc="http://schemas.openxmlformats.org/markup-compatibility/2006">
              <mc:Choice xmlns:v="urn:schemas-microsoft-com:vml" Requires="v">
                <p:oleObj spid="_x0000_s310304" name="Equation" r:id="rId3" imgW="1409400" imgH="838080" progId="Equation.DSMT4">
                  <p:embed/>
                </p:oleObj>
              </mc:Choice>
              <mc:Fallback>
                <p:oleObj name="Equation" r:id="rId3" imgW="1409400" imgH="838080" progId="Equation.DSMT4">
                  <p:embed/>
                  <p:pic>
                    <p:nvPicPr>
                      <p:cNvPr id="4" name="Object 3">
                        <a:extLst>
                          <a:ext uri="{FF2B5EF4-FFF2-40B4-BE49-F238E27FC236}">
                            <a16:creationId xmlns:a16="http://schemas.microsoft.com/office/drawing/2014/main" xmlns="" id="{2211BD08-AF4C-4FC8-AE4E-BC34538F72E4}"/>
                          </a:ext>
                        </a:extLst>
                      </p:cNvPr>
                      <p:cNvPicPr/>
                      <p:nvPr/>
                    </p:nvPicPr>
                    <p:blipFill>
                      <a:blip r:embed="rId4"/>
                      <a:stretch>
                        <a:fillRect/>
                      </a:stretch>
                    </p:blipFill>
                    <p:spPr>
                      <a:xfrm>
                        <a:off x="2362200" y="4648200"/>
                        <a:ext cx="1409700" cy="8382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xmlns="" id="{52A0A1BD-0DA5-464C-91A5-0A168FDD66AB}"/>
              </a:ext>
            </a:extLst>
          </p:cNvPr>
          <p:cNvGraphicFramePr>
            <a:graphicFrameLocks noChangeAspect="1"/>
          </p:cNvGraphicFramePr>
          <p:nvPr>
            <p:extLst>
              <p:ext uri="{D42A27DB-BD31-4B8C-83A1-F6EECF244321}">
                <p14:modId xmlns:p14="http://schemas.microsoft.com/office/powerpoint/2010/main" val="2368867067"/>
              </p:ext>
            </p:extLst>
          </p:nvPr>
        </p:nvGraphicFramePr>
        <p:xfrm>
          <a:off x="3886200" y="4648200"/>
          <a:ext cx="1320800" cy="838200"/>
        </p:xfrm>
        <a:graphic>
          <a:graphicData uri="http://schemas.openxmlformats.org/presentationml/2006/ole">
            <mc:AlternateContent xmlns:mc="http://schemas.openxmlformats.org/markup-compatibility/2006">
              <mc:Choice xmlns:v="urn:schemas-microsoft-com:vml" Requires="v">
                <p:oleObj spid="_x0000_s310305" name="Equation" r:id="rId5" imgW="1320480" imgH="838080" progId="Equation.DSMT4">
                  <p:embed/>
                </p:oleObj>
              </mc:Choice>
              <mc:Fallback>
                <p:oleObj name="Equation" r:id="rId5" imgW="1320480" imgH="838080" progId="Equation.DSMT4">
                  <p:embed/>
                  <p:pic>
                    <p:nvPicPr>
                      <p:cNvPr id="0" name=""/>
                      <p:cNvPicPr/>
                      <p:nvPr/>
                    </p:nvPicPr>
                    <p:blipFill>
                      <a:blip r:embed="rId6"/>
                      <a:stretch>
                        <a:fillRect/>
                      </a:stretch>
                    </p:blipFill>
                    <p:spPr>
                      <a:xfrm>
                        <a:off x="3886200" y="4648200"/>
                        <a:ext cx="1320800" cy="8382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xmlns="" id="{E4E65DDF-B935-4BC7-A47E-241D677B4297}"/>
              </a:ext>
            </a:extLst>
          </p:cNvPr>
          <p:cNvGraphicFramePr>
            <a:graphicFrameLocks noChangeAspect="1"/>
          </p:cNvGraphicFramePr>
          <p:nvPr>
            <p:extLst>
              <p:ext uri="{D42A27DB-BD31-4B8C-83A1-F6EECF244321}">
                <p14:modId xmlns:p14="http://schemas.microsoft.com/office/powerpoint/2010/main" val="4281545354"/>
              </p:ext>
            </p:extLst>
          </p:nvPr>
        </p:nvGraphicFramePr>
        <p:xfrm>
          <a:off x="5257800" y="4924425"/>
          <a:ext cx="1447800" cy="292100"/>
        </p:xfrm>
        <a:graphic>
          <a:graphicData uri="http://schemas.openxmlformats.org/presentationml/2006/ole">
            <mc:AlternateContent xmlns:mc="http://schemas.openxmlformats.org/markup-compatibility/2006">
              <mc:Choice xmlns:v="urn:schemas-microsoft-com:vml" Requires="v">
                <p:oleObj spid="_x0000_s310306" name="Equation" r:id="rId7" imgW="1447560" imgH="291960" progId="Equation.DSMT4">
                  <p:embed/>
                </p:oleObj>
              </mc:Choice>
              <mc:Fallback>
                <p:oleObj name="Equation" r:id="rId7" imgW="1447560" imgH="291960" progId="Equation.DSMT4">
                  <p:embed/>
                  <p:pic>
                    <p:nvPicPr>
                      <p:cNvPr id="0" name=""/>
                      <p:cNvPicPr/>
                      <p:nvPr/>
                    </p:nvPicPr>
                    <p:blipFill>
                      <a:blip r:embed="rId8"/>
                      <a:stretch>
                        <a:fillRect/>
                      </a:stretch>
                    </p:blipFill>
                    <p:spPr>
                      <a:xfrm>
                        <a:off x="5257800" y="4924425"/>
                        <a:ext cx="1447800" cy="292100"/>
                      </a:xfrm>
                      <a:prstGeom prst="rect">
                        <a:avLst/>
                      </a:prstGeom>
                    </p:spPr>
                  </p:pic>
                </p:oleObj>
              </mc:Fallback>
            </mc:AlternateContent>
          </a:graphicData>
        </a:graphic>
      </p:graphicFrame>
    </p:spTree>
    <p:extLst>
      <p:ext uri="{BB962C8B-B14F-4D97-AF65-F5344CB8AC3E}">
        <p14:creationId xmlns:p14="http://schemas.microsoft.com/office/powerpoint/2010/main" val="33673332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C2FE284-5533-40B0-97E8-6917F088BF99}"/>
              </a:ext>
            </a:extLst>
          </p:cNvPr>
          <p:cNvSpPr>
            <a:spLocks noGrp="1"/>
          </p:cNvSpPr>
          <p:nvPr>
            <p:ph type="title"/>
          </p:nvPr>
        </p:nvSpPr>
        <p:spPr/>
        <p:txBody>
          <a:bodyPr/>
          <a:lstStyle/>
          <a:p>
            <a:r>
              <a:rPr lang="en-US" dirty="0"/>
              <a:t>Two-Way ANOVA: The Randomized Block Design</a:t>
            </a:r>
          </a:p>
        </p:txBody>
      </p:sp>
      <p:sp>
        <p:nvSpPr>
          <p:cNvPr id="3" name="Content Placeholder 2">
            <a:extLst>
              <a:ext uri="{FF2B5EF4-FFF2-40B4-BE49-F238E27FC236}">
                <a16:creationId xmlns:a16="http://schemas.microsoft.com/office/drawing/2014/main" xmlns="" id="{1D658C46-8553-471F-B5B5-49FCED5827EE}"/>
              </a:ext>
            </a:extLst>
          </p:cNvPr>
          <p:cNvSpPr>
            <a:spLocks noGrp="1"/>
          </p:cNvSpPr>
          <p:nvPr>
            <p:ph idx="1"/>
          </p:nvPr>
        </p:nvSpPr>
        <p:spPr/>
        <p:txBody>
          <a:bodyPr/>
          <a:lstStyle/>
          <a:p>
            <a:pPr algn="ctr"/>
            <a:r>
              <a:rPr lang="en-US" b="1" i="1" dirty="0"/>
              <a:t>F</a:t>
            </a:r>
            <a:r>
              <a:rPr lang="en-US" b="1" dirty="0"/>
              <a:t>-Distribution </a:t>
            </a:r>
            <a:br>
              <a:rPr lang="en-US" b="1" dirty="0"/>
            </a:br>
            <a:r>
              <a:rPr lang="en-US" b="1" dirty="0"/>
              <a:t>numerator </a:t>
            </a:r>
            <a:r>
              <a:rPr lang="en-US" b="1" i="1" dirty="0"/>
              <a:t>df </a:t>
            </a:r>
            <a:r>
              <a:rPr lang="en-US" b="1" dirty="0"/>
              <a:t>= 2, denominator </a:t>
            </a:r>
            <a:r>
              <a:rPr lang="en-US" b="1" i="1" dirty="0"/>
              <a:t>df </a:t>
            </a:r>
            <a:r>
              <a:rPr lang="en-US" b="1" dirty="0"/>
              <a:t>= 4 </a:t>
            </a:r>
          </a:p>
          <a:p>
            <a:endParaRPr lang="en-US" b="1" dirty="0"/>
          </a:p>
          <a:p>
            <a:endParaRPr lang="en-US" b="1" dirty="0"/>
          </a:p>
          <a:p>
            <a:endParaRPr lang="en-US" b="1" dirty="0"/>
          </a:p>
          <a:p>
            <a:endParaRPr lang="en-US" b="1" dirty="0"/>
          </a:p>
          <a:p>
            <a:endParaRPr lang="en-US" b="1" dirty="0"/>
          </a:p>
          <a:p>
            <a:endParaRPr lang="en-US" b="1" dirty="0"/>
          </a:p>
          <a:p>
            <a:r>
              <a:rPr lang="en-US" dirty="0"/>
              <a:t>Figure 15.2.3 </a:t>
            </a:r>
            <a:endParaRPr lang="en-US" b="1" dirty="0"/>
          </a:p>
        </p:txBody>
      </p:sp>
      <p:pic>
        <p:nvPicPr>
          <p:cNvPr id="4" name="Picture 3">
            <a:extLst>
              <a:ext uri="{FF2B5EF4-FFF2-40B4-BE49-F238E27FC236}">
                <a16:creationId xmlns:a16="http://schemas.microsoft.com/office/drawing/2014/main" xmlns="" id="{F9D48B0A-9A4E-4BB3-99B6-D8D6FAF59A2C}"/>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3352801" y="2362200"/>
            <a:ext cx="4267200" cy="3581862"/>
          </a:xfrm>
          <a:prstGeom prst="rect">
            <a:avLst/>
          </a:prstGeom>
        </p:spPr>
      </p:pic>
    </p:spTree>
    <p:extLst>
      <p:ext uri="{BB962C8B-B14F-4D97-AF65-F5344CB8AC3E}">
        <p14:creationId xmlns:p14="http://schemas.microsoft.com/office/powerpoint/2010/main" val="4259999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9851B0-EE81-4685-9B8A-398E35E3E0F7}"/>
              </a:ext>
            </a:extLst>
          </p:cNvPr>
          <p:cNvSpPr>
            <a:spLocks noGrp="1"/>
          </p:cNvSpPr>
          <p:nvPr>
            <p:ph type="title"/>
          </p:nvPr>
        </p:nvSpPr>
        <p:spPr/>
        <p:txBody>
          <a:bodyPr/>
          <a:lstStyle/>
          <a:p>
            <a:r>
              <a:rPr lang="en-US" dirty="0"/>
              <a:t>Two-Way ANOVA: The Randomized Block Design </a:t>
            </a:r>
          </a:p>
        </p:txBody>
      </p:sp>
      <p:sp>
        <p:nvSpPr>
          <p:cNvPr id="3" name="Content Placeholder 2">
            <a:extLst>
              <a:ext uri="{FF2B5EF4-FFF2-40B4-BE49-F238E27FC236}">
                <a16:creationId xmlns:a16="http://schemas.microsoft.com/office/drawing/2014/main" xmlns="" id="{9B215E12-81E0-4C43-866E-C4E50EA1CBD7}"/>
              </a:ext>
            </a:extLst>
          </p:cNvPr>
          <p:cNvSpPr>
            <a:spLocks noGrp="1"/>
          </p:cNvSpPr>
          <p:nvPr>
            <p:ph idx="1"/>
          </p:nvPr>
        </p:nvSpPr>
        <p:spPr/>
        <p:txBody>
          <a:bodyPr>
            <a:normAutofit/>
          </a:bodyPr>
          <a:lstStyle/>
          <a:p>
            <a:r>
              <a:rPr lang="en-US" dirty="0"/>
              <a:t>We could then compare the average weight loss for each of the diets at the end of that period, using the </a:t>
            </a:r>
            <a:br>
              <a:rPr lang="en-US" dirty="0"/>
            </a:br>
            <a:r>
              <a:rPr lang="en-US" i="1" dirty="0"/>
              <a:t>F</a:t>
            </a:r>
            <a:r>
              <a:rPr lang="en-US" dirty="0"/>
              <a:t>-test described in Section 15.1. </a:t>
            </a:r>
          </a:p>
          <a:p>
            <a:r>
              <a:rPr lang="en-US" dirty="0"/>
              <a:t>This type of design is called a </a:t>
            </a:r>
            <a:r>
              <a:rPr lang="en-US" b="1" dirty="0"/>
              <a:t>completely randomized design</a:t>
            </a:r>
            <a:r>
              <a:rPr lang="en-US" dirty="0"/>
              <a:t>. Although this may be a perfectly reasonable approach, it does have some shortcomings</a:t>
            </a:r>
          </a:p>
          <a:p>
            <a:r>
              <a:rPr lang="en-US" dirty="0"/>
              <a:t>For example, what if all of the people selected to try the banana diet are at least 100 pounds overweight, whereas all of the people selected to try the grapefruit diet are only 10 pounds overweight?</a:t>
            </a:r>
          </a:p>
        </p:txBody>
      </p:sp>
    </p:spTree>
    <p:extLst>
      <p:ext uri="{BB962C8B-B14F-4D97-AF65-F5344CB8AC3E}">
        <p14:creationId xmlns:p14="http://schemas.microsoft.com/office/powerpoint/2010/main" val="102517520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C2FE284-5533-40B0-97E8-6917F088BF99}"/>
              </a:ext>
            </a:extLst>
          </p:cNvPr>
          <p:cNvSpPr>
            <a:spLocks noGrp="1"/>
          </p:cNvSpPr>
          <p:nvPr>
            <p:ph type="title"/>
          </p:nvPr>
        </p:nvSpPr>
        <p:spPr/>
        <p:txBody>
          <a:bodyPr/>
          <a:lstStyle/>
          <a:p>
            <a:r>
              <a:rPr lang="en-US" dirty="0"/>
              <a:t>Two-Way ANOVA: The Randomized Block Design</a:t>
            </a:r>
          </a:p>
        </p:txBody>
      </p:sp>
      <p:sp>
        <p:nvSpPr>
          <p:cNvPr id="3" name="Content Placeholder 2">
            <a:extLst>
              <a:ext uri="{FF2B5EF4-FFF2-40B4-BE49-F238E27FC236}">
                <a16:creationId xmlns:a16="http://schemas.microsoft.com/office/drawing/2014/main" xmlns="" id="{1D658C46-8553-471F-B5B5-49FCED5827EE}"/>
              </a:ext>
            </a:extLst>
          </p:cNvPr>
          <p:cNvSpPr>
            <a:spLocks noGrp="1"/>
          </p:cNvSpPr>
          <p:nvPr>
            <p:ph idx="1"/>
          </p:nvPr>
        </p:nvSpPr>
        <p:spPr/>
        <p:txBody>
          <a:bodyPr/>
          <a:lstStyle/>
          <a:p>
            <a:r>
              <a:rPr lang="en-US" dirty="0"/>
              <a:t>Figure 15.2.3 displays the rejection region and the calculated value of the test statistic. Since 16.0000 is larger than 6.9443, we reject the null hypothesis that the block means are all equal. Note that the </a:t>
            </a:r>
            <a:r>
              <a:rPr lang="en-US" i="1" dirty="0"/>
              <a:t>P</a:t>
            </a:r>
            <a:r>
              <a:rPr lang="en-US" dirty="0"/>
              <a:t>-value for this test from the ANOVA output is 0.0123, which is less than the significance level of 0.05. </a:t>
            </a:r>
          </a:p>
          <a:p>
            <a:r>
              <a:rPr lang="en-US" dirty="0"/>
              <a:t>Therefore, the nutritionist was able to reduce a significant amount of variation among sample observations by blocking. </a:t>
            </a:r>
            <a:endParaRPr lang="en-US" b="1" dirty="0"/>
          </a:p>
        </p:txBody>
      </p:sp>
    </p:spTree>
    <p:extLst>
      <p:ext uri="{BB962C8B-B14F-4D97-AF65-F5344CB8AC3E}">
        <p14:creationId xmlns:p14="http://schemas.microsoft.com/office/powerpoint/2010/main" val="3560542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9851B0-EE81-4685-9B8A-398E35E3E0F7}"/>
              </a:ext>
            </a:extLst>
          </p:cNvPr>
          <p:cNvSpPr>
            <a:spLocks noGrp="1"/>
          </p:cNvSpPr>
          <p:nvPr>
            <p:ph type="title"/>
          </p:nvPr>
        </p:nvSpPr>
        <p:spPr/>
        <p:txBody>
          <a:bodyPr/>
          <a:lstStyle/>
          <a:p>
            <a:r>
              <a:rPr lang="en-US" dirty="0"/>
              <a:t>Two-Way ANOVA: The Randomized Block Design </a:t>
            </a:r>
          </a:p>
        </p:txBody>
      </p:sp>
      <p:sp>
        <p:nvSpPr>
          <p:cNvPr id="3" name="Content Placeholder 2">
            <a:extLst>
              <a:ext uri="{FF2B5EF4-FFF2-40B4-BE49-F238E27FC236}">
                <a16:creationId xmlns:a16="http://schemas.microsoft.com/office/drawing/2014/main" xmlns="" id="{9B215E12-81E0-4C43-866E-C4E50EA1CBD7}"/>
              </a:ext>
            </a:extLst>
          </p:cNvPr>
          <p:cNvSpPr>
            <a:spLocks noGrp="1"/>
          </p:cNvSpPr>
          <p:nvPr>
            <p:ph idx="1"/>
          </p:nvPr>
        </p:nvSpPr>
        <p:spPr/>
        <p:txBody>
          <a:bodyPr>
            <a:noAutofit/>
          </a:bodyPr>
          <a:lstStyle/>
          <a:p>
            <a:r>
              <a:rPr lang="en-US" dirty="0"/>
              <a:t>What can be done to reduce the effect of this factor which affects weight loss, but which is not directly related to how well the diets work?</a:t>
            </a:r>
          </a:p>
          <a:p>
            <a:r>
              <a:rPr lang="en-US" dirty="0"/>
              <a:t>One approach would be to divide our study participants into several weight bands called </a:t>
            </a:r>
            <a:r>
              <a:rPr lang="en-US" b="1" dirty="0"/>
              <a:t>blocks: </a:t>
            </a:r>
            <a:r>
              <a:rPr lang="en-US" dirty="0"/>
              <a:t>those people who are more than 100 pounds overweight, those people who are between 51 and 100 pounds overweight, and those people who are between 0 and 50 pounds overweight.</a:t>
            </a:r>
          </a:p>
        </p:txBody>
      </p:sp>
    </p:spTree>
    <p:extLst>
      <p:ext uri="{BB962C8B-B14F-4D97-AF65-F5344CB8AC3E}">
        <p14:creationId xmlns:p14="http://schemas.microsoft.com/office/powerpoint/2010/main" val="24227776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9851B0-EE81-4685-9B8A-398E35E3E0F7}"/>
              </a:ext>
            </a:extLst>
          </p:cNvPr>
          <p:cNvSpPr>
            <a:spLocks noGrp="1"/>
          </p:cNvSpPr>
          <p:nvPr>
            <p:ph type="title"/>
          </p:nvPr>
        </p:nvSpPr>
        <p:spPr/>
        <p:txBody>
          <a:bodyPr/>
          <a:lstStyle/>
          <a:p>
            <a:r>
              <a:rPr lang="en-US" dirty="0"/>
              <a:t>Two-Way ANOVA: The Randomized Block Design </a:t>
            </a:r>
          </a:p>
        </p:txBody>
      </p:sp>
      <p:sp>
        <p:nvSpPr>
          <p:cNvPr id="3" name="Content Placeholder 2">
            <a:extLst>
              <a:ext uri="{FF2B5EF4-FFF2-40B4-BE49-F238E27FC236}">
                <a16:creationId xmlns:a16="http://schemas.microsoft.com/office/drawing/2014/main" xmlns="" id="{9B215E12-81E0-4C43-866E-C4E50EA1CBD7}"/>
              </a:ext>
            </a:extLst>
          </p:cNvPr>
          <p:cNvSpPr>
            <a:spLocks noGrp="1"/>
          </p:cNvSpPr>
          <p:nvPr>
            <p:ph idx="1"/>
          </p:nvPr>
        </p:nvSpPr>
        <p:spPr/>
        <p:txBody>
          <a:bodyPr>
            <a:noAutofit/>
          </a:bodyPr>
          <a:lstStyle/>
          <a:p>
            <a:r>
              <a:rPr lang="en-US" dirty="0"/>
              <a:t>Then randomly select people, three from each of the weight bands, to try each of the diets. And finally compare the average weight loss of each of the diets for individuals in each of the three weight bands.</a:t>
            </a:r>
          </a:p>
          <a:p>
            <a:r>
              <a:rPr lang="en-US" dirty="0"/>
              <a:t>This design is an extension of the paired difference design for comparing two means, which we discussed in Chapter 12</a:t>
            </a:r>
          </a:p>
        </p:txBody>
      </p:sp>
    </p:spTree>
    <p:extLst>
      <p:ext uri="{BB962C8B-B14F-4D97-AF65-F5344CB8AC3E}">
        <p14:creationId xmlns:p14="http://schemas.microsoft.com/office/powerpoint/2010/main" val="35805724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9851B0-EE81-4685-9B8A-398E35E3E0F7}"/>
              </a:ext>
            </a:extLst>
          </p:cNvPr>
          <p:cNvSpPr>
            <a:spLocks noGrp="1"/>
          </p:cNvSpPr>
          <p:nvPr>
            <p:ph type="title"/>
          </p:nvPr>
        </p:nvSpPr>
        <p:spPr/>
        <p:txBody>
          <a:bodyPr/>
          <a:lstStyle/>
          <a:p>
            <a:r>
              <a:rPr lang="en-US" dirty="0"/>
              <a:t>Two-Way ANOVA: The Randomized Block Design </a:t>
            </a:r>
          </a:p>
        </p:txBody>
      </p:sp>
      <p:sp>
        <p:nvSpPr>
          <p:cNvPr id="3" name="Content Placeholder 2">
            <a:extLst>
              <a:ext uri="{FF2B5EF4-FFF2-40B4-BE49-F238E27FC236}">
                <a16:creationId xmlns:a16="http://schemas.microsoft.com/office/drawing/2014/main" xmlns="" id="{9B215E12-81E0-4C43-866E-C4E50EA1CBD7}"/>
              </a:ext>
            </a:extLst>
          </p:cNvPr>
          <p:cNvSpPr>
            <a:spLocks noGrp="1"/>
          </p:cNvSpPr>
          <p:nvPr>
            <p:ph idx="1"/>
          </p:nvPr>
        </p:nvSpPr>
        <p:spPr/>
        <p:txBody>
          <a:bodyPr>
            <a:noAutofit/>
          </a:bodyPr>
          <a:lstStyle/>
          <a:p>
            <a:r>
              <a:rPr lang="en-US" dirty="0"/>
              <a:t>As with the paired difference design, we give up degrees of freedom when we block. Thus, we must be sure that the reduction in variation among sample observations is enough to compensate for the loss of degrees of freedom. This type of design is an example of a </a:t>
            </a:r>
            <a:r>
              <a:rPr lang="en-US" b="1" dirty="0"/>
              <a:t>randomized block design</a:t>
            </a:r>
            <a:r>
              <a:rPr lang="en-US" dirty="0"/>
              <a:t>.</a:t>
            </a:r>
          </a:p>
          <a:p>
            <a:r>
              <a:rPr lang="en-US" dirty="0"/>
              <a:t>Table 15.2.1 gives the data collected by the nutritionist for the randomized block design</a:t>
            </a:r>
          </a:p>
        </p:txBody>
      </p:sp>
    </p:spTree>
    <p:extLst>
      <p:ext uri="{BB962C8B-B14F-4D97-AF65-F5344CB8AC3E}">
        <p14:creationId xmlns:p14="http://schemas.microsoft.com/office/powerpoint/2010/main" val="1158584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9851B0-EE81-4685-9B8A-398E35E3E0F7}"/>
              </a:ext>
            </a:extLst>
          </p:cNvPr>
          <p:cNvSpPr>
            <a:spLocks noGrp="1"/>
          </p:cNvSpPr>
          <p:nvPr>
            <p:ph type="title"/>
          </p:nvPr>
        </p:nvSpPr>
        <p:spPr>
          <a:xfrm>
            <a:off x="457200" y="182880"/>
            <a:ext cx="8229600" cy="807720"/>
          </a:xfrm>
        </p:spPr>
        <p:txBody>
          <a:bodyPr/>
          <a:lstStyle/>
          <a:p>
            <a:r>
              <a:rPr lang="en-US" dirty="0"/>
              <a:t>Two-Way ANOVA: The Randomized Block Design </a:t>
            </a:r>
          </a:p>
        </p:txBody>
      </p:sp>
      <p:graphicFrame>
        <p:nvGraphicFramePr>
          <p:cNvPr id="7" name="Content Placeholder 6">
            <a:extLst>
              <a:ext uri="{FF2B5EF4-FFF2-40B4-BE49-F238E27FC236}">
                <a16:creationId xmlns:a16="http://schemas.microsoft.com/office/drawing/2014/main" xmlns="" id="{D477F266-6BA0-43A2-94C1-4108A39FF324}"/>
              </a:ext>
            </a:extLst>
          </p:cNvPr>
          <p:cNvGraphicFramePr>
            <a:graphicFrameLocks noGrp="1"/>
          </p:cNvGraphicFramePr>
          <p:nvPr>
            <p:ph idx="1"/>
            <p:extLst>
              <p:ext uri="{D42A27DB-BD31-4B8C-83A1-F6EECF244321}">
                <p14:modId xmlns:p14="http://schemas.microsoft.com/office/powerpoint/2010/main" val="4250721362"/>
              </p:ext>
            </p:extLst>
          </p:nvPr>
        </p:nvGraphicFramePr>
        <p:xfrm>
          <a:off x="1066800" y="1595120"/>
          <a:ext cx="6934200" cy="251968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xmlns="" val="1947269178"/>
                    </a:ext>
                  </a:extLst>
                </a:gridCol>
                <a:gridCol w="1752600">
                  <a:extLst>
                    <a:ext uri="{9D8B030D-6E8A-4147-A177-3AD203B41FA5}">
                      <a16:colId xmlns:a16="http://schemas.microsoft.com/office/drawing/2014/main" xmlns="" val="1512904110"/>
                    </a:ext>
                  </a:extLst>
                </a:gridCol>
                <a:gridCol w="1295400">
                  <a:extLst>
                    <a:ext uri="{9D8B030D-6E8A-4147-A177-3AD203B41FA5}">
                      <a16:colId xmlns:a16="http://schemas.microsoft.com/office/drawing/2014/main" xmlns="" val="3518793874"/>
                    </a:ext>
                  </a:extLst>
                </a:gridCol>
                <a:gridCol w="1371600">
                  <a:extLst>
                    <a:ext uri="{9D8B030D-6E8A-4147-A177-3AD203B41FA5}">
                      <a16:colId xmlns:a16="http://schemas.microsoft.com/office/drawing/2014/main" xmlns="" val="2920680144"/>
                    </a:ext>
                  </a:extLst>
                </a:gridCol>
                <a:gridCol w="1295400">
                  <a:extLst>
                    <a:ext uri="{9D8B030D-6E8A-4147-A177-3AD203B41FA5}">
                      <a16:colId xmlns:a16="http://schemas.microsoft.com/office/drawing/2014/main" xmlns="" val="3849950625"/>
                    </a:ext>
                  </a:extLst>
                </a:gridCol>
              </a:tblGrid>
              <a:tr h="370840">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0" u="none" strike="noStrike" kern="1200" baseline="0" dirty="0">
                          <a:solidFill>
                            <a:schemeClr val="lt1"/>
                          </a:solidFill>
                          <a:latin typeface="+mn-lt"/>
                          <a:ea typeface="+mn-ea"/>
                          <a:cs typeface="+mn-cs"/>
                        </a:rPr>
                        <a:t>Table 15.2.1 - Completely Randomized Block Design</a:t>
                      </a:r>
                      <a:endParaRPr lang="en-US" sz="2000" b="0" i="0" u="none" strike="noStrike" kern="1200" baseline="0" dirty="0">
                        <a:solidFill>
                          <a:schemeClr val="lt1"/>
                        </a:solidFill>
                        <a:latin typeface="+mn-lt"/>
                        <a:ea typeface="+mn-ea"/>
                        <a:cs typeface="+mn-cs"/>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xmlns="" val="3449926533"/>
                  </a:ext>
                </a:extLst>
              </a:tr>
              <a:tr h="370840">
                <a:tc rowSpan="2" gridSpan="2">
                  <a:txBody>
                    <a:bodyPr/>
                    <a:lstStyle/>
                    <a:p>
                      <a:pPr algn="ctr"/>
                      <a:endParaRPr lang="en-US" dirty="0">
                        <a:solidFill>
                          <a:srgbClr val="000000"/>
                        </a:solidFill>
                      </a:endParaRPr>
                    </a:p>
                  </a:txBody>
                  <a:tcPr/>
                </a:tc>
                <a:tc rowSpan="2" hMerge="1">
                  <a:txBody>
                    <a:bodyPr/>
                    <a:lstStyle/>
                    <a:p>
                      <a:endParaRPr lang="en-US" dirty="0"/>
                    </a:p>
                  </a:txBody>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Blocks</a:t>
                      </a:r>
                      <a:endParaRPr lang="en-US" dirty="0">
                        <a:solidFill>
                          <a:srgbClr val="000000"/>
                        </a:solidFill>
                      </a:endParaRPr>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xmlns="" val="1550865376"/>
                  </a:ext>
                </a:extLst>
              </a:tr>
              <a:tr h="370840">
                <a:tc gridSpan="2" vMerge="1">
                  <a:txBody>
                    <a:bodyPr/>
                    <a:lstStyle/>
                    <a:p>
                      <a:endParaRPr lang="en-US"/>
                    </a:p>
                  </a:txBody>
                  <a:tcPr/>
                </a:tc>
                <a:tc hMerge="1" vMerge="1">
                  <a:txBody>
                    <a:bodyPr/>
                    <a:lstStyle/>
                    <a:p>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&gt;100 </a:t>
                      </a:r>
                      <a:r>
                        <a:rPr lang="en-US" sz="1800" b="1" i="0" u="none" strike="noStrike" kern="1200" baseline="0" dirty="0" err="1">
                          <a:solidFill>
                            <a:srgbClr val="000000"/>
                          </a:solidFill>
                          <a:latin typeface="+mn-lt"/>
                          <a:ea typeface="+mn-ea"/>
                          <a:cs typeface="+mn-cs"/>
                        </a:rPr>
                        <a:t>lb</a:t>
                      </a:r>
                      <a:r>
                        <a:rPr lang="en-US" sz="1800" b="1" i="0" u="none" strike="noStrike" kern="1200" baseline="0" dirty="0">
                          <a:solidFill>
                            <a:srgbClr val="000000"/>
                          </a:solidFill>
                          <a:latin typeface="+mn-lt"/>
                          <a:ea typeface="+mn-ea"/>
                          <a:cs typeface="+mn-cs"/>
                        </a:rPr>
                        <a:t> overweight</a:t>
                      </a:r>
                      <a:endParaRPr lang="en-US" sz="1800" b="0" i="0" u="none" strike="noStrike" kern="1200" baseline="0" dirty="0">
                        <a:solidFill>
                          <a:srgbClr val="000000"/>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51-100 </a:t>
                      </a:r>
                      <a:r>
                        <a:rPr lang="en-US" sz="1800" b="1" i="0" u="none" strike="noStrike" kern="1200" baseline="0" dirty="0" err="1">
                          <a:solidFill>
                            <a:srgbClr val="000000"/>
                          </a:solidFill>
                          <a:latin typeface="+mn-lt"/>
                          <a:ea typeface="+mn-ea"/>
                          <a:cs typeface="+mn-cs"/>
                        </a:rPr>
                        <a:t>lb</a:t>
                      </a:r>
                      <a:r>
                        <a:rPr lang="en-US" sz="1800" b="1" i="0" u="none" strike="noStrike" kern="1200" baseline="0" dirty="0">
                          <a:solidFill>
                            <a:srgbClr val="000000"/>
                          </a:solidFill>
                          <a:latin typeface="+mn-lt"/>
                          <a:ea typeface="+mn-ea"/>
                          <a:cs typeface="+mn-cs"/>
                        </a:rPr>
                        <a:t> overweight</a:t>
                      </a:r>
                      <a:endParaRPr lang="en-US" sz="1800" b="0" i="0" u="none" strike="noStrike" kern="1200" baseline="0" dirty="0">
                        <a:solidFill>
                          <a:srgbClr val="000000"/>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0-50 </a:t>
                      </a:r>
                      <a:r>
                        <a:rPr lang="en-US" sz="1800" b="1" i="0" u="none" strike="noStrike" kern="1200" baseline="0" dirty="0" err="1">
                          <a:solidFill>
                            <a:srgbClr val="000000"/>
                          </a:solidFill>
                          <a:latin typeface="+mn-lt"/>
                          <a:ea typeface="+mn-ea"/>
                          <a:cs typeface="+mn-cs"/>
                        </a:rPr>
                        <a:t>lb</a:t>
                      </a:r>
                      <a:r>
                        <a:rPr lang="en-US" sz="1800" b="1" i="0" u="none" strike="noStrike" kern="1200" baseline="0" dirty="0">
                          <a:solidFill>
                            <a:srgbClr val="000000"/>
                          </a:solidFill>
                          <a:latin typeface="+mn-lt"/>
                          <a:ea typeface="+mn-ea"/>
                          <a:cs typeface="+mn-cs"/>
                        </a:rPr>
                        <a:t> overweight</a:t>
                      </a:r>
                      <a:endParaRPr lang="en-US" sz="1800" b="0" i="0" u="none" strike="noStrike" kern="1200" baseline="0" dirty="0">
                        <a:solidFill>
                          <a:srgbClr val="000000"/>
                        </a:solidFill>
                        <a:latin typeface="+mn-lt"/>
                        <a:ea typeface="+mn-ea"/>
                        <a:cs typeface="+mn-cs"/>
                      </a:endParaRPr>
                    </a:p>
                  </a:txBody>
                  <a:tcPr/>
                </a:tc>
                <a:extLst>
                  <a:ext uri="{0D108BD9-81ED-4DB2-BD59-A6C34878D82A}">
                    <a16:rowId xmlns:a16="http://schemas.microsoft.com/office/drawing/2014/main" xmlns="" val="3805394620"/>
                  </a:ext>
                </a:extLst>
              </a:tr>
              <a:tr h="370840">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Treatment </a:t>
                      </a:r>
                      <a:r>
                        <a:rPr lang="en-US" sz="1800" b="0" i="0" u="none" strike="noStrike" kern="1200" baseline="0" dirty="0">
                          <a:solidFill>
                            <a:srgbClr val="000000"/>
                          </a:solidFill>
                          <a:latin typeface="+mn-lt"/>
                          <a:ea typeface="+mn-ea"/>
                          <a:cs typeface="+mn-cs"/>
                        </a:rPr>
                        <a:t>	</a:t>
                      </a:r>
                    </a:p>
                    <a:p>
                      <a:pPr algn="ctr"/>
                      <a:endParaRPr lang="en-US"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Banana Diet</a:t>
                      </a:r>
                      <a:endParaRPr lang="en-US" dirty="0">
                        <a:solidFill>
                          <a:srgbClr val="000000"/>
                        </a:solidFill>
                      </a:endParaRPr>
                    </a:p>
                  </a:txBody>
                  <a:tcPr/>
                </a:tc>
                <a:tc>
                  <a:txBody>
                    <a:bodyPr/>
                    <a:lstStyle/>
                    <a:p>
                      <a:pPr algn="ctr"/>
                      <a:r>
                        <a:rPr lang="en-US" dirty="0">
                          <a:solidFill>
                            <a:srgbClr val="000000"/>
                          </a:solidFill>
                        </a:rPr>
                        <a:t>25</a:t>
                      </a:r>
                    </a:p>
                  </a:txBody>
                  <a:tcPr/>
                </a:tc>
                <a:tc>
                  <a:txBody>
                    <a:bodyPr/>
                    <a:lstStyle/>
                    <a:p>
                      <a:pPr algn="ctr"/>
                      <a:r>
                        <a:rPr lang="en-US" dirty="0">
                          <a:solidFill>
                            <a:srgbClr val="000000"/>
                          </a:solidFill>
                        </a:rPr>
                        <a:t>15</a:t>
                      </a:r>
                    </a:p>
                  </a:txBody>
                  <a:tcPr/>
                </a:tc>
                <a:tc>
                  <a:txBody>
                    <a:bodyPr/>
                    <a:lstStyle/>
                    <a:p>
                      <a:pPr algn="ctr"/>
                      <a:r>
                        <a:rPr lang="en-US" dirty="0">
                          <a:solidFill>
                            <a:srgbClr val="000000"/>
                          </a:solidFill>
                        </a:rPr>
                        <a:t>10</a:t>
                      </a:r>
                    </a:p>
                  </a:txBody>
                  <a:tcPr/>
                </a:tc>
                <a:extLst>
                  <a:ext uri="{0D108BD9-81ED-4DB2-BD59-A6C34878D82A}">
                    <a16:rowId xmlns:a16="http://schemas.microsoft.com/office/drawing/2014/main" xmlns="" val="4143191175"/>
                  </a:ext>
                </a:extLst>
              </a:tr>
              <a:tr h="370840">
                <a:tc vMerge="1">
                  <a:txBody>
                    <a:bodyPr/>
                    <a:lstStyle/>
                    <a:p>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Cabbage Diet</a:t>
                      </a:r>
                      <a:endParaRPr lang="en-US" sz="1800" b="0" i="0" u="none" strike="noStrike" kern="1200" baseline="0" dirty="0">
                        <a:solidFill>
                          <a:srgbClr val="000000"/>
                        </a:solidFill>
                        <a:latin typeface="+mn-lt"/>
                        <a:ea typeface="+mn-ea"/>
                        <a:cs typeface="+mn-cs"/>
                      </a:endParaRPr>
                    </a:p>
                  </a:txBody>
                  <a:tcPr/>
                </a:tc>
                <a:tc>
                  <a:txBody>
                    <a:bodyPr/>
                    <a:lstStyle/>
                    <a:p>
                      <a:pPr algn="ctr"/>
                      <a:r>
                        <a:rPr lang="en-US" dirty="0">
                          <a:solidFill>
                            <a:srgbClr val="000000"/>
                          </a:solidFill>
                        </a:rPr>
                        <a:t>45</a:t>
                      </a:r>
                    </a:p>
                  </a:txBody>
                  <a:tcPr/>
                </a:tc>
                <a:tc>
                  <a:txBody>
                    <a:bodyPr/>
                    <a:lstStyle/>
                    <a:p>
                      <a:pPr algn="ctr"/>
                      <a:r>
                        <a:rPr lang="en-US" dirty="0">
                          <a:solidFill>
                            <a:srgbClr val="000000"/>
                          </a:solidFill>
                        </a:rPr>
                        <a:t>25</a:t>
                      </a:r>
                    </a:p>
                  </a:txBody>
                  <a:tcPr/>
                </a:tc>
                <a:tc>
                  <a:txBody>
                    <a:bodyPr/>
                    <a:lstStyle/>
                    <a:p>
                      <a:pPr algn="ctr"/>
                      <a:r>
                        <a:rPr lang="en-US" dirty="0">
                          <a:solidFill>
                            <a:srgbClr val="000000"/>
                          </a:solidFill>
                        </a:rPr>
                        <a:t>15</a:t>
                      </a:r>
                    </a:p>
                  </a:txBody>
                  <a:tcPr/>
                </a:tc>
                <a:extLst>
                  <a:ext uri="{0D108BD9-81ED-4DB2-BD59-A6C34878D82A}">
                    <a16:rowId xmlns:a16="http://schemas.microsoft.com/office/drawing/2014/main" xmlns="" val="2271917546"/>
                  </a:ext>
                </a:extLst>
              </a:tr>
              <a:tr h="370840">
                <a:tc vMerge="1">
                  <a:txBody>
                    <a:bodyPr/>
                    <a:lstStyle/>
                    <a:p>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Grapefruit Diet</a:t>
                      </a:r>
                      <a:endParaRPr lang="en-US" sz="1800" b="0" i="0" u="none" strike="noStrike" kern="1200" baseline="0" dirty="0">
                        <a:solidFill>
                          <a:srgbClr val="000000"/>
                        </a:solidFill>
                        <a:latin typeface="+mn-lt"/>
                        <a:ea typeface="+mn-ea"/>
                        <a:cs typeface="+mn-cs"/>
                      </a:endParaRPr>
                    </a:p>
                  </a:txBody>
                  <a:tcPr/>
                </a:tc>
                <a:tc>
                  <a:txBody>
                    <a:bodyPr/>
                    <a:lstStyle/>
                    <a:p>
                      <a:pPr algn="ctr"/>
                      <a:r>
                        <a:rPr lang="en-US" dirty="0">
                          <a:solidFill>
                            <a:srgbClr val="000000"/>
                          </a:solidFill>
                        </a:rPr>
                        <a:t>30</a:t>
                      </a:r>
                    </a:p>
                  </a:txBody>
                  <a:tcPr/>
                </a:tc>
                <a:tc>
                  <a:txBody>
                    <a:bodyPr/>
                    <a:lstStyle/>
                    <a:p>
                      <a:pPr algn="ctr"/>
                      <a:r>
                        <a:rPr lang="en-US" dirty="0">
                          <a:solidFill>
                            <a:srgbClr val="000000"/>
                          </a:solidFill>
                        </a:rPr>
                        <a:t>20</a:t>
                      </a:r>
                    </a:p>
                  </a:txBody>
                  <a:tcPr/>
                </a:tc>
                <a:tc>
                  <a:txBody>
                    <a:bodyPr/>
                    <a:lstStyle/>
                    <a:p>
                      <a:pPr algn="ctr"/>
                      <a:r>
                        <a:rPr lang="en-US" dirty="0">
                          <a:solidFill>
                            <a:srgbClr val="000000"/>
                          </a:solidFill>
                        </a:rPr>
                        <a:t>15</a:t>
                      </a:r>
                    </a:p>
                  </a:txBody>
                  <a:tcPr/>
                </a:tc>
                <a:extLst>
                  <a:ext uri="{0D108BD9-81ED-4DB2-BD59-A6C34878D82A}">
                    <a16:rowId xmlns:a16="http://schemas.microsoft.com/office/drawing/2014/main" xmlns="" val="3897464395"/>
                  </a:ext>
                </a:extLst>
              </a:tr>
            </a:tbl>
          </a:graphicData>
        </a:graphic>
      </p:graphicFrame>
    </p:spTree>
    <p:extLst>
      <p:ext uri="{BB962C8B-B14F-4D97-AF65-F5344CB8AC3E}">
        <p14:creationId xmlns:p14="http://schemas.microsoft.com/office/powerpoint/2010/main" val="3812607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9851B0-EE81-4685-9B8A-398E35E3E0F7}"/>
              </a:ext>
            </a:extLst>
          </p:cNvPr>
          <p:cNvSpPr>
            <a:spLocks noGrp="1"/>
          </p:cNvSpPr>
          <p:nvPr>
            <p:ph type="title"/>
          </p:nvPr>
        </p:nvSpPr>
        <p:spPr/>
        <p:txBody>
          <a:bodyPr/>
          <a:lstStyle/>
          <a:p>
            <a:r>
              <a:rPr lang="en-US" dirty="0"/>
              <a:t>Two-Way ANOVA: The Randomized Block Design </a:t>
            </a:r>
          </a:p>
        </p:txBody>
      </p:sp>
      <p:sp>
        <p:nvSpPr>
          <p:cNvPr id="3" name="Content Placeholder 2">
            <a:extLst>
              <a:ext uri="{FF2B5EF4-FFF2-40B4-BE49-F238E27FC236}">
                <a16:creationId xmlns:a16="http://schemas.microsoft.com/office/drawing/2014/main" xmlns="" id="{9B215E12-81E0-4C43-866E-C4E50EA1CBD7}"/>
              </a:ext>
            </a:extLst>
          </p:cNvPr>
          <p:cNvSpPr>
            <a:spLocks noGrp="1"/>
          </p:cNvSpPr>
          <p:nvPr>
            <p:ph idx="1"/>
          </p:nvPr>
        </p:nvSpPr>
        <p:spPr/>
        <p:txBody>
          <a:bodyPr>
            <a:noAutofit/>
          </a:bodyPr>
          <a:lstStyle/>
          <a:p>
            <a:r>
              <a:rPr lang="en-US" dirty="0"/>
              <a:t>Before proceeding with the ANOVA </a:t>
            </a:r>
            <a:r>
              <a:rPr lang="en-US" i="1" dirty="0"/>
              <a:t>F</a:t>
            </a:r>
            <a:r>
              <a:rPr lang="en-US" dirty="0"/>
              <a:t>-test, we need to verify that the assumptions are met. Recall from Section 15.1 that the ANOVA procedure is robust against departures from the normality and equal variance assumptions. </a:t>
            </a:r>
          </a:p>
          <a:p>
            <a:r>
              <a:rPr lang="en-US" dirty="0"/>
              <a:t>For this example, we do not have repeated observations for each combination of treatment and block to be able to verify the normality and equal variance assumptions.</a:t>
            </a:r>
            <a:endParaRPr lang="en-US" sz="2700" dirty="0"/>
          </a:p>
        </p:txBody>
      </p:sp>
    </p:spTree>
    <p:extLst>
      <p:ext uri="{BB962C8B-B14F-4D97-AF65-F5344CB8AC3E}">
        <p14:creationId xmlns:p14="http://schemas.microsoft.com/office/powerpoint/2010/main" val="2138243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9851B0-EE81-4685-9B8A-398E35E3E0F7}"/>
              </a:ext>
            </a:extLst>
          </p:cNvPr>
          <p:cNvSpPr>
            <a:spLocks noGrp="1"/>
          </p:cNvSpPr>
          <p:nvPr>
            <p:ph type="title"/>
          </p:nvPr>
        </p:nvSpPr>
        <p:spPr/>
        <p:txBody>
          <a:bodyPr/>
          <a:lstStyle/>
          <a:p>
            <a:r>
              <a:rPr lang="en-US" dirty="0"/>
              <a:t>Two-Way ANOVA: The Randomized Block Design </a:t>
            </a:r>
          </a:p>
        </p:txBody>
      </p:sp>
      <p:sp>
        <p:nvSpPr>
          <p:cNvPr id="3" name="Content Placeholder 2">
            <a:extLst>
              <a:ext uri="{FF2B5EF4-FFF2-40B4-BE49-F238E27FC236}">
                <a16:creationId xmlns:a16="http://schemas.microsoft.com/office/drawing/2014/main" xmlns="" id="{9B215E12-81E0-4C43-866E-C4E50EA1CBD7}"/>
              </a:ext>
            </a:extLst>
          </p:cNvPr>
          <p:cNvSpPr>
            <a:spLocks noGrp="1"/>
          </p:cNvSpPr>
          <p:nvPr>
            <p:ph idx="1"/>
          </p:nvPr>
        </p:nvSpPr>
        <p:spPr/>
        <p:txBody>
          <a:bodyPr>
            <a:noAutofit/>
          </a:bodyPr>
          <a:lstStyle/>
          <a:p>
            <a:r>
              <a:rPr lang="en-US" dirty="0"/>
              <a:t>The nutritionist should actually collect more data in each cell of the table to verify those assumptions, and to provide additional degrees of freedom for the test. We will demonstrate the ANOVA procedure for this simplified randomized block example nonetheless. </a:t>
            </a:r>
            <a:endParaRPr lang="en-US" sz="2700" dirty="0"/>
          </a:p>
        </p:txBody>
      </p:sp>
    </p:spTree>
    <p:extLst>
      <p:ext uri="{BB962C8B-B14F-4D97-AF65-F5344CB8AC3E}">
        <p14:creationId xmlns:p14="http://schemas.microsoft.com/office/powerpoint/2010/main" val="589353868"/>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3468</TotalTime>
  <Words>1586</Words>
  <Application>Microsoft Office PowerPoint</Application>
  <PresentationFormat>On-screen Show (4:3)</PresentationFormat>
  <Paragraphs>165</Paragraphs>
  <Slides>30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6" baseType="lpstr">
      <vt:lpstr>Arial</vt:lpstr>
      <vt:lpstr>Symbol</vt:lpstr>
      <vt:lpstr>Cambria Math</vt:lpstr>
      <vt:lpstr>Calibri</vt:lpstr>
      <vt:lpstr>Office Theme</vt:lpstr>
      <vt:lpstr>Equation</vt:lpstr>
      <vt:lpstr>Section 15.2</vt:lpstr>
      <vt:lpstr>Two-Way ANOVA: The Randomized Block Design </vt:lpstr>
      <vt:lpstr>Two-Way ANOVA: The Randomized Block Design </vt:lpstr>
      <vt:lpstr>Two-Way ANOVA: The Randomized Block Design </vt:lpstr>
      <vt:lpstr>Two-Way ANOVA: The Randomized Block Design </vt:lpstr>
      <vt:lpstr>Two-Way ANOVA: The Randomized Block Design </vt:lpstr>
      <vt:lpstr>Two-Way ANOVA: The Randomized Block Design </vt:lpstr>
      <vt:lpstr>Two-Way ANOVA: The Randomized Block Design </vt:lpstr>
      <vt:lpstr>Two-Way ANOVA: The Randomized Block Design </vt:lpstr>
      <vt:lpstr>Two-Way ANOVA: The Randomized Block Design </vt:lpstr>
      <vt:lpstr>Two-Way ANOVA: The Randomized Block Design </vt:lpstr>
      <vt:lpstr>Two-Way ANOVA: The Randomized Block Design </vt:lpstr>
      <vt:lpstr>Two-Way ANOVA: The Randomized Block Design </vt:lpstr>
      <vt:lpstr>Two-Way ANOVA: The Randomized Block Design </vt:lpstr>
      <vt:lpstr>Two-Way ANOVA: Randomized Block Design </vt:lpstr>
      <vt:lpstr>Two-Way ANOVA: Randomized Block Design </vt:lpstr>
      <vt:lpstr>Two-Way ANOVA: Randomized Block Design </vt:lpstr>
      <vt:lpstr>Two-Way ANOVA: Randomized Block Design </vt:lpstr>
      <vt:lpstr>Two-Way ANOVA: Randomized Block Design </vt:lpstr>
      <vt:lpstr>Two-Way ANOVA: Randomized Block Design</vt:lpstr>
      <vt:lpstr>Two-Way ANOVA: Randomized Block Design</vt:lpstr>
      <vt:lpstr>Two-Way ANOVA: Randomized Block Design</vt:lpstr>
      <vt:lpstr>Two-Way ANOVA: The Randomized Block Design</vt:lpstr>
      <vt:lpstr>Two-Way ANOVA: Randomized Block Design</vt:lpstr>
      <vt:lpstr>Two-Way ANOVA: The Randomized Block Design</vt:lpstr>
      <vt:lpstr>Two-Way ANOVA: The Randomized Block Design</vt:lpstr>
      <vt:lpstr>Two-Way ANOVA: The Randomized Block Design</vt:lpstr>
      <vt:lpstr>Two-Way ANOVA: The Randomized Block Design</vt:lpstr>
      <vt:lpstr>Two-Way ANOVA: The Randomized Block Design</vt:lpstr>
      <vt:lpstr>Two-Way ANOVA: The Randomized Block Design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kanthi</cp:lastModifiedBy>
  <cp:revision>500</cp:revision>
  <dcterms:created xsi:type="dcterms:W3CDTF">2013-04-26T14:43:13Z</dcterms:created>
  <dcterms:modified xsi:type="dcterms:W3CDTF">2018-09-14T10:40:04Z</dcterms:modified>
</cp:coreProperties>
</file>