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6"/>
  </p:notesMasterIdLst>
  <p:handoutMasterIdLst>
    <p:handoutMasterId r:id="rId37"/>
  </p:handoutMasterIdLst>
  <p:sldIdLst>
    <p:sldId id="256" r:id="rId2"/>
    <p:sldId id="493" r:id="rId3"/>
    <p:sldId id="494" r:id="rId4"/>
    <p:sldId id="495" r:id="rId5"/>
    <p:sldId id="496" r:id="rId6"/>
    <p:sldId id="497" r:id="rId7"/>
    <p:sldId id="499" r:id="rId8"/>
    <p:sldId id="498" r:id="rId9"/>
    <p:sldId id="500" r:id="rId10"/>
    <p:sldId id="501" r:id="rId11"/>
    <p:sldId id="502" r:id="rId12"/>
    <p:sldId id="503" r:id="rId13"/>
    <p:sldId id="338" r:id="rId14"/>
    <p:sldId id="484" r:id="rId15"/>
    <p:sldId id="483" r:id="rId16"/>
    <p:sldId id="485" r:id="rId17"/>
    <p:sldId id="486" r:id="rId18"/>
    <p:sldId id="482" r:id="rId19"/>
    <p:sldId id="487" r:id="rId20"/>
    <p:sldId id="491" r:id="rId21"/>
    <p:sldId id="488" r:id="rId22"/>
    <p:sldId id="489" r:id="rId23"/>
    <p:sldId id="492" r:id="rId24"/>
    <p:sldId id="504" r:id="rId25"/>
    <p:sldId id="505" r:id="rId26"/>
    <p:sldId id="506" r:id="rId27"/>
    <p:sldId id="507" r:id="rId28"/>
    <p:sldId id="508" r:id="rId29"/>
    <p:sldId id="509" r:id="rId30"/>
    <p:sldId id="511" r:id="rId31"/>
    <p:sldId id="512" r:id="rId32"/>
    <p:sldId id="513" r:id="rId33"/>
    <p:sldId id="514" r:id="rId34"/>
    <p:sldId id="515" r:id="rId35"/>
  </p:sldIdLst>
  <p:sldSz cx="9144000" cy="6858000" type="screen4x3"/>
  <p:notesSz cx="6858000" cy="9144000"/>
  <p:embeddedFontLst>
    <p:embeddedFont>
      <p:font typeface="Calibri" panose="020F0502020204030204" pitchFamily="34" charset="0"/>
      <p:regular r:id="rId38"/>
      <p:bold r:id="rId39"/>
      <p:italic r:id="rId40"/>
      <p:boldItalic r:id="rId41"/>
    </p:embeddedFont>
    <p:embeddedFont>
      <p:font typeface="Cambria Math" panose="02040503050406030204" pitchFamily="18" charset="0"/>
      <p:regular r:id="rId4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in Hendrix" initials="RH" lastIdx="3" clrIdx="0">
    <p:extLst>
      <p:ext uri="{19B8F6BF-5375-455C-9EA6-DF929625EA0E}">
        <p15:presenceInfo xmlns:p15="http://schemas.microsoft.com/office/powerpoint/2012/main" userId="S-1-5-21-1482476501-413027322-842925246-109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F497D"/>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2" d="100"/>
          <a:sy n="112" d="100"/>
        </p:scale>
        <p:origin x="183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2.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5.fntdata"/><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font" Target="fonts/font3.fntdata"/><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1.fntdata"/><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font" Target="fonts/font4.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9/14/2018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9/14/2018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7.wmf"/><Relationship Id="rId5" Type="http://schemas.openxmlformats.org/officeDocument/2006/relationships/oleObject" Target="../embeddings/oleObject3.bin"/><Relationship Id="rId4" Type="http://schemas.openxmlformats.org/officeDocument/2006/relationships/image" Target="../media/image6.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8.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0.wmf"/><Relationship Id="rId5" Type="http://schemas.openxmlformats.org/officeDocument/2006/relationships/oleObject" Target="../embeddings/oleObject6.bin"/><Relationship Id="rId4" Type="http://schemas.openxmlformats.org/officeDocument/2006/relationships/image" Target="../media/image9.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4.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6.wmf"/></Relationships>
</file>

<file path=ppt/slides/_rels/slide3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8.wmf"/></Relationships>
</file>

<file path=ppt/slides/_rels/slide3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15.3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Two-Way ANOVA: The Factorial Design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1C6B3-A23C-4F84-8623-78654ED11545}"/>
              </a:ext>
            </a:extLst>
          </p:cNvPr>
          <p:cNvSpPr>
            <a:spLocks noGrp="1"/>
          </p:cNvSpPr>
          <p:nvPr>
            <p:ph type="title"/>
          </p:nvPr>
        </p:nvSpPr>
        <p:spPr/>
        <p:txBody>
          <a:bodyPr/>
          <a:lstStyle/>
          <a:p>
            <a:r>
              <a:rPr lang="en-US" dirty="0"/>
              <a:t>Two-Way ANOVA: The Factorial Design</a:t>
            </a:r>
          </a:p>
        </p:txBody>
      </p:sp>
      <p:sp>
        <p:nvSpPr>
          <p:cNvPr id="3" name="Content Placeholder 2">
            <a:extLst>
              <a:ext uri="{FF2B5EF4-FFF2-40B4-BE49-F238E27FC236}">
                <a16:creationId xmlns:a16="http://schemas.microsoft.com/office/drawing/2014/main" id="{1F0F9CF6-452E-45DF-800E-4ED55F324AC8}"/>
              </a:ext>
            </a:extLst>
          </p:cNvPr>
          <p:cNvSpPr>
            <a:spLocks noGrp="1"/>
          </p:cNvSpPr>
          <p:nvPr>
            <p:ph idx="1"/>
          </p:nvPr>
        </p:nvSpPr>
        <p:spPr/>
        <p:txBody>
          <a:bodyPr/>
          <a:lstStyle/>
          <a:p>
            <a:pPr algn="ctr"/>
            <a:r>
              <a:rPr lang="en-US" b="1" dirty="0"/>
              <a:t>Salary Data</a:t>
            </a:r>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r>
              <a:rPr lang="en-US" dirty="0"/>
              <a:t>Figure 15.3.3 </a:t>
            </a:r>
          </a:p>
        </p:txBody>
      </p:sp>
      <p:pic>
        <p:nvPicPr>
          <p:cNvPr id="4" name="Picture 3">
            <a:extLst>
              <a:ext uri="{FF2B5EF4-FFF2-40B4-BE49-F238E27FC236}">
                <a16:creationId xmlns:a16="http://schemas.microsoft.com/office/drawing/2014/main" id="{2BA4636B-9D00-4EF7-B1C5-4C6BF9ED55C1}"/>
              </a:ext>
            </a:extLst>
          </p:cNvPr>
          <p:cNvPicPr>
            <a:picLocks noChangeAspect="1"/>
          </p:cNvPicPr>
          <p:nvPr/>
        </p:nvPicPr>
        <p:blipFill rotWithShape="1">
          <a:blip r:embed="rId2"/>
          <a:srcRect t="11313"/>
          <a:stretch/>
        </p:blipFill>
        <p:spPr>
          <a:xfrm>
            <a:off x="503040" y="1752600"/>
            <a:ext cx="8137921" cy="3135765"/>
          </a:xfrm>
          <a:prstGeom prst="rect">
            <a:avLst/>
          </a:prstGeom>
        </p:spPr>
      </p:pic>
    </p:spTree>
    <p:extLst>
      <p:ext uri="{BB962C8B-B14F-4D97-AF65-F5344CB8AC3E}">
        <p14:creationId xmlns:p14="http://schemas.microsoft.com/office/powerpoint/2010/main" val="3235216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2BA92-9E0E-43AB-B0ED-7BFD2B60CCBF}"/>
              </a:ext>
            </a:extLst>
          </p:cNvPr>
          <p:cNvSpPr>
            <a:spLocks noGrp="1"/>
          </p:cNvSpPr>
          <p:nvPr>
            <p:ph type="title"/>
          </p:nvPr>
        </p:nvSpPr>
        <p:spPr/>
        <p:txBody>
          <a:bodyPr/>
          <a:lstStyle/>
          <a:p>
            <a:r>
              <a:rPr lang="en-US" dirty="0"/>
              <a:t>Two-Way ANOVA: The Factorial Design</a:t>
            </a:r>
          </a:p>
        </p:txBody>
      </p:sp>
      <p:sp>
        <p:nvSpPr>
          <p:cNvPr id="3" name="Content Placeholder 2">
            <a:extLst>
              <a:ext uri="{FF2B5EF4-FFF2-40B4-BE49-F238E27FC236}">
                <a16:creationId xmlns:a16="http://schemas.microsoft.com/office/drawing/2014/main" id="{E5ACD251-C76E-4D92-8D30-F3378D970E66}"/>
              </a:ext>
            </a:extLst>
          </p:cNvPr>
          <p:cNvSpPr>
            <a:spLocks noGrp="1"/>
          </p:cNvSpPr>
          <p:nvPr>
            <p:ph idx="1"/>
          </p:nvPr>
        </p:nvSpPr>
        <p:spPr/>
        <p:txBody>
          <a:bodyPr/>
          <a:lstStyle/>
          <a:p>
            <a:r>
              <a:rPr lang="en-US" dirty="0"/>
              <a:t>To develop the test procedure for the two-way ANOVA we again rely on the concepts presented in Section 15.1. The variation among the sample observations, represented by the total sum of squares, can be broken down into four pieces: the </a:t>
            </a:r>
            <a:r>
              <a:rPr lang="en-US" b="1" dirty="0"/>
              <a:t>sum of squares for Factor A </a:t>
            </a:r>
            <a:r>
              <a:rPr lang="en-US" dirty="0"/>
              <a:t>(</a:t>
            </a:r>
            <a:r>
              <a:rPr lang="en-US" b="1" dirty="0"/>
              <a:t>SSA</a:t>
            </a:r>
            <a:r>
              <a:rPr lang="en-US" dirty="0"/>
              <a:t>), the </a:t>
            </a:r>
            <a:r>
              <a:rPr lang="en-US" b="1" dirty="0"/>
              <a:t>sum of squares for Factor B </a:t>
            </a:r>
            <a:r>
              <a:rPr lang="en-US" dirty="0"/>
              <a:t>(</a:t>
            </a:r>
            <a:r>
              <a:rPr lang="en-US" b="1" dirty="0"/>
              <a:t>SSB</a:t>
            </a:r>
            <a:r>
              <a:rPr lang="en-US" dirty="0"/>
              <a:t>), the </a:t>
            </a:r>
            <a:r>
              <a:rPr lang="en-US" b="1" dirty="0"/>
              <a:t>sum of squares for interaction </a:t>
            </a:r>
            <a:r>
              <a:rPr lang="en-US" dirty="0"/>
              <a:t>(</a:t>
            </a:r>
            <a:r>
              <a:rPr lang="en-US" b="1" dirty="0"/>
              <a:t>SSAB</a:t>
            </a:r>
            <a:r>
              <a:rPr lang="en-US" dirty="0"/>
              <a:t>), and the sum of squares for error, SSE.</a:t>
            </a:r>
          </a:p>
        </p:txBody>
      </p:sp>
    </p:spTree>
    <p:extLst>
      <p:ext uri="{BB962C8B-B14F-4D97-AF65-F5344CB8AC3E}">
        <p14:creationId xmlns:p14="http://schemas.microsoft.com/office/powerpoint/2010/main" val="1139627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C7540-7F0D-474D-9AA1-A4CFBC6FAFD4}"/>
              </a:ext>
            </a:extLst>
          </p:cNvPr>
          <p:cNvSpPr>
            <a:spLocks noGrp="1"/>
          </p:cNvSpPr>
          <p:nvPr>
            <p:ph type="title"/>
          </p:nvPr>
        </p:nvSpPr>
        <p:spPr/>
        <p:txBody>
          <a:bodyPr/>
          <a:lstStyle/>
          <a:p>
            <a:r>
              <a:rPr lang="en-US" dirty="0"/>
              <a:t>Two-Way ANOVA: The Factorial Design</a:t>
            </a:r>
          </a:p>
        </p:txBody>
      </p:sp>
      <p:sp>
        <p:nvSpPr>
          <p:cNvPr id="3" name="Content Placeholder 2">
            <a:extLst>
              <a:ext uri="{FF2B5EF4-FFF2-40B4-BE49-F238E27FC236}">
                <a16:creationId xmlns:a16="http://schemas.microsoft.com/office/drawing/2014/main" id="{49C00C1D-14ED-430A-8E82-0B039FA0E2B0}"/>
              </a:ext>
            </a:extLst>
          </p:cNvPr>
          <p:cNvSpPr>
            <a:spLocks noGrp="1"/>
          </p:cNvSpPr>
          <p:nvPr>
            <p:ph idx="1"/>
          </p:nvPr>
        </p:nvSpPr>
        <p:spPr/>
        <p:txBody>
          <a:bodyPr>
            <a:normAutofit fontScale="77500" lnSpcReduction="20000"/>
          </a:bodyPr>
          <a:lstStyle/>
          <a:p>
            <a:r>
              <a:rPr lang="en-US" sz="3600" dirty="0"/>
              <a:t>Thus,</a:t>
            </a:r>
            <a:endParaRPr lang="en-US" sz="3600" b="1" dirty="0"/>
          </a:p>
          <a:p>
            <a:pPr>
              <a:tabLst>
                <a:tab pos="1771650" algn="l"/>
                <a:tab pos="4057650" algn="l"/>
                <a:tab pos="4286250" algn="l"/>
                <a:tab pos="4800600" algn="l"/>
                <a:tab pos="5086350" algn="l"/>
                <a:tab pos="5600700" algn="l"/>
                <a:tab pos="5886450" algn="l"/>
                <a:tab pos="6915150" algn="l"/>
              </a:tabLst>
            </a:pPr>
            <a:r>
              <a:rPr lang="en-US" sz="2600" b="1" dirty="0"/>
              <a:t>Sum of Squares </a:t>
            </a:r>
            <a:r>
              <a:rPr lang="en-US" sz="2600" dirty="0"/>
              <a:t>	Total Sum of Squares 	= 	SSA 	+ 	SSB 	+ 	SSAB 	+   SSE </a:t>
            </a:r>
          </a:p>
          <a:p>
            <a:pPr>
              <a:tabLst>
                <a:tab pos="1771650" algn="l"/>
                <a:tab pos="4057650" algn="l"/>
                <a:tab pos="4286250" algn="l"/>
                <a:tab pos="4800600" algn="l"/>
                <a:tab pos="5086350" algn="l"/>
                <a:tab pos="5600700" algn="l"/>
                <a:tab pos="5886450" algn="l"/>
                <a:tab pos="6572250" algn="l"/>
                <a:tab pos="6858000" algn="l"/>
              </a:tabLst>
            </a:pPr>
            <a:r>
              <a:rPr lang="en-US" sz="2600" b="1" dirty="0"/>
              <a:t>Degrees of 	</a:t>
            </a:r>
            <a:r>
              <a:rPr lang="en-US" sz="2600" i="1" dirty="0"/>
              <a:t> n </a:t>
            </a:r>
            <a:r>
              <a:rPr lang="en-US" sz="2600" dirty="0"/>
              <a:t>−1 	= </a:t>
            </a:r>
            <a:r>
              <a:rPr lang="pt-BR" sz="2600" i="1" dirty="0"/>
              <a:t>a </a:t>
            </a:r>
            <a:r>
              <a:rPr lang="pt-BR" sz="2600" dirty="0"/>
              <a:t>−1 	+ 	</a:t>
            </a:r>
            <a:r>
              <a:rPr lang="pt-BR" sz="2600" i="1" dirty="0"/>
              <a:t>b </a:t>
            </a:r>
            <a:r>
              <a:rPr lang="pt-BR" sz="2600" dirty="0"/>
              <a:t>−1 	+ (</a:t>
            </a:r>
            <a:r>
              <a:rPr lang="pt-BR" sz="2600" i="1" dirty="0"/>
              <a:t>a</a:t>
            </a:r>
            <a:r>
              <a:rPr lang="pt-BR" sz="2600" dirty="0"/>
              <a:t>−1)(</a:t>
            </a:r>
            <a:r>
              <a:rPr lang="pt-BR" sz="2600" i="1" dirty="0"/>
              <a:t>b</a:t>
            </a:r>
            <a:r>
              <a:rPr lang="pt-BR" sz="2600" dirty="0"/>
              <a:t>−1) + </a:t>
            </a:r>
            <a:r>
              <a:rPr lang="pt-BR" sz="2600" i="1" dirty="0"/>
              <a:t>ab</a:t>
            </a:r>
            <a:r>
              <a:rPr lang="pt-BR" sz="2600" dirty="0"/>
              <a:t>(</a:t>
            </a:r>
            <a:r>
              <a:rPr lang="pt-BR" sz="2600" i="1" dirty="0"/>
              <a:t>r</a:t>
            </a:r>
            <a:r>
              <a:rPr lang="pt-BR" sz="2600" dirty="0"/>
              <a:t>−1)</a:t>
            </a:r>
            <a:br>
              <a:rPr lang="en-US" sz="2600" b="1" dirty="0"/>
            </a:br>
            <a:r>
              <a:rPr lang="en-US" sz="2600" b="1" dirty="0"/>
              <a:t>Freedom</a:t>
            </a:r>
          </a:p>
          <a:p>
            <a:r>
              <a:rPr lang="en-US" sz="3200" dirty="0"/>
              <a:t>where </a:t>
            </a:r>
          </a:p>
          <a:p>
            <a:pPr>
              <a:tabLst>
                <a:tab pos="457200" algn="l"/>
              </a:tabLst>
            </a:pPr>
            <a:r>
              <a:rPr lang="en-US" sz="3200" i="1" dirty="0"/>
              <a:t>	n </a:t>
            </a:r>
            <a:r>
              <a:rPr lang="en-US" sz="3200" dirty="0"/>
              <a:t>is the total number of observations, </a:t>
            </a:r>
          </a:p>
          <a:p>
            <a:pPr>
              <a:tabLst>
                <a:tab pos="457200" algn="l"/>
              </a:tabLst>
            </a:pPr>
            <a:r>
              <a:rPr lang="en-US" sz="3200" i="1" dirty="0"/>
              <a:t>	a </a:t>
            </a:r>
            <a:r>
              <a:rPr lang="en-US" sz="3200" dirty="0"/>
              <a:t>is the number of levels of Factor A, </a:t>
            </a:r>
          </a:p>
          <a:p>
            <a:pPr>
              <a:tabLst>
                <a:tab pos="457200" algn="l"/>
              </a:tabLst>
            </a:pPr>
            <a:r>
              <a:rPr lang="en-US" sz="3200" i="1" dirty="0"/>
              <a:t>	b </a:t>
            </a:r>
            <a:r>
              <a:rPr lang="en-US" sz="3200" dirty="0"/>
              <a:t>is the number of levels of Factor B, and </a:t>
            </a:r>
          </a:p>
          <a:p>
            <a:pPr>
              <a:tabLst>
                <a:tab pos="457200" algn="l"/>
              </a:tabLst>
            </a:pPr>
            <a:r>
              <a:rPr lang="en-US" sz="3200" i="1" dirty="0"/>
              <a:t>	r </a:t>
            </a:r>
            <a:r>
              <a:rPr lang="en-US" sz="3200" dirty="0"/>
              <a:t>is the number of observations in the combinations of 	levels of Factor A and Factor B (i.e., the number of 	observations in each cell). </a:t>
            </a:r>
          </a:p>
          <a:p>
            <a:r>
              <a:rPr lang="en-US" sz="3200" dirty="0"/>
              <a:t>The assumptions for the tests in a two-way ANOVA are as follows.</a:t>
            </a:r>
          </a:p>
          <a:p>
            <a:pPr>
              <a:tabLst>
                <a:tab pos="1771650" algn="l"/>
                <a:tab pos="4057650" algn="l"/>
                <a:tab pos="4286250" algn="l"/>
                <a:tab pos="4800600" algn="l"/>
                <a:tab pos="5086350" algn="l"/>
                <a:tab pos="5600700" algn="l"/>
                <a:tab pos="5886450" algn="l"/>
                <a:tab pos="6572250" algn="l"/>
                <a:tab pos="6858000" algn="l"/>
              </a:tabLst>
            </a:pPr>
            <a:endParaRPr lang="en-US" dirty="0"/>
          </a:p>
          <a:p>
            <a:endParaRPr lang="en-US" dirty="0"/>
          </a:p>
        </p:txBody>
      </p:sp>
    </p:spTree>
    <p:extLst>
      <p:ext uri="{BB962C8B-B14F-4D97-AF65-F5344CB8AC3E}">
        <p14:creationId xmlns:p14="http://schemas.microsoft.com/office/powerpoint/2010/main" val="454825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Two-Way ANOVA Assumptions</a:t>
            </a:r>
          </a:p>
        </p:txBody>
      </p:sp>
      <p:sp>
        <p:nvSpPr>
          <p:cNvPr id="4" name="Content Placeholder 2"/>
          <p:cNvSpPr>
            <a:spLocks noGrp="1"/>
          </p:cNvSpPr>
          <p:nvPr>
            <p:ph idx="1"/>
          </p:nvPr>
        </p:nvSpPr>
        <p:spPr>
          <a:xfrm>
            <a:off x="457200" y="1280160"/>
            <a:ext cx="8229600" cy="4044184"/>
          </a:xfrm>
          <a:solidFill>
            <a:srgbClr val="FFFFCC"/>
          </a:solidFill>
          <a:ln w="28575">
            <a:solidFill>
              <a:srgbClr val="000000"/>
            </a:solidFill>
          </a:ln>
        </p:spPr>
        <p:txBody>
          <a:bodyPr>
            <a:spAutoFit/>
          </a:bodyPr>
          <a:lstStyle/>
          <a:p>
            <a:pPr algn="ctr"/>
            <a:r>
              <a:rPr lang="en-US" b="1" dirty="0">
                <a:solidFill>
                  <a:srgbClr val="000000"/>
                </a:solidFill>
              </a:rPr>
              <a:t>Assumptions</a:t>
            </a:r>
            <a:endParaRPr lang="en-US" dirty="0">
              <a:solidFill>
                <a:srgbClr val="000000"/>
              </a:solidFill>
            </a:endParaRPr>
          </a:p>
          <a:p>
            <a:pPr marL="514350" indent="-514350">
              <a:buFont typeface="+mj-lt"/>
              <a:buAutoNum type="arabicPeriod"/>
            </a:pPr>
            <a:r>
              <a:rPr lang="en-US" sz="2600" dirty="0">
                <a:solidFill>
                  <a:srgbClr val="000000"/>
                </a:solidFill>
              </a:rPr>
              <a:t>The sample measurements in each cell are random samples that are independent of each other. </a:t>
            </a:r>
          </a:p>
          <a:p>
            <a:pPr marL="514350" indent="-514350">
              <a:buFont typeface="+mj-lt"/>
              <a:buAutoNum type="arabicPeriod"/>
            </a:pPr>
            <a:r>
              <a:rPr lang="en-US" sz="2600" dirty="0">
                <a:solidFill>
                  <a:srgbClr val="000000"/>
                </a:solidFill>
              </a:rPr>
              <a:t>The measurements in each cell come from a population that is approximately normally distributed (assumed). </a:t>
            </a:r>
          </a:p>
          <a:p>
            <a:pPr marL="514350" indent="-514350">
              <a:buFont typeface="+mj-lt"/>
              <a:buAutoNum type="arabicPeriod"/>
            </a:pPr>
            <a:r>
              <a:rPr lang="en-US" sz="2600" dirty="0">
                <a:solidFill>
                  <a:srgbClr val="000000"/>
                </a:solidFill>
              </a:rPr>
              <a:t>The populations have approximately equal variances (assumed). </a:t>
            </a:r>
          </a:p>
          <a:p>
            <a:pPr marL="514350" indent="-514350">
              <a:buFont typeface="+mj-lt"/>
              <a:buAutoNum type="arabicPeriod"/>
            </a:pPr>
            <a:r>
              <a:rPr lang="en-US" sz="2600" dirty="0">
                <a:solidFill>
                  <a:srgbClr val="000000"/>
                </a:solidFill>
              </a:rPr>
              <a:t>All the cells have an equal number of measurements (a balanced design).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txBox="1">
            <a:spLocks/>
          </p:cNvSpPr>
          <p:nvPr/>
        </p:nvSpPr>
        <p:spPr>
          <a:xfrm>
            <a:off x="457200" y="1219200"/>
            <a:ext cx="8229600" cy="1471172"/>
          </a:xfrm>
          <a:prstGeom prst="rect">
            <a:avLst/>
          </a:prstGeom>
          <a:ln w="28575">
            <a:solidFill>
              <a:srgbClr val="FF0000"/>
            </a:solidFill>
          </a:ln>
        </p:spPr>
        <p:txBody>
          <a:bodyPr>
            <a:spAutoFit/>
          </a:bodyPr>
          <a:lstStyle/>
          <a:p>
            <a:pPr marL="1588" marR="0" lvl="0" indent="-1588"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r>
              <a:rPr kumimoji="0" lang="en-US" sz="2800" b="1" i="0" u="none" strike="noStrike" kern="1200" cap="none" spc="0" normalizeH="0" baseline="0" noProof="0" dirty="0">
                <a:ln>
                  <a:noFill/>
                </a:ln>
                <a:solidFill>
                  <a:srgbClr val="000000"/>
                </a:solidFill>
                <a:effectLst/>
                <a:uLnTx/>
                <a:uFillTx/>
                <a:latin typeface="Calibri" pitchFamily="34" charset="0"/>
                <a:ea typeface="+mn-ea"/>
                <a:cs typeface="+mn-cs"/>
              </a:rPr>
              <a:t>Note</a:t>
            </a:r>
          </a:p>
          <a:p>
            <a:pPr lvl="0">
              <a:spcBef>
                <a:spcPct val="20000"/>
              </a:spcBef>
            </a:pPr>
            <a:r>
              <a:rPr lang="en-US" sz="2800" dirty="0">
                <a:solidFill>
                  <a:srgbClr val="000000"/>
                </a:solidFill>
              </a:rPr>
              <a:t>To test for interaction between the factors you must have at least 2 observations per cell (</a:t>
            </a:r>
            <a:r>
              <a:rPr lang="en-US" sz="2800" i="1" dirty="0">
                <a:solidFill>
                  <a:srgbClr val="000000"/>
                </a:solidFill>
              </a:rPr>
              <a:t>r</a:t>
            </a:r>
            <a:r>
              <a:rPr lang="en-US" sz="2800" dirty="0">
                <a:solidFill>
                  <a:srgbClr val="000000"/>
                </a:solidFill>
              </a:rPr>
              <a:t> ≥ 2). </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for Interaction between Factors </a:t>
            </a:r>
          </a:p>
        </p:txBody>
      </p:sp>
      <p:sp>
        <p:nvSpPr>
          <p:cNvPr id="4" name="Content Placeholder 2"/>
          <p:cNvSpPr>
            <a:spLocks noGrp="1"/>
          </p:cNvSpPr>
          <p:nvPr>
            <p:ph idx="1"/>
          </p:nvPr>
        </p:nvSpPr>
        <p:spPr>
          <a:xfrm>
            <a:off x="457200" y="1280160"/>
            <a:ext cx="8229600" cy="4573560"/>
          </a:xfrm>
          <a:solidFill>
            <a:srgbClr val="FFFFCC"/>
          </a:solidFill>
          <a:ln w="28575">
            <a:solidFill>
              <a:srgbClr val="000000"/>
            </a:solidFill>
          </a:ln>
        </p:spPr>
        <p:txBody>
          <a:bodyPr>
            <a:spAutoFit/>
          </a:bodyPr>
          <a:lstStyle/>
          <a:p>
            <a:pPr algn="ctr"/>
            <a:r>
              <a:rPr lang="en-US" b="1" dirty="0">
                <a:solidFill>
                  <a:srgbClr val="000000"/>
                </a:solidFill>
              </a:rPr>
              <a:t>Procedure</a:t>
            </a:r>
            <a:endParaRPr lang="en-US" dirty="0">
              <a:solidFill>
                <a:srgbClr val="000000"/>
              </a:solidFill>
            </a:endParaRPr>
          </a:p>
          <a:p>
            <a:pPr marL="3175" indent="-3175"/>
            <a:r>
              <a:rPr lang="en-US" b="1" dirty="0">
                <a:solidFill>
                  <a:srgbClr val="000000"/>
                </a:solidFill>
              </a:rPr>
              <a:t>Hypotheses: </a:t>
            </a:r>
          </a:p>
          <a:p>
            <a:pPr marL="511175" indent="-511175"/>
            <a:r>
              <a:rPr lang="en-US" i="1" dirty="0">
                <a:solidFill>
                  <a:srgbClr val="000000"/>
                </a:solidFill>
              </a:rPr>
              <a:t>H</a:t>
            </a:r>
            <a:r>
              <a:rPr lang="en-US" baseline="-25000" dirty="0">
                <a:solidFill>
                  <a:srgbClr val="000000"/>
                </a:solidFill>
              </a:rPr>
              <a:t>0</a:t>
            </a:r>
            <a:r>
              <a:rPr lang="en-US" dirty="0">
                <a:solidFill>
                  <a:srgbClr val="000000"/>
                </a:solidFill>
              </a:rPr>
              <a:t>: There is no interaction between Factor A and Factor B.</a:t>
            </a:r>
          </a:p>
          <a:p>
            <a:pPr marL="511175" indent="-511175"/>
            <a:r>
              <a:rPr lang="en-US" i="1" dirty="0">
                <a:solidFill>
                  <a:srgbClr val="000000"/>
                </a:solidFill>
              </a:rPr>
              <a:t>H</a:t>
            </a:r>
            <a:r>
              <a:rPr lang="en-US" i="1" baseline="-25000" dirty="0">
                <a:solidFill>
                  <a:srgbClr val="000000"/>
                </a:solidFill>
              </a:rPr>
              <a:t>a</a:t>
            </a:r>
            <a:r>
              <a:rPr lang="en-US" dirty="0">
                <a:solidFill>
                  <a:srgbClr val="000000"/>
                </a:solidFill>
              </a:rPr>
              <a:t>: There is interaction between Factor A and Factor B. </a:t>
            </a:r>
          </a:p>
          <a:p>
            <a:pPr marL="3175" indent="-3175"/>
            <a:r>
              <a:rPr lang="en-US" b="1" dirty="0">
                <a:solidFill>
                  <a:srgbClr val="000000"/>
                </a:solidFill>
              </a:rPr>
              <a:t>Test Statistic: </a:t>
            </a:r>
          </a:p>
          <a:p>
            <a:pPr marL="3175" indent="-3175"/>
            <a:endParaRPr lang="en-US" b="1" dirty="0">
              <a:solidFill>
                <a:srgbClr val="000000"/>
              </a:solidFill>
            </a:endParaRPr>
          </a:p>
          <a:p>
            <a:pPr marL="3175" indent="-3175"/>
            <a:endParaRPr lang="en-US" b="1" dirty="0">
              <a:solidFill>
                <a:srgbClr val="000000"/>
              </a:solidFill>
            </a:endParaRPr>
          </a:p>
          <a:p>
            <a:pPr marL="3175" indent="-3175"/>
            <a:endParaRPr lang="en-US" b="1" dirty="0">
              <a:solidFill>
                <a:srgbClr val="000000"/>
              </a:solidFill>
            </a:endParaRPr>
          </a:p>
        </p:txBody>
      </p:sp>
      <p:graphicFrame>
        <p:nvGraphicFramePr>
          <p:cNvPr id="282625" name="Object 1"/>
          <p:cNvGraphicFramePr>
            <a:graphicFrameLocks noChangeAspect="1"/>
          </p:cNvGraphicFramePr>
          <p:nvPr/>
        </p:nvGraphicFramePr>
        <p:xfrm>
          <a:off x="3124200" y="3886200"/>
          <a:ext cx="3708400" cy="1892300"/>
        </p:xfrm>
        <a:graphic>
          <a:graphicData uri="http://schemas.openxmlformats.org/presentationml/2006/ole">
            <mc:AlternateContent xmlns:mc="http://schemas.openxmlformats.org/markup-compatibility/2006">
              <mc:Choice xmlns:v="urn:schemas-microsoft-com:vml" Requires="v">
                <p:oleObj spid="_x0000_s282674" name="Equation" r:id="rId3" imgW="3708360" imgH="1892160" progId="Equation.DSMT4">
                  <p:embed/>
                </p:oleObj>
              </mc:Choice>
              <mc:Fallback>
                <p:oleObj name="Equation" r:id="rId3" imgW="3708360" imgH="189216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3886200"/>
                        <a:ext cx="3708400" cy="189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for Interaction between Factors </a:t>
            </a:r>
          </a:p>
        </p:txBody>
      </p:sp>
      <p:sp>
        <p:nvSpPr>
          <p:cNvPr id="4" name="Content Placeholder 2"/>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pPr marL="3175" indent="-3175"/>
            <a:r>
              <a:rPr lang="en-US" b="1" dirty="0">
                <a:solidFill>
                  <a:srgbClr val="000000"/>
                </a:solidFill>
              </a:rPr>
              <a:t>Rejection Region: </a:t>
            </a:r>
          </a:p>
          <a:p>
            <a:pPr marL="3175" indent="-3175"/>
            <a:r>
              <a:rPr lang="en-US" dirty="0">
                <a:solidFill>
                  <a:srgbClr val="000000"/>
                </a:solidFill>
              </a:rPr>
              <a:t>Reject the null hypothesis if </a:t>
            </a:r>
            <a:r>
              <a:rPr lang="en-US" i="1" dirty="0">
                <a:solidFill>
                  <a:srgbClr val="000000"/>
                </a:solidFill>
              </a:rPr>
              <a:t>F</a:t>
            </a:r>
            <a:r>
              <a:rPr lang="en-US" dirty="0">
                <a:solidFill>
                  <a:srgbClr val="000000"/>
                </a:solidFill>
              </a:rPr>
              <a:t> &gt; </a:t>
            </a:r>
            <a:r>
              <a:rPr lang="en-US" i="1" dirty="0">
                <a:solidFill>
                  <a:srgbClr val="000000"/>
                </a:solidFill>
              </a:rPr>
              <a:t>F</a:t>
            </a:r>
            <a:r>
              <a:rPr lang="el-GR" i="1" baseline="-25000" dirty="0">
                <a:solidFill>
                  <a:srgbClr val="000000"/>
                </a:solidFill>
                <a:latin typeface="Cambria Math" panose="02040503050406030204" pitchFamily="18" charset="0"/>
                <a:ea typeface="Cambria Math" panose="02040503050406030204" pitchFamily="18" charset="0"/>
              </a:rPr>
              <a:t>α</a:t>
            </a:r>
            <a:r>
              <a:rPr lang="en-US" i="1" dirty="0">
                <a:solidFill>
                  <a:srgbClr val="000000"/>
                </a:solidFill>
              </a:rPr>
              <a:t> </a:t>
            </a:r>
            <a:r>
              <a:rPr lang="en-US" dirty="0">
                <a:solidFill>
                  <a:srgbClr val="000000"/>
                </a:solidFill>
              </a:rPr>
              <a:t>with (</a:t>
            </a:r>
            <a:r>
              <a:rPr lang="en-US" i="1" dirty="0">
                <a:solidFill>
                  <a:srgbClr val="000000"/>
                </a:solidFill>
              </a:rPr>
              <a:t>a </a:t>
            </a:r>
            <a:r>
              <a:rPr lang="en-US" dirty="0">
                <a:solidFill>
                  <a:srgbClr val="000000"/>
                </a:solidFill>
              </a:rPr>
              <a:t>− 1)(</a:t>
            </a:r>
            <a:r>
              <a:rPr lang="en-US" i="1" dirty="0">
                <a:solidFill>
                  <a:srgbClr val="000000"/>
                </a:solidFill>
              </a:rPr>
              <a:t>b</a:t>
            </a:r>
            <a:r>
              <a:rPr lang="en-US" dirty="0">
                <a:solidFill>
                  <a:srgbClr val="000000"/>
                </a:solidFill>
              </a:rPr>
              <a:t> − 1) numerator degrees of freedom and </a:t>
            </a:r>
            <a:r>
              <a:rPr lang="en-US" i="1" dirty="0">
                <a:solidFill>
                  <a:srgbClr val="000000"/>
                </a:solidFill>
              </a:rPr>
              <a:t>ab</a:t>
            </a:r>
            <a:r>
              <a:rPr lang="en-US" dirty="0">
                <a:solidFill>
                  <a:srgbClr val="000000"/>
                </a:solidFill>
              </a:rPr>
              <a:t>(</a:t>
            </a:r>
            <a:r>
              <a:rPr lang="en-US" i="1" dirty="0">
                <a:solidFill>
                  <a:srgbClr val="000000"/>
                </a:solidFill>
              </a:rPr>
              <a:t>r</a:t>
            </a:r>
            <a:r>
              <a:rPr lang="en-US" dirty="0">
                <a:solidFill>
                  <a:srgbClr val="000000"/>
                </a:solidFill>
              </a:rPr>
              <a:t> − 1) denominator degrees of freedom.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for Interaction between Factors </a:t>
            </a:r>
          </a:p>
        </p:txBody>
      </p:sp>
      <p:sp>
        <p:nvSpPr>
          <p:cNvPr id="4" name="Content Placeholder 2"/>
          <p:cNvSpPr>
            <a:spLocks noGrp="1"/>
          </p:cNvSpPr>
          <p:nvPr>
            <p:ph idx="1"/>
          </p:nvPr>
        </p:nvSpPr>
        <p:spPr>
          <a:xfrm>
            <a:off x="457200" y="1280160"/>
            <a:ext cx="8229600" cy="4663439"/>
          </a:xfrm>
          <a:solidFill>
            <a:srgbClr val="FFFFCC"/>
          </a:solidFill>
          <a:ln w="28575">
            <a:solidFill>
              <a:srgbClr val="000000"/>
            </a:solidFill>
          </a:ln>
        </p:spPr>
        <p:txBody>
          <a:bodyPr>
            <a:noAutofit/>
          </a:bodyPr>
          <a:lstStyle/>
          <a:p>
            <a:pPr algn="ctr"/>
            <a:r>
              <a:rPr lang="en-US" sz="2600" b="1" dirty="0">
                <a:solidFill>
                  <a:srgbClr val="000000"/>
                </a:solidFill>
              </a:rPr>
              <a:t>Procedure (cont.)</a:t>
            </a:r>
          </a:p>
          <a:p>
            <a:pPr marL="3175" indent="-3175"/>
            <a:r>
              <a:rPr lang="en-US" sz="2500" b="1" i="1" dirty="0">
                <a:solidFill>
                  <a:srgbClr val="000000"/>
                </a:solidFill>
              </a:rPr>
              <a:t>P</a:t>
            </a:r>
            <a:r>
              <a:rPr lang="en-US" sz="2500" b="1" dirty="0">
                <a:solidFill>
                  <a:srgbClr val="000000"/>
                </a:solidFill>
              </a:rPr>
              <a:t>-value: </a:t>
            </a:r>
          </a:p>
          <a:p>
            <a:pPr marL="3175" indent="-3175"/>
            <a:r>
              <a:rPr lang="en-US" sz="2500" dirty="0">
                <a:solidFill>
                  <a:srgbClr val="000000"/>
                </a:solidFill>
              </a:rPr>
              <a:t>(The </a:t>
            </a:r>
            <a:r>
              <a:rPr lang="en-US" sz="2500" i="1" dirty="0">
                <a:solidFill>
                  <a:srgbClr val="000000"/>
                </a:solidFill>
              </a:rPr>
              <a:t>P</a:t>
            </a:r>
            <a:r>
              <a:rPr lang="en-US" sz="2500" dirty="0">
                <a:solidFill>
                  <a:srgbClr val="000000"/>
                </a:solidFill>
              </a:rPr>
              <a:t>-value should be available from the output of an ANOVA test performed using technology.) </a:t>
            </a:r>
          </a:p>
          <a:p>
            <a:pPr marL="3175" indent="-3175"/>
            <a:r>
              <a:rPr lang="en-US" sz="2500" dirty="0">
                <a:solidFill>
                  <a:srgbClr val="000000"/>
                </a:solidFill>
              </a:rPr>
              <a:t>If the computed </a:t>
            </a:r>
            <a:r>
              <a:rPr lang="en-US" sz="2500" i="1" dirty="0">
                <a:solidFill>
                  <a:srgbClr val="000000"/>
                </a:solidFill>
              </a:rPr>
              <a:t>P</a:t>
            </a:r>
            <a:r>
              <a:rPr lang="en-US" sz="2500" dirty="0">
                <a:solidFill>
                  <a:srgbClr val="000000"/>
                </a:solidFill>
              </a:rPr>
              <a:t>-value is less than </a:t>
            </a:r>
            <a:r>
              <a:rPr lang="el-GR" sz="2500" i="1" dirty="0">
                <a:solidFill>
                  <a:srgbClr val="000000"/>
                </a:solidFill>
                <a:latin typeface="Cambria Math" panose="02040503050406030204" pitchFamily="18" charset="0"/>
                <a:ea typeface="Cambria Math" panose="02040503050406030204" pitchFamily="18" charset="0"/>
              </a:rPr>
              <a:t>α</a:t>
            </a:r>
            <a:r>
              <a:rPr lang="en-US" sz="2500" dirty="0">
                <a:solidFill>
                  <a:srgbClr val="000000"/>
                </a:solidFill>
              </a:rPr>
              <a:t>, reject the null hypothesis in favor of the alternative.</a:t>
            </a:r>
          </a:p>
          <a:p>
            <a:pPr marL="3175" indent="-3175"/>
            <a:r>
              <a:rPr lang="en-US" sz="2500" dirty="0">
                <a:solidFill>
                  <a:srgbClr val="000000"/>
                </a:solidFill>
              </a:rPr>
              <a:t>If the computed </a:t>
            </a:r>
            <a:r>
              <a:rPr lang="en-US" sz="2500" i="1" dirty="0">
                <a:solidFill>
                  <a:srgbClr val="000000"/>
                </a:solidFill>
              </a:rPr>
              <a:t>P</a:t>
            </a:r>
            <a:r>
              <a:rPr lang="en-US" sz="2500" dirty="0">
                <a:solidFill>
                  <a:srgbClr val="000000"/>
                </a:solidFill>
              </a:rPr>
              <a:t>-value is greater than or equal to </a:t>
            </a:r>
            <a:r>
              <a:rPr lang="el-GR" sz="2500" i="1" dirty="0">
                <a:solidFill>
                  <a:srgbClr val="000000"/>
                </a:solidFill>
                <a:latin typeface="Cambria Math" panose="02040503050406030204" pitchFamily="18" charset="0"/>
                <a:ea typeface="Cambria Math" panose="02040503050406030204" pitchFamily="18" charset="0"/>
              </a:rPr>
              <a:t>α</a:t>
            </a:r>
            <a:r>
              <a:rPr lang="en-US" sz="2500" dirty="0">
                <a:solidFill>
                  <a:srgbClr val="000000"/>
                </a:solidFill>
              </a:rPr>
              <a:t>, fail to reject the null hypothesis. </a:t>
            </a:r>
          </a:p>
          <a:p>
            <a:pPr marL="3175" indent="-3175"/>
            <a:r>
              <a:rPr lang="en-US" sz="2500" b="1" dirty="0">
                <a:solidFill>
                  <a:srgbClr val="000000"/>
                </a:solidFill>
              </a:rPr>
              <a:t>Note:</a:t>
            </a:r>
            <a:r>
              <a:rPr lang="en-US" sz="2500" dirty="0">
                <a:solidFill>
                  <a:srgbClr val="000000"/>
                </a:solidFill>
              </a:rPr>
              <a:t> If the null hypothesis is rejected, then interaction exists. If interaction exists, do not proceed with the main effects tests for Factor A and Factor B.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for Main Effects for Factor A</a:t>
            </a:r>
          </a:p>
        </p:txBody>
      </p:sp>
      <p:graphicFrame>
        <p:nvGraphicFramePr>
          <p:cNvPr id="281608" name="Object 8"/>
          <p:cNvGraphicFramePr>
            <a:graphicFrameLocks noChangeAspect="1"/>
          </p:cNvGraphicFramePr>
          <p:nvPr/>
        </p:nvGraphicFramePr>
        <p:xfrm>
          <a:off x="533400" y="4207778"/>
          <a:ext cx="215900" cy="393700"/>
        </p:xfrm>
        <a:graphic>
          <a:graphicData uri="http://schemas.openxmlformats.org/presentationml/2006/ole">
            <mc:AlternateContent xmlns:mc="http://schemas.openxmlformats.org/markup-compatibility/2006">
              <mc:Choice xmlns:v="urn:schemas-microsoft-com:vml" Requires="v">
                <p:oleObj spid="_x0000_s281706" name="Equation" r:id="rId3" imgW="215640" imgH="393480" progId="Equation.DSMT4">
                  <p:embed/>
                </p:oleObj>
              </mc:Choice>
              <mc:Fallback>
                <p:oleObj name="Equation" r:id="rId3" imgW="215640" imgH="39348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207778"/>
                        <a:ext cx="215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Content Placeholder 2"/>
          <p:cNvSpPr txBox="1">
            <a:spLocks/>
          </p:cNvSpPr>
          <p:nvPr/>
        </p:nvSpPr>
        <p:spPr>
          <a:xfrm>
            <a:off x="457200" y="1280161"/>
            <a:ext cx="8229600" cy="4434840"/>
          </a:xfrm>
          <a:prstGeom prst="rect">
            <a:avLst/>
          </a:prstGeom>
          <a:solidFill>
            <a:srgbClr val="FFFFCC"/>
          </a:solidFill>
          <a:ln w="28575">
            <a:solidFill>
              <a:srgbClr val="000000"/>
            </a:solidFill>
          </a:ln>
        </p:spPr>
        <p:txBody>
          <a:bodyPr>
            <a:no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Procedure</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a:p>
            <a:pPr marL="3175" marR="0" lvl="0" indent="-3175"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Hypotheses: </a:t>
            </a:r>
          </a:p>
          <a:p>
            <a:pPr marL="3175" marR="0" lvl="0" indent="-3175" algn="l" defTabSz="914400" rtl="0" eaLnBrk="1" fontAlgn="auto" latinLnBrk="0" hangingPunct="1">
              <a:lnSpc>
                <a:spcPct val="100000"/>
              </a:lnSpc>
              <a:spcBef>
                <a:spcPct val="20000"/>
              </a:spcBef>
              <a:spcAft>
                <a:spcPts val="0"/>
              </a:spcAft>
              <a:buClrTx/>
              <a:buSzTx/>
              <a:buFontTx/>
              <a:buNone/>
              <a:tabLst/>
              <a:defRPr/>
            </a:pPr>
            <a:r>
              <a:rPr kumimoji="0" lang="en-US" sz="2800" b="0" i="1" u="none" strike="noStrike" kern="1200" cap="none" spc="0" normalizeH="0" baseline="0" noProof="0" dirty="0">
                <a:ln>
                  <a:noFill/>
                </a:ln>
                <a:solidFill>
                  <a:srgbClr val="000000"/>
                </a:solidFill>
                <a:effectLst/>
                <a:uLnTx/>
                <a:uFillTx/>
                <a:latin typeface="+mn-lt"/>
                <a:ea typeface="+mn-ea"/>
                <a:cs typeface="+mn-cs"/>
              </a:rPr>
              <a:t>H</a:t>
            </a:r>
            <a:r>
              <a:rPr kumimoji="0" lang="en-US" sz="2800" b="0" i="0" u="none" strike="noStrike" kern="1200" cap="none" spc="0" normalizeH="0" baseline="-25000" noProof="0" dirty="0">
                <a:ln>
                  <a:noFill/>
                </a:ln>
                <a:solidFill>
                  <a:srgbClr val="000000"/>
                </a:solidFill>
                <a:effectLst/>
                <a:uLnTx/>
                <a:uFillTx/>
                <a:latin typeface="+mn-lt"/>
                <a:ea typeface="+mn-ea"/>
                <a:cs typeface="+mn-cs"/>
              </a:rPr>
              <a:t>0</a:t>
            </a:r>
            <a:r>
              <a:rPr kumimoji="0" lang="en-US" sz="2800" b="0" i="0" u="none" strike="noStrike" kern="1200" cap="none" spc="0" normalizeH="0" baseline="0" noProof="0" dirty="0">
                <a:ln>
                  <a:noFill/>
                </a:ln>
                <a:solidFill>
                  <a:srgbClr val="000000"/>
                </a:solidFill>
                <a:effectLst/>
                <a:uLnTx/>
                <a:uFillTx/>
                <a:latin typeface="+mn-lt"/>
                <a:ea typeface="+mn-ea"/>
                <a:cs typeface="+mn-cs"/>
              </a:rPr>
              <a:t>: Factor A has no effect on average response.</a:t>
            </a:r>
          </a:p>
          <a:p>
            <a:pPr marL="3175" indent="-3175">
              <a:spcBef>
                <a:spcPct val="20000"/>
              </a:spcBef>
            </a:pPr>
            <a:r>
              <a:rPr kumimoji="0" lang="en-US" sz="2800" b="0" i="1" u="none" strike="noStrike" kern="1200" cap="none" spc="0" normalizeH="0" baseline="0" noProof="0" dirty="0">
                <a:ln>
                  <a:noFill/>
                </a:ln>
                <a:solidFill>
                  <a:srgbClr val="000000"/>
                </a:solidFill>
                <a:effectLst/>
                <a:uLnTx/>
                <a:uFillTx/>
                <a:latin typeface="+mn-lt"/>
                <a:ea typeface="+mn-ea"/>
                <a:cs typeface="+mn-cs"/>
              </a:rPr>
              <a:t>H</a:t>
            </a:r>
            <a:r>
              <a:rPr kumimoji="0" lang="en-US" sz="2800" b="0" i="1" u="none" strike="noStrike" kern="1200" cap="none" spc="0" normalizeH="0" baseline="-25000" noProof="0" dirty="0">
                <a:ln>
                  <a:noFill/>
                </a:ln>
                <a:solidFill>
                  <a:srgbClr val="000000"/>
                </a:solidFill>
                <a:effectLst/>
                <a:uLnTx/>
                <a:uFillTx/>
                <a:latin typeface="+mn-lt"/>
                <a:ea typeface="+mn-ea"/>
                <a:cs typeface="+mn-cs"/>
              </a:rPr>
              <a:t>a</a:t>
            </a:r>
            <a:r>
              <a:rPr lang="en-US" sz="2800" dirty="0">
                <a:solidFill>
                  <a:srgbClr val="000000"/>
                </a:solidFill>
              </a:rPr>
              <a:t>: Factor A has an effect on average response.</a:t>
            </a:r>
          </a:p>
          <a:p>
            <a:pPr marL="3175" marR="0" lvl="0" indent="-3175"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Test Statistic: </a:t>
            </a:r>
          </a:p>
          <a:p>
            <a:pPr marL="3175" marR="0" lvl="0" indent="-3175" algn="l"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a:p>
            <a:pPr marL="3175" marR="0" lvl="0" indent="-3175" algn="l"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a:p>
            <a:pPr marL="3175" marR="0" lvl="0" indent="-3175" algn="l"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a:p>
            <a:pPr marL="3175" marR="0" lvl="0" indent="-3175" algn="l"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281609" name="Object 9"/>
          <p:cNvGraphicFramePr>
            <a:graphicFrameLocks noChangeAspect="1"/>
          </p:cNvGraphicFramePr>
          <p:nvPr/>
        </p:nvGraphicFramePr>
        <p:xfrm>
          <a:off x="3416300" y="3810000"/>
          <a:ext cx="2971800" cy="1892300"/>
        </p:xfrm>
        <a:graphic>
          <a:graphicData uri="http://schemas.openxmlformats.org/presentationml/2006/ole">
            <mc:AlternateContent xmlns:mc="http://schemas.openxmlformats.org/markup-compatibility/2006">
              <mc:Choice xmlns:v="urn:schemas-microsoft-com:vml" Requires="v">
                <p:oleObj spid="_x0000_s281707" name="Equation" r:id="rId5" imgW="2971800" imgH="1892160" progId="Equation.DSMT4">
                  <p:embed/>
                </p:oleObj>
              </mc:Choice>
              <mc:Fallback>
                <p:oleObj name="Equation" r:id="rId5" imgW="2971800" imgH="189216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16300" y="3810000"/>
                        <a:ext cx="2971800" cy="189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for Main Effects for Factor A</a:t>
            </a:r>
          </a:p>
        </p:txBody>
      </p:sp>
      <p:sp>
        <p:nvSpPr>
          <p:cNvPr id="4" name="Content Placeholder 2"/>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pPr marL="3175" indent="-3175"/>
            <a:r>
              <a:rPr lang="en-US" b="1" dirty="0">
                <a:solidFill>
                  <a:srgbClr val="000000"/>
                </a:solidFill>
              </a:rPr>
              <a:t>Rejection Region: </a:t>
            </a:r>
          </a:p>
          <a:p>
            <a:pPr marL="3175" indent="-3175"/>
            <a:r>
              <a:rPr lang="en-US" dirty="0">
                <a:solidFill>
                  <a:srgbClr val="000000"/>
                </a:solidFill>
              </a:rPr>
              <a:t>Reject the null hypothesis if </a:t>
            </a:r>
            <a:r>
              <a:rPr lang="en-US" i="1" dirty="0">
                <a:solidFill>
                  <a:srgbClr val="000000"/>
                </a:solidFill>
              </a:rPr>
              <a:t>F</a:t>
            </a:r>
            <a:r>
              <a:rPr lang="en-US" dirty="0">
                <a:solidFill>
                  <a:srgbClr val="000000"/>
                </a:solidFill>
              </a:rPr>
              <a:t> &gt; </a:t>
            </a:r>
            <a:r>
              <a:rPr lang="en-US" i="1" dirty="0">
                <a:solidFill>
                  <a:srgbClr val="000000"/>
                </a:solidFill>
              </a:rPr>
              <a:t>F</a:t>
            </a:r>
            <a:r>
              <a:rPr lang="el-GR" i="1" baseline="-25000" dirty="0">
                <a:solidFill>
                  <a:srgbClr val="000000"/>
                </a:solidFill>
                <a:latin typeface="Cambria Math" panose="02040503050406030204" pitchFamily="18" charset="0"/>
                <a:ea typeface="Cambria Math" panose="02040503050406030204" pitchFamily="18" charset="0"/>
              </a:rPr>
              <a:t>α</a:t>
            </a:r>
            <a:r>
              <a:rPr lang="en-US" i="1" dirty="0">
                <a:solidFill>
                  <a:srgbClr val="000000"/>
                </a:solidFill>
              </a:rPr>
              <a:t> </a:t>
            </a:r>
            <a:r>
              <a:rPr lang="en-US" dirty="0">
                <a:solidFill>
                  <a:srgbClr val="000000"/>
                </a:solidFill>
              </a:rPr>
              <a:t>with (</a:t>
            </a:r>
            <a:r>
              <a:rPr lang="en-US" i="1" dirty="0">
                <a:solidFill>
                  <a:srgbClr val="000000"/>
                </a:solidFill>
              </a:rPr>
              <a:t>a </a:t>
            </a:r>
            <a:r>
              <a:rPr lang="en-US" dirty="0">
                <a:solidFill>
                  <a:srgbClr val="000000"/>
                </a:solidFill>
              </a:rPr>
              <a:t>− 1) numerator degrees of freedom and </a:t>
            </a:r>
            <a:r>
              <a:rPr lang="en-US" i="1" dirty="0">
                <a:solidFill>
                  <a:srgbClr val="000000"/>
                </a:solidFill>
              </a:rPr>
              <a:t>ab</a:t>
            </a:r>
            <a:r>
              <a:rPr lang="en-US" dirty="0">
                <a:solidFill>
                  <a:srgbClr val="000000"/>
                </a:solidFill>
              </a:rPr>
              <a:t>(</a:t>
            </a:r>
            <a:r>
              <a:rPr lang="en-US" i="1" dirty="0">
                <a:solidFill>
                  <a:srgbClr val="000000"/>
                </a:solidFill>
              </a:rPr>
              <a:t>r</a:t>
            </a:r>
            <a:r>
              <a:rPr lang="en-US" dirty="0">
                <a:solidFill>
                  <a:srgbClr val="000000"/>
                </a:solidFill>
              </a:rPr>
              <a:t> − 1) denominator degrees of freedom.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a:t>
            </a:r>
          </a:p>
        </p:txBody>
      </p:sp>
      <p:sp>
        <p:nvSpPr>
          <p:cNvPr id="3" name="Content Placeholder 2">
            <a:extLst>
              <a:ext uri="{FF2B5EF4-FFF2-40B4-BE49-F238E27FC236}">
                <a16:creationId xmlns:a16="http://schemas.microsoft.com/office/drawing/2014/main" id="{747A539B-BED1-4596-91C8-53A2E8D95445}"/>
              </a:ext>
            </a:extLst>
          </p:cNvPr>
          <p:cNvSpPr>
            <a:spLocks noGrp="1"/>
          </p:cNvSpPr>
          <p:nvPr>
            <p:ph idx="1"/>
          </p:nvPr>
        </p:nvSpPr>
        <p:spPr/>
        <p:txBody>
          <a:bodyPr/>
          <a:lstStyle/>
          <a:p>
            <a:r>
              <a:rPr lang="en-US" dirty="0"/>
              <a:t>The randomized block test presented in the previous section is one example of a </a:t>
            </a:r>
            <a:r>
              <a:rPr lang="en-US" b="1" dirty="0"/>
              <a:t>two-way ANOVA</a:t>
            </a:r>
            <a:r>
              <a:rPr lang="en-US" dirty="0"/>
              <a:t>. There were two independent factors considered in the analysis, namely the block (the different weight classes) and the treatment (diets), and each level of the treatment occurred with each level of the block. However, there was only one factor which was truly of interest to our experimenter, the treatment (diets). </a:t>
            </a:r>
          </a:p>
        </p:txBody>
      </p:sp>
    </p:spTree>
    <p:extLst>
      <p:ext uri="{BB962C8B-B14F-4D97-AF65-F5344CB8AC3E}">
        <p14:creationId xmlns:p14="http://schemas.microsoft.com/office/powerpoint/2010/main" val="79334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for Main Effects for Factor A</a:t>
            </a:r>
          </a:p>
        </p:txBody>
      </p:sp>
      <p:sp>
        <p:nvSpPr>
          <p:cNvPr id="4"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pPr marL="3175" indent="-3175"/>
            <a:r>
              <a:rPr lang="en-US" b="1" i="1" dirty="0">
                <a:solidFill>
                  <a:srgbClr val="000000"/>
                </a:solidFill>
              </a:rPr>
              <a:t>P</a:t>
            </a:r>
            <a:r>
              <a:rPr lang="en-US" b="1" dirty="0">
                <a:solidFill>
                  <a:srgbClr val="000000"/>
                </a:solidFill>
              </a:rPr>
              <a:t>-value: </a:t>
            </a:r>
          </a:p>
          <a:p>
            <a:pPr marL="3175" indent="-3175"/>
            <a:r>
              <a:rPr lang="en-US" dirty="0">
                <a:solidFill>
                  <a:srgbClr val="000000"/>
                </a:solidFill>
              </a:rPr>
              <a:t>If the computed </a:t>
            </a:r>
            <a:r>
              <a:rPr lang="en-US" i="1" dirty="0">
                <a:solidFill>
                  <a:srgbClr val="000000"/>
                </a:solidFill>
              </a:rPr>
              <a:t>P</a:t>
            </a:r>
            <a:r>
              <a:rPr lang="en-US" dirty="0">
                <a:solidFill>
                  <a:srgbClr val="000000"/>
                </a:solidFill>
              </a:rPr>
              <a:t>-value is less than </a:t>
            </a:r>
            <a:r>
              <a:rPr lang="el-GR" i="1" dirty="0">
                <a:solidFill>
                  <a:srgbClr val="000000"/>
                </a:solidFill>
                <a:latin typeface="Cambria Math" panose="02040503050406030204" pitchFamily="18" charset="0"/>
                <a:ea typeface="Cambria Math" panose="02040503050406030204" pitchFamily="18" charset="0"/>
              </a:rPr>
              <a:t>α</a:t>
            </a:r>
            <a:r>
              <a:rPr lang="en-US" dirty="0">
                <a:solidFill>
                  <a:srgbClr val="000000"/>
                </a:solidFill>
              </a:rPr>
              <a:t>, reject the null hypothesis in favor of the alternative.</a:t>
            </a:r>
          </a:p>
          <a:p>
            <a:pPr marL="3175" indent="-3175"/>
            <a:r>
              <a:rPr lang="en-US" dirty="0">
                <a:solidFill>
                  <a:srgbClr val="000000"/>
                </a:solidFill>
              </a:rPr>
              <a:t>If the computed </a:t>
            </a:r>
            <a:r>
              <a:rPr lang="en-US" i="1" dirty="0">
                <a:solidFill>
                  <a:srgbClr val="000000"/>
                </a:solidFill>
              </a:rPr>
              <a:t>P</a:t>
            </a:r>
            <a:r>
              <a:rPr lang="en-US" dirty="0">
                <a:solidFill>
                  <a:srgbClr val="000000"/>
                </a:solidFill>
              </a:rPr>
              <a:t>-value is greater than or equal to </a:t>
            </a:r>
            <a:r>
              <a:rPr lang="el-GR" i="1" dirty="0">
                <a:solidFill>
                  <a:srgbClr val="000000"/>
                </a:solidFill>
                <a:latin typeface="Cambria Math" panose="02040503050406030204" pitchFamily="18" charset="0"/>
                <a:ea typeface="Cambria Math" panose="02040503050406030204" pitchFamily="18" charset="0"/>
              </a:rPr>
              <a:t>α</a:t>
            </a:r>
            <a:r>
              <a:rPr lang="en-US" dirty="0">
                <a:solidFill>
                  <a:srgbClr val="000000"/>
                </a:solidFill>
              </a:rPr>
              <a:t>, fail to reject the null hypothesis.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for Main Effects for Factor B </a:t>
            </a:r>
          </a:p>
        </p:txBody>
      </p:sp>
      <p:sp>
        <p:nvSpPr>
          <p:cNvPr id="3" name="Content Placeholder 2"/>
          <p:cNvSpPr>
            <a:spLocks noGrp="1"/>
          </p:cNvSpPr>
          <p:nvPr>
            <p:ph idx="1"/>
          </p:nvPr>
        </p:nvSpPr>
        <p:spPr/>
        <p:txBody>
          <a:bodyPr/>
          <a:lstStyle/>
          <a:p>
            <a:endParaRPr lang="en-US" dirty="0"/>
          </a:p>
          <a:p>
            <a:endParaRPr lang="en-US" dirty="0"/>
          </a:p>
        </p:txBody>
      </p:sp>
      <p:sp>
        <p:nvSpPr>
          <p:cNvPr id="4" name="Content Placeholder 2"/>
          <p:cNvSpPr txBox="1">
            <a:spLocks/>
          </p:cNvSpPr>
          <p:nvPr/>
        </p:nvSpPr>
        <p:spPr>
          <a:xfrm>
            <a:off x="457200" y="1280161"/>
            <a:ext cx="8229600" cy="4511040"/>
          </a:xfrm>
          <a:prstGeom prst="rect">
            <a:avLst/>
          </a:prstGeom>
          <a:solidFill>
            <a:srgbClr val="FFFFCC"/>
          </a:solidFill>
          <a:ln w="28575">
            <a:solidFill>
              <a:srgbClr val="000000"/>
            </a:solidFill>
          </a:ln>
        </p:spPr>
        <p:txBody>
          <a:bodyPr>
            <a:no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Procedure</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a:p>
            <a:pPr marL="3175" marR="0" lvl="0" indent="-3175"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Hypotheses: </a:t>
            </a:r>
          </a:p>
          <a:p>
            <a:pPr marL="3175" marR="0" lvl="0" indent="-3175" algn="l" defTabSz="914400" rtl="0" eaLnBrk="1" fontAlgn="auto" latinLnBrk="0" hangingPunct="1">
              <a:lnSpc>
                <a:spcPct val="100000"/>
              </a:lnSpc>
              <a:spcBef>
                <a:spcPct val="20000"/>
              </a:spcBef>
              <a:spcAft>
                <a:spcPts val="0"/>
              </a:spcAft>
              <a:buClrTx/>
              <a:buSzTx/>
              <a:buFontTx/>
              <a:buNone/>
              <a:tabLst/>
              <a:defRPr/>
            </a:pPr>
            <a:r>
              <a:rPr kumimoji="0" lang="en-US" sz="2800" b="0" i="1" u="none" strike="noStrike" kern="1200" cap="none" spc="0" normalizeH="0" baseline="0" noProof="0" dirty="0">
                <a:ln>
                  <a:noFill/>
                </a:ln>
                <a:solidFill>
                  <a:srgbClr val="000000"/>
                </a:solidFill>
                <a:effectLst/>
                <a:uLnTx/>
                <a:uFillTx/>
                <a:latin typeface="+mn-lt"/>
                <a:ea typeface="+mn-ea"/>
                <a:cs typeface="+mn-cs"/>
              </a:rPr>
              <a:t>H</a:t>
            </a:r>
            <a:r>
              <a:rPr kumimoji="0" lang="en-US" sz="2800" b="0" i="0" u="none" strike="noStrike" kern="1200" cap="none" spc="0" normalizeH="0" baseline="-25000" noProof="0" dirty="0">
                <a:ln>
                  <a:noFill/>
                </a:ln>
                <a:solidFill>
                  <a:srgbClr val="000000"/>
                </a:solidFill>
                <a:effectLst/>
                <a:uLnTx/>
                <a:uFillTx/>
                <a:latin typeface="+mn-lt"/>
                <a:ea typeface="+mn-ea"/>
                <a:cs typeface="+mn-cs"/>
              </a:rPr>
              <a:t>0</a:t>
            </a:r>
            <a:r>
              <a:rPr kumimoji="0" lang="en-US" sz="2800" b="0" i="0" u="none" strike="noStrike" kern="1200" cap="none" spc="0" normalizeH="0" baseline="0" noProof="0" dirty="0">
                <a:ln>
                  <a:noFill/>
                </a:ln>
                <a:solidFill>
                  <a:srgbClr val="000000"/>
                </a:solidFill>
                <a:effectLst/>
                <a:uLnTx/>
                <a:uFillTx/>
                <a:latin typeface="+mn-lt"/>
                <a:ea typeface="+mn-ea"/>
                <a:cs typeface="+mn-cs"/>
              </a:rPr>
              <a:t>: Factor B has no effect on average response.</a:t>
            </a:r>
          </a:p>
          <a:p>
            <a:pPr marL="3175" indent="-3175">
              <a:spcBef>
                <a:spcPct val="20000"/>
              </a:spcBef>
            </a:pPr>
            <a:r>
              <a:rPr kumimoji="0" lang="en-US" sz="2800" b="0" i="1" u="none" strike="noStrike" kern="1200" cap="none" spc="0" normalizeH="0" baseline="0" noProof="0" dirty="0">
                <a:ln>
                  <a:noFill/>
                </a:ln>
                <a:solidFill>
                  <a:srgbClr val="000000"/>
                </a:solidFill>
                <a:effectLst/>
                <a:uLnTx/>
                <a:uFillTx/>
                <a:latin typeface="+mn-lt"/>
                <a:ea typeface="+mn-ea"/>
                <a:cs typeface="+mn-cs"/>
              </a:rPr>
              <a:t>H</a:t>
            </a:r>
            <a:r>
              <a:rPr kumimoji="0" lang="en-US" sz="2800" b="0" i="1" u="none" strike="noStrike" kern="1200" cap="none" spc="0" normalizeH="0" baseline="-25000" noProof="0" dirty="0">
                <a:ln>
                  <a:noFill/>
                </a:ln>
                <a:solidFill>
                  <a:srgbClr val="000000"/>
                </a:solidFill>
                <a:effectLst/>
                <a:uLnTx/>
                <a:uFillTx/>
                <a:latin typeface="+mn-lt"/>
                <a:ea typeface="+mn-ea"/>
                <a:cs typeface="+mn-cs"/>
              </a:rPr>
              <a:t>a</a:t>
            </a:r>
            <a:r>
              <a:rPr lang="en-US" sz="2800" dirty="0">
                <a:solidFill>
                  <a:srgbClr val="000000"/>
                </a:solidFill>
              </a:rPr>
              <a:t>: Factor B has an effect on average response.</a:t>
            </a:r>
          </a:p>
          <a:p>
            <a:pPr marL="3175" marR="0" lvl="0" indent="-3175"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Test Statistic: </a:t>
            </a:r>
          </a:p>
          <a:p>
            <a:pPr marL="3175" marR="0" lvl="0" indent="-3175" algn="l"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a:p>
            <a:pPr marL="3175" marR="0" lvl="0" indent="-3175" algn="l"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a:p>
            <a:pPr marL="3175" marR="0" lvl="0" indent="-3175" algn="l"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a:p>
            <a:pPr marL="3175" marR="0" lvl="0" indent="-3175" algn="l"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284674" name="Object 2"/>
          <p:cNvGraphicFramePr>
            <a:graphicFrameLocks noChangeAspect="1"/>
          </p:cNvGraphicFramePr>
          <p:nvPr/>
        </p:nvGraphicFramePr>
        <p:xfrm>
          <a:off x="3429000" y="3822700"/>
          <a:ext cx="2946400" cy="1892300"/>
        </p:xfrm>
        <a:graphic>
          <a:graphicData uri="http://schemas.openxmlformats.org/presentationml/2006/ole">
            <mc:AlternateContent xmlns:mc="http://schemas.openxmlformats.org/markup-compatibility/2006">
              <mc:Choice xmlns:v="urn:schemas-microsoft-com:vml" Requires="v">
                <p:oleObj spid="_x0000_s284723" name="Equation" r:id="rId3" imgW="2946240" imgH="1892160" progId="Equation.DSMT4">
                  <p:embed/>
                </p:oleObj>
              </mc:Choice>
              <mc:Fallback>
                <p:oleObj name="Equation" r:id="rId3" imgW="2946240" imgH="18921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3822700"/>
                        <a:ext cx="2946400" cy="189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for Main Effects for Factor B </a:t>
            </a:r>
          </a:p>
        </p:txBody>
      </p:sp>
      <p:sp>
        <p:nvSpPr>
          <p:cNvPr id="4" name="Content Placeholder 2"/>
          <p:cNvSpPr txBox="1">
            <a:spLocks/>
          </p:cNvSpPr>
          <p:nvPr/>
        </p:nvSpPr>
        <p:spPr>
          <a:xfrm>
            <a:off x="457200" y="1280160"/>
            <a:ext cx="8229600" cy="2419124"/>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Procedure (cont.)</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a:p>
            <a:pPr marL="3175" marR="0" lvl="0" indent="-3175"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Rejection Region: </a:t>
            </a:r>
          </a:p>
          <a:p>
            <a:pPr marL="3175" marR="0" lvl="0" indent="-3175"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Reject the null hypothesis if </a:t>
            </a:r>
            <a:r>
              <a:rPr kumimoji="0" lang="en-US" sz="2800" b="0" i="1" u="none" strike="noStrike" kern="1200" cap="none" spc="0" normalizeH="0" baseline="0" noProof="0" dirty="0">
                <a:ln>
                  <a:noFill/>
                </a:ln>
                <a:solidFill>
                  <a:srgbClr val="000000"/>
                </a:solidFill>
                <a:effectLst/>
                <a:uLnTx/>
                <a:uFillTx/>
                <a:latin typeface="+mn-lt"/>
                <a:ea typeface="+mn-ea"/>
                <a:cs typeface="+mn-cs"/>
              </a:rPr>
              <a:t>F</a:t>
            </a:r>
            <a:r>
              <a:rPr kumimoji="0" lang="en-US" sz="2800" b="0" i="0" u="none" strike="noStrike" kern="1200" cap="none" spc="0" normalizeH="0" baseline="0" noProof="0" dirty="0">
                <a:ln>
                  <a:noFill/>
                </a:ln>
                <a:solidFill>
                  <a:srgbClr val="000000"/>
                </a:solidFill>
                <a:effectLst/>
                <a:uLnTx/>
                <a:uFillTx/>
                <a:latin typeface="+mn-lt"/>
                <a:ea typeface="+mn-ea"/>
                <a:cs typeface="+mn-cs"/>
              </a:rPr>
              <a:t> &gt; </a:t>
            </a:r>
            <a:r>
              <a:rPr kumimoji="0" lang="en-US" sz="2800" b="0" i="1" u="none" strike="noStrike" kern="1200" cap="none" spc="0" normalizeH="0" baseline="0" noProof="0" dirty="0">
                <a:ln>
                  <a:noFill/>
                </a:ln>
                <a:solidFill>
                  <a:srgbClr val="000000"/>
                </a:solidFill>
                <a:effectLst/>
                <a:uLnTx/>
                <a:uFillTx/>
                <a:latin typeface="+mn-lt"/>
                <a:ea typeface="+mn-ea"/>
                <a:cs typeface="+mn-cs"/>
              </a:rPr>
              <a:t>F</a:t>
            </a:r>
            <a:r>
              <a:rPr kumimoji="0" lang="el-GR" sz="2800" b="0" i="1" u="none" strike="noStrike" kern="1200" cap="none" spc="0" normalizeH="0" baseline="-25000" noProof="0" dirty="0">
                <a:ln>
                  <a:noFill/>
                </a:ln>
                <a:solidFill>
                  <a:srgbClr val="000000"/>
                </a:solidFill>
                <a:effectLst/>
                <a:uLnTx/>
                <a:uFillTx/>
                <a:latin typeface="Cambria Math" panose="02040503050406030204" pitchFamily="18" charset="0"/>
                <a:ea typeface="Cambria Math" panose="02040503050406030204" pitchFamily="18" charset="0"/>
              </a:rPr>
              <a:t>α</a:t>
            </a:r>
            <a:r>
              <a:rPr kumimoji="0" lang="en-US" sz="2800" b="0" i="1" u="none" strike="noStrike" kern="1200" cap="none" spc="0" normalizeH="0" baseline="0" noProof="0" dirty="0">
                <a:ln>
                  <a:noFill/>
                </a:ln>
                <a:solidFill>
                  <a:srgbClr val="000000"/>
                </a:solidFill>
                <a:effectLst/>
                <a:uLnTx/>
                <a:uFillTx/>
                <a:latin typeface="+mn-lt"/>
                <a:ea typeface="+mn-ea"/>
                <a:cs typeface="+mn-cs"/>
              </a:rPr>
              <a:t> </a:t>
            </a:r>
            <a:r>
              <a:rPr kumimoji="0" lang="en-US" sz="2800" b="0" i="0" u="none" strike="noStrike" kern="1200" cap="none" spc="0" normalizeH="0" baseline="0" noProof="0" dirty="0">
                <a:ln>
                  <a:noFill/>
                </a:ln>
                <a:solidFill>
                  <a:srgbClr val="000000"/>
                </a:solidFill>
                <a:effectLst/>
                <a:uLnTx/>
                <a:uFillTx/>
                <a:latin typeface="+mn-lt"/>
                <a:ea typeface="+mn-ea"/>
                <a:cs typeface="+mn-cs"/>
              </a:rPr>
              <a:t>with (</a:t>
            </a:r>
            <a:r>
              <a:rPr kumimoji="0" lang="en-US" sz="2800" b="0" i="1" u="none" strike="noStrike" kern="1200" cap="none" spc="0" normalizeH="0" baseline="0" noProof="0" dirty="0">
                <a:ln>
                  <a:noFill/>
                </a:ln>
                <a:solidFill>
                  <a:srgbClr val="000000"/>
                </a:solidFill>
                <a:effectLst/>
                <a:uLnTx/>
                <a:uFillTx/>
                <a:latin typeface="+mn-lt"/>
                <a:ea typeface="+mn-ea"/>
                <a:cs typeface="+mn-cs"/>
              </a:rPr>
              <a:t>b </a:t>
            </a:r>
            <a:r>
              <a:rPr kumimoji="0" lang="en-US" sz="2800" b="0" i="0" u="none" strike="noStrike" kern="1200" cap="none" spc="0" normalizeH="0" baseline="0" noProof="0" dirty="0">
                <a:ln>
                  <a:noFill/>
                </a:ln>
                <a:solidFill>
                  <a:srgbClr val="000000"/>
                </a:solidFill>
                <a:effectLst/>
                <a:uLnTx/>
                <a:uFillTx/>
                <a:latin typeface="+mn-lt"/>
                <a:ea typeface="+mn-ea"/>
                <a:cs typeface="+mn-cs"/>
              </a:rPr>
              <a:t>− 1) numerator degrees of freedom and </a:t>
            </a:r>
            <a:r>
              <a:rPr kumimoji="0" lang="en-US" sz="2800" b="0" i="1" u="none" strike="noStrike" kern="1200" cap="none" spc="0" normalizeH="0" baseline="0" noProof="0" dirty="0">
                <a:ln>
                  <a:noFill/>
                </a:ln>
                <a:solidFill>
                  <a:srgbClr val="000000"/>
                </a:solidFill>
                <a:effectLst/>
                <a:uLnTx/>
                <a:uFillTx/>
                <a:latin typeface="+mn-lt"/>
                <a:ea typeface="+mn-ea"/>
                <a:cs typeface="+mn-cs"/>
              </a:rPr>
              <a:t>ab</a:t>
            </a:r>
            <a:r>
              <a:rPr kumimoji="0" lang="en-US" sz="2800" b="0" i="0" u="none" strike="noStrike" kern="1200" cap="none" spc="0" normalizeH="0" baseline="0" noProof="0" dirty="0">
                <a:ln>
                  <a:noFill/>
                </a:ln>
                <a:solidFill>
                  <a:srgbClr val="000000"/>
                </a:solidFill>
                <a:effectLst/>
                <a:uLnTx/>
                <a:uFillTx/>
                <a:latin typeface="+mn-lt"/>
                <a:ea typeface="+mn-ea"/>
                <a:cs typeface="+mn-cs"/>
              </a:rPr>
              <a:t>(</a:t>
            </a:r>
            <a:r>
              <a:rPr kumimoji="0" lang="en-US" sz="2800" b="0" i="1" u="none" strike="noStrike" kern="1200" cap="none" spc="0" normalizeH="0" baseline="0" noProof="0" dirty="0">
                <a:ln>
                  <a:noFill/>
                </a:ln>
                <a:solidFill>
                  <a:srgbClr val="000000"/>
                </a:solidFill>
                <a:effectLst/>
                <a:uLnTx/>
                <a:uFillTx/>
                <a:latin typeface="+mn-lt"/>
                <a:ea typeface="+mn-ea"/>
                <a:cs typeface="+mn-cs"/>
              </a:rPr>
              <a:t>r</a:t>
            </a:r>
            <a:r>
              <a:rPr kumimoji="0" lang="en-US" sz="2800" b="0" i="0" u="none" strike="noStrike" kern="1200" cap="none" spc="0" normalizeH="0" baseline="0" noProof="0" dirty="0">
                <a:ln>
                  <a:noFill/>
                </a:ln>
                <a:solidFill>
                  <a:srgbClr val="000000"/>
                </a:solidFill>
                <a:effectLst/>
                <a:uLnTx/>
                <a:uFillTx/>
                <a:latin typeface="+mn-lt"/>
                <a:ea typeface="+mn-ea"/>
                <a:cs typeface="+mn-cs"/>
              </a:rPr>
              <a:t> − 1) denominator degrees of freedom.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for Main Effects for Factor B </a:t>
            </a:r>
          </a:p>
        </p:txBody>
      </p:sp>
      <p:sp>
        <p:nvSpPr>
          <p:cNvPr id="3" name="Content Placeholder 2"/>
          <p:cNvSpPr>
            <a:spLocks noGrp="1"/>
          </p:cNvSpPr>
          <p:nvPr>
            <p:ph idx="1"/>
          </p:nvPr>
        </p:nvSpPr>
        <p:spPr/>
        <p:txBody>
          <a:bodyPr/>
          <a:lstStyle/>
          <a:p>
            <a:endParaRPr lang="en-US" dirty="0"/>
          </a:p>
          <a:p>
            <a:endParaRPr lang="en-US" dirty="0"/>
          </a:p>
        </p:txBody>
      </p:sp>
      <p:sp>
        <p:nvSpPr>
          <p:cNvPr id="4" name="Content Placeholder 2"/>
          <p:cNvSpPr txBox="1">
            <a:spLocks/>
          </p:cNvSpPr>
          <p:nvPr/>
        </p:nvSpPr>
        <p:spPr>
          <a:xfrm>
            <a:off x="457200" y="1280160"/>
            <a:ext cx="8229600" cy="2936188"/>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Procedure (cont.)</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a:p>
            <a:pPr marL="3175" marR="0" lvl="0" indent="-3175" algn="l" defTabSz="914400" rtl="0" eaLnBrk="1" fontAlgn="auto" latinLnBrk="0" hangingPunct="1">
              <a:lnSpc>
                <a:spcPct val="100000"/>
              </a:lnSpc>
              <a:spcBef>
                <a:spcPct val="20000"/>
              </a:spcBef>
              <a:spcAft>
                <a:spcPts val="0"/>
              </a:spcAft>
              <a:buClrTx/>
              <a:buSzTx/>
              <a:buFontTx/>
              <a:buNone/>
              <a:tabLst/>
              <a:defRPr/>
            </a:pPr>
            <a:r>
              <a:rPr kumimoji="0" lang="en-US" sz="2800" b="1" i="1" u="none" strike="noStrike" kern="1200" cap="none" spc="0" normalizeH="0" baseline="0" noProof="0" dirty="0">
                <a:ln>
                  <a:noFill/>
                </a:ln>
                <a:solidFill>
                  <a:srgbClr val="000000"/>
                </a:solidFill>
                <a:effectLst/>
                <a:uLnTx/>
                <a:uFillTx/>
                <a:latin typeface="+mn-lt"/>
                <a:ea typeface="+mn-ea"/>
                <a:cs typeface="+mn-cs"/>
              </a:rPr>
              <a:t>P</a:t>
            </a:r>
            <a:r>
              <a:rPr kumimoji="0" lang="en-US" sz="2800" b="1" i="0" u="none" strike="noStrike" kern="1200" cap="none" spc="0" normalizeH="0" baseline="0" noProof="0" dirty="0">
                <a:ln>
                  <a:noFill/>
                </a:ln>
                <a:solidFill>
                  <a:srgbClr val="000000"/>
                </a:solidFill>
                <a:effectLst/>
                <a:uLnTx/>
                <a:uFillTx/>
                <a:latin typeface="+mn-lt"/>
                <a:ea typeface="+mn-ea"/>
                <a:cs typeface="+mn-cs"/>
              </a:rPr>
              <a:t>-value: </a:t>
            </a:r>
          </a:p>
          <a:p>
            <a:pPr marL="3175" marR="0" lvl="0" indent="-3175"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If the computed </a:t>
            </a:r>
            <a:r>
              <a:rPr kumimoji="0" lang="en-US" sz="2800" b="0" i="1" u="none" strike="noStrike" kern="1200" cap="none" spc="0" normalizeH="0" baseline="0" noProof="0" dirty="0">
                <a:ln>
                  <a:noFill/>
                </a:ln>
                <a:solidFill>
                  <a:srgbClr val="000000"/>
                </a:solidFill>
                <a:effectLst/>
                <a:uLnTx/>
                <a:uFillTx/>
                <a:latin typeface="+mn-lt"/>
                <a:ea typeface="+mn-ea"/>
                <a:cs typeface="+mn-cs"/>
              </a:rPr>
              <a:t>P</a:t>
            </a:r>
            <a:r>
              <a:rPr kumimoji="0" lang="en-US" sz="2800" b="0" i="0" u="none" strike="noStrike" kern="1200" cap="none" spc="0" normalizeH="0" baseline="0" noProof="0" dirty="0">
                <a:ln>
                  <a:noFill/>
                </a:ln>
                <a:solidFill>
                  <a:srgbClr val="000000"/>
                </a:solidFill>
                <a:effectLst/>
                <a:uLnTx/>
                <a:uFillTx/>
                <a:latin typeface="+mn-lt"/>
                <a:ea typeface="+mn-ea"/>
                <a:cs typeface="+mn-cs"/>
              </a:rPr>
              <a:t>-value is less than </a:t>
            </a:r>
            <a:r>
              <a:rPr kumimoji="0" lang="el-GR" sz="2800" b="0" i="1" u="none" strike="noStrike" kern="1200" cap="none" spc="0" normalizeH="0" baseline="0" noProof="0" dirty="0">
                <a:ln>
                  <a:noFill/>
                </a:ln>
                <a:solidFill>
                  <a:srgbClr val="000000"/>
                </a:solidFill>
                <a:effectLst/>
                <a:uLnTx/>
                <a:uFillTx/>
                <a:latin typeface="Cambria Math" panose="02040503050406030204" pitchFamily="18" charset="0"/>
                <a:ea typeface="Cambria Math" panose="02040503050406030204" pitchFamily="18" charset="0"/>
              </a:rPr>
              <a:t>α</a:t>
            </a:r>
            <a:r>
              <a:rPr kumimoji="0" lang="en-US" sz="2800" b="0" i="0" u="none" strike="noStrike" kern="1200" cap="none" spc="0" normalizeH="0" baseline="0" noProof="0" dirty="0">
                <a:ln>
                  <a:noFill/>
                </a:ln>
                <a:solidFill>
                  <a:srgbClr val="000000"/>
                </a:solidFill>
                <a:effectLst/>
                <a:uLnTx/>
                <a:uFillTx/>
                <a:latin typeface="+mn-lt"/>
                <a:ea typeface="+mn-ea"/>
                <a:cs typeface="+mn-cs"/>
              </a:rPr>
              <a:t>, reject the null hypothesis in favor of the alternative.</a:t>
            </a:r>
          </a:p>
          <a:p>
            <a:pPr marL="3175" lvl="0" indent="-3175">
              <a:spcBef>
                <a:spcPct val="20000"/>
              </a:spcBef>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If the computed </a:t>
            </a:r>
            <a:r>
              <a:rPr kumimoji="0" lang="en-US" sz="2800" b="0" i="1" u="none" strike="noStrike" kern="1200" cap="none" spc="0" normalizeH="0" baseline="0" noProof="0" dirty="0">
                <a:ln>
                  <a:noFill/>
                </a:ln>
                <a:solidFill>
                  <a:srgbClr val="000000"/>
                </a:solidFill>
                <a:effectLst/>
                <a:uLnTx/>
                <a:uFillTx/>
                <a:latin typeface="+mn-lt"/>
                <a:ea typeface="+mn-ea"/>
                <a:cs typeface="+mn-cs"/>
              </a:rPr>
              <a:t>P</a:t>
            </a:r>
            <a:r>
              <a:rPr kumimoji="0" lang="en-US" sz="2800" b="0" i="0" u="none" strike="noStrike" kern="1200" cap="none" spc="0" normalizeH="0" baseline="0" noProof="0" dirty="0">
                <a:ln>
                  <a:noFill/>
                </a:ln>
                <a:solidFill>
                  <a:srgbClr val="000000"/>
                </a:solidFill>
                <a:effectLst/>
                <a:uLnTx/>
                <a:uFillTx/>
                <a:latin typeface="+mn-lt"/>
                <a:ea typeface="+mn-ea"/>
                <a:cs typeface="+mn-cs"/>
              </a:rPr>
              <a:t>-value is greater than or equal to </a:t>
            </a:r>
            <a:r>
              <a:rPr lang="el-GR" sz="2800" i="1" dirty="0">
                <a:solidFill>
                  <a:srgbClr val="000000"/>
                </a:solidFill>
                <a:latin typeface="Cambria Math" panose="02040503050406030204" pitchFamily="18" charset="0"/>
                <a:ea typeface="Cambria Math" panose="02040503050406030204" pitchFamily="18" charset="0"/>
              </a:rPr>
              <a:t>α</a:t>
            </a:r>
            <a:r>
              <a:rPr kumimoji="0" lang="en-US" sz="2800" b="0" i="0" u="none" strike="noStrike" kern="1200" cap="none" spc="0" normalizeH="0" baseline="0" noProof="0" dirty="0">
                <a:ln>
                  <a:noFill/>
                </a:ln>
                <a:solidFill>
                  <a:srgbClr val="000000"/>
                </a:solidFill>
                <a:effectLst/>
                <a:uLnTx/>
                <a:uFillTx/>
                <a:latin typeface="+mn-lt"/>
                <a:ea typeface="+mn-ea"/>
                <a:cs typeface="+mn-cs"/>
              </a:rPr>
              <a:t>, fail to reject the null hypothesis.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B1DAB-CBFB-4337-A967-5851BEA3C372}"/>
              </a:ext>
            </a:extLst>
          </p:cNvPr>
          <p:cNvSpPr>
            <a:spLocks noGrp="1"/>
          </p:cNvSpPr>
          <p:nvPr>
            <p:ph type="title"/>
          </p:nvPr>
        </p:nvSpPr>
        <p:spPr/>
        <p:txBody>
          <a:bodyPr/>
          <a:lstStyle/>
          <a:p>
            <a:r>
              <a:rPr lang="en-US" dirty="0"/>
              <a:t>Two-Way ANOVA: The Factorial Design</a:t>
            </a:r>
          </a:p>
        </p:txBody>
      </p:sp>
      <p:graphicFrame>
        <p:nvGraphicFramePr>
          <p:cNvPr id="4" name="Content Placeholder 4">
            <a:extLst>
              <a:ext uri="{FF2B5EF4-FFF2-40B4-BE49-F238E27FC236}">
                <a16:creationId xmlns:a16="http://schemas.microsoft.com/office/drawing/2014/main" id="{6AB7A652-6FF7-47F1-B292-1DEFC4E269F9}"/>
              </a:ext>
            </a:extLst>
          </p:cNvPr>
          <p:cNvGraphicFramePr>
            <a:graphicFrameLocks/>
          </p:cNvGraphicFramePr>
          <p:nvPr>
            <p:extLst>
              <p:ext uri="{D42A27DB-BD31-4B8C-83A1-F6EECF244321}">
                <p14:modId xmlns:p14="http://schemas.microsoft.com/office/powerpoint/2010/main" val="460305753"/>
              </p:ext>
            </p:extLst>
          </p:nvPr>
        </p:nvGraphicFramePr>
        <p:xfrm>
          <a:off x="457200" y="1279525"/>
          <a:ext cx="8229600" cy="3429000"/>
        </p:xfrm>
        <a:graphic>
          <a:graphicData uri="http://schemas.openxmlformats.org/drawingml/2006/table">
            <a:tbl>
              <a:tblPr firstRow="1" bandRow="1">
                <a:tableStyleId>{5C22544A-7EE6-4342-B048-85BDC9FD1C3A}</a:tableStyleId>
              </a:tblPr>
              <a:tblGrid>
                <a:gridCol w="2209800">
                  <a:extLst>
                    <a:ext uri="{9D8B030D-6E8A-4147-A177-3AD203B41FA5}">
                      <a16:colId xmlns:a16="http://schemas.microsoft.com/office/drawing/2014/main" val="728815332"/>
                    </a:ext>
                  </a:extLst>
                </a:gridCol>
                <a:gridCol w="1082040">
                  <a:extLst>
                    <a:ext uri="{9D8B030D-6E8A-4147-A177-3AD203B41FA5}">
                      <a16:colId xmlns:a16="http://schemas.microsoft.com/office/drawing/2014/main" val="3972812504"/>
                    </a:ext>
                  </a:extLst>
                </a:gridCol>
                <a:gridCol w="1584960">
                  <a:extLst>
                    <a:ext uri="{9D8B030D-6E8A-4147-A177-3AD203B41FA5}">
                      <a16:colId xmlns:a16="http://schemas.microsoft.com/office/drawing/2014/main" val="3558322826"/>
                    </a:ext>
                  </a:extLst>
                </a:gridCol>
                <a:gridCol w="1706880">
                  <a:extLst>
                    <a:ext uri="{9D8B030D-6E8A-4147-A177-3AD203B41FA5}">
                      <a16:colId xmlns:a16="http://schemas.microsoft.com/office/drawing/2014/main" val="4153405209"/>
                    </a:ext>
                  </a:extLst>
                </a:gridCol>
                <a:gridCol w="1645920">
                  <a:extLst>
                    <a:ext uri="{9D8B030D-6E8A-4147-A177-3AD203B41FA5}">
                      <a16:colId xmlns:a16="http://schemas.microsoft.com/office/drawing/2014/main" val="3434294764"/>
                    </a:ext>
                  </a:extLst>
                </a:gridCol>
              </a:tblGrid>
              <a:tr h="370840">
                <a:tc gridSpan="5">
                  <a:txBody>
                    <a:bodyPr/>
                    <a:lstStyle/>
                    <a:p>
                      <a:pPr algn="ctr"/>
                      <a:r>
                        <a:rPr lang="en-US" sz="2000" b="1" i="0" u="none" strike="noStrike" kern="1200" baseline="0" dirty="0">
                          <a:solidFill>
                            <a:schemeClr val="lt1"/>
                          </a:solidFill>
                          <a:latin typeface="+mn-lt"/>
                          <a:ea typeface="+mn-ea"/>
                          <a:cs typeface="+mn-cs"/>
                        </a:rPr>
                        <a:t>Table 15.3.2 - ANOVA Summary Table for a Factorial Experiment </a:t>
                      </a:r>
                      <a:r>
                        <a:rPr lang="en-US" sz="2000" b="0" i="0" u="none" strike="noStrike" kern="1200" baseline="0" dirty="0">
                          <a:solidFill>
                            <a:schemeClr val="lt1"/>
                          </a:solidFill>
                          <a:latin typeface="+mn-lt"/>
                          <a:ea typeface="+mn-ea"/>
                          <a:cs typeface="+mn-cs"/>
                        </a:rPr>
                        <a:t>	</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100851135"/>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Source of Variation</a:t>
                      </a:r>
                      <a:endParaRPr lang="en-US" dirty="0">
                        <a:solidFill>
                          <a:srgbClr val="000000"/>
                        </a:solidFill>
                      </a:endParaRPr>
                    </a:p>
                  </a:txBody>
                  <a:tcPr/>
                </a:tc>
                <a:tc>
                  <a:txBody>
                    <a:bodyPr/>
                    <a:lstStyle/>
                    <a:p>
                      <a:pPr algn="ctr"/>
                      <a:r>
                        <a:rPr lang="en-US" b="1" i="1" dirty="0">
                          <a:solidFill>
                            <a:srgbClr val="000000"/>
                          </a:solidFill>
                        </a:rPr>
                        <a:t>SS</a:t>
                      </a:r>
                    </a:p>
                  </a:txBody>
                  <a:tcPr/>
                </a:tc>
                <a:tc>
                  <a:txBody>
                    <a:bodyPr/>
                    <a:lstStyle/>
                    <a:p>
                      <a:pPr algn="ctr"/>
                      <a:r>
                        <a:rPr lang="en-US" b="1" i="1" dirty="0">
                          <a:solidFill>
                            <a:srgbClr val="000000"/>
                          </a:solidFill>
                        </a:rPr>
                        <a:t>Df</a:t>
                      </a:r>
                    </a:p>
                  </a:txBody>
                  <a:tcPr/>
                </a:tc>
                <a:tc>
                  <a:txBody>
                    <a:bodyPr/>
                    <a:lstStyle/>
                    <a:p>
                      <a:pPr algn="ctr"/>
                      <a:r>
                        <a:rPr lang="en-US" b="1" i="1" dirty="0">
                          <a:solidFill>
                            <a:srgbClr val="000000"/>
                          </a:solidFill>
                        </a:rPr>
                        <a:t>MS</a:t>
                      </a:r>
                    </a:p>
                  </a:txBody>
                  <a:tcPr/>
                </a:tc>
                <a:tc>
                  <a:txBody>
                    <a:bodyPr/>
                    <a:lstStyle/>
                    <a:p>
                      <a:pPr algn="ctr"/>
                      <a:r>
                        <a:rPr lang="en-US" b="1" i="1" dirty="0">
                          <a:solidFill>
                            <a:srgbClr val="000000"/>
                          </a:solidFill>
                        </a:rPr>
                        <a:t>F</a:t>
                      </a:r>
                    </a:p>
                  </a:txBody>
                  <a:tcPr/>
                </a:tc>
                <a:extLst>
                  <a:ext uri="{0D108BD9-81ED-4DB2-BD59-A6C34878D82A}">
                    <a16:rowId xmlns:a16="http://schemas.microsoft.com/office/drawing/2014/main" val="2826863866"/>
                  </a:ext>
                </a:extLst>
              </a:tr>
              <a:tr h="370840">
                <a:tc>
                  <a:txBody>
                    <a:bodyPr/>
                    <a:lstStyle/>
                    <a:p>
                      <a:pPr algn="ctr"/>
                      <a:r>
                        <a:rPr lang="en-US" sz="1800" b="1" i="0" u="none" strike="noStrike" kern="1200" baseline="0" dirty="0">
                          <a:solidFill>
                            <a:srgbClr val="000000"/>
                          </a:solidFill>
                          <a:latin typeface="+mn-lt"/>
                          <a:ea typeface="+mn-ea"/>
                          <a:cs typeface="+mn-cs"/>
                        </a:rPr>
                        <a:t>Factor A </a:t>
                      </a:r>
                      <a:r>
                        <a:rPr lang="en-US" sz="1800" b="0" i="0" u="none" strike="noStrike" kern="1200" baseline="0" dirty="0">
                          <a:solidFill>
                            <a:srgbClr val="000000"/>
                          </a:solidFill>
                          <a:latin typeface="+mn-lt"/>
                          <a:ea typeface="+mn-ea"/>
                          <a:cs typeface="+mn-cs"/>
                        </a:rPr>
                        <a:t>	</a:t>
                      </a: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SSA</a:t>
                      </a:r>
                      <a:endParaRPr lang="en-US" dirty="0">
                        <a:solidFill>
                          <a:srgbClr val="000000"/>
                        </a:solidFill>
                      </a:endParaRPr>
                    </a:p>
                  </a:txBody>
                  <a:tcPr anchor="ctr" anchorCtr="1"/>
                </a:tc>
                <a:tc>
                  <a:txBody>
                    <a:bodyPr/>
                    <a:lstStyle/>
                    <a:p>
                      <a:pPr algn="ctr"/>
                      <a:r>
                        <a:rPr lang="en-US" sz="1800" b="0" i="1" u="none" strike="noStrike" kern="1200" baseline="0" dirty="0">
                          <a:solidFill>
                            <a:srgbClr val="000000"/>
                          </a:solidFill>
                          <a:latin typeface="+mn-lt"/>
                          <a:ea typeface="+mn-ea"/>
                          <a:cs typeface="+mn-cs"/>
                        </a:rPr>
                        <a:t>a </a:t>
                      </a:r>
                      <a:r>
                        <a:rPr lang="en-US" sz="1800" b="0" i="0" u="none" strike="noStrike" kern="1200" baseline="0" dirty="0">
                          <a:solidFill>
                            <a:srgbClr val="000000"/>
                          </a:solidFill>
                          <a:latin typeface="+mn-lt"/>
                          <a:ea typeface="+mn-ea"/>
                          <a:cs typeface="+mn-cs"/>
                        </a:rPr>
                        <a:t>− 1 </a:t>
                      </a:r>
                      <a:endParaRPr lang="en-US" dirty="0">
                        <a:solidFill>
                          <a:srgbClr val="000000"/>
                        </a:solidFill>
                      </a:endParaRP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MSA </a:t>
                      </a:r>
                      <a:endParaRPr lang="en-US" dirty="0">
                        <a:solidFill>
                          <a:srgbClr val="000000"/>
                        </a:solidFill>
                      </a:endParaRPr>
                    </a:p>
                  </a:txBody>
                  <a:tcPr anchor="ctr" anchorCtr="1"/>
                </a:tc>
                <a:tc>
                  <a:txBody>
                    <a:bodyPr/>
                    <a:lstStyle/>
                    <a:p>
                      <a:pPr algn="ctr"/>
                      <a:endParaRPr lang="en-US" dirty="0">
                        <a:solidFill>
                          <a:srgbClr val="000000"/>
                        </a:solidFill>
                      </a:endParaRPr>
                    </a:p>
                    <a:p>
                      <a:pPr algn="ctr"/>
                      <a:endParaRPr lang="en-US" dirty="0">
                        <a:solidFill>
                          <a:srgbClr val="000000"/>
                        </a:solidFill>
                      </a:endParaRPr>
                    </a:p>
                  </a:txBody>
                  <a:tcPr anchor="ctr" anchorCtr="1"/>
                </a:tc>
                <a:extLst>
                  <a:ext uri="{0D108BD9-81ED-4DB2-BD59-A6C34878D82A}">
                    <a16:rowId xmlns:a16="http://schemas.microsoft.com/office/drawing/2014/main" val="1193547988"/>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Factor B </a:t>
                      </a:r>
                      <a:r>
                        <a:rPr lang="en-US" sz="1800" b="0" i="0" u="none" strike="noStrike" kern="1200" baseline="0" dirty="0">
                          <a:solidFill>
                            <a:srgbClr val="000000"/>
                          </a:solidFill>
                          <a:latin typeface="+mn-lt"/>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 </a:t>
                      </a:r>
                      <a:endParaRPr lang="en-US" dirty="0">
                        <a:solidFill>
                          <a:srgbClr val="000000"/>
                        </a:solidFill>
                      </a:endParaRP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SSB</a:t>
                      </a:r>
                    </a:p>
                    <a:p>
                      <a:pPr algn="ctr"/>
                      <a:endParaRPr lang="en-US" dirty="0">
                        <a:solidFill>
                          <a:srgbClr val="000000"/>
                        </a:solidFill>
                      </a:endParaRPr>
                    </a:p>
                  </a:txBody>
                  <a:tcPr anchor="ctr" anchorCtr="1"/>
                </a:tc>
                <a:tc>
                  <a:txBody>
                    <a:bodyPr/>
                    <a:lstStyle/>
                    <a:p>
                      <a:pPr algn="ctr"/>
                      <a:r>
                        <a:rPr lang="en-US" sz="1800" b="0" i="1" u="none" strike="noStrike" kern="1200" baseline="0" dirty="0">
                          <a:solidFill>
                            <a:srgbClr val="000000"/>
                          </a:solidFill>
                          <a:latin typeface="+mn-lt"/>
                          <a:ea typeface="+mn-ea"/>
                          <a:cs typeface="+mn-cs"/>
                        </a:rPr>
                        <a:t>b </a:t>
                      </a:r>
                      <a:r>
                        <a:rPr lang="en-US" sz="1800" b="0" i="0" u="none" strike="noStrike" kern="1200" baseline="0" dirty="0">
                          <a:solidFill>
                            <a:srgbClr val="000000"/>
                          </a:solidFill>
                          <a:latin typeface="+mn-lt"/>
                          <a:ea typeface="+mn-ea"/>
                          <a:cs typeface="+mn-cs"/>
                        </a:rPr>
                        <a:t>− 1 </a:t>
                      </a:r>
                    </a:p>
                    <a:p>
                      <a:pPr algn="ctr"/>
                      <a:endParaRPr lang="en-US" dirty="0">
                        <a:solidFill>
                          <a:srgbClr val="000000"/>
                        </a:solidFill>
                      </a:endParaRP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MSB</a:t>
                      </a:r>
                    </a:p>
                    <a:p>
                      <a:pPr algn="ctr"/>
                      <a:endParaRPr lang="en-US" dirty="0">
                        <a:solidFill>
                          <a:srgbClr val="000000"/>
                        </a:solidFill>
                      </a:endParaRPr>
                    </a:p>
                  </a:txBody>
                  <a:tcPr anchor="ctr" anchorCtr="1"/>
                </a:tc>
                <a:tc>
                  <a:txBody>
                    <a:bodyPr/>
                    <a:lstStyle/>
                    <a:p>
                      <a:pPr algn="ctr"/>
                      <a:endParaRPr lang="en-US">
                        <a:solidFill>
                          <a:srgbClr val="000000"/>
                        </a:solidFill>
                      </a:endParaRPr>
                    </a:p>
                  </a:txBody>
                  <a:tcPr anchor="ctr" anchorCtr="1"/>
                </a:tc>
                <a:extLst>
                  <a:ext uri="{0D108BD9-81ED-4DB2-BD59-A6C34878D82A}">
                    <a16:rowId xmlns:a16="http://schemas.microsoft.com/office/drawing/2014/main" val="441770091"/>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Interaction</a:t>
                      </a:r>
                      <a:endParaRPr lang="en-US" sz="1800" b="0" i="0" u="none" strike="noStrike" kern="1200" baseline="0" dirty="0">
                        <a:solidFill>
                          <a:srgbClr val="000000"/>
                        </a:solidFill>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dirty="0">
                        <a:solidFill>
                          <a:srgbClr val="000000"/>
                        </a:solidFill>
                      </a:endParaRP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rgbClr val="000000"/>
                          </a:solidFill>
                        </a:rPr>
                        <a:t>SSAB</a:t>
                      </a: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a:t>
                      </a:r>
                      <a:r>
                        <a:rPr lang="en-US" sz="1800" b="0" i="1" u="none" strike="noStrike" kern="1200" baseline="0" dirty="0">
                          <a:solidFill>
                            <a:srgbClr val="000000"/>
                          </a:solidFill>
                          <a:latin typeface="+mn-lt"/>
                          <a:ea typeface="+mn-ea"/>
                          <a:cs typeface="+mn-cs"/>
                        </a:rPr>
                        <a:t>a </a:t>
                      </a:r>
                      <a:r>
                        <a:rPr lang="en-US" sz="1800" b="0" i="0" u="none" strike="noStrike" kern="1200" baseline="0" dirty="0">
                          <a:solidFill>
                            <a:srgbClr val="000000"/>
                          </a:solidFill>
                          <a:latin typeface="+mn-lt"/>
                          <a:ea typeface="+mn-ea"/>
                          <a:cs typeface="+mn-cs"/>
                        </a:rPr>
                        <a:t>− 1)(</a:t>
                      </a:r>
                      <a:r>
                        <a:rPr lang="en-US" sz="1800" b="0" i="1" u="none" strike="noStrike" kern="1200" baseline="0" dirty="0">
                          <a:solidFill>
                            <a:srgbClr val="000000"/>
                          </a:solidFill>
                          <a:latin typeface="+mn-lt"/>
                          <a:ea typeface="+mn-ea"/>
                          <a:cs typeface="+mn-cs"/>
                        </a:rPr>
                        <a:t>b </a:t>
                      </a:r>
                      <a:r>
                        <a:rPr lang="en-US" sz="1800" b="0" i="0" u="none" strike="noStrike" kern="1200" baseline="0" dirty="0">
                          <a:solidFill>
                            <a:srgbClr val="000000"/>
                          </a:solidFill>
                          <a:latin typeface="+mn-lt"/>
                          <a:ea typeface="+mn-ea"/>
                          <a:cs typeface="+mn-cs"/>
                        </a:rPr>
                        <a:t>− 1)</a:t>
                      </a:r>
                      <a:endParaRPr lang="en-US" i="0" dirty="0">
                        <a:solidFill>
                          <a:srgbClr val="000000"/>
                        </a:solidFill>
                      </a:endParaRP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rgbClr val="000000"/>
                          </a:solidFill>
                        </a:rPr>
                        <a:t>MSAB</a:t>
                      </a:r>
                    </a:p>
                  </a:txBody>
                  <a:tcPr anchor="ctr" anchorCtr="1"/>
                </a:tc>
                <a:tc>
                  <a:txBody>
                    <a:bodyPr/>
                    <a:lstStyle/>
                    <a:p>
                      <a:pPr algn="ctr"/>
                      <a:endParaRPr lang="en-US" dirty="0">
                        <a:solidFill>
                          <a:srgbClr val="000000"/>
                        </a:solidFill>
                      </a:endParaRPr>
                    </a:p>
                  </a:txBody>
                  <a:tcPr anchor="ctr" anchorCtr="1"/>
                </a:tc>
                <a:extLst>
                  <a:ext uri="{0D108BD9-81ED-4DB2-BD59-A6C34878D82A}">
                    <a16:rowId xmlns:a16="http://schemas.microsoft.com/office/drawing/2014/main" val="98892717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Error </a:t>
                      </a:r>
                      <a:endParaRPr lang="en-US" b="1" dirty="0">
                        <a:solidFill>
                          <a:srgbClr val="000000"/>
                        </a:solidFill>
                      </a:endParaRP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SSE</a:t>
                      </a:r>
                      <a:endParaRPr lang="en-US" dirty="0">
                        <a:solidFill>
                          <a:srgbClr val="000000"/>
                        </a:solidFill>
                      </a:endParaRP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1" u="none" strike="noStrike" kern="1200" baseline="0" dirty="0">
                          <a:solidFill>
                            <a:srgbClr val="000000"/>
                          </a:solidFill>
                          <a:latin typeface="+mn-lt"/>
                          <a:ea typeface="+mn-ea"/>
                          <a:cs typeface="+mn-cs"/>
                        </a:rPr>
                        <a:t>ab</a:t>
                      </a:r>
                      <a:r>
                        <a:rPr lang="en-US" sz="1800" b="0" i="0" u="none" strike="noStrike" kern="1200" baseline="0" dirty="0">
                          <a:solidFill>
                            <a:srgbClr val="000000"/>
                          </a:solidFill>
                          <a:latin typeface="+mn-lt"/>
                          <a:ea typeface="+mn-ea"/>
                          <a:cs typeface="+mn-cs"/>
                        </a:rPr>
                        <a:t>(</a:t>
                      </a:r>
                      <a:r>
                        <a:rPr lang="en-US" sz="1800" b="0" i="1" u="none" strike="noStrike" kern="1200" baseline="0" dirty="0">
                          <a:solidFill>
                            <a:srgbClr val="000000"/>
                          </a:solidFill>
                          <a:latin typeface="+mn-lt"/>
                          <a:ea typeface="+mn-ea"/>
                          <a:cs typeface="+mn-cs"/>
                        </a:rPr>
                        <a:t>r </a:t>
                      </a:r>
                      <a:r>
                        <a:rPr lang="en-US" sz="1800" b="0" i="0" u="none" strike="noStrike" kern="1200" baseline="0" dirty="0">
                          <a:solidFill>
                            <a:srgbClr val="000000"/>
                          </a:solidFill>
                          <a:latin typeface="+mn-lt"/>
                          <a:ea typeface="+mn-ea"/>
                          <a:cs typeface="+mn-cs"/>
                        </a:rPr>
                        <a:t>− 1)</a:t>
                      </a:r>
                      <a:endParaRPr lang="en-US" i="0" dirty="0">
                        <a:solidFill>
                          <a:srgbClr val="000000"/>
                        </a:solidFill>
                      </a:endParaRP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MSE </a:t>
                      </a:r>
                      <a:endParaRPr lang="en-US" dirty="0">
                        <a:solidFill>
                          <a:srgbClr val="000000"/>
                        </a:solidFill>
                      </a:endParaRPr>
                    </a:p>
                  </a:txBody>
                  <a:tcPr anchor="ctr" anchorCtr="1"/>
                </a:tc>
                <a:tc>
                  <a:txBody>
                    <a:bodyPr/>
                    <a:lstStyle/>
                    <a:p>
                      <a:pPr algn="ctr"/>
                      <a:endParaRPr lang="en-US" dirty="0">
                        <a:solidFill>
                          <a:srgbClr val="000000"/>
                        </a:solidFill>
                      </a:endParaRPr>
                    </a:p>
                  </a:txBody>
                  <a:tcPr anchor="ctr" anchorCtr="1"/>
                </a:tc>
                <a:extLst>
                  <a:ext uri="{0D108BD9-81ED-4DB2-BD59-A6C34878D82A}">
                    <a16:rowId xmlns:a16="http://schemas.microsoft.com/office/drawing/2014/main" val="3170415427"/>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Total </a:t>
                      </a:r>
                      <a:endParaRPr lang="en-US" b="1" dirty="0">
                        <a:solidFill>
                          <a:srgbClr val="000000"/>
                        </a:solidFill>
                      </a:endParaRP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Total SS</a:t>
                      </a:r>
                      <a:endParaRPr lang="en-US" dirty="0">
                        <a:solidFill>
                          <a:srgbClr val="000000"/>
                        </a:solidFill>
                      </a:endParaRPr>
                    </a:p>
                  </a:txBody>
                  <a:tcPr anchor="ctr" anchorCtr="1"/>
                </a:tc>
                <a:tc>
                  <a:txBody>
                    <a:bodyPr/>
                    <a:lstStyle/>
                    <a:p>
                      <a:pPr algn="ctr"/>
                      <a:r>
                        <a:rPr lang="en-US" sz="1800" b="0" i="1" u="none" strike="noStrike" kern="1200" baseline="0" dirty="0">
                          <a:solidFill>
                            <a:srgbClr val="000000"/>
                          </a:solidFill>
                          <a:latin typeface="+mn-lt"/>
                          <a:ea typeface="+mn-ea"/>
                          <a:cs typeface="+mn-cs"/>
                        </a:rPr>
                        <a:t>N </a:t>
                      </a:r>
                      <a:r>
                        <a:rPr lang="en-US" sz="1800" b="0" i="0" u="none" strike="noStrike" kern="1200" baseline="0" dirty="0">
                          <a:solidFill>
                            <a:srgbClr val="000000"/>
                          </a:solidFill>
                          <a:latin typeface="+mn-lt"/>
                          <a:ea typeface="+mn-ea"/>
                          <a:cs typeface="+mn-cs"/>
                        </a:rPr>
                        <a:t>−1 </a:t>
                      </a:r>
                      <a:endParaRPr lang="en-US" dirty="0">
                        <a:solidFill>
                          <a:srgbClr val="000000"/>
                        </a:solidFill>
                      </a:endParaRPr>
                    </a:p>
                  </a:txBody>
                  <a:tcPr anchor="ctr" anchorCtr="1"/>
                </a:tc>
                <a:tc>
                  <a:txBody>
                    <a:bodyPr/>
                    <a:lstStyle/>
                    <a:p>
                      <a:pPr algn="ctr"/>
                      <a:endParaRPr lang="en-US" dirty="0">
                        <a:solidFill>
                          <a:srgbClr val="000000"/>
                        </a:solidFill>
                      </a:endParaRPr>
                    </a:p>
                  </a:txBody>
                  <a:tcPr anchor="ctr" anchorCtr="1"/>
                </a:tc>
                <a:tc>
                  <a:txBody>
                    <a:bodyPr/>
                    <a:lstStyle/>
                    <a:p>
                      <a:pPr algn="ctr"/>
                      <a:endParaRPr lang="en-US" dirty="0">
                        <a:solidFill>
                          <a:srgbClr val="000000"/>
                        </a:solidFill>
                      </a:endParaRPr>
                    </a:p>
                  </a:txBody>
                  <a:tcPr anchor="ctr" anchorCtr="1"/>
                </a:tc>
                <a:extLst>
                  <a:ext uri="{0D108BD9-81ED-4DB2-BD59-A6C34878D82A}">
                    <a16:rowId xmlns:a16="http://schemas.microsoft.com/office/drawing/2014/main" val="3532476958"/>
                  </a:ext>
                </a:extLst>
              </a:tr>
            </a:tbl>
          </a:graphicData>
        </a:graphic>
      </p:graphicFrame>
      <p:graphicFrame>
        <p:nvGraphicFramePr>
          <p:cNvPr id="5" name="Object 4">
            <a:extLst>
              <a:ext uri="{FF2B5EF4-FFF2-40B4-BE49-F238E27FC236}">
                <a16:creationId xmlns:a16="http://schemas.microsoft.com/office/drawing/2014/main" id="{27639D51-2A28-4662-8479-0A958ACE0C3D}"/>
              </a:ext>
            </a:extLst>
          </p:cNvPr>
          <p:cNvGraphicFramePr>
            <a:graphicFrameLocks noChangeAspect="1"/>
          </p:cNvGraphicFramePr>
          <p:nvPr>
            <p:extLst>
              <p:ext uri="{D42A27DB-BD31-4B8C-83A1-F6EECF244321}">
                <p14:modId xmlns:p14="http://schemas.microsoft.com/office/powerpoint/2010/main" val="1203395714"/>
              </p:ext>
            </p:extLst>
          </p:nvPr>
        </p:nvGraphicFramePr>
        <p:xfrm>
          <a:off x="7607300" y="2074863"/>
          <a:ext cx="508000" cy="571500"/>
        </p:xfrm>
        <a:graphic>
          <a:graphicData uri="http://schemas.openxmlformats.org/presentationml/2006/ole">
            <mc:AlternateContent xmlns:mc="http://schemas.openxmlformats.org/markup-compatibility/2006">
              <mc:Choice xmlns:v="urn:schemas-microsoft-com:vml" Requires="v">
                <p:oleObj spid="_x0000_s285749" name="Equation" r:id="rId3" imgW="507960" imgH="571320" progId="Equation.DSMT4">
                  <p:embed/>
                </p:oleObj>
              </mc:Choice>
              <mc:Fallback>
                <p:oleObj name="Equation" r:id="rId3" imgW="507960" imgH="571320" progId="Equation.DSMT4">
                  <p:embed/>
                  <p:pic>
                    <p:nvPicPr>
                      <p:cNvPr id="7" name="Object 6">
                        <a:extLst>
                          <a:ext uri="{FF2B5EF4-FFF2-40B4-BE49-F238E27FC236}">
                            <a16:creationId xmlns:a16="http://schemas.microsoft.com/office/drawing/2014/main" id="{4C6CED8A-BEC7-4667-9B4F-332BFF5E9CBC}"/>
                          </a:ext>
                        </a:extLst>
                      </p:cNvPr>
                      <p:cNvPicPr/>
                      <p:nvPr/>
                    </p:nvPicPr>
                    <p:blipFill>
                      <a:blip r:embed="rId4"/>
                      <a:stretch>
                        <a:fillRect/>
                      </a:stretch>
                    </p:blipFill>
                    <p:spPr>
                      <a:xfrm>
                        <a:off x="7607300" y="2074863"/>
                        <a:ext cx="508000" cy="5715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8EC13EA5-441D-4677-91FA-0FB185AA50C5}"/>
              </a:ext>
            </a:extLst>
          </p:cNvPr>
          <p:cNvGraphicFramePr>
            <a:graphicFrameLocks noChangeAspect="1"/>
          </p:cNvGraphicFramePr>
          <p:nvPr>
            <p:extLst>
              <p:ext uri="{D42A27DB-BD31-4B8C-83A1-F6EECF244321}">
                <p14:modId xmlns:p14="http://schemas.microsoft.com/office/powerpoint/2010/main" val="3632377697"/>
              </p:ext>
            </p:extLst>
          </p:nvPr>
        </p:nvGraphicFramePr>
        <p:xfrm>
          <a:off x="7626350" y="2705100"/>
          <a:ext cx="495300" cy="571500"/>
        </p:xfrm>
        <a:graphic>
          <a:graphicData uri="http://schemas.openxmlformats.org/presentationml/2006/ole">
            <mc:AlternateContent xmlns:mc="http://schemas.openxmlformats.org/markup-compatibility/2006">
              <mc:Choice xmlns:v="urn:schemas-microsoft-com:vml" Requires="v">
                <p:oleObj spid="_x0000_s285750" name="Equation" r:id="rId5" imgW="495000" imgH="571320" progId="Equation.DSMT4">
                  <p:embed/>
                </p:oleObj>
              </mc:Choice>
              <mc:Fallback>
                <p:oleObj name="Equation" r:id="rId5" imgW="495000" imgH="571320" progId="Equation.DSMT4">
                  <p:embed/>
                  <p:pic>
                    <p:nvPicPr>
                      <p:cNvPr id="5" name="Object 4">
                        <a:extLst>
                          <a:ext uri="{FF2B5EF4-FFF2-40B4-BE49-F238E27FC236}">
                            <a16:creationId xmlns:a16="http://schemas.microsoft.com/office/drawing/2014/main" id="{27639D51-2A28-4662-8479-0A958ACE0C3D}"/>
                          </a:ext>
                        </a:extLst>
                      </p:cNvPr>
                      <p:cNvPicPr/>
                      <p:nvPr/>
                    </p:nvPicPr>
                    <p:blipFill>
                      <a:blip r:embed="rId6"/>
                      <a:stretch>
                        <a:fillRect/>
                      </a:stretch>
                    </p:blipFill>
                    <p:spPr>
                      <a:xfrm>
                        <a:off x="7626350" y="2705100"/>
                        <a:ext cx="495300" cy="5715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2FD70C1A-AE83-43FE-9F97-1B09B9DD6F75}"/>
              </a:ext>
            </a:extLst>
          </p:cNvPr>
          <p:cNvGraphicFramePr>
            <a:graphicFrameLocks noChangeAspect="1"/>
          </p:cNvGraphicFramePr>
          <p:nvPr>
            <p:extLst>
              <p:ext uri="{D42A27DB-BD31-4B8C-83A1-F6EECF244321}">
                <p14:modId xmlns:p14="http://schemas.microsoft.com/office/powerpoint/2010/main" val="2854414605"/>
              </p:ext>
            </p:extLst>
          </p:nvPr>
        </p:nvGraphicFramePr>
        <p:xfrm>
          <a:off x="7562850" y="3362325"/>
          <a:ext cx="622300" cy="571500"/>
        </p:xfrm>
        <a:graphic>
          <a:graphicData uri="http://schemas.openxmlformats.org/presentationml/2006/ole">
            <mc:AlternateContent xmlns:mc="http://schemas.openxmlformats.org/markup-compatibility/2006">
              <mc:Choice xmlns:v="urn:schemas-microsoft-com:vml" Requires="v">
                <p:oleObj spid="_x0000_s285751" name="Equation" r:id="rId7" imgW="622080" imgH="571320" progId="Equation.DSMT4">
                  <p:embed/>
                </p:oleObj>
              </mc:Choice>
              <mc:Fallback>
                <p:oleObj name="Equation" r:id="rId7" imgW="622080" imgH="571320" progId="Equation.DSMT4">
                  <p:embed/>
                  <p:pic>
                    <p:nvPicPr>
                      <p:cNvPr id="5" name="Object 4">
                        <a:extLst>
                          <a:ext uri="{FF2B5EF4-FFF2-40B4-BE49-F238E27FC236}">
                            <a16:creationId xmlns:a16="http://schemas.microsoft.com/office/drawing/2014/main" id="{27639D51-2A28-4662-8479-0A958ACE0C3D}"/>
                          </a:ext>
                        </a:extLst>
                      </p:cNvPr>
                      <p:cNvPicPr/>
                      <p:nvPr/>
                    </p:nvPicPr>
                    <p:blipFill>
                      <a:blip r:embed="rId8"/>
                      <a:stretch>
                        <a:fillRect/>
                      </a:stretch>
                    </p:blipFill>
                    <p:spPr>
                      <a:xfrm>
                        <a:off x="7562850" y="3362325"/>
                        <a:ext cx="622300" cy="571500"/>
                      </a:xfrm>
                      <a:prstGeom prst="rect">
                        <a:avLst/>
                      </a:prstGeom>
                    </p:spPr>
                  </p:pic>
                </p:oleObj>
              </mc:Fallback>
            </mc:AlternateContent>
          </a:graphicData>
        </a:graphic>
      </p:graphicFrame>
    </p:spTree>
    <p:extLst>
      <p:ext uri="{BB962C8B-B14F-4D97-AF65-F5344CB8AC3E}">
        <p14:creationId xmlns:p14="http://schemas.microsoft.com/office/powerpoint/2010/main" val="29353460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4751F-D7BE-4BA8-A61B-2E69244E062E}"/>
              </a:ext>
            </a:extLst>
          </p:cNvPr>
          <p:cNvSpPr>
            <a:spLocks noGrp="1"/>
          </p:cNvSpPr>
          <p:nvPr>
            <p:ph type="title"/>
          </p:nvPr>
        </p:nvSpPr>
        <p:spPr/>
        <p:txBody>
          <a:bodyPr/>
          <a:lstStyle/>
          <a:p>
            <a:r>
              <a:rPr lang="en-US" dirty="0"/>
              <a:t>Two-Way ANOVA: The Factorial Design</a:t>
            </a:r>
          </a:p>
        </p:txBody>
      </p:sp>
      <p:sp>
        <p:nvSpPr>
          <p:cNvPr id="3" name="Content Placeholder 2">
            <a:extLst>
              <a:ext uri="{FF2B5EF4-FFF2-40B4-BE49-F238E27FC236}">
                <a16:creationId xmlns:a16="http://schemas.microsoft.com/office/drawing/2014/main" id="{CA050FCD-E37F-4C13-A036-483F59EC2EB4}"/>
              </a:ext>
            </a:extLst>
          </p:cNvPr>
          <p:cNvSpPr>
            <a:spLocks noGrp="1"/>
          </p:cNvSpPr>
          <p:nvPr>
            <p:ph idx="1"/>
          </p:nvPr>
        </p:nvSpPr>
        <p:spPr/>
        <p:txBody>
          <a:bodyPr>
            <a:normAutofit fontScale="92500" lnSpcReduction="10000"/>
          </a:bodyPr>
          <a:lstStyle/>
          <a:p>
            <a:r>
              <a:rPr lang="en-US" dirty="0"/>
              <a:t>Before proceeding with the ANOVA test we must verify that the assumptions are met. We know that the ANOVA procedure is robust against departures from the normality and equal variance assumptions. For this example, we do not have sufficient repeated observations for each combination of factors to be able to verify the normality and equal variance assumptions are met. </a:t>
            </a:r>
          </a:p>
          <a:p>
            <a:r>
              <a:rPr lang="en-US" dirty="0"/>
              <a:t>It is highly recommended that as many observations as the budget and time allows be collected for each combination of factors in a factorial experiment. We will demonstrate the ANOVA procedure for this simplified factorial experiment. </a:t>
            </a:r>
          </a:p>
        </p:txBody>
      </p:sp>
    </p:spTree>
    <p:extLst>
      <p:ext uri="{BB962C8B-B14F-4D97-AF65-F5344CB8AC3E}">
        <p14:creationId xmlns:p14="http://schemas.microsoft.com/office/powerpoint/2010/main" val="7971574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4751F-D7BE-4BA8-A61B-2E69244E062E}"/>
              </a:ext>
            </a:extLst>
          </p:cNvPr>
          <p:cNvSpPr>
            <a:spLocks noGrp="1"/>
          </p:cNvSpPr>
          <p:nvPr>
            <p:ph type="title"/>
          </p:nvPr>
        </p:nvSpPr>
        <p:spPr/>
        <p:txBody>
          <a:bodyPr/>
          <a:lstStyle/>
          <a:p>
            <a:r>
              <a:rPr lang="en-US" dirty="0"/>
              <a:t>Two-Way ANOVA: The Factorial Design</a:t>
            </a:r>
          </a:p>
        </p:txBody>
      </p:sp>
      <p:sp>
        <p:nvSpPr>
          <p:cNvPr id="3" name="Content Placeholder 2">
            <a:extLst>
              <a:ext uri="{FF2B5EF4-FFF2-40B4-BE49-F238E27FC236}">
                <a16:creationId xmlns:a16="http://schemas.microsoft.com/office/drawing/2014/main" id="{CA050FCD-E37F-4C13-A036-483F59EC2EB4}"/>
              </a:ext>
            </a:extLst>
          </p:cNvPr>
          <p:cNvSpPr>
            <a:spLocks noGrp="1"/>
          </p:cNvSpPr>
          <p:nvPr>
            <p:ph idx="1"/>
          </p:nvPr>
        </p:nvSpPr>
        <p:spPr/>
        <p:txBody>
          <a:bodyPr>
            <a:normAutofit/>
          </a:bodyPr>
          <a:lstStyle/>
          <a:p>
            <a:pPr marL="457200"/>
            <a:r>
              <a:rPr lang="en-US" dirty="0"/>
              <a:t>Cell measurements are independent random samples. </a:t>
            </a:r>
          </a:p>
          <a:p>
            <a:pPr marL="457200"/>
            <a:r>
              <a:rPr lang="en-US" dirty="0"/>
              <a:t>Cell measurements come from a population that is approximately normally distributed (assumed). </a:t>
            </a:r>
          </a:p>
          <a:p>
            <a:pPr marL="457200"/>
            <a:r>
              <a:rPr lang="en-US" dirty="0"/>
              <a:t>The populations have approximately equal variances (assumed). </a:t>
            </a:r>
          </a:p>
          <a:p>
            <a:pPr marL="457200"/>
            <a:r>
              <a:rPr lang="en-US" dirty="0"/>
              <a:t>All the cells have an equal number of measurements. </a:t>
            </a:r>
          </a:p>
        </p:txBody>
      </p:sp>
      <p:pic>
        <p:nvPicPr>
          <p:cNvPr id="4" name="Picture 2">
            <a:extLst>
              <a:ext uri="{FF2B5EF4-FFF2-40B4-BE49-F238E27FC236}">
                <a16:creationId xmlns:a16="http://schemas.microsoft.com/office/drawing/2014/main" id="{82E3311E-EB8E-4508-A740-0870C3A31E7B}"/>
              </a:ext>
            </a:extLst>
          </p:cNvPr>
          <p:cNvPicPr>
            <a:picLocks noChangeAspect="1" noChangeArrowheads="1"/>
          </p:cNvPicPr>
          <p:nvPr/>
        </p:nvPicPr>
        <p:blipFill>
          <a:blip r:embed="rId2" cstate="print"/>
          <a:srcRect/>
          <a:stretch>
            <a:fillRect/>
          </a:stretch>
        </p:blipFill>
        <p:spPr bwMode="auto">
          <a:xfrm>
            <a:off x="396875" y="1371600"/>
            <a:ext cx="365125" cy="381000"/>
          </a:xfrm>
          <a:prstGeom prst="rect">
            <a:avLst/>
          </a:prstGeom>
          <a:noFill/>
          <a:ln w="9525">
            <a:noFill/>
            <a:miter lim="800000"/>
            <a:headEnd/>
            <a:tailEnd/>
          </a:ln>
        </p:spPr>
      </p:pic>
      <p:pic>
        <p:nvPicPr>
          <p:cNvPr id="5" name="Picture 2">
            <a:extLst>
              <a:ext uri="{FF2B5EF4-FFF2-40B4-BE49-F238E27FC236}">
                <a16:creationId xmlns:a16="http://schemas.microsoft.com/office/drawing/2014/main" id="{98013907-75D2-4BCC-B761-D733ECB47965}"/>
              </a:ext>
            </a:extLst>
          </p:cNvPr>
          <p:cNvPicPr>
            <a:picLocks noChangeAspect="1" noChangeArrowheads="1"/>
          </p:cNvPicPr>
          <p:nvPr/>
        </p:nvPicPr>
        <p:blipFill>
          <a:blip r:embed="rId2" cstate="print"/>
          <a:srcRect/>
          <a:stretch>
            <a:fillRect/>
          </a:stretch>
        </p:blipFill>
        <p:spPr bwMode="auto">
          <a:xfrm>
            <a:off x="396875" y="2286000"/>
            <a:ext cx="365125" cy="381000"/>
          </a:xfrm>
          <a:prstGeom prst="rect">
            <a:avLst/>
          </a:prstGeom>
          <a:noFill/>
          <a:ln w="9525">
            <a:noFill/>
            <a:miter lim="800000"/>
            <a:headEnd/>
            <a:tailEnd/>
          </a:ln>
        </p:spPr>
      </p:pic>
      <p:pic>
        <p:nvPicPr>
          <p:cNvPr id="6" name="Picture 2">
            <a:extLst>
              <a:ext uri="{FF2B5EF4-FFF2-40B4-BE49-F238E27FC236}">
                <a16:creationId xmlns:a16="http://schemas.microsoft.com/office/drawing/2014/main" id="{6DC56F39-C58E-4EB7-AEDB-DE0F7CE50911}"/>
              </a:ext>
            </a:extLst>
          </p:cNvPr>
          <p:cNvPicPr>
            <a:picLocks noChangeAspect="1" noChangeArrowheads="1"/>
          </p:cNvPicPr>
          <p:nvPr/>
        </p:nvPicPr>
        <p:blipFill>
          <a:blip r:embed="rId2" cstate="print"/>
          <a:srcRect/>
          <a:stretch>
            <a:fillRect/>
          </a:stretch>
        </p:blipFill>
        <p:spPr bwMode="auto">
          <a:xfrm>
            <a:off x="396875" y="3276600"/>
            <a:ext cx="365125" cy="381000"/>
          </a:xfrm>
          <a:prstGeom prst="rect">
            <a:avLst/>
          </a:prstGeom>
          <a:noFill/>
          <a:ln w="9525">
            <a:noFill/>
            <a:miter lim="800000"/>
            <a:headEnd/>
            <a:tailEnd/>
          </a:ln>
        </p:spPr>
      </p:pic>
      <p:pic>
        <p:nvPicPr>
          <p:cNvPr id="7" name="Picture 2">
            <a:extLst>
              <a:ext uri="{FF2B5EF4-FFF2-40B4-BE49-F238E27FC236}">
                <a16:creationId xmlns:a16="http://schemas.microsoft.com/office/drawing/2014/main" id="{C06070CD-2675-4CEF-95E9-E584BE5B9AA2}"/>
              </a:ext>
            </a:extLst>
          </p:cNvPr>
          <p:cNvPicPr>
            <a:picLocks noChangeAspect="1" noChangeArrowheads="1"/>
          </p:cNvPicPr>
          <p:nvPr/>
        </p:nvPicPr>
        <p:blipFill>
          <a:blip r:embed="rId2" cstate="print"/>
          <a:srcRect/>
          <a:stretch>
            <a:fillRect/>
          </a:stretch>
        </p:blipFill>
        <p:spPr bwMode="auto">
          <a:xfrm>
            <a:off x="396875" y="4210050"/>
            <a:ext cx="365125" cy="381000"/>
          </a:xfrm>
          <a:prstGeom prst="rect">
            <a:avLst/>
          </a:prstGeom>
          <a:noFill/>
          <a:ln w="9525">
            <a:noFill/>
            <a:miter lim="800000"/>
            <a:headEnd/>
            <a:tailEnd/>
          </a:ln>
        </p:spPr>
      </p:pic>
    </p:spTree>
    <p:extLst>
      <p:ext uri="{BB962C8B-B14F-4D97-AF65-F5344CB8AC3E}">
        <p14:creationId xmlns:p14="http://schemas.microsoft.com/office/powerpoint/2010/main" val="802183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1D777-F1D1-489F-978A-97C69CFD4E82}"/>
              </a:ext>
            </a:extLst>
          </p:cNvPr>
          <p:cNvSpPr>
            <a:spLocks noGrp="1"/>
          </p:cNvSpPr>
          <p:nvPr>
            <p:ph type="title"/>
          </p:nvPr>
        </p:nvSpPr>
        <p:spPr/>
        <p:txBody>
          <a:bodyPr/>
          <a:lstStyle/>
          <a:p>
            <a:r>
              <a:rPr lang="en-US" dirty="0"/>
              <a:t>Two-Way ANOVA: The Factorial Design</a:t>
            </a:r>
          </a:p>
        </p:txBody>
      </p:sp>
      <p:sp>
        <p:nvSpPr>
          <p:cNvPr id="3" name="Content Placeholder 2">
            <a:extLst>
              <a:ext uri="{FF2B5EF4-FFF2-40B4-BE49-F238E27FC236}">
                <a16:creationId xmlns:a16="http://schemas.microsoft.com/office/drawing/2014/main" id="{81E2C46B-8C6B-45E6-A02F-8E0297C4BE4E}"/>
              </a:ext>
            </a:extLst>
          </p:cNvPr>
          <p:cNvSpPr>
            <a:spLocks noGrp="1"/>
          </p:cNvSpPr>
          <p:nvPr>
            <p:ph idx="1"/>
          </p:nvPr>
        </p:nvSpPr>
        <p:spPr/>
        <p:txBody>
          <a:bodyPr/>
          <a:lstStyle/>
          <a:p>
            <a:r>
              <a:rPr lang="en-US" dirty="0"/>
              <a:t>The results of the two-way ANOVA for the personnel director’s salary data are given in Figure 15.3.4.</a:t>
            </a:r>
          </a:p>
          <a:p>
            <a:endParaRPr lang="en-US" dirty="0"/>
          </a:p>
          <a:p>
            <a:endParaRPr lang="en-US" dirty="0"/>
          </a:p>
          <a:p>
            <a:endParaRPr lang="en-US" dirty="0"/>
          </a:p>
          <a:p>
            <a:endParaRPr lang="en-US" dirty="0"/>
          </a:p>
          <a:p>
            <a:endParaRPr lang="en-US" dirty="0"/>
          </a:p>
          <a:p>
            <a:pPr algn="ctr"/>
            <a:r>
              <a:rPr lang="en-US" dirty="0"/>
              <a:t>Figure 15.3.4 - Two-Way ANOVA for Salary Data </a:t>
            </a:r>
          </a:p>
        </p:txBody>
      </p:sp>
      <p:pic>
        <p:nvPicPr>
          <p:cNvPr id="4" name="Picture 3">
            <a:extLst>
              <a:ext uri="{FF2B5EF4-FFF2-40B4-BE49-F238E27FC236}">
                <a16:creationId xmlns:a16="http://schemas.microsoft.com/office/drawing/2014/main" id="{FE01789D-78B1-4C06-8810-5A0E19D02F08}"/>
              </a:ext>
            </a:extLst>
          </p:cNvPr>
          <p:cNvPicPr>
            <a:picLocks noChangeAspect="1"/>
          </p:cNvPicPr>
          <p:nvPr/>
        </p:nvPicPr>
        <p:blipFill>
          <a:blip r:embed="rId2"/>
          <a:stretch>
            <a:fillRect/>
          </a:stretch>
        </p:blipFill>
        <p:spPr>
          <a:xfrm>
            <a:off x="228600" y="2271295"/>
            <a:ext cx="8686800" cy="2444044"/>
          </a:xfrm>
          <a:prstGeom prst="rect">
            <a:avLst/>
          </a:prstGeom>
        </p:spPr>
      </p:pic>
    </p:spTree>
    <p:extLst>
      <p:ext uri="{BB962C8B-B14F-4D97-AF65-F5344CB8AC3E}">
        <p14:creationId xmlns:p14="http://schemas.microsoft.com/office/powerpoint/2010/main" val="12593366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8217-00DD-4C95-A4B8-0E8E38D5071E}"/>
              </a:ext>
            </a:extLst>
          </p:cNvPr>
          <p:cNvSpPr>
            <a:spLocks noGrp="1"/>
          </p:cNvSpPr>
          <p:nvPr>
            <p:ph type="title"/>
          </p:nvPr>
        </p:nvSpPr>
        <p:spPr/>
        <p:txBody>
          <a:bodyPr/>
          <a:lstStyle/>
          <a:p>
            <a:r>
              <a:rPr lang="en-US" dirty="0"/>
              <a:t>Two-Way ANOVA: The Factorial Design</a:t>
            </a:r>
          </a:p>
        </p:txBody>
      </p:sp>
      <p:sp>
        <p:nvSpPr>
          <p:cNvPr id="3" name="Content Placeholder 2">
            <a:extLst>
              <a:ext uri="{FF2B5EF4-FFF2-40B4-BE49-F238E27FC236}">
                <a16:creationId xmlns:a16="http://schemas.microsoft.com/office/drawing/2014/main" id="{0A70B288-0E58-402E-98F3-28BD3DE9EE11}"/>
              </a:ext>
            </a:extLst>
          </p:cNvPr>
          <p:cNvSpPr>
            <a:spLocks noGrp="1"/>
          </p:cNvSpPr>
          <p:nvPr>
            <p:ph idx="1"/>
          </p:nvPr>
        </p:nvSpPr>
        <p:spPr/>
        <p:txBody>
          <a:bodyPr/>
          <a:lstStyle/>
          <a:p>
            <a:r>
              <a:rPr lang="en-US" dirty="0"/>
              <a:t>In the ANOVA table, the row labeled "Sample" corresponds to Experience (Factor A) since the three experience levels were organized by rows in the original data table. The row of the output labeled "Columns" corresponds to Age (Factor B) since the age groups are organized by column. The row labeled "Interaction" corresponds to the interaction between experience and age, and "Within" corresponds to the variation within the sample observations, or error. </a:t>
            </a:r>
          </a:p>
        </p:txBody>
      </p:sp>
    </p:spTree>
    <p:extLst>
      <p:ext uri="{BB962C8B-B14F-4D97-AF65-F5344CB8AC3E}">
        <p14:creationId xmlns:p14="http://schemas.microsoft.com/office/powerpoint/2010/main" val="32191068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8217-00DD-4C95-A4B8-0E8E38D5071E}"/>
              </a:ext>
            </a:extLst>
          </p:cNvPr>
          <p:cNvSpPr>
            <a:spLocks noGrp="1"/>
          </p:cNvSpPr>
          <p:nvPr>
            <p:ph type="title"/>
          </p:nvPr>
        </p:nvSpPr>
        <p:spPr/>
        <p:txBody>
          <a:bodyPr/>
          <a:lstStyle/>
          <a:p>
            <a:r>
              <a:rPr lang="en-US" dirty="0"/>
              <a:t>Two-Way ANOVA: The Factorial Design</a:t>
            </a:r>
          </a:p>
        </p:txBody>
      </p:sp>
      <p:sp>
        <p:nvSpPr>
          <p:cNvPr id="3" name="Content Placeholder 2">
            <a:extLst>
              <a:ext uri="{FF2B5EF4-FFF2-40B4-BE49-F238E27FC236}">
                <a16:creationId xmlns:a16="http://schemas.microsoft.com/office/drawing/2014/main" id="{0A70B288-0E58-402E-98F3-28BD3DE9EE11}"/>
              </a:ext>
            </a:extLst>
          </p:cNvPr>
          <p:cNvSpPr>
            <a:spLocks noGrp="1"/>
          </p:cNvSpPr>
          <p:nvPr>
            <p:ph idx="1"/>
          </p:nvPr>
        </p:nvSpPr>
        <p:spPr/>
        <p:txBody>
          <a:bodyPr/>
          <a:lstStyle/>
          <a:p>
            <a:r>
              <a:rPr lang="en-US" dirty="0"/>
              <a:t>The personnel director must first decide if there is interaction between age and experience. The appropriate test statistic for testing for interaction, which is the mean square of the interaction term divided by the mean square for error, is given by </a:t>
            </a:r>
          </a:p>
        </p:txBody>
      </p:sp>
      <p:graphicFrame>
        <p:nvGraphicFramePr>
          <p:cNvPr id="4" name="Object 3">
            <a:extLst>
              <a:ext uri="{FF2B5EF4-FFF2-40B4-BE49-F238E27FC236}">
                <a16:creationId xmlns:a16="http://schemas.microsoft.com/office/drawing/2014/main" id="{C7AFF6B0-5D84-444E-BBF5-6A6ED2A3010E}"/>
              </a:ext>
            </a:extLst>
          </p:cNvPr>
          <p:cNvGraphicFramePr>
            <a:graphicFrameLocks noChangeAspect="1"/>
          </p:cNvGraphicFramePr>
          <p:nvPr>
            <p:extLst>
              <p:ext uri="{D42A27DB-BD31-4B8C-83A1-F6EECF244321}">
                <p14:modId xmlns:p14="http://schemas.microsoft.com/office/powerpoint/2010/main" val="3343774172"/>
              </p:ext>
            </p:extLst>
          </p:nvPr>
        </p:nvGraphicFramePr>
        <p:xfrm>
          <a:off x="3797300" y="3657600"/>
          <a:ext cx="1549400" cy="838200"/>
        </p:xfrm>
        <a:graphic>
          <a:graphicData uri="http://schemas.openxmlformats.org/presentationml/2006/ole">
            <mc:AlternateContent xmlns:mc="http://schemas.openxmlformats.org/markup-compatibility/2006">
              <mc:Choice xmlns:v="urn:schemas-microsoft-com:vml" Requires="v">
                <p:oleObj spid="_x0000_s286732" name="Equation" r:id="rId3" imgW="1549080" imgH="838080" progId="Equation.DSMT4">
                  <p:embed/>
                </p:oleObj>
              </mc:Choice>
              <mc:Fallback>
                <p:oleObj name="Equation" r:id="rId3" imgW="1549080" imgH="838080" progId="Equation.DSMT4">
                  <p:embed/>
                  <p:pic>
                    <p:nvPicPr>
                      <p:cNvPr id="0" name=""/>
                      <p:cNvPicPr/>
                      <p:nvPr/>
                    </p:nvPicPr>
                    <p:blipFill>
                      <a:blip r:embed="rId4"/>
                      <a:stretch>
                        <a:fillRect/>
                      </a:stretch>
                    </p:blipFill>
                    <p:spPr>
                      <a:xfrm>
                        <a:off x="3797300" y="3657600"/>
                        <a:ext cx="1549400" cy="838200"/>
                      </a:xfrm>
                      <a:prstGeom prst="rect">
                        <a:avLst/>
                      </a:prstGeom>
                    </p:spPr>
                  </p:pic>
                </p:oleObj>
              </mc:Fallback>
            </mc:AlternateContent>
          </a:graphicData>
        </a:graphic>
      </p:graphicFrame>
    </p:spTree>
    <p:extLst>
      <p:ext uri="{BB962C8B-B14F-4D97-AF65-F5344CB8AC3E}">
        <p14:creationId xmlns:p14="http://schemas.microsoft.com/office/powerpoint/2010/main" val="2400298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a:t>
            </a:r>
          </a:p>
        </p:txBody>
      </p:sp>
      <p:sp>
        <p:nvSpPr>
          <p:cNvPr id="3" name="Content Placeholder 2">
            <a:extLst>
              <a:ext uri="{FF2B5EF4-FFF2-40B4-BE49-F238E27FC236}">
                <a16:creationId xmlns:a16="http://schemas.microsoft.com/office/drawing/2014/main" id="{747A539B-BED1-4596-91C8-53A2E8D95445}"/>
              </a:ext>
            </a:extLst>
          </p:cNvPr>
          <p:cNvSpPr>
            <a:spLocks noGrp="1"/>
          </p:cNvSpPr>
          <p:nvPr>
            <p:ph idx="1"/>
          </p:nvPr>
        </p:nvSpPr>
        <p:spPr/>
        <p:txBody>
          <a:bodyPr/>
          <a:lstStyle/>
          <a:p>
            <a:r>
              <a:rPr lang="en-US" dirty="0"/>
              <a:t>In order for the director of personnel to evaluate the relationship of average salary to age and experience, he chooses the following experimental design. He selects four different age groups and three different experience levels, and observes two salaries for each of the possible combinations of age and experience. The resulting data is displayed in Table 15.3.1. </a:t>
            </a:r>
          </a:p>
        </p:txBody>
      </p:sp>
    </p:spTree>
    <p:extLst>
      <p:ext uri="{BB962C8B-B14F-4D97-AF65-F5344CB8AC3E}">
        <p14:creationId xmlns:p14="http://schemas.microsoft.com/office/powerpoint/2010/main" val="21736282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8217-00DD-4C95-A4B8-0E8E38D5071E}"/>
              </a:ext>
            </a:extLst>
          </p:cNvPr>
          <p:cNvSpPr>
            <a:spLocks noGrp="1"/>
          </p:cNvSpPr>
          <p:nvPr>
            <p:ph type="title"/>
          </p:nvPr>
        </p:nvSpPr>
        <p:spPr/>
        <p:txBody>
          <a:bodyPr/>
          <a:lstStyle/>
          <a:p>
            <a:r>
              <a:rPr lang="en-US" dirty="0"/>
              <a:t>Two-Way ANOVA: The Factorial Design</a:t>
            </a:r>
          </a:p>
        </p:txBody>
      </p:sp>
      <p:sp>
        <p:nvSpPr>
          <p:cNvPr id="3" name="Content Placeholder 2">
            <a:extLst>
              <a:ext uri="{FF2B5EF4-FFF2-40B4-BE49-F238E27FC236}">
                <a16:creationId xmlns:a16="http://schemas.microsoft.com/office/drawing/2014/main" id="{0A70B288-0E58-402E-98F3-28BD3DE9EE11}"/>
              </a:ext>
            </a:extLst>
          </p:cNvPr>
          <p:cNvSpPr>
            <a:spLocks noGrp="1"/>
          </p:cNvSpPr>
          <p:nvPr>
            <p:ph idx="1"/>
          </p:nvPr>
        </p:nvSpPr>
        <p:spPr/>
        <p:txBody>
          <a:bodyPr/>
          <a:lstStyle/>
          <a:p>
            <a:pPr algn="ctr"/>
            <a:r>
              <a:rPr lang="en-US" b="1" i="1" dirty="0"/>
              <a:t>F</a:t>
            </a:r>
            <a:r>
              <a:rPr lang="en-US" b="1" dirty="0"/>
              <a:t>-Distribution </a:t>
            </a:r>
            <a:br>
              <a:rPr lang="en-US" b="1" dirty="0"/>
            </a:br>
            <a:r>
              <a:rPr lang="en-US" b="1" dirty="0"/>
              <a:t>numerator </a:t>
            </a:r>
            <a:r>
              <a:rPr lang="en-US" b="1" i="1" dirty="0"/>
              <a:t>df </a:t>
            </a:r>
            <a:r>
              <a:rPr lang="en-US" b="1" dirty="0"/>
              <a:t>= 6, denominator </a:t>
            </a:r>
            <a:r>
              <a:rPr lang="en-US" b="1" i="1" dirty="0"/>
              <a:t>df </a:t>
            </a:r>
            <a:r>
              <a:rPr lang="en-US" b="1" dirty="0"/>
              <a:t>= 12</a:t>
            </a:r>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r>
              <a:rPr lang="en-US" dirty="0"/>
              <a:t>Figure 15.3.5 </a:t>
            </a:r>
          </a:p>
        </p:txBody>
      </p:sp>
      <p:pic>
        <p:nvPicPr>
          <p:cNvPr id="4" name="Picture 3">
            <a:extLst>
              <a:ext uri="{FF2B5EF4-FFF2-40B4-BE49-F238E27FC236}">
                <a16:creationId xmlns:a16="http://schemas.microsoft.com/office/drawing/2014/main" id="{3363B7C9-7FBF-4B6B-9D61-F7B6D7C113E1}"/>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1526834" y="2267899"/>
            <a:ext cx="6090332" cy="3060342"/>
          </a:xfrm>
          <a:prstGeom prst="rect">
            <a:avLst/>
          </a:prstGeom>
        </p:spPr>
      </p:pic>
    </p:spTree>
    <p:extLst>
      <p:ext uri="{BB962C8B-B14F-4D97-AF65-F5344CB8AC3E}">
        <p14:creationId xmlns:p14="http://schemas.microsoft.com/office/powerpoint/2010/main" val="34254080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8217-00DD-4C95-A4B8-0E8E38D5071E}"/>
              </a:ext>
            </a:extLst>
          </p:cNvPr>
          <p:cNvSpPr>
            <a:spLocks noGrp="1"/>
          </p:cNvSpPr>
          <p:nvPr>
            <p:ph type="title"/>
          </p:nvPr>
        </p:nvSpPr>
        <p:spPr/>
        <p:txBody>
          <a:bodyPr/>
          <a:lstStyle/>
          <a:p>
            <a:r>
              <a:rPr lang="en-US" dirty="0"/>
              <a:t>Two-Way ANOVA: The Factorial Design</a:t>
            </a:r>
          </a:p>
        </p:txBody>
      </p:sp>
      <p:sp>
        <p:nvSpPr>
          <p:cNvPr id="3" name="Content Placeholder 2">
            <a:extLst>
              <a:ext uri="{FF2B5EF4-FFF2-40B4-BE49-F238E27FC236}">
                <a16:creationId xmlns:a16="http://schemas.microsoft.com/office/drawing/2014/main" id="{0A70B288-0E58-402E-98F3-28BD3DE9EE11}"/>
              </a:ext>
            </a:extLst>
          </p:cNvPr>
          <p:cNvSpPr>
            <a:spLocks noGrp="1"/>
          </p:cNvSpPr>
          <p:nvPr>
            <p:ph idx="1"/>
          </p:nvPr>
        </p:nvSpPr>
        <p:spPr/>
        <p:txBody>
          <a:bodyPr/>
          <a:lstStyle/>
          <a:p>
            <a:r>
              <a:rPr lang="en-US" dirty="0"/>
              <a:t>To test whether or not experience has an effect on average salary, we let the null hypothesis be that the average salary is equal for each of the experience levels. The appropriate test statistic, which is the mean square of the experience factor divided by the mean square for error, is given by </a:t>
            </a:r>
          </a:p>
        </p:txBody>
      </p:sp>
      <p:graphicFrame>
        <p:nvGraphicFramePr>
          <p:cNvPr id="5" name="Object 4">
            <a:extLst>
              <a:ext uri="{FF2B5EF4-FFF2-40B4-BE49-F238E27FC236}">
                <a16:creationId xmlns:a16="http://schemas.microsoft.com/office/drawing/2014/main" id="{F01C24E7-10AC-4E0F-ABD4-A6CC3940203E}"/>
              </a:ext>
            </a:extLst>
          </p:cNvPr>
          <p:cNvGraphicFramePr>
            <a:graphicFrameLocks noChangeAspect="1"/>
          </p:cNvGraphicFramePr>
          <p:nvPr>
            <p:extLst>
              <p:ext uri="{D42A27DB-BD31-4B8C-83A1-F6EECF244321}">
                <p14:modId xmlns:p14="http://schemas.microsoft.com/office/powerpoint/2010/main" val="2693876008"/>
              </p:ext>
            </p:extLst>
          </p:nvPr>
        </p:nvGraphicFramePr>
        <p:xfrm>
          <a:off x="3886200" y="4038600"/>
          <a:ext cx="1371600" cy="838200"/>
        </p:xfrm>
        <a:graphic>
          <a:graphicData uri="http://schemas.openxmlformats.org/presentationml/2006/ole">
            <mc:AlternateContent xmlns:mc="http://schemas.openxmlformats.org/markup-compatibility/2006">
              <mc:Choice xmlns:v="urn:schemas-microsoft-com:vml" Requires="v">
                <p:oleObj spid="_x0000_s287755" name="Equation" r:id="rId3" imgW="1371600" imgH="838080" progId="Equation.DSMT4">
                  <p:embed/>
                </p:oleObj>
              </mc:Choice>
              <mc:Fallback>
                <p:oleObj name="Equation" r:id="rId3" imgW="1371600" imgH="838080" progId="Equation.DSMT4">
                  <p:embed/>
                  <p:pic>
                    <p:nvPicPr>
                      <p:cNvPr id="4" name="Object 3">
                        <a:extLst>
                          <a:ext uri="{FF2B5EF4-FFF2-40B4-BE49-F238E27FC236}">
                            <a16:creationId xmlns:a16="http://schemas.microsoft.com/office/drawing/2014/main" id="{C7AFF6B0-5D84-444E-BBF5-6A6ED2A3010E}"/>
                          </a:ext>
                        </a:extLst>
                      </p:cNvPr>
                      <p:cNvPicPr/>
                      <p:nvPr/>
                    </p:nvPicPr>
                    <p:blipFill>
                      <a:blip r:embed="rId4"/>
                      <a:stretch>
                        <a:fillRect/>
                      </a:stretch>
                    </p:blipFill>
                    <p:spPr>
                      <a:xfrm>
                        <a:off x="3886200" y="4038600"/>
                        <a:ext cx="1371600" cy="838200"/>
                      </a:xfrm>
                      <a:prstGeom prst="rect">
                        <a:avLst/>
                      </a:prstGeom>
                    </p:spPr>
                  </p:pic>
                </p:oleObj>
              </mc:Fallback>
            </mc:AlternateContent>
          </a:graphicData>
        </a:graphic>
      </p:graphicFrame>
    </p:spTree>
    <p:extLst>
      <p:ext uri="{BB962C8B-B14F-4D97-AF65-F5344CB8AC3E}">
        <p14:creationId xmlns:p14="http://schemas.microsoft.com/office/powerpoint/2010/main" val="10991866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8217-00DD-4C95-A4B8-0E8E38D5071E}"/>
              </a:ext>
            </a:extLst>
          </p:cNvPr>
          <p:cNvSpPr>
            <a:spLocks noGrp="1"/>
          </p:cNvSpPr>
          <p:nvPr>
            <p:ph type="title"/>
          </p:nvPr>
        </p:nvSpPr>
        <p:spPr/>
        <p:txBody>
          <a:bodyPr/>
          <a:lstStyle/>
          <a:p>
            <a:r>
              <a:rPr lang="en-US" dirty="0"/>
              <a:t>Two-Way ANOVA: The Factorial Design</a:t>
            </a:r>
          </a:p>
        </p:txBody>
      </p:sp>
      <p:sp>
        <p:nvSpPr>
          <p:cNvPr id="3" name="Content Placeholder 2">
            <a:extLst>
              <a:ext uri="{FF2B5EF4-FFF2-40B4-BE49-F238E27FC236}">
                <a16:creationId xmlns:a16="http://schemas.microsoft.com/office/drawing/2014/main" id="{0A70B288-0E58-402E-98F3-28BD3DE9EE11}"/>
              </a:ext>
            </a:extLst>
          </p:cNvPr>
          <p:cNvSpPr>
            <a:spLocks noGrp="1"/>
          </p:cNvSpPr>
          <p:nvPr>
            <p:ph idx="1"/>
          </p:nvPr>
        </p:nvSpPr>
        <p:spPr/>
        <p:txBody>
          <a:bodyPr/>
          <a:lstStyle/>
          <a:p>
            <a:pPr algn="ctr"/>
            <a:r>
              <a:rPr lang="en-US" b="1" i="1" dirty="0"/>
              <a:t>F</a:t>
            </a:r>
            <a:r>
              <a:rPr lang="en-US" b="1" dirty="0"/>
              <a:t>-Distribution </a:t>
            </a:r>
            <a:br>
              <a:rPr lang="en-US" b="1" dirty="0"/>
            </a:br>
            <a:r>
              <a:rPr lang="en-US" b="1" dirty="0"/>
              <a:t>numerator </a:t>
            </a:r>
            <a:r>
              <a:rPr lang="en-US" b="1" i="1" dirty="0"/>
              <a:t>df </a:t>
            </a:r>
            <a:r>
              <a:rPr lang="en-US" b="1" dirty="0"/>
              <a:t>= 2, denominator </a:t>
            </a:r>
            <a:r>
              <a:rPr lang="en-US" b="1" i="1" dirty="0"/>
              <a:t>df </a:t>
            </a:r>
            <a:r>
              <a:rPr lang="en-US" b="1" dirty="0"/>
              <a:t>= 12 </a:t>
            </a:r>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r>
              <a:rPr lang="en-US" dirty="0"/>
              <a:t>Figure 15.3.6 </a:t>
            </a:r>
            <a:endParaRPr lang="en-US" b="1" dirty="0"/>
          </a:p>
          <a:p>
            <a:pPr algn="ctr"/>
            <a:endParaRPr lang="en-US" dirty="0"/>
          </a:p>
        </p:txBody>
      </p:sp>
      <p:pic>
        <p:nvPicPr>
          <p:cNvPr id="4" name="Picture 3">
            <a:extLst>
              <a:ext uri="{FF2B5EF4-FFF2-40B4-BE49-F238E27FC236}">
                <a16:creationId xmlns:a16="http://schemas.microsoft.com/office/drawing/2014/main" id="{9D9C2E8C-FE82-4A22-ABB2-716E9B61401E}"/>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1676400" y="2305050"/>
            <a:ext cx="5791200" cy="2943779"/>
          </a:xfrm>
          <a:prstGeom prst="rect">
            <a:avLst/>
          </a:prstGeom>
        </p:spPr>
      </p:pic>
    </p:spTree>
    <p:extLst>
      <p:ext uri="{BB962C8B-B14F-4D97-AF65-F5344CB8AC3E}">
        <p14:creationId xmlns:p14="http://schemas.microsoft.com/office/powerpoint/2010/main" val="26158146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8217-00DD-4C95-A4B8-0E8E38D5071E}"/>
              </a:ext>
            </a:extLst>
          </p:cNvPr>
          <p:cNvSpPr>
            <a:spLocks noGrp="1"/>
          </p:cNvSpPr>
          <p:nvPr>
            <p:ph type="title"/>
          </p:nvPr>
        </p:nvSpPr>
        <p:spPr/>
        <p:txBody>
          <a:bodyPr/>
          <a:lstStyle/>
          <a:p>
            <a:r>
              <a:rPr lang="en-US" dirty="0"/>
              <a:t>Two-Way ANOVA: The Factorial Design</a:t>
            </a:r>
          </a:p>
        </p:txBody>
      </p:sp>
      <p:sp>
        <p:nvSpPr>
          <p:cNvPr id="3" name="Content Placeholder 2">
            <a:extLst>
              <a:ext uri="{FF2B5EF4-FFF2-40B4-BE49-F238E27FC236}">
                <a16:creationId xmlns:a16="http://schemas.microsoft.com/office/drawing/2014/main" id="{0A70B288-0E58-402E-98F3-28BD3DE9EE11}"/>
              </a:ext>
            </a:extLst>
          </p:cNvPr>
          <p:cNvSpPr>
            <a:spLocks noGrp="1"/>
          </p:cNvSpPr>
          <p:nvPr>
            <p:ph idx="1"/>
          </p:nvPr>
        </p:nvSpPr>
        <p:spPr/>
        <p:txBody>
          <a:bodyPr/>
          <a:lstStyle/>
          <a:p>
            <a:r>
              <a:rPr lang="en-US" dirty="0"/>
              <a:t>To test whether or not age has an effect on average salary, we let the null hypothesis be that the average salary is equal for each of the age levels. The appropriate test statistic, which is the mean square of the age factor divided by the mean square for error, is given by </a:t>
            </a:r>
          </a:p>
        </p:txBody>
      </p:sp>
      <p:graphicFrame>
        <p:nvGraphicFramePr>
          <p:cNvPr id="5" name="Object 4">
            <a:extLst>
              <a:ext uri="{FF2B5EF4-FFF2-40B4-BE49-F238E27FC236}">
                <a16:creationId xmlns:a16="http://schemas.microsoft.com/office/drawing/2014/main" id="{1EC7F66B-2BC7-4AE5-A94E-7E0BFA410BAD}"/>
              </a:ext>
            </a:extLst>
          </p:cNvPr>
          <p:cNvGraphicFramePr>
            <a:graphicFrameLocks noChangeAspect="1"/>
          </p:cNvGraphicFramePr>
          <p:nvPr>
            <p:extLst>
              <p:ext uri="{D42A27DB-BD31-4B8C-83A1-F6EECF244321}">
                <p14:modId xmlns:p14="http://schemas.microsoft.com/office/powerpoint/2010/main" val="1166370945"/>
              </p:ext>
            </p:extLst>
          </p:nvPr>
        </p:nvGraphicFramePr>
        <p:xfrm>
          <a:off x="3898900" y="4038600"/>
          <a:ext cx="1346200" cy="838200"/>
        </p:xfrm>
        <a:graphic>
          <a:graphicData uri="http://schemas.openxmlformats.org/presentationml/2006/ole">
            <mc:AlternateContent xmlns:mc="http://schemas.openxmlformats.org/markup-compatibility/2006">
              <mc:Choice xmlns:v="urn:schemas-microsoft-com:vml" Requires="v">
                <p:oleObj spid="_x0000_s288775" name="Equation" r:id="rId3" imgW="1346040" imgH="838080" progId="Equation.DSMT4">
                  <p:embed/>
                </p:oleObj>
              </mc:Choice>
              <mc:Fallback>
                <p:oleObj name="Equation" r:id="rId3" imgW="1346040" imgH="838080" progId="Equation.DSMT4">
                  <p:embed/>
                  <p:pic>
                    <p:nvPicPr>
                      <p:cNvPr id="5" name="Object 4">
                        <a:extLst>
                          <a:ext uri="{FF2B5EF4-FFF2-40B4-BE49-F238E27FC236}">
                            <a16:creationId xmlns:a16="http://schemas.microsoft.com/office/drawing/2014/main" id="{F01C24E7-10AC-4E0F-ABD4-A6CC3940203E}"/>
                          </a:ext>
                        </a:extLst>
                      </p:cNvPr>
                      <p:cNvPicPr/>
                      <p:nvPr/>
                    </p:nvPicPr>
                    <p:blipFill>
                      <a:blip r:embed="rId4"/>
                      <a:stretch>
                        <a:fillRect/>
                      </a:stretch>
                    </p:blipFill>
                    <p:spPr>
                      <a:xfrm>
                        <a:off x="3898900" y="4038600"/>
                        <a:ext cx="1346200" cy="838200"/>
                      </a:xfrm>
                      <a:prstGeom prst="rect">
                        <a:avLst/>
                      </a:prstGeom>
                    </p:spPr>
                  </p:pic>
                </p:oleObj>
              </mc:Fallback>
            </mc:AlternateContent>
          </a:graphicData>
        </a:graphic>
      </p:graphicFrame>
    </p:spTree>
    <p:extLst>
      <p:ext uri="{BB962C8B-B14F-4D97-AF65-F5344CB8AC3E}">
        <p14:creationId xmlns:p14="http://schemas.microsoft.com/office/powerpoint/2010/main" val="30601162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394BE-C888-424D-83C5-C864DE955B81}"/>
              </a:ext>
            </a:extLst>
          </p:cNvPr>
          <p:cNvSpPr>
            <a:spLocks noGrp="1"/>
          </p:cNvSpPr>
          <p:nvPr>
            <p:ph type="title"/>
          </p:nvPr>
        </p:nvSpPr>
        <p:spPr/>
        <p:txBody>
          <a:bodyPr/>
          <a:lstStyle/>
          <a:p>
            <a:r>
              <a:rPr lang="en-US" dirty="0"/>
              <a:t>Two-Way ANOVA: The Factorial Design</a:t>
            </a:r>
          </a:p>
        </p:txBody>
      </p:sp>
      <p:sp>
        <p:nvSpPr>
          <p:cNvPr id="3" name="Content Placeholder 2">
            <a:extLst>
              <a:ext uri="{FF2B5EF4-FFF2-40B4-BE49-F238E27FC236}">
                <a16:creationId xmlns:a16="http://schemas.microsoft.com/office/drawing/2014/main" id="{E746E1F3-191F-4D72-9D01-F6BBEBB62B2A}"/>
              </a:ext>
            </a:extLst>
          </p:cNvPr>
          <p:cNvSpPr>
            <a:spLocks noGrp="1"/>
          </p:cNvSpPr>
          <p:nvPr>
            <p:ph idx="1"/>
          </p:nvPr>
        </p:nvSpPr>
        <p:spPr/>
        <p:txBody>
          <a:bodyPr/>
          <a:lstStyle/>
          <a:p>
            <a:pPr algn="ctr"/>
            <a:r>
              <a:rPr lang="en-US" b="1" i="1" dirty="0"/>
              <a:t>F</a:t>
            </a:r>
            <a:r>
              <a:rPr lang="en-US" b="1" dirty="0"/>
              <a:t>-Distribution </a:t>
            </a:r>
            <a:br>
              <a:rPr lang="en-US" b="1" dirty="0"/>
            </a:br>
            <a:r>
              <a:rPr lang="en-US" b="1" dirty="0"/>
              <a:t>numerator </a:t>
            </a:r>
            <a:r>
              <a:rPr lang="en-US" b="1" i="1" dirty="0"/>
              <a:t>df </a:t>
            </a:r>
            <a:r>
              <a:rPr lang="en-US" b="1" dirty="0"/>
              <a:t>= 3, denominator </a:t>
            </a:r>
            <a:r>
              <a:rPr lang="en-US" b="1" i="1" dirty="0"/>
              <a:t>df </a:t>
            </a:r>
            <a:r>
              <a:rPr lang="en-US" b="1" dirty="0"/>
              <a:t>= 12 </a:t>
            </a:r>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r>
              <a:rPr lang="en-US" dirty="0"/>
              <a:t>Figure 15.3.7 </a:t>
            </a:r>
          </a:p>
        </p:txBody>
      </p:sp>
      <p:pic>
        <p:nvPicPr>
          <p:cNvPr id="4" name="Picture 3">
            <a:extLst>
              <a:ext uri="{FF2B5EF4-FFF2-40B4-BE49-F238E27FC236}">
                <a16:creationId xmlns:a16="http://schemas.microsoft.com/office/drawing/2014/main" id="{9E3962B4-D1F3-44A6-945F-F5951BA5DA96}"/>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1702594" y="2238375"/>
            <a:ext cx="5738813" cy="3158129"/>
          </a:xfrm>
          <a:prstGeom prst="rect">
            <a:avLst/>
          </a:prstGeom>
        </p:spPr>
      </p:pic>
    </p:spTree>
    <p:extLst>
      <p:ext uri="{BB962C8B-B14F-4D97-AF65-F5344CB8AC3E}">
        <p14:creationId xmlns:p14="http://schemas.microsoft.com/office/powerpoint/2010/main" val="3848806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a:t>
            </a:r>
          </a:p>
        </p:txBody>
      </p:sp>
      <p:graphicFrame>
        <p:nvGraphicFramePr>
          <p:cNvPr id="4" name="Content Placeholder 3">
            <a:extLst>
              <a:ext uri="{FF2B5EF4-FFF2-40B4-BE49-F238E27FC236}">
                <a16:creationId xmlns:a16="http://schemas.microsoft.com/office/drawing/2014/main" id="{1CE23DE0-0E88-497E-B138-E2EB48934252}"/>
              </a:ext>
            </a:extLst>
          </p:cNvPr>
          <p:cNvGraphicFramePr>
            <a:graphicFrameLocks noGrp="1"/>
          </p:cNvGraphicFramePr>
          <p:nvPr>
            <p:ph idx="1"/>
            <p:extLst>
              <p:ext uri="{D42A27DB-BD31-4B8C-83A1-F6EECF244321}">
                <p14:modId xmlns:p14="http://schemas.microsoft.com/office/powerpoint/2010/main" val="1507393606"/>
              </p:ext>
            </p:extLst>
          </p:nvPr>
        </p:nvGraphicFramePr>
        <p:xfrm>
          <a:off x="457200" y="1279525"/>
          <a:ext cx="8229600" cy="3058160"/>
        </p:xfrm>
        <a:graphic>
          <a:graphicData uri="http://schemas.openxmlformats.org/drawingml/2006/table">
            <a:tbl>
              <a:tblPr firstRow="1" bandRow="1">
                <a:tableStyleId>{5C22544A-7EE6-4342-B048-85BDC9FD1C3A}</a:tableStyleId>
              </a:tblPr>
              <a:tblGrid>
                <a:gridCol w="1645920">
                  <a:extLst>
                    <a:ext uri="{9D8B030D-6E8A-4147-A177-3AD203B41FA5}">
                      <a16:colId xmlns:a16="http://schemas.microsoft.com/office/drawing/2014/main" val="1212861124"/>
                    </a:ext>
                  </a:extLst>
                </a:gridCol>
                <a:gridCol w="1645920">
                  <a:extLst>
                    <a:ext uri="{9D8B030D-6E8A-4147-A177-3AD203B41FA5}">
                      <a16:colId xmlns:a16="http://schemas.microsoft.com/office/drawing/2014/main" val="3138186491"/>
                    </a:ext>
                  </a:extLst>
                </a:gridCol>
                <a:gridCol w="1645920">
                  <a:extLst>
                    <a:ext uri="{9D8B030D-6E8A-4147-A177-3AD203B41FA5}">
                      <a16:colId xmlns:a16="http://schemas.microsoft.com/office/drawing/2014/main" val="1567445266"/>
                    </a:ext>
                  </a:extLst>
                </a:gridCol>
                <a:gridCol w="1645920">
                  <a:extLst>
                    <a:ext uri="{9D8B030D-6E8A-4147-A177-3AD203B41FA5}">
                      <a16:colId xmlns:a16="http://schemas.microsoft.com/office/drawing/2014/main" val="4115157530"/>
                    </a:ext>
                  </a:extLst>
                </a:gridCol>
                <a:gridCol w="1645920">
                  <a:extLst>
                    <a:ext uri="{9D8B030D-6E8A-4147-A177-3AD203B41FA5}">
                      <a16:colId xmlns:a16="http://schemas.microsoft.com/office/drawing/2014/main" val="3171252017"/>
                    </a:ext>
                  </a:extLst>
                </a:gridCol>
              </a:tblGrid>
              <a:tr h="370840">
                <a:tc gridSpan="5">
                  <a:txBody>
                    <a:bodyPr/>
                    <a:lstStyle/>
                    <a:p>
                      <a:pPr algn="ctr"/>
                      <a:r>
                        <a:rPr lang="en-US" sz="2000" b="1" i="0" u="none" strike="noStrike" kern="1200" baseline="0" dirty="0">
                          <a:solidFill>
                            <a:schemeClr val="lt1"/>
                          </a:solidFill>
                          <a:latin typeface="+mn-lt"/>
                          <a:ea typeface="+mn-ea"/>
                          <a:cs typeface="+mn-cs"/>
                        </a:rPr>
                        <a:t>Table 15.3.1 - Salaries (Thousands of Dollars) </a:t>
                      </a:r>
                      <a:r>
                        <a:rPr lang="en-US" sz="1800" b="0" i="0" u="none" strike="noStrike" kern="1200" baseline="0" dirty="0">
                          <a:solidFill>
                            <a:schemeClr val="lt1"/>
                          </a:solidFill>
                          <a:latin typeface="+mn-lt"/>
                          <a:ea typeface="+mn-ea"/>
                          <a:cs typeface="+mn-cs"/>
                        </a:rPr>
                        <a:t>	</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436740406"/>
                  </a:ext>
                </a:extLst>
              </a:tr>
              <a:tr h="370840">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Years of Experience</a:t>
                      </a:r>
                      <a:endParaRPr lang="en-US" dirty="0">
                        <a:solidFill>
                          <a:srgbClr val="000000"/>
                        </a:solidFill>
                      </a:endParaRPr>
                    </a:p>
                  </a:txBody>
                  <a:tcPr/>
                </a:tc>
                <a:tc gridSpan="4">
                  <a:txBody>
                    <a:bodyPr/>
                    <a:lstStyle/>
                    <a:p>
                      <a:pPr algn="ctr"/>
                      <a:r>
                        <a:rPr lang="en-US" b="1" dirty="0">
                          <a:solidFill>
                            <a:srgbClr val="000000"/>
                          </a:solidFill>
                        </a:rPr>
                        <a:t>Age</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417964244"/>
                  </a:ext>
                </a:extLst>
              </a:tr>
              <a:tr h="370840">
                <a:tc vMerge="1">
                  <a:txBody>
                    <a:bodyPr/>
                    <a:lstStyle/>
                    <a:p>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25 – 34</a:t>
                      </a: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35 – 44 </a:t>
                      </a: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45 – 54</a:t>
                      </a: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55 – 64 </a:t>
                      </a:r>
                      <a:endParaRPr lang="en-US" dirty="0">
                        <a:solidFill>
                          <a:srgbClr val="000000"/>
                        </a:solidFill>
                      </a:endParaRPr>
                    </a:p>
                  </a:txBody>
                  <a:tcPr/>
                </a:tc>
                <a:extLst>
                  <a:ext uri="{0D108BD9-81ED-4DB2-BD59-A6C34878D82A}">
                    <a16:rowId xmlns:a16="http://schemas.microsoft.com/office/drawing/2014/main" val="723431347"/>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0 – 4 </a:t>
                      </a:r>
                      <a:r>
                        <a:rPr lang="en-US" sz="1800" b="0" i="0" u="none" strike="noStrike" kern="1200" baseline="0" dirty="0">
                          <a:solidFill>
                            <a:srgbClr val="000000"/>
                          </a:solidFill>
                          <a:latin typeface="+mn-lt"/>
                          <a:ea typeface="+mn-ea"/>
                          <a:cs typeface="+mn-cs"/>
                        </a:rPr>
                        <a:t>	</a:t>
                      </a:r>
                    </a:p>
                    <a:p>
                      <a:pPr algn="ctr"/>
                      <a:endParaRPr lang="en-US" dirty="0">
                        <a:solidFill>
                          <a:srgbClr val="000000"/>
                        </a:solidFill>
                      </a:endParaRPr>
                    </a:p>
                  </a:txBody>
                  <a:tcPr/>
                </a:tc>
                <a:tc>
                  <a:txBody>
                    <a:bodyPr/>
                    <a:lstStyle/>
                    <a:p>
                      <a:pPr algn="ctr"/>
                      <a:r>
                        <a:rPr lang="en-US" dirty="0">
                          <a:solidFill>
                            <a:srgbClr val="000000"/>
                          </a:solidFill>
                        </a:rPr>
                        <a:t>22</a:t>
                      </a:r>
                    </a:p>
                    <a:p>
                      <a:pPr algn="ctr"/>
                      <a:r>
                        <a:rPr lang="en-US" dirty="0">
                          <a:solidFill>
                            <a:srgbClr val="000000"/>
                          </a:solidFill>
                        </a:rPr>
                        <a:t>27</a:t>
                      </a:r>
                    </a:p>
                  </a:txBody>
                  <a:tcPr/>
                </a:tc>
                <a:tc>
                  <a:txBody>
                    <a:bodyPr/>
                    <a:lstStyle/>
                    <a:p>
                      <a:pPr algn="ctr"/>
                      <a:r>
                        <a:rPr lang="en-US" dirty="0">
                          <a:solidFill>
                            <a:srgbClr val="000000"/>
                          </a:solidFill>
                        </a:rPr>
                        <a:t>25</a:t>
                      </a:r>
                    </a:p>
                    <a:p>
                      <a:pPr algn="ctr"/>
                      <a:r>
                        <a:rPr lang="en-US" dirty="0">
                          <a:solidFill>
                            <a:srgbClr val="000000"/>
                          </a:solidFill>
                        </a:rPr>
                        <a:t>35</a:t>
                      </a:r>
                    </a:p>
                  </a:txBody>
                  <a:tcPr/>
                </a:tc>
                <a:tc>
                  <a:txBody>
                    <a:bodyPr/>
                    <a:lstStyle/>
                    <a:p>
                      <a:pPr algn="ctr"/>
                      <a:r>
                        <a:rPr lang="en-US" dirty="0">
                          <a:solidFill>
                            <a:srgbClr val="000000"/>
                          </a:solidFill>
                        </a:rPr>
                        <a:t>34</a:t>
                      </a:r>
                    </a:p>
                    <a:p>
                      <a:pPr algn="ctr"/>
                      <a:r>
                        <a:rPr lang="en-US" dirty="0">
                          <a:solidFill>
                            <a:srgbClr val="000000"/>
                          </a:solidFill>
                        </a:rPr>
                        <a:t>36</a:t>
                      </a:r>
                    </a:p>
                  </a:txBody>
                  <a:tcPr/>
                </a:tc>
                <a:tc>
                  <a:txBody>
                    <a:bodyPr/>
                    <a:lstStyle/>
                    <a:p>
                      <a:pPr algn="ctr"/>
                      <a:r>
                        <a:rPr lang="en-US" dirty="0">
                          <a:solidFill>
                            <a:srgbClr val="000000"/>
                          </a:solidFill>
                        </a:rPr>
                        <a:t>37</a:t>
                      </a:r>
                    </a:p>
                    <a:p>
                      <a:pPr algn="ctr"/>
                      <a:r>
                        <a:rPr lang="en-US" dirty="0">
                          <a:solidFill>
                            <a:srgbClr val="000000"/>
                          </a:solidFill>
                        </a:rPr>
                        <a:t>43</a:t>
                      </a:r>
                    </a:p>
                  </a:txBody>
                  <a:tcPr/>
                </a:tc>
                <a:extLst>
                  <a:ext uri="{0D108BD9-81ED-4DB2-BD59-A6C34878D82A}">
                    <a16:rowId xmlns:a16="http://schemas.microsoft.com/office/drawing/2014/main" val="24109657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5 – 9 </a:t>
                      </a:r>
                      <a:r>
                        <a:rPr lang="en-US" sz="1800" b="0" i="0" u="none" strike="noStrike" kern="1200" baseline="0" dirty="0">
                          <a:solidFill>
                            <a:srgbClr val="000000"/>
                          </a:solidFill>
                          <a:latin typeface="+mn-lt"/>
                          <a:ea typeface="+mn-ea"/>
                          <a:cs typeface="+mn-cs"/>
                        </a:rPr>
                        <a:t>	</a:t>
                      </a:r>
                    </a:p>
                    <a:p>
                      <a:pPr algn="ctr"/>
                      <a:endParaRPr lang="en-US" dirty="0">
                        <a:solidFill>
                          <a:srgbClr val="000000"/>
                        </a:solidFill>
                      </a:endParaRPr>
                    </a:p>
                  </a:txBody>
                  <a:tcPr/>
                </a:tc>
                <a:tc>
                  <a:txBody>
                    <a:bodyPr/>
                    <a:lstStyle/>
                    <a:p>
                      <a:pPr algn="ctr"/>
                      <a:r>
                        <a:rPr lang="en-US" dirty="0">
                          <a:solidFill>
                            <a:srgbClr val="000000"/>
                          </a:solidFill>
                        </a:rPr>
                        <a:t>34</a:t>
                      </a:r>
                    </a:p>
                    <a:p>
                      <a:pPr algn="ctr"/>
                      <a:r>
                        <a:rPr lang="en-US" dirty="0">
                          <a:solidFill>
                            <a:srgbClr val="000000"/>
                          </a:solidFill>
                        </a:rPr>
                        <a:t>36</a:t>
                      </a:r>
                    </a:p>
                  </a:txBody>
                  <a:tcPr/>
                </a:tc>
                <a:tc>
                  <a:txBody>
                    <a:bodyPr/>
                    <a:lstStyle/>
                    <a:p>
                      <a:pPr algn="ctr"/>
                      <a:r>
                        <a:rPr lang="en-US" dirty="0">
                          <a:solidFill>
                            <a:srgbClr val="000000"/>
                          </a:solidFill>
                        </a:rPr>
                        <a:t>35</a:t>
                      </a:r>
                    </a:p>
                    <a:p>
                      <a:pPr algn="ctr"/>
                      <a:r>
                        <a:rPr lang="en-US" dirty="0">
                          <a:solidFill>
                            <a:srgbClr val="000000"/>
                          </a:solidFill>
                        </a:rPr>
                        <a:t>45</a:t>
                      </a:r>
                    </a:p>
                  </a:txBody>
                  <a:tcPr/>
                </a:tc>
                <a:tc>
                  <a:txBody>
                    <a:bodyPr/>
                    <a:lstStyle/>
                    <a:p>
                      <a:pPr algn="ctr"/>
                      <a:r>
                        <a:rPr lang="en-US" dirty="0">
                          <a:solidFill>
                            <a:srgbClr val="000000"/>
                          </a:solidFill>
                        </a:rPr>
                        <a:t>42</a:t>
                      </a:r>
                    </a:p>
                    <a:p>
                      <a:pPr algn="ctr"/>
                      <a:r>
                        <a:rPr lang="en-US" dirty="0">
                          <a:solidFill>
                            <a:srgbClr val="000000"/>
                          </a:solidFill>
                        </a:rPr>
                        <a:t>48</a:t>
                      </a:r>
                    </a:p>
                  </a:txBody>
                  <a:tcPr/>
                </a:tc>
                <a:tc>
                  <a:txBody>
                    <a:bodyPr/>
                    <a:lstStyle/>
                    <a:p>
                      <a:pPr algn="ctr"/>
                      <a:r>
                        <a:rPr lang="en-US" dirty="0">
                          <a:solidFill>
                            <a:srgbClr val="000000"/>
                          </a:solidFill>
                        </a:rPr>
                        <a:t>49</a:t>
                      </a:r>
                    </a:p>
                    <a:p>
                      <a:pPr algn="ctr"/>
                      <a:r>
                        <a:rPr lang="en-US" dirty="0">
                          <a:solidFill>
                            <a:srgbClr val="000000"/>
                          </a:solidFill>
                        </a:rPr>
                        <a:t>51</a:t>
                      </a:r>
                    </a:p>
                  </a:txBody>
                  <a:tcPr/>
                </a:tc>
                <a:extLst>
                  <a:ext uri="{0D108BD9-81ED-4DB2-BD59-A6C34878D82A}">
                    <a16:rowId xmlns:a16="http://schemas.microsoft.com/office/drawing/2014/main" val="2284194797"/>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10 – 14 </a:t>
                      </a:r>
                      <a:r>
                        <a:rPr lang="en-US" sz="1800" b="0" i="0" u="none" strike="noStrike" kern="1200" baseline="0" dirty="0">
                          <a:solidFill>
                            <a:srgbClr val="000000"/>
                          </a:solidFill>
                          <a:latin typeface="+mn-lt"/>
                          <a:ea typeface="+mn-ea"/>
                          <a:cs typeface="+mn-cs"/>
                        </a:rPr>
                        <a:t>	</a:t>
                      </a:r>
                    </a:p>
                    <a:p>
                      <a:pPr algn="ctr"/>
                      <a:endParaRPr lang="en-US" dirty="0">
                        <a:solidFill>
                          <a:srgbClr val="000000"/>
                        </a:solidFill>
                      </a:endParaRPr>
                    </a:p>
                  </a:txBody>
                  <a:tcPr/>
                </a:tc>
                <a:tc>
                  <a:txBody>
                    <a:bodyPr/>
                    <a:lstStyle/>
                    <a:p>
                      <a:pPr algn="ctr"/>
                      <a:r>
                        <a:rPr lang="en-US" dirty="0">
                          <a:solidFill>
                            <a:srgbClr val="000000"/>
                          </a:solidFill>
                        </a:rPr>
                        <a:t>39</a:t>
                      </a:r>
                    </a:p>
                    <a:p>
                      <a:pPr algn="ctr"/>
                      <a:r>
                        <a:rPr lang="en-US" dirty="0">
                          <a:solidFill>
                            <a:srgbClr val="000000"/>
                          </a:solidFill>
                        </a:rPr>
                        <a:t>41</a:t>
                      </a:r>
                    </a:p>
                  </a:txBody>
                  <a:tcPr/>
                </a:tc>
                <a:tc>
                  <a:txBody>
                    <a:bodyPr/>
                    <a:lstStyle/>
                    <a:p>
                      <a:pPr algn="ctr"/>
                      <a:r>
                        <a:rPr lang="en-US" dirty="0">
                          <a:solidFill>
                            <a:srgbClr val="000000"/>
                          </a:solidFill>
                        </a:rPr>
                        <a:t>40</a:t>
                      </a:r>
                    </a:p>
                    <a:p>
                      <a:pPr algn="ctr"/>
                      <a:r>
                        <a:rPr lang="en-US" dirty="0">
                          <a:solidFill>
                            <a:srgbClr val="000000"/>
                          </a:solidFill>
                        </a:rPr>
                        <a:t>50</a:t>
                      </a:r>
                    </a:p>
                  </a:txBody>
                  <a:tcPr/>
                </a:tc>
                <a:tc>
                  <a:txBody>
                    <a:bodyPr/>
                    <a:lstStyle/>
                    <a:p>
                      <a:pPr algn="ctr"/>
                      <a:r>
                        <a:rPr lang="en-US" dirty="0">
                          <a:solidFill>
                            <a:srgbClr val="000000"/>
                          </a:solidFill>
                        </a:rPr>
                        <a:t>53</a:t>
                      </a:r>
                    </a:p>
                    <a:p>
                      <a:pPr algn="ctr"/>
                      <a:r>
                        <a:rPr lang="en-US" dirty="0">
                          <a:solidFill>
                            <a:srgbClr val="000000"/>
                          </a:solidFill>
                        </a:rPr>
                        <a:t>57</a:t>
                      </a:r>
                    </a:p>
                  </a:txBody>
                  <a:tcPr/>
                </a:tc>
                <a:tc>
                  <a:txBody>
                    <a:bodyPr/>
                    <a:lstStyle/>
                    <a:p>
                      <a:pPr algn="ctr"/>
                      <a:r>
                        <a:rPr lang="en-US" dirty="0">
                          <a:solidFill>
                            <a:srgbClr val="000000"/>
                          </a:solidFill>
                        </a:rPr>
                        <a:t>51</a:t>
                      </a:r>
                    </a:p>
                    <a:p>
                      <a:pPr algn="ctr"/>
                      <a:r>
                        <a:rPr lang="en-US" dirty="0">
                          <a:solidFill>
                            <a:srgbClr val="000000"/>
                          </a:solidFill>
                        </a:rPr>
                        <a:t>59</a:t>
                      </a:r>
                    </a:p>
                  </a:txBody>
                  <a:tcPr/>
                </a:tc>
                <a:extLst>
                  <a:ext uri="{0D108BD9-81ED-4DB2-BD59-A6C34878D82A}">
                    <a16:rowId xmlns:a16="http://schemas.microsoft.com/office/drawing/2014/main" val="2932995049"/>
                  </a:ext>
                </a:extLst>
              </a:tr>
            </a:tbl>
          </a:graphicData>
        </a:graphic>
      </p:graphicFrame>
    </p:spTree>
    <p:extLst>
      <p:ext uri="{BB962C8B-B14F-4D97-AF65-F5344CB8AC3E}">
        <p14:creationId xmlns:p14="http://schemas.microsoft.com/office/powerpoint/2010/main" val="406933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a:t>
            </a:r>
          </a:p>
        </p:txBody>
      </p:sp>
      <p:sp>
        <p:nvSpPr>
          <p:cNvPr id="5" name="Content Placeholder 4">
            <a:extLst>
              <a:ext uri="{FF2B5EF4-FFF2-40B4-BE49-F238E27FC236}">
                <a16:creationId xmlns:a16="http://schemas.microsoft.com/office/drawing/2014/main" id="{2097FFDC-52DA-449D-9BDF-8F5332213BFC}"/>
              </a:ext>
            </a:extLst>
          </p:cNvPr>
          <p:cNvSpPr>
            <a:spLocks noGrp="1"/>
          </p:cNvSpPr>
          <p:nvPr>
            <p:ph idx="1"/>
          </p:nvPr>
        </p:nvSpPr>
        <p:spPr/>
        <p:txBody>
          <a:bodyPr/>
          <a:lstStyle/>
          <a:p>
            <a:r>
              <a:rPr lang="en-US" dirty="0"/>
              <a:t>Again, this type of design is called a </a:t>
            </a:r>
            <a:r>
              <a:rPr lang="en-US" b="1" dirty="0"/>
              <a:t>two-way analysis of variance </a:t>
            </a:r>
            <a:r>
              <a:rPr lang="en-US" dirty="0"/>
              <a:t>because it involves two classifications. It is also called a </a:t>
            </a:r>
            <a:r>
              <a:rPr lang="en-US" b="1" dirty="0"/>
              <a:t>complete factorial experiment </a:t>
            </a:r>
            <a:r>
              <a:rPr lang="en-US" dirty="0"/>
              <a:t>since there is at least one observation for every possible combination of age and salary. Factorial experiments provide valuable information by enabling the interaction between the two variables to be estimated. </a:t>
            </a:r>
          </a:p>
        </p:txBody>
      </p:sp>
    </p:spTree>
    <p:extLst>
      <p:ext uri="{BB962C8B-B14F-4D97-AF65-F5344CB8AC3E}">
        <p14:creationId xmlns:p14="http://schemas.microsoft.com/office/powerpoint/2010/main" val="41296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a:t>
            </a:r>
          </a:p>
        </p:txBody>
      </p:sp>
      <p:sp>
        <p:nvSpPr>
          <p:cNvPr id="5" name="Content Placeholder 4">
            <a:extLst>
              <a:ext uri="{FF2B5EF4-FFF2-40B4-BE49-F238E27FC236}">
                <a16:creationId xmlns:a16="http://schemas.microsoft.com/office/drawing/2014/main" id="{2097FFDC-52DA-449D-9BDF-8F5332213BFC}"/>
              </a:ext>
            </a:extLst>
          </p:cNvPr>
          <p:cNvSpPr>
            <a:spLocks noGrp="1"/>
          </p:cNvSpPr>
          <p:nvPr>
            <p:ph idx="1"/>
          </p:nvPr>
        </p:nvSpPr>
        <p:spPr/>
        <p:txBody>
          <a:bodyPr/>
          <a:lstStyle/>
          <a:p>
            <a:r>
              <a:rPr lang="en-US" dirty="0"/>
              <a:t>Interaction between the two variables means that the average salary is affected by the combination of age and experience. An example of two variables which interact is shown in Figure 15.3.1. This figure is called an </a:t>
            </a:r>
            <a:r>
              <a:rPr lang="en-US" b="1" dirty="0"/>
              <a:t>interaction plot</a:t>
            </a:r>
            <a:r>
              <a:rPr lang="en-US" dirty="0"/>
              <a:t>, which is a plot of the means for each level of the factors. An example of two variables which do not interact is shown in Figure 15.3.2.</a:t>
            </a:r>
          </a:p>
        </p:txBody>
      </p:sp>
    </p:spTree>
    <p:extLst>
      <p:ext uri="{BB962C8B-B14F-4D97-AF65-F5344CB8AC3E}">
        <p14:creationId xmlns:p14="http://schemas.microsoft.com/office/powerpoint/2010/main" val="3484923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a:t>
            </a:r>
          </a:p>
        </p:txBody>
      </p:sp>
      <p:sp>
        <p:nvSpPr>
          <p:cNvPr id="5" name="Content Placeholder 4">
            <a:extLst>
              <a:ext uri="{FF2B5EF4-FFF2-40B4-BE49-F238E27FC236}">
                <a16:creationId xmlns:a16="http://schemas.microsoft.com/office/drawing/2014/main" id="{2097FFDC-52DA-449D-9BDF-8F5332213BFC}"/>
              </a:ext>
            </a:extLst>
          </p:cNvPr>
          <p:cNvSpPr>
            <a:spLocks noGrp="1"/>
          </p:cNvSpPr>
          <p:nvPr>
            <p:ph idx="1"/>
          </p:nvPr>
        </p:nvSpPr>
        <p:spPr/>
        <p:txBody>
          <a:bodyPr/>
          <a:lstStyle/>
          <a:p>
            <a:pPr algn="ctr"/>
            <a:r>
              <a:rPr lang="en-US" b="1" dirty="0"/>
              <a:t>Variables That Interact</a:t>
            </a:r>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r>
              <a:rPr lang="en-US" dirty="0"/>
              <a:t>Figure 15.3.1 </a:t>
            </a:r>
          </a:p>
        </p:txBody>
      </p:sp>
      <p:pic>
        <p:nvPicPr>
          <p:cNvPr id="3" name="Picture 2">
            <a:extLst>
              <a:ext uri="{FF2B5EF4-FFF2-40B4-BE49-F238E27FC236}">
                <a16:creationId xmlns:a16="http://schemas.microsoft.com/office/drawing/2014/main" id="{DC13264E-AE18-477A-98CC-49FC5C69C4B7}"/>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609600" y="1828800"/>
            <a:ext cx="8229600" cy="3019457"/>
          </a:xfrm>
          <a:prstGeom prst="rect">
            <a:avLst/>
          </a:prstGeom>
        </p:spPr>
      </p:pic>
    </p:spTree>
    <p:extLst>
      <p:ext uri="{BB962C8B-B14F-4D97-AF65-F5344CB8AC3E}">
        <p14:creationId xmlns:p14="http://schemas.microsoft.com/office/powerpoint/2010/main" val="3739404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a:t>
            </a:r>
          </a:p>
        </p:txBody>
      </p:sp>
      <p:sp>
        <p:nvSpPr>
          <p:cNvPr id="5" name="Content Placeholder 4">
            <a:extLst>
              <a:ext uri="{FF2B5EF4-FFF2-40B4-BE49-F238E27FC236}">
                <a16:creationId xmlns:a16="http://schemas.microsoft.com/office/drawing/2014/main" id="{2097FFDC-52DA-449D-9BDF-8F5332213BFC}"/>
              </a:ext>
            </a:extLst>
          </p:cNvPr>
          <p:cNvSpPr>
            <a:spLocks noGrp="1"/>
          </p:cNvSpPr>
          <p:nvPr>
            <p:ph idx="1"/>
          </p:nvPr>
        </p:nvSpPr>
        <p:spPr/>
        <p:txBody>
          <a:bodyPr/>
          <a:lstStyle/>
          <a:p>
            <a:pPr algn="ctr"/>
            <a:r>
              <a:rPr lang="en-US" b="1" dirty="0"/>
              <a:t>Variables That Do Not Interact</a:t>
            </a:r>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r>
              <a:rPr lang="en-US" dirty="0"/>
              <a:t>Figure 15.3.2 </a:t>
            </a:r>
          </a:p>
        </p:txBody>
      </p:sp>
      <p:pic>
        <p:nvPicPr>
          <p:cNvPr id="3" name="Picture 2">
            <a:extLst>
              <a:ext uri="{FF2B5EF4-FFF2-40B4-BE49-F238E27FC236}">
                <a16:creationId xmlns:a16="http://schemas.microsoft.com/office/drawing/2014/main" id="{BC5D2C5C-CFBF-4D46-97E0-34B08B983549}"/>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419100" y="1845178"/>
            <a:ext cx="8229600" cy="2948940"/>
          </a:xfrm>
          <a:prstGeom prst="rect">
            <a:avLst/>
          </a:prstGeom>
        </p:spPr>
      </p:pic>
    </p:spTree>
    <p:extLst>
      <p:ext uri="{BB962C8B-B14F-4D97-AF65-F5344CB8AC3E}">
        <p14:creationId xmlns:p14="http://schemas.microsoft.com/office/powerpoint/2010/main" val="244765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a:t>
            </a:r>
          </a:p>
        </p:txBody>
      </p:sp>
      <p:sp>
        <p:nvSpPr>
          <p:cNvPr id="5" name="Content Placeholder 4">
            <a:extLst>
              <a:ext uri="{FF2B5EF4-FFF2-40B4-BE49-F238E27FC236}">
                <a16:creationId xmlns:a16="http://schemas.microsoft.com/office/drawing/2014/main" id="{2097FFDC-52DA-449D-9BDF-8F5332213BFC}"/>
              </a:ext>
            </a:extLst>
          </p:cNvPr>
          <p:cNvSpPr>
            <a:spLocks noGrp="1"/>
          </p:cNvSpPr>
          <p:nvPr>
            <p:ph idx="1"/>
          </p:nvPr>
        </p:nvSpPr>
        <p:spPr/>
        <p:txBody>
          <a:bodyPr/>
          <a:lstStyle/>
          <a:p>
            <a:r>
              <a:rPr lang="en-US" dirty="0"/>
              <a:t>There are three effects on average salary that will interest the personnel director. The first is the effect that the interaction between age and experience has on average salary, called the </a:t>
            </a:r>
            <a:r>
              <a:rPr lang="en-US" b="1" dirty="0"/>
              <a:t>main effect for interaction</a:t>
            </a:r>
            <a:r>
              <a:rPr lang="en-US" dirty="0"/>
              <a:t>. The second is the effect that experience has on average salary, called the </a:t>
            </a:r>
            <a:r>
              <a:rPr lang="en-US" b="1" dirty="0"/>
              <a:t>main effect for experience (Factor A)</a:t>
            </a:r>
            <a:r>
              <a:rPr lang="en-US" dirty="0"/>
              <a:t>. The third is the effect that age has on average salary, called the </a:t>
            </a:r>
            <a:r>
              <a:rPr lang="en-US" b="1" dirty="0"/>
              <a:t>main effect for age (Factor B)</a:t>
            </a:r>
            <a:r>
              <a:rPr lang="en-US" dirty="0"/>
              <a:t>.</a:t>
            </a:r>
          </a:p>
        </p:txBody>
      </p:sp>
    </p:spTree>
    <p:extLst>
      <p:ext uri="{BB962C8B-B14F-4D97-AF65-F5344CB8AC3E}">
        <p14:creationId xmlns:p14="http://schemas.microsoft.com/office/powerpoint/2010/main" val="1289254874"/>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3521</TotalTime>
  <Words>1631</Words>
  <Application>Microsoft Office PowerPoint</Application>
  <PresentationFormat>On-screen Show (4:3)</PresentationFormat>
  <Paragraphs>225</Paragraphs>
  <Slides>34</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34</vt:i4>
      </vt:variant>
    </vt:vector>
  </HeadingPairs>
  <TitlesOfParts>
    <vt:vector size="39" baseType="lpstr">
      <vt:lpstr>Arial</vt:lpstr>
      <vt:lpstr>Calibri</vt:lpstr>
      <vt:lpstr>Cambria Math</vt:lpstr>
      <vt:lpstr>Office Theme</vt:lpstr>
      <vt:lpstr>Equation</vt:lpstr>
      <vt:lpstr>Section 15.3</vt:lpstr>
      <vt:lpstr>Two-Way ANOVA: The Factorial Design </vt:lpstr>
      <vt:lpstr>Two-Way ANOVA: The Factorial Design </vt:lpstr>
      <vt:lpstr>Two-Way ANOVA: The Factorial Design </vt:lpstr>
      <vt:lpstr>Two-Way ANOVA: The Factorial Design </vt:lpstr>
      <vt:lpstr>Two-Way ANOVA: The Factorial Design </vt:lpstr>
      <vt:lpstr>Two-Way ANOVA: The Factorial Design </vt:lpstr>
      <vt:lpstr>Two-Way ANOVA: The Factorial Design </vt:lpstr>
      <vt:lpstr>Two-Way ANOVA: The Factorial Design </vt:lpstr>
      <vt:lpstr>Two-Way ANOVA: The Factorial Design</vt:lpstr>
      <vt:lpstr>Two-Way ANOVA: The Factorial Design</vt:lpstr>
      <vt:lpstr>Two-Way ANOVA: The Factorial Design</vt:lpstr>
      <vt:lpstr>Two-Way ANOVA Assumptions</vt:lpstr>
      <vt:lpstr>Note</vt:lpstr>
      <vt:lpstr>Test for Interaction between Factors </vt:lpstr>
      <vt:lpstr>Test for Interaction between Factors </vt:lpstr>
      <vt:lpstr>Test for Interaction between Factors </vt:lpstr>
      <vt:lpstr>Test for Main Effects for Factor A</vt:lpstr>
      <vt:lpstr>Test for Main Effects for Factor A</vt:lpstr>
      <vt:lpstr>Test for Main Effects for Factor A</vt:lpstr>
      <vt:lpstr>Test for Main Effects for Factor B </vt:lpstr>
      <vt:lpstr>Test for Main Effects for Factor B </vt:lpstr>
      <vt:lpstr>Test for Main Effects for Factor B </vt:lpstr>
      <vt:lpstr>Two-Way ANOVA: The Factorial Design</vt:lpstr>
      <vt:lpstr>Two-Way ANOVA: The Factorial Design</vt:lpstr>
      <vt:lpstr>Two-Way ANOVA: The Factorial Design</vt:lpstr>
      <vt:lpstr>Two-Way ANOVA: The Factorial Design</vt:lpstr>
      <vt:lpstr>Two-Way ANOVA: The Factorial Design</vt:lpstr>
      <vt:lpstr>Two-Way ANOVA: The Factorial Design</vt:lpstr>
      <vt:lpstr>Two-Way ANOVA: The Factorial Design</vt:lpstr>
      <vt:lpstr>Two-Way ANOVA: The Factorial Design</vt:lpstr>
      <vt:lpstr>Two-Way ANOVA: The Factorial Design</vt:lpstr>
      <vt:lpstr>Two-Way ANOVA: The Factorial Design</vt:lpstr>
      <vt:lpstr>Two-Way ANOVA: The Factorial Design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kanthi</cp:lastModifiedBy>
  <cp:revision>506</cp:revision>
  <dcterms:created xsi:type="dcterms:W3CDTF">2013-04-26T14:43:13Z</dcterms:created>
  <dcterms:modified xsi:type="dcterms:W3CDTF">2018-09-14T10:15:02Z</dcterms:modified>
</cp:coreProperties>
</file>