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60" r:id="rId5"/>
    <p:sldId id="261" r:id="rId6"/>
    <p:sldId id="262" r:id="rId7"/>
    <p:sldId id="263" r:id="rId8"/>
    <p:sldId id="264" r:id="rId9"/>
    <p:sldId id="259" r:id="rId10"/>
    <p:sldId id="265" r:id="rId11"/>
    <p:sldId id="266" r:id="rId12"/>
    <p:sldId id="267" r:id="rId13"/>
    <p:sldId id="268" r:id="rId14"/>
    <p:sldId id="269" r:id="rId15"/>
    <p:sldId id="270" r:id="rId16"/>
    <p:sldId id="272" r:id="rId17"/>
    <p:sldId id="273" r:id="rId18"/>
    <p:sldId id="271" r:id="rId19"/>
    <p:sldId id="274" r:id="rId20"/>
    <p:sldId id="275" r:id="rId21"/>
    <p:sldId id="276" r:id="rId22"/>
    <p:sldId id="277" r:id="rId23"/>
    <p:sldId id="278" r:id="rId24"/>
    <p:sldId id="279" r:id="rId25"/>
    <p:sldId id="290" r:id="rId26"/>
    <p:sldId id="280" r:id="rId27"/>
    <p:sldId id="281" r:id="rId28"/>
    <p:sldId id="282" r:id="rId29"/>
    <p:sldId id="283" r:id="rId30"/>
    <p:sldId id="284" r:id="rId31"/>
    <p:sldId id="285" r:id="rId32"/>
    <p:sldId id="286" r:id="rId33"/>
    <p:sldId id="287" r:id="rId34"/>
    <p:sldId id="288" r:id="rId35"/>
    <p:sldId id="289" r:id="rId36"/>
  </p:sldIdLst>
  <p:sldSz cx="9144000" cy="6858000" type="screen4x3"/>
  <p:notesSz cx="6858000" cy="9144000"/>
  <p:embeddedFontLst>
    <p:embeddedFont>
      <p:font typeface="Cambria Math" panose="02040503050406030204" pitchFamily="18" charset="0"/>
      <p:regular r:id="rId39"/>
    </p:embeddedFont>
    <p:embeddedFont>
      <p:font typeface="Calibri" panose="020F0502020204030204" pitchFamily="34" charset="0"/>
      <p:regular r:id="rId40"/>
      <p:bold r:id="rId41"/>
      <p:italic r:id="rId42"/>
      <p:boldItalic r:id="rId43"/>
    </p:embeddedFont>
    <p:embeddedFont>
      <p:font typeface="Roboto Condensed" panose="020B0604020202020204" charset="0"/>
      <p:regular r:id="rId44"/>
      <p:bold r:id="rId45"/>
      <p:italic r:id="rId46"/>
      <p:boldItalic r:id="rId4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7E"/>
    <a:srgbClr val="1F497D"/>
    <a:srgbClr val="0000FF"/>
    <a:srgbClr val="366092"/>
    <a:srgbClr val="FF0000"/>
    <a:srgbClr val="C00000"/>
    <a:srgbClr val="FFFFCC"/>
    <a:srgbClr val="007D7D"/>
    <a:srgbClr val="00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14" d="100"/>
          <a:sy n="114" d="100"/>
        </p:scale>
        <p:origin x="174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47" Type="http://schemas.openxmlformats.org/officeDocument/2006/relationships/font" Target="fonts/font9.fntdata"/><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2.fntdata"/><Relationship Id="rId45"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5.fntdata"/><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font" Target="fonts/font8.fntdata"/><Relationship Id="rId20" Type="http://schemas.openxmlformats.org/officeDocument/2006/relationships/slide" Target="slides/slide19.xml"/><Relationship Id="rId41"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8.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0.bin"/></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7.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8.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16.2</a:t>
            </a:r>
          </a:p>
        </p:txBody>
      </p:sp>
      <p:sp>
        <p:nvSpPr>
          <p:cNvPr id="3" name="Subtitle 2"/>
          <p:cNvSpPr>
            <a:spLocks noGrp="1"/>
          </p:cNvSpPr>
          <p:nvPr>
            <p:ph type="subTitle" idx="4294967295"/>
          </p:nvPr>
        </p:nvSpPr>
        <p:spPr>
          <a:xfrm>
            <a:off x="1371600" y="3502152"/>
            <a:ext cx="6400800" cy="1077218"/>
          </a:xfrm>
          <a:prstGeom prst="rect">
            <a:avLst/>
          </a:prstGeom>
        </p:spPr>
        <p:txBody>
          <a:bodyPr rtlCol="0" anchor="t" anchorCtr="1">
            <a:spAutoFit/>
          </a:bodyPr>
          <a:lstStyle/>
          <a:p>
            <a:pPr algn="ctr">
              <a:buNone/>
              <a:defRPr/>
            </a:pPr>
            <a:r>
              <a:rPr lang="en-US" b="1" i="1" dirty="0">
                <a:solidFill>
                  <a:srgbClr val="1F497D"/>
                </a:solidFill>
              </a:rPr>
              <a:t>The Chi-Square Test for Goodness of Fit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lstStyle/>
          <a:p>
            <a:r>
              <a:rPr lang="en-US" dirty="0"/>
              <a:t>A competitor has developed a new drug for treating kidney disease. The competitor hopes the new drug will not have as severe blood pressure side effects as </a:t>
            </a:r>
            <a:r>
              <a:rPr lang="en-US" dirty="0" err="1"/>
              <a:t>SeQuix</a:t>
            </a:r>
            <a:r>
              <a:rPr lang="en-US" dirty="0"/>
              <a:t>. Two hundred and fifty patients are treated with the new drug and their blood pressures are monitored over a two-month period. The following results are observed.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a:xfrm>
            <a:off x="457200" y="3368040"/>
            <a:ext cx="8229600" cy="1508760"/>
          </a:xfrm>
        </p:spPr>
        <p:txBody>
          <a:bodyPr/>
          <a:lstStyle/>
          <a:p>
            <a:r>
              <a:rPr lang="en-US" dirty="0"/>
              <a:t>Can the researchers conclude that there is a difference in systolic blood pressure side effects between </a:t>
            </a:r>
            <a:r>
              <a:rPr lang="en-US" dirty="0" err="1"/>
              <a:t>SeQuix</a:t>
            </a:r>
            <a:r>
              <a:rPr lang="en-US" dirty="0"/>
              <a:t> and the new drug?</a:t>
            </a:r>
          </a:p>
        </p:txBody>
      </p:sp>
      <p:graphicFrame>
        <p:nvGraphicFramePr>
          <p:cNvPr id="5" name="object 2"/>
          <p:cNvGraphicFramePr>
            <a:graphicFrameLocks noGrp="1"/>
          </p:cNvGraphicFramePr>
          <p:nvPr/>
        </p:nvGraphicFramePr>
        <p:xfrm>
          <a:off x="1325880" y="1470025"/>
          <a:ext cx="6492240" cy="1654175"/>
        </p:xfrm>
        <a:graphic>
          <a:graphicData uri="http://schemas.openxmlformats.org/drawingml/2006/table">
            <a:tbl>
              <a:tblPr firstRow="1" bandRow="1">
                <a:tableStyleId>{21E4AEA4-8DFA-4A89-87EB-49C32662AFE0}</a:tableStyleId>
              </a:tblPr>
              <a:tblGrid>
                <a:gridCol w="5303520">
                  <a:extLst>
                    <a:ext uri="{9D8B030D-6E8A-4147-A177-3AD203B41FA5}">
                      <a16:colId xmlns:a16="http://schemas.microsoft.com/office/drawing/2014/main" xmlns="" val="20000"/>
                    </a:ext>
                  </a:extLst>
                </a:gridCol>
                <a:gridCol w="1188720">
                  <a:extLst>
                    <a:ext uri="{9D8B030D-6E8A-4147-A177-3AD203B41FA5}">
                      <a16:colId xmlns:a16="http://schemas.microsoft.com/office/drawing/2014/main" xmlns="" val="20001"/>
                    </a:ext>
                  </a:extLst>
                </a:gridCol>
              </a:tblGrid>
              <a:tr h="219075">
                <a:tc gridSpan="2">
                  <a:txBody>
                    <a:bodyPr/>
                    <a:lstStyle/>
                    <a:p>
                      <a:pPr marL="0" marR="117475" indent="0" algn="ctr" defTabSz="914400" rtl="0" eaLnBrk="1" fontAlgn="auto" latinLnBrk="0" hangingPunct="1">
                        <a:lnSpc>
                          <a:spcPct val="100000"/>
                        </a:lnSpc>
                        <a:spcBef>
                          <a:spcPts val="325"/>
                        </a:spcBef>
                        <a:spcAft>
                          <a:spcPts val="0"/>
                        </a:spcAft>
                        <a:buClrTx/>
                        <a:buSzTx/>
                        <a:buFontTx/>
                        <a:buNone/>
                        <a:tabLst/>
                        <a:defRPr/>
                      </a:pPr>
                      <a:r>
                        <a:rPr lang="en-US" sz="2000" b="1" kern="1200" baseline="0" dirty="0">
                          <a:solidFill>
                            <a:schemeClr val="lt1"/>
                          </a:solidFill>
                          <a:latin typeface="+mn-lt"/>
                          <a:ea typeface="+mn-ea"/>
                          <a:cs typeface="+mn-cs"/>
                        </a:rPr>
                        <a:t>New Drug</a:t>
                      </a:r>
                    </a:p>
                  </a:txBody>
                  <a:tcPr marL="0" marR="0" marT="41275" marB="0"/>
                </a:tc>
                <a:tc hMerge="1">
                  <a:txBody>
                    <a:bodyPr/>
                    <a:lstStyle/>
                    <a:p>
                      <a:pPr marL="20320" algn="ctr">
                        <a:lnSpc>
                          <a:spcPct val="100000"/>
                        </a:lnSpc>
                        <a:spcBef>
                          <a:spcPts val="325"/>
                        </a:spcBef>
                      </a:pPr>
                      <a:endParaRPr sz="2000" dirty="0">
                        <a:latin typeface="Roboto Condensed"/>
                        <a:cs typeface="Roboto Condensed"/>
                      </a:endParaRPr>
                    </a:p>
                  </a:txBody>
                  <a:tcPr marL="0" marR="0" marT="41275" marB="0"/>
                </a:tc>
                <a:extLst>
                  <a:ext uri="{0D108BD9-81ED-4DB2-BD59-A6C34878D82A}">
                    <a16:rowId xmlns:a16="http://schemas.microsoft.com/office/drawing/2014/main" xmlns="" val="10000"/>
                  </a:ext>
                </a:extLst>
              </a:tr>
              <a:tr h="219075">
                <a:tc>
                  <a:txBody>
                    <a:bodyPr/>
                    <a:lstStyle/>
                    <a:p>
                      <a:pPr marR="117475" algn="ctr">
                        <a:lnSpc>
                          <a:spcPct val="100000"/>
                        </a:lnSpc>
                        <a:spcBef>
                          <a:spcPts val="325"/>
                        </a:spcBef>
                      </a:pPr>
                      <a:r>
                        <a:rPr sz="2000" b="1" spc="-5" dirty="0">
                          <a:solidFill>
                            <a:srgbClr val="000000"/>
                          </a:solidFill>
                        </a:rPr>
                        <a:t>Side</a:t>
                      </a:r>
                      <a:r>
                        <a:rPr sz="2000" b="1" spc="-10" dirty="0">
                          <a:solidFill>
                            <a:srgbClr val="000000"/>
                          </a:solidFill>
                        </a:rPr>
                        <a:t> </a:t>
                      </a:r>
                      <a:r>
                        <a:rPr sz="2000" b="1" spc="-5" dirty="0">
                          <a:solidFill>
                            <a:srgbClr val="000000"/>
                          </a:solidFill>
                        </a:rPr>
                        <a:t>Effect</a:t>
                      </a:r>
                      <a:endParaRPr sz="2000" b="1" dirty="0">
                        <a:solidFill>
                          <a:srgbClr val="000000"/>
                        </a:solidFill>
                        <a:latin typeface="Roboto Condensed"/>
                        <a:cs typeface="Roboto Condensed"/>
                      </a:endParaRPr>
                    </a:p>
                  </a:txBody>
                  <a:tcPr marL="0" marR="0" marT="41275" marB="0"/>
                </a:tc>
                <a:tc>
                  <a:txBody>
                    <a:bodyPr/>
                    <a:lstStyle/>
                    <a:p>
                      <a:pPr marL="20320" algn="ctr">
                        <a:lnSpc>
                          <a:spcPct val="100000"/>
                        </a:lnSpc>
                        <a:spcBef>
                          <a:spcPts val="325"/>
                        </a:spcBef>
                      </a:pPr>
                      <a:r>
                        <a:rPr sz="2000" b="1" spc="-5" dirty="0">
                          <a:solidFill>
                            <a:srgbClr val="000000"/>
                          </a:solidFill>
                        </a:rPr>
                        <a:t>Percent</a:t>
                      </a:r>
                      <a:endParaRPr sz="2000" b="1" dirty="0">
                        <a:solidFill>
                          <a:srgbClr val="000000"/>
                        </a:solidFill>
                        <a:latin typeface="Roboto Condensed"/>
                        <a:cs typeface="Roboto Condensed"/>
                      </a:endParaRPr>
                    </a:p>
                  </a:txBody>
                  <a:tcPr marL="0" marR="0" marT="41275" marB="0"/>
                </a:tc>
                <a:extLst>
                  <a:ext uri="{0D108BD9-81ED-4DB2-BD59-A6C34878D82A}">
                    <a16:rowId xmlns:a16="http://schemas.microsoft.com/office/drawing/2014/main" xmlns="" val="10001"/>
                  </a:ext>
                </a:extLst>
              </a:tr>
              <a:tr h="205740">
                <a:tc>
                  <a:txBody>
                    <a:bodyPr/>
                    <a:lstStyle/>
                    <a:p>
                      <a:pPr marR="117475" algn="ctr">
                        <a:lnSpc>
                          <a:spcPct val="100000"/>
                        </a:lnSpc>
                        <a:spcBef>
                          <a:spcPts val="125"/>
                        </a:spcBef>
                      </a:pPr>
                      <a:r>
                        <a:rPr sz="2000" spc="-10" dirty="0">
                          <a:solidFill>
                            <a:srgbClr val="000000"/>
                          </a:solidFill>
                        </a:rPr>
                        <a:t>At </a:t>
                      </a:r>
                      <a:r>
                        <a:rPr sz="2000" spc="-5" dirty="0">
                          <a:solidFill>
                            <a:srgbClr val="000000"/>
                          </a:solidFill>
                        </a:rPr>
                        <a:t>least </a:t>
                      </a:r>
                      <a:r>
                        <a:rPr sz="2000" dirty="0">
                          <a:solidFill>
                            <a:srgbClr val="000000"/>
                          </a:solidFill>
                        </a:rPr>
                        <a:t>a 5% </a:t>
                      </a:r>
                      <a:r>
                        <a:rPr sz="2000" spc="-5" dirty="0">
                          <a:solidFill>
                            <a:srgbClr val="000000"/>
                          </a:solidFill>
                        </a:rPr>
                        <a:t>increase </a:t>
                      </a:r>
                      <a:r>
                        <a:rPr sz="2000" dirty="0">
                          <a:solidFill>
                            <a:srgbClr val="000000"/>
                          </a:solidFill>
                        </a:rPr>
                        <a:t>in </a:t>
                      </a:r>
                      <a:r>
                        <a:rPr sz="2000" spc="-5" dirty="0">
                          <a:solidFill>
                            <a:srgbClr val="000000"/>
                          </a:solidFill>
                        </a:rPr>
                        <a:t>systolic </a:t>
                      </a:r>
                      <a:r>
                        <a:rPr sz="2000" dirty="0">
                          <a:solidFill>
                            <a:srgbClr val="000000"/>
                          </a:solidFill>
                        </a:rPr>
                        <a:t>blood</a:t>
                      </a:r>
                      <a:r>
                        <a:rPr sz="2000" spc="15" dirty="0">
                          <a:solidFill>
                            <a:srgbClr val="000000"/>
                          </a:solidFill>
                        </a:rPr>
                        <a:t> </a:t>
                      </a:r>
                      <a:r>
                        <a:rPr sz="2000" spc="-5" dirty="0">
                          <a:solidFill>
                            <a:srgbClr val="000000"/>
                          </a:solidFill>
                        </a:rPr>
                        <a:t>pressure</a:t>
                      </a:r>
                      <a:endParaRPr sz="2000" dirty="0">
                        <a:solidFill>
                          <a:srgbClr val="000000"/>
                        </a:solidFill>
                        <a:latin typeface="STIX"/>
                        <a:cs typeface="STIX"/>
                      </a:endParaRPr>
                    </a:p>
                  </a:txBody>
                  <a:tcPr marL="0" marR="0" marT="15875" marB="0"/>
                </a:tc>
                <a:tc>
                  <a:txBody>
                    <a:bodyPr/>
                    <a:lstStyle/>
                    <a:p>
                      <a:pPr marL="20320" algn="ctr">
                        <a:lnSpc>
                          <a:spcPct val="100000"/>
                        </a:lnSpc>
                        <a:spcBef>
                          <a:spcPts val="125"/>
                        </a:spcBef>
                      </a:pPr>
                      <a:r>
                        <a:rPr lang="en-US" sz="2000" dirty="0">
                          <a:solidFill>
                            <a:srgbClr val="000000"/>
                          </a:solidFill>
                        </a:rPr>
                        <a:t>10</a:t>
                      </a:r>
                      <a:r>
                        <a:rPr sz="2000" dirty="0">
                          <a:solidFill>
                            <a:srgbClr val="000000"/>
                          </a:solidFill>
                        </a:rPr>
                        <a:t>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5740">
                <a:tc>
                  <a:txBody>
                    <a:bodyPr/>
                    <a:lstStyle/>
                    <a:p>
                      <a:pPr marR="117475" algn="ctr">
                        <a:lnSpc>
                          <a:spcPct val="100000"/>
                        </a:lnSpc>
                        <a:spcBef>
                          <a:spcPts val="125"/>
                        </a:spcBef>
                      </a:pPr>
                      <a:r>
                        <a:rPr sz="2000" dirty="0">
                          <a:solidFill>
                            <a:srgbClr val="000000"/>
                          </a:solidFill>
                        </a:rPr>
                        <a:t>Less than a 5% </a:t>
                      </a:r>
                      <a:r>
                        <a:rPr sz="2000" spc="-10" dirty="0">
                          <a:solidFill>
                            <a:srgbClr val="000000"/>
                          </a:solidFill>
                        </a:rPr>
                        <a:t>change </a:t>
                      </a:r>
                      <a:r>
                        <a:rPr sz="2000" dirty="0">
                          <a:solidFill>
                            <a:srgbClr val="000000"/>
                          </a:solidFill>
                        </a:rPr>
                        <a:t>in </a:t>
                      </a:r>
                      <a:r>
                        <a:rPr sz="2000" spc="-5" dirty="0">
                          <a:solidFill>
                            <a:srgbClr val="000000"/>
                          </a:solidFill>
                        </a:rPr>
                        <a:t>systolic </a:t>
                      </a:r>
                      <a:r>
                        <a:rPr sz="2000" dirty="0">
                          <a:solidFill>
                            <a:srgbClr val="000000"/>
                          </a:solidFill>
                        </a:rPr>
                        <a:t>blood</a:t>
                      </a:r>
                      <a:r>
                        <a:rPr sz="2000" spc="-15" dirty="0">
                          <a:solidFill>
                            <a:srgbClr val="000000"/>
                          </a:solidFill>
                        </a:rPr>
                        <a:t> </a:t>
                      </a:r>
                      <a:r>
                        <a:rPr sz="2000" spc="-5" dirty="0">
                          <a:solidFill>
                            <a:srgbClr val="000000"/>
                          </a:solidFill>
                        </a:rPr>
                        <a:t>pressure</a:t>
                      </a:r>
                      <a:endParaRPr sz="2000" dirty="0">
                        <a:solidFill>
                          <a:srgbClr val="000000"/>
                        </a:solidFill>
                        <a:latin typeface="STIX"/>
                        <a:cs typeface="STIX"/>
                      </a:endParaRPr>
                    </a:p>
                  </a:txBody>
                  <a:tcPr marL="0" marR="0" marT="15875" marB="0"/>
                </a:tc>
                <a:tc>
                  <a:txBody>
                    <a:bodyPr/>
                    <a:lstStyle/>
                    <a:p>
                      <a:pPr marL="20320" algn="ctr">
                        <a:lnSpc>
                          <a:spcPct val="100000"/>
                        </a:lnSpc>
                        <a:spcBef>
                          <a:spcPts val="125"/>
                        </a:spcBef>
                      </a:pPr>
                      <a:r>
                        <a:rPr lang="en-US" sz="2000" dirty="0">
                          <a:solidFill>
                            <a:srgbClr val="000000"/>
                          </a:solidFill>
                        </a:rPr>
                        <a:t>12</a:t>
                      </a:r>
                      <a:r>
                        <a:rPr sz="2000" dirty="0">
                          <a:solidFill>
                            <a:srgbClr val="000000"/>
                          </a:solidFill>
                        </a:rPr>
                        <a:t>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R="117475" algn="ctr">
                        <a:lnSpc>
                          <a:spcPct val="100000"/>
                        </a:lnSpc>
                        <a:spcBef>
                          <a:spcPts val="125"/>
                        </a:spcBef>
                      </a:pPr>
                      <a:r>
                        <a:rPr sz="2000" spc="-10" dirty="0">
                          <a:solidFill>
                            <a:srgbClr val="000000"/>
                          </a:solidFill>
                        </a:rPr>
                        <a:t>At </a:t>
                      </a:r>
                      <a:r>
                        <a:rPr sz="2000" spc="-5" dirty="0">
                          <a:solidFill>
                            <a:srgbClr val="000000"/>
                          </a:solidFill>
                        </a:rPr>
                        <a:t>least </a:t>
                      </a:r>
                      <a:r>
                        <a:rPr sz="2000" dirty="0">
                          <a:solidFill>
                            <a:srgbClr val="000000"/>
                          </a:solidFill>
                        </a:rPr>
                        <a:t>a 5% </a:t>
                      </a:r>
                      <a:r>
                        <a:rPr sz="2000" spc="-5" dirty="0">
                          <a:solidFill>
                            <a:srgbClr val="000000"/>
                          </a:solidFill>
                        </a:rPr>
                        <a:t>decrease </a:t>
                      </a:r>
                      <a:r>
                        <a:rPr sz="2000" dirty="0">
                          <a:solidFill>
                            <a:srgbClr val="000000"/>
                          </a:solidFill>
                        </a:rPr>
                        <a:t>in </a:t>
                      </a:r>
                      <a:r>
                        <a:rPr sz="2000" spc="-5" dirty="0">
                          <a:solidFill>
                            <a:srgbClr val="000000"/>
                          </a:solidFill>
                        </a:rPr>
                        <a:t>systolic </a:t>
                      </a:r>
                      <a:r>
                        <a:rPr sz="2000" dirty="0">
                          <a:solidFill>
                            <a:srgbClr val="000000"/>
                          </a:solidFill>
                        </a:rPr>
                        <a:t>blood</a:t>
                      </a:r>
                      <a:r>
                        <a:rPr sz="2000" spc="15" dirty="0">
                          <a:solidFill>
                            <a:srgbClr val="000000"/>
                          </a:solidFill>
                        </a:rPr>
                        <a:t> </a:t>
                      </a:r>
                      <a:r>
                        <a:rPr sz="2000" spc="-5" dirty="0">
                          <a:solidFill>
                            <a:srgbClr val="000000"/>
                          </a:solidFill>
                        </a:rPr>
                        <a:t>pressure</a:t>
                      </a:r>
                      <a:endParaRPr sz="2000" dirty="0">
                        <a:solidFill>
                          <a:srgbClr val="000000"/>
                        </a:solidFill>
                        <a:latin typeface="STIX"/>
                        <a:cs typeface="STIX"/>
                      </a:endParaRPr>
                    </a:p>
                  </a:txBody>
                  <a:tcPr marL="0" marR="0" marT="15875" marB="0"/>
                </a:tc>
                <a:tc>
                  <a:txBody>
                    <a:bodyPr/>
                    <a:lstStyle/>
                    <a:p>
                      <a:pPr marL="20320" algn="ctr">
                        <a:lnSpc>
                          <a:spcPct val="100000"/>
                        </a:lnSpc>
                        <a:spcBef>
                          <a:spcPts val="125"/>
                        </a:spcBef>
                      </a:pPr>
                      <a:r>
                        <a:rPr lang="en-US" sz="2000" dirty="0">
                          <a:solidFill>
                            <a:srgbClr val="000000"/>
                          </a:solidFill>
                        </a:rPr>
                        <a:t>3</a:t>
                      </a:r>
                      <a:r>
                        <a:rPr sz="2000" dirty="0">
                          <a:solidFill>
                            <a:srgbClr val="000000"/>
                          </a:solidFill>
                        </a:rPr>
                        <a:t>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noAutofit/>
          </a:bodyPr>
          <a:lstStyle/>
          <a:p>
            <a:r>
              <a:rPr lang="en-US" b="1" dirty="0"/>
              <a:t>Solution</a:t>
            </a:r>
          </a:p>
          <a:p>
            <a:r>
              <a:rPr lang="en-US" b="1" dirty="0"/>
              <a:t>Step 1: </a:t>
            </a:r>
            <a:r>
              <a:rPr lang="en-US" dirty="0"/>
              <a:t>Determine the null and alternative hypotheses.</a:t>
            </a:r>
          </a:p>
          <a:p>
            <a:r>
              <a:rPr lang="en-US" b="1" dirty="0"/>
              <a:t>Null Hypothesis: </a:t>
            </a:r>
            <a:r>
              <a:rPr lang="en-US" dirty="0"/>
              <a:t>There is no difference in blood pressure side effects between the two drugs.</a:t>
            </a:r>
          </a:p>
          <a:p>
            <a:r>
              <a:rPr lang="en-US" b="1" dirty="0"/>
              <a:t>Alternative Hypothesis: </a:t>
            </a:r>
            <a:r>
              <a:rPr lang="en-US" dirty="0"/>
              <a:t>There is a difference in blood pressure side effects between the two drugs.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noAutofit/>
          </a:bodyPr>
          <a:lstStyle/>
          <a:p>
            <a:r>
              <a:rPr lang="en-US" dirty="0"/>
              <a:t>The variable to be analyzed is Side Effect, which has three possible values: at least a 5% increase in systolic blood pressure, less than a 5% change in systolic blood pressure, and at least a 5% decrease in systolic blood pressure. Further, our interest is in the proportion (or percent) of the patients who fall into each of the blood pressure side effect categories: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normAutofit lnSpcReduction="10000"/>
          </a:bodyPr>
          <a:lstStyle/>
          <a:p>
            <a:pPr marL="687388" indent="-687388"/>
            <a:r>
              <a:rPr lang="en-US" i="1" dirty="0"/>
              <a:t>p</a:t>
            </a:r>
            <a:r>
              <a:rPr lang="en-US" baseline="-25000" dirty="0"/>
              <a:t>1</a:t>
            </a:r>
            <a:r>
              <a:rPr lang="en-US" dirty="0"/>
              <a:t> = the proportion of patients with at least a 5% increase in blood pressure,</a:t>
            </a:r>
          </a:p>
          <a:p>
            <a:pPr marL="687388" indent="-687388"/>
            <a:r>
              <a:rPr lang="en-US" i="1" dirty="0"/>
              <a:t>p</a:t>
            </a:r>
            <a:r>
              <a:rPr lang="en-US" baseline="-25000" dirty="0"/>
              <a:t>2</a:t>
            </a:r>
            <a:r>
              <a:rPr lang="en-US" dirty="0"/>
              <a:t> = the proportion of patients with less than a 5% change in blood pressure,</a:t>
            </a:r>
          </a:p>
          <a:p>
            <a:pPr marL="687388" indent="-687388"/>
            <a:r>
              <a:rPr lang="en-US" i="1" dirty="0"/>
              <a:t>p</a:t>
            </a:r>
            <a:r>
              <a:rPr lang="en-US" baseline="-25000" dirty="0"/>
              <a:t>3</a:t>
            </a:r>
            <a:r>
              <a:rPr lang="en-US" dirty="0"/>
              <a:t> = the proportion of patients with at least a 5% decrease in blood pressure.</a:t>
            </a:r>
          </a:p>
          <a:p>
            <a:r>
              <a:rPr lang="en-US" dirty="0"/>
              <a:t>The chi-square test for goodness of fit is always a one-sided test because of the way the test statistic is constructed. We will reject the null hypothesis in favor of the alternative hypothesis for large values of the test statistic.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noAutofit/>
          </a:bodyPr>
          <a:lstStyle/>
          <a:p>
            <a:r>
              <a:rPr lang="en-US" dirty="0"/>
              <a:t>In symbolic notation the resulting hypotheses would be</a:t>
            </a:r>
          </a:p>
          <a:p>
            <a:pPr marL="461963" indent="-461963"/>
            <a:r>
              <a:rPr lang="en-US" i="1" dirty="0"/>
              <a:t>H</a:t>
            </a:r>
            <a:r>
              <a:rPr lang="en-US" baseline="-25000" dirty="0"/>
              <a:t>0</a:t>
            </a:r>
            <a:r>
              <a:rPr lang="en-US" dirty="0"/>
              <a:t>: </a:t>
            </a:r>
            <a:r>
              <a:rPr lang="en-US" i="1" dirty="0"/>
              <a:t>p</a:t>
            </a:r>
            <a:r>
              <a:rPr lang="en-US" baseline="-25000" dirty="0"/>
              <a:t>1</a:t>
            </a:r>
            <a:r>
              <a:rPr lang="en-US" dirty="0"/>
              <a:t> = 0.5, </a:t>
            </a:r>
            <a:r>
              <a:rPr lang="en-US" i="1" dirty="0"/>
              <a:t>p</a:t>
            </a:r>
            <a:r>
              <a:rPr lang="en-US" baseline="-25000" dirty="0"/>
              <a:t>2</a:t>
            </a:r>
            <a:r>
              <a:rPr lang="en-US" dirty="0"/>
              <a:t> = 0.4, </a:t>
            </a:r>
            <a:r>
              <a:rPr lang="en-US" i="1" dirty="0"/>
              <a:t>p</a:t>
            </a:r>
            <a:r>
              <a:rPr lang="en-US" baseline="-25000" dirty="0"/>
              <a:t>3</a:t>
            </a:r>
            <a:r>
              <a:rPr lang="en-US" dirty="0"/>
              <a:t> = 0.1 No difference in patient’s blood pressure response between the two drugs. </a:t>
            </a:r>
          </a:p>
          <a:p>
            <a:r>
              <a:rPr lang="en-US" i="1" dirty="0"/>
              <a:t>H</a:t>
            </a:r>
            <a:r>
              <a:rPr lang="en-US" i="1" baseline="-25000" dirty="0"/>
              <a:t>a</a:t>
            </a:r>
            <a:r>
              <a:rPr lang="en-US" dirty="0"/>
              <a:t>: Any possible difference.</a:t>
            </a:r>
          </a:p>
          <a:p>
            <a:r>
              <a:rPr lang="en-US" b="1" dirty="0"/>
              <a:t>Step 2: </a:t>
            </a:r>
            <a:r>
              <a:rPr lang="en-US" dirty="0"/>
              <a:t>Specify the significance level </a:t>
            </a:r>
            <a:r>
              <a:rPr lang="el-GR" i="1" dirty="0" smtClean="0">
                <a:solidFill>
                  <a:schemeClr val="tx1"/>
                </a:solidFill>
                <a:latin typeface="Cambria Math" panose="02040503050406030204" pitchFamily="18" charset="0"/>
                <a:ea typeface="Cambria Math" panose="02040503050406030204" pitchFamily="18" charset="0"/>
                <a:sym typeface="Symbol"/>
              </a:rPr>
              <a:t>α</a:t>
            </a:r>
            <a:r>
              <a:rPr lang="en-US" dirty="0" smtClean="0"/>
              <a:t>.</a:t>
            </a:r>
            <a:endParaRPr lang="en-US" dirty="0"/>
          </a:p>
          <a:p>
            <a:r>
              <a:rPr lang="en-US" dirty="0"/>
              <a:t>The level of the test is not stated in the problem; therefore, we must choose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ourselves.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noAutofit/>
          </a:bodyPr>
          <a:lstStyle/>
          <a:p>
            <a:r>
              <a:rPr lang="en-US" dirty="0"/>
              <a:t>Let’s assume that the researchers are very concerned about making a Type I error (believing that there is a difference in systolic blood pressure side effects between the two drugs when in fact there is not). Although the choice of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is arbitrary, a reasonable choice might be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 0.01.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lstStyle/>
          <a:p>
            <a:r>
              <a:rPr lang="en-US" b="1" dirty="0"/>
              <a:t>Step 3: </a:t>
            </a:r>
            <a:r>
              <a:rPr lang="en-US" dirty="0"/>
              <a:t>Validate the assumptions of the hypothesis testing model, identify the appropriate test statistic and compute its value.</a:t>
            </a:r>
          </a:p>
          <a:p>
            <a:pPr marL="569913"/>
            <a:r>
              <a:rPr lang="en-US" dirty="0"/>
              <a:t>The number of patients falling into a particular category of blood pressure response satisfies the properties of a multinomial experiment. </a:t>
            </a:r>
          </a:p>
          <a:p>
            <a:pPr marL="569913"/>
            <a:r>
              <a:rPr lang="en-US" dirty="0"/>
              <a:t>The expected number of observations in each category is at least five. </a:t>
            </a:r>
          </a:p>
          <a:p>
            <a:endParaRPr lang="en-US" dirty="0"/>
          </a:p>
        </p:txBody>
      </p:sp>
      <p:pic>
        <p:nvPicPr>
          <p:cNvPr id="180226" name="Picture 2"/>
          <p:cNvPicPr>
            <a:picLocks noChangeAspect="1" noChangeArrowheads="1"/>
          </p:cNvPicPr>
          <p:nvPr/>
        </p:nvPicPr>
        <p:blipFill>
          <a:blip r:embed="rId2" cstate="print"/>
          <a:srcRect/>
          <a:stretch>
            <a:fillRect/>
          </a:stretch>
        </p:blipFill>
        <p:spPr bwMode="auto">
          <a:xfrm>
            <a:off x="641618" y="2743200"/>
            <a:ext cx="365760" cy="347162"/>
          </a:xfrm>
          <a:prstGeom prst="rect">
            <a:avLst/>
          </a:prstGeom>
          <a:noFill/>
          <a:ln w="9525">
            <a:noFill/>
            <a:miter lim="800000"/>
            <a:headEnd/>
            <a:tailEnd/>
          </a:ln>
        </p:spPr>
      </p:pic>
      <p:pic>
        <p:nvPicPr>
          <p:cNvPr id="5" name="Picture 2"/>
          <p:cNvPicPr>
            <a:picLocks noChangeAspect="1" noChangeArrowheads="1"/>
          </p:cNvPicPr>
          <p:nvPr/>
        </p:nvPicPr>
        <p:blipFill>
          <a:blip r:embed="rId2" cstate="print"/>
          <a:srcRect/>
          <a:stretch>
            <a:fillRect/>
          </a:stretch>
        </p:blipFill>
        <p:spPr bwMode="auto">
          <a:xfrm>
            <a:off x="634767" y="4080827"/>
            <a:ext cx="365760" cy="3471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02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lstStyle/>
          <a:p>
            <a:r>
              <a:rPr lang="en-US" dirty="0"/>
              <a:t>Consequently, the chi-square test for goodness of fit can be used to make inferences concerning the difference in proportions. The chi-square test statistic is</a:t>
            </a:r>
          </a:p>
        </p:txBody>
      </p:sp>
      <p:graphicFrame>
        <p:nvGraphicFramePr>
          <p:cNvPr id="181250" name="Object 2"/>
          <p:cNvGraphicFramePr>
            <a:graphicFrameLocks noChangeAspect="1"/>
          </p:cNvGraphicFramePr>
          <p:nvPr>
            <p:extLst>
              <p:ext uri="{D42A27DB-BD31-4B8C-83A1-F6EECF244321}">
                <p14:modId xmlns:p14="http://schemas.microsoft.com/office/powerpoint/2010/main" val="987762583"/>
              </p:ext>
            </p:extLst>
          </p:nvPr>
        </p:nvGraphicFramePr>
        <p:xfrm>
          <a:off x="965200" y="2857500"/>
          <a:ext cx="7213600" cy="1143000"/>
        </p:xfrm>
        <a:graphic>
          <a:graphicData uri="http://schemas.openxmlformats.org/presentationml/2006/ole">
            <mc:AlternateContent xmlns:mc="http://schemas.openxmlformats.org/markup-compatibility/2006">
              <mc:Choice xmlns:v="urn:schemas-microsoft-com:vml" Requires="v">
                <p:oleObj spid="_x0000_s181255" name="Equation" r:id="rId3" imgW="7213320" imgH="1143000" progId="Equation.DSMT4">
                  <p:embed/>
                </p:oleObj>
              </mc:Choice>
              <mc:Fallback>
                <p:oleObj name="Equation" r:id="rId3" imgW="7213320" imgH="1143000" progId="Equation.DSMT4">
                  <p:embed/>
                  <p:pic>
                    <p:nvPicPr>
                      <p:cNvPr id="0" name="Picture 2"/>
                      <p:cNvPicPr>
                        <a:picLocks noChangeAspect="1" noChangeArrowheads="1"/>
                      </p:cNvPicPr>
                      <p:nvPr/>
                    </p:nvPicPr>
                    <p:blipFill>
                      <a:blip r:embed="rId4"/>
                      <a:srcRect/>
                      <a:stretch>
                        <a:fillRect/>
                      </a:stretch>
                    </p:blipFill>
                    <p:spPr bwMode="auto">
                      <a:xfrm>
                        <a:off x="965200" y="2857500"/>
                        <a:ext cx="7213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57200" y="4343400"/>
            <a:ext cx="8229600" cy="1384995"/>
          </a:xfrm>
          <a:prstGeom prst="rect">
            <a:avLst/>
          </a:prstGeom>
        </p:spPr>
        <p:txBody>
          <a:bodyPr>
            <a:spAutoFit/>
          </a:bodyPr>
          <a:lstStyle/>
          <a:p>
            <a:r>
              <a:rPr lang="en-US" sz="2800" dirty="0"/>
              <a:t>This test statistic has a chi-square distribution with </a:t>
            </a:r>
            <a:br>
              <a:rPr lang="en-US" sz="2800" dirty="0"/>
            </a:br>
            <a:r>
              <a:rPr lang="en-US" sz="2800" dirty="0"/>
              <a:t>3 − 1 = 2 degrees of freedom, assuming the null hypothesis is true.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12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lstStyle/>
          <a:p>
            <a:r>
              <a:rPr lang="en-US" dirty="0"/>
              <a:t>Since 250 patients were sampled,</a:t>
            </a:r>
          </a:p>
          <a:p>
            <a:pPr marL="461963"/>
            <a:r>
              <a:rPr lang="en-US" i="1" dirty="0">
                <a:solidFill>
                  <a:srgbClr val="00007E"/>
                </a:solidFill>
              </a:rPr>
              <a:t>E</a:t>
            </a:r>
            <a:r>
              <a:rPr lang="en-US" dirty="0">
                <a:solidFill>
                  <a:srgbClr val="00007E"/>
                </a:solidFill>
              </a:rPr>
              <a:t>(</a:t>
            </a:r>
            <a:r>
              <a:rPr lang="en-US" i="1" dirty="0">
                <a:solidFill>
                  <a:srgbClr val="00007E"/>
                </a:solidFill>
              </a:rPr>
              <a:t>n</a:t>
            </a:r>
            <a:r>
              <a:rPr lang="en-US" baseline="-25000" dirty="0">
                <a:solidFill>
                  <a:srgbClr val="00007E"/>
                </a:solidFill>
              </a:rPr>
              <a:t>1</a:t>
            </a:r>
            <a:r>
              <a:rPr lang="en-US" dirty="0">
                <a:solidFill>
                  <a:srgbClr val="00007E"/>
                </a:solidFill>
              </a:rPr>
              <a:t>) = 250 ⋅ 0.5 = 125, </a:t>
            </a:r>
          </a:p>
          <a:p>
            <a:pPr marL="461963"/>
            <a:r>
              <a:rPr lang="pt-BR" i="1" dirty="0">
                <a:solidFill>
                  <a:srgbClr val="00007E"/>
                </a:solidFill>
              </a:rPr>
              <a:t>E</a:t>
            </a:r>
            <a:r>
              <a:rPr lang="pt-BR" dirty="0">
                <a:solidFill>
                  <a:srgbClr val="00007E"/>
                </a:solidFill>
              </a:rPr>
              <a:t>(</a:t>
            </a:r>
            <a:r>
              <a:rPr lang="pt-BR" i="1" dirty="0">
                <a:solidFill>
                  <a:srgbClr val="00007E"/>
                </a:solidFill>
              </a:rPr>
              <a:t>n</a:t>
            </a:r>
            <a:r>
              <a:rPr lang="pt-BR" baseline="-25000" dirty="0">
                <a:solidFill>
                  <a:srgbClr val="00007E"/>
                </a:solidFill>
              </a:rPr>
              <a:t>2</a:t>
            </a:r>
            <a:r>
              <a:rPr lang="pt-BR" dirty="0">
                <a:solidFill>
                  <a:srgbClr val="00007E"/>
                </a:solidFill>
              </a:rPr>
              <a:t>) = 250 ⋅ 0.4 = 100, and </a:t>
            </a:r>
          </a:p>
          <a:p>
            <a:pPr marL="461963"/>
            <a:r>
              <a:rPr lang="en-US" i="1" dirty="0">
                <a:solidFill>
                  <a:srgbClr val="00007E"/>
                </a:solidFill>
              </a:rPr>
              <a:t>E</a:t>
            </a:r>
            <a:r>
              <a:rPr lang="en-US" dirty="0">
                <a:solidFill>
                  <a:srgbClr val="00007E"/>
                </a:solidFill>
              </a:rPr>
              <a:t>(</a:t>
            </a:r>
            <a:r>
              <a:rPr lang="en-US" i="1" dirty="0">
                <a:solidFill>
                  <a:srgbClr val="00007E"/>
                </a:solidFill>
              </a:rPr>
              <a:t>n</a:t>
            </a:r>
            <a:r>
              <a:rPr lang="en-US" baseline="-25000" dirty="0">
                <a:solidFill>
                  <a:srgbClr val="00007E"/>
                </a:solidFill>
              </a:rPr>
              <a:t>3</a:t>
            </a:r>
            <a:r>
              <a:rPr lang="en-US" dirty="0">
                <a:solidFill>
                  <a:srgbClr val="00007E"/>
                </a:solidFill>
              </a:rPr>
              <a:t>) = 250 ⋅ 0.1 = 25.</a:t>
            </a:r>
          </a:p>
          <a:p>
            <a:r>
              <a:rPr lang="en-US" dirty="0"/>
              <a:t>Thus,</a:t>
            </a:r>
          </a:p>
        </p:txBody>
      </p:sp>
      <p:graphicFrame>
        <p:nvGraphicFramePr>
          <p:cNvPr id="182275" name="Object 3"/>
          <p:cNvGraphicFramePr>
            <a:graphicFrameLocks noChangeAspect="1"/>
          </p:cNvGraphicFramePr>
          <p:nvPr>
            <p:extLst>
              <p:ext uri="{D42A27DB-BD31-4B8C-83A1-F6EECF244321}">
                <p14:modId xmlns:p14="http://schemas.microsoft.com/office/powerpoint/2010/main" val="150224574"/>
              </p:ext>
            </p:extLst>
          </p:nvPr>
        </p:nvGraphicFramePr>
        <p:xfrm>
          <a:off x="825500" y="3914775"/>
          <a:ext cx="6311900" cy="977900"/>
        </p:xfrm>
        <a:graphic>
          <a:graphicData uri="http://schemas.openxmlformats.org/presentationml/2006/ole">
            <mc:AlternateContent xmlns:mc="http://schemas.openxmlformats.org/markup-compatibility/2006">
              <mc:Choice xmlns:v="urn:schemas-microsoft-com:vml" Requires="v">
                <p:oleObj spid="_x0000_s182286" name="Equation" r:id="rId3" imgW="6311880" imgH="977760" progId="Equation.DSMT4">
                  <p:embed/>
                </p:oleObj>
              </mc:Choice>
              <mc:Fallback>
                <p:oleObj name="Equation" r:id="rId3" imgW="6311880" imgH="977760" progId="Equation.DSMT4">
                  <p:embed/>
                  <p:pic>
                    <p:nvPicPr>
                      <p:cNvPr id="0" name="Picture 3"/>
                      <p:cNvPicPr>
                        <a:picLocks noChangeAspect="1" noChangeArrowheads="1"/>
                      </p:cNvPicPr>
                      <p:nvPr/>
                    </p:nvPicPr>
                    <p:blipFill>
                      <a:blip r:embed="rId4"/>
                      <a:srcRect/>
                      <a:stretch>
                        <a:fillRect/>
                      </a:stretch>
                    </p:blipFill>
                    <p:spPr bwMode="auto">
                      <a:xfrm>
                        <a:off x="825500" y="3914775"/>
                        <a:ext cx="6311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2277" name="Object 5"/>
          <p:cNvGraphicFramePr>
            <a:graphicFrameLocks noChangeAspect="1"/>
          </p:cNvGraphicFramePr>
          <p:nvPr>
            <p:extLst>
              <p:ext uri="{D42A27DB-BD31-4B8C-83A1-F6EECF244321}">
                <p14:modId xmlns:p14="http://schemas.microsoft.com/office/powerpoint/2010/main" val="1396473100"/>
              </p:ext>
            </p:extLst>
          </p:nvPr>
        </p:nvGraphicFramePr>
        <p:xfrm>
          <a:off x="7429500" y="4326622"/>
          <a:ext cx="723900" cy="292100"/>
        </p:xfrm>
        <a:graphic>
          <a:graphicData uri="http://schemas.openxmlformats.org/presentationml/2006/ole">
            <mc:AlternateContent xmlns:mc="http://schemas.openxmlformats.org/markup-compatibility/2006">
              <mc:Choice xmlns:v="urn:schemas-microsoft-com:vml" Requires="v">
                <p:oleObj spid="_x0000_s182287" name="Equation" r:id="rId5" imgW="723600" imgH="291960" progId="Equation.DSMT4">
                  <p:embed/>
                </p:oleObj>
              </mc:Choice>
              <mc:Fallback>
                <p:oleObj name="Equation" r:id="rId5" imgW="72360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29500" y="432662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22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2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Goodness of Fit </a:t>
            </a:r>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wrap="square">
            <a:spAutoFit/>
          </a:bodyPr>
          <a:lstStyle/>
          <a:p>
            <a:pPr algn="ctr"/>
            <a:r>
              <a:rPr lang="en-US" b="1" dirty="0">
                <a:solidFill>
                  <a:srgbClr val="000000"/>
                </a:solidFill>
              </a:rPr>
              <a:t>Definition</a:t>
            </a:r>
          </a:p>
          <a:p>
            <a:r>
              <a:rPr lang="en-US" dirty="0">
                <a:solidFill>
                  <a:srgbClr val="000000"/>
                </a:solidFill>
              </a:rPr>
              <a:t>The </a:t>
            </a:r>
            <a:r>
              <a:rPr lang="en-US" b="1" dirty="0">
                <a:solidFill>
                  <a:srgbClr val="C00000"/>
                </a:solidFill>
              </a:rPr>
              <a:t>chi-square goodness-of-fit</a:t>
            </a:r>
            <a:r>
              <a:rPr lang="en-US" b="1" dirty="0">
                <a:solidFill>
                  <a:srgbClr val="000000"/>
                </a:solidFill>
              </a:rPr>
              <a:t> </a:t>
            </a:r>
            <a:r>
              <a:rPr lang="en-US" dirty="0">
                <a:solidFill>
                  <a:srgbClr val="000000"/>
                </a:solidFill>
              </a:rPr>
              <a:t>test is a hypothesis test used to determine if an observed frequency distribution follows a specified distribution. It accomplishes this by comparing observed frequencies to expected frequencies based on the specified distribution.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noAutofit/>
          </a:bodyPr>
          <a:lstStyle/>
          <a:p>
            <a:r>
              <a:rPr lang="en-US" b="1" dirty="0"/>
              <a:t>Step 4: </a:t>
            </a:r>
            <a:r>
              <a:rPr lang="en-US" dirty="0"/>
              <a:t>Determine the critical value(s) or </a:t>
            </a:r>
            <a:r>
              <a:rPr lang="en-US" i="1" dirty="0"/>
              <a:t>P</a:t>
            </a:r>
            <a:r>
              <a:rPr lang="en-US" dirty="0"/>
              <a:t>-value.</a:t>
            </a:r>
          </a:p>
          <a:p>
            <a:r>
              <a:rPr lang="en-US" dirty="0"/>
              <a:t>The level of the test is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 0.01, and we will reject the null hypothesis for large values of the test statistic. Large values of the test statistic would indicate that the proportion of patients falling into a category is so different for at least one category that it could not be due to random chance alone.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noAutofit/>
          </a:bodyPr>
          <a:lstStyle/>
          <a:p>
            <a:r>
              <a:rPr lang="en-US" dirty="0"/>
              <a:t>As shown the following figure, the chi-square critical </a:t>
            </a:r>
          </a:p>
          <a:p>
            <a:r>
              <a:rPr lang="en-US" dirty="0"/>
              <a:t>value is         with 2 degrees of freedom or 9.210. Any value of the test statistic larger than the critical value will be considered too large to be due to ordinary sampling variation.</a:t>
            </a:r>
          </a:p>
        </p:txBody>
      </p:sp>
      <p:graphicFrame>
        <p:nvGraphicFramePr>
          <p:cNvPr id="183298" name="Object 2"/>
          <p:cNvGraphicFramePr>
            <a:graphicFrameLocks noChangeAspect="1"/>
          </p:cNvGraphicFramePr>
          <p:nvPr>
            <p:extLst>
              <p:ext uri="{D42A27DB-BD31-4B8C-83A1-F6EECF244321}">
                <p14:modId xmlns:p14="http://schemas.microsoft.com/office/powerpoint/2010/main" val="1189101359"/>
              </p:ext>
            </p:extLst>
          </p:nvPr>
        </p:nvGraphicFramePr>
        <p:xfrm>
          <a:off x="1674813" y="1803400"/>
          <a:ext cx="647700" cy="469900"/>
        </p:xfrm>
        <a:graphic>
          <a:graphicData uri="http://schemas.openxmlformats.org/presentationml/2006/ole">
            <mc:AlternateContent xmlns:mc="http://schemas.openxmlformats.org/markup-compatibility/2006">
              <mc:Choice xmlns:v="urn:schemas-microsoft-com:vml" Requires="v">
                <p:oleObj spid="_x0000_s183303" name="Equation" r:id="rId3" imgW="647640" imgH="469800" progId="Equation.DSMT4">
                  <p:embed/>
                </p:oleObj>
              </mc:Choice>
              <mc:Fallback>
                <p:oleObj name="Equation" r:id="rId3" imgW="647640" imgH="469800" progId="Equation.DSMT4">
                  <p:embed/>
                  <p:pic>
                    <p:nvPicPr>
                      <p:cNvPr id="0" name="Picture 2"/>
                      <p:cNvPicPr>
                        <a:picLocks noChangeAspect="1" noChangeArrowheads="1"/>
                      </p:cNvPicPr>
                      <p:nvPr/>
                    </p:nvPicPr>
                    <p:blipFill>
                      <a:blip r:embed="rId4"/>
                      <a:srcRect/>
                      <a:stretch>
                        <a:fillRect/>
                      </a:stretch>
                    </p:blipFill>
                    <p:spPr bwMode="auto">
                      <a:xfrm>
                        <a:off x="1674813" y="1803400"/>
                        <a:ext cx="64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a:xfrm>
            <a:off x="457200" y="4876800"/>
            <a:ext cx="8229600" cy="975360"/>
          </a:xfrm>
        </p:spPr>
        <p:txBody>
          <a:bodyPr>
            <a:normAutofit/>
          </a:bodyPr>
          <a:lstStyle/>
          <a:p>
            <a:r>
              <a:rPr lang="en-US" dirty="0"/>
              <a:t>The </a:t>
            </a:r>
            <a:r>
              <a:rPr lang="en-US" i="1" dirty="0"/>
              <a:t>P</a:t>
            </a:r>
            <a:r>
              <a:rPr lang="en-US" dirty="0"/>
              <a:t>-value for a test statistic value of 10 and degrees of freedom equal to 2 is approximately </a:t>
            </a:r>
            <a:r>
              <a:rPr lang="en-US" dirty="0">
                <a:solidFill>
                  <a:srgbClr val="7030A0"/>
                </a:solidFill>
              </a:rPr>
              <a:t>0.0067</a:t>
            </a:r>
            <a:r>
              <a:rPr lang="en-US" dirty="0"/>
              <a:t>.</a:t>
            </a:r>
          </a:p>
        </p:txBody>
      </p:sp>
      <p:pic>
        <p:nvPicPr>
          <p:cNvPr id="184322"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14600" y="1219200"/>
            <a:ext cx="4114800" cy="367985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p>
          <a:p>
            <a:r>
              <a:rPr lang="en-US" dirty="0"/>
              <a:t>Since the test statistic falls in the rejection region (10 is greater than 9.210) the null hypothesis should be rejected.</a:t>
            </a:r>
          </a:p>
        </p:txBody>
      </p:sp>
      <p:pic>
        <p:nvPicPr>
          <p:cNvPr id="185346" name="Picture 2"/>
          <p:cNvPicPr>
            <a:picLocks noChangeAspect="1" noChangeArrowheads="1"/>
          </p:cNvPicPr>
          <p:nvPr/>
        </p:nvPicPr>
        <p:blipFill>
          <a:blip r:embed="rId2" cstate="print"/>
          <a:srcRect/>
          <a:stretch>
            <a:fillRect/>
          </a:stretch>
        </p:blipFill>
        <p:spPr bwMode="auto">
          <a:xfrm>
            <a:off x="685800" y="3276600"/>
            <a:ext cx="7772400" cy="17798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p:txBody>
          <a:bodyPr/>
          <a:lstStyle/>
          <a:p>
            <a:r>
              <a:rPr lang="en-US" dirty="0"/>
              <a:t>Likewise, using the </a:t>
            </a:r>
            <a:r>
              <a:rPr lang="en-US" i="1" dirty="0"/>
              <a:t>P</a:t>
            </a:r>
            <a:r>
              <a:rPr lang="en-US" dirty="0"/>
              <a:t>-value method the null hypothesis would be rejected since 0.0067 is less than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 0.01.</a:t>
            </a:r>
          </a:p>
          <a:p>
            <a:r>
              <a:rPr lang="en-US" b="1" dirty="0"/>
              <a:t>Step 6: </a:t>
            </a:r>
            <a:r>
              <a:rPr lang="en-US" dirty="0"/>
              <a:t>State the conclusion in terms of the original data.</a:t>
            </a:r>
          </a:p>
          <a:p>
            <a:r>
              <a:rPr lang="en-US" dirty="0"/>
              <a:t>There is sufficient evidence to conclude at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 0.01 that there is a difference in systolic blood pressure side effects between </a:t>
            </a:r>
            <a:r>
              <a:rPr lang="en-US" dirty="0" err="1"/>
              <a:t>SeQuix</a:t>
            </a:r>
            <a:r>
              <a:rPr lang="en-US" dirty="0"/>
              <a:t> and the new drug.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 (cont.)</a:t>
            </a:r>
          </a:p>
        </p:txBody>
      </p:sp>
      <p:sp>
        <p:nvSpPr>
          <p:cNvPr id="3" name="Content Placeholder 2"/>
          <p:cNvSpPr>
            <a:spLocks noGrp="1"/>
          </p:cNvSpPr>
          <p:nvPr>
            <p:ph idx="1"/>
          </p:nvPr>
        </p:nvSpPr>
        <p:spPr>
          <a:xfrm>
            <a:off x="457200" y="1280160"/>
            <a:ext cx="8229600" cy="4056495"/>
          </a:xfrm>
          <a:noFill/>
          <a:ln w="28575">
            <a:solidFill>
              <a:srgbClr val="FF0000"/>
            </a:solidFill>
          </a:ln>
        </p:spPr>
        <p:txBody>
          <a:bodyPr>
            <a:spAutoFit/>
          </a:bodyPr>
          <a:lstStyle/>
          <a:p>
            <a:pPr algn="ctr">
              <a:tabLst>
                <a:tab pos="3890963" algn="l"/>
              </a:tabLst>
            </a:pPr>
            <a:r>
              <a:rPr lang="en-US" b="1" dirty="0">
                <a:solidFill>
                  <a:srgbClr val="000000"/>
                </a:solidFill>
              </a:rPr>
              <a:t>Caution</a:t>
            </a:r>
          </a:p>
          <a:p>
            <a:pPr>
              <a:tabLst>
                <a:tab pos="3890963" algn="l"/>
              </a:tabLst>
            </a:pPr>
            <a:r>
              <a:rPr lang="en-US" dirty="0">
                <a:solidFill>
                  <a:srgbClr val="000000"/>
                </a:solidFill>
              </a:rPr>
              <a:t>It may be tempting to conclude that the new drug actually results in less of an increase in blood pressure than </a:t>
            </a:r>
            <a:r>
              <a:rPr lang="en-US" dirty="0" err="1">
                <a:solidFill>
                  <a:srgbClr val="000000"/>
                </a:solidFill>
              </a:rPr>
              <a:t>SeQuix</a:t>
            </a:r>
            <a:r>
              <a:rPr lang="en-US" dirty="0">
                <a:solidFill>
                  <a:srgbClr val="000000"/>
                </a:solidFill>
              </a:rPr>
              <a:t> or that the new drug actually decreases blood pressure. These conclusions would not be valid given that we were testing for any difference in categories. A new test would need to be performed to determine if the new hypothesis is supported by the data.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a:t>
            </a:r>
          </a:p>
        </p:txBody>
      </p:sp>
      <p:sp>
        <p:nvSpPr>
          <p:cNvPr id="3" name="Content Placeholder 2"/>
          <p:cNvSpPr>
            <a:spLocks noGrp="1"/>
          </p:cNvSpPr>
          <p:nvPr>
            <p:ph idx="1"/>
          </p:nvPr>
        </p:nvSpPr>
        <p:spPr/>
        <p:txBody>
          <a:bodyPr>
            <a:normAutofit lnSpcReduction="10000"/>
          </a:bodyPr>
          <a:lstStyle/>
          <a:p>
            <a:r>
              <a:rPr lang="en-US" dirty="0"/>
              <a:t>The ABC Distribution company prints sports trading cards. Their 2017 baseball set contains 100 cards and is claimed to contain approximately an equal percentage of four card types: rookies, veterans, All-Stars, and Hall of Famers. A customer recently ordered a set and reported the actual frequency of cards of each type. The chi-square test for goodness of fit can be used to answer the question of whether or not the company’s claim is correct. Using </a:t>
            </a:r>
            <a:r>
              <a:rPr lang="el-GR" i="1" dirty="0">
                <a:solidFill>
                  <a:schemeClr val="tx1"/>
                </a:solidFill>
                <a:latin typeface="Cambria Math" panose="02040503050406030204" pitchFamily="18" charset="0"/>
                <a:ea typeface="Cambria Math" panose="02040503050406030204" pitchFamily="18" charset="0"/>
                <a:sym typeface="Symbol"/>
              </a:rPr>
              <a:t>α</a:t>
            </a:r>
            <a:r>
              <a:rPr lang="en-US" i="1" dirty="0" smtClean="0"/>
              <a:t> </a:t>
            </a:r>
            <a:r>
              <a:rPr lang="en-US" dirty="0"/>
              <a:t>= 0.10, determine if the distribution of the four types of cards is approximately the same in the set the customer ordered.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a:xfrm>
            <a:off x="457200" y="3352800"/>
            <a:ext cx="8229600" cy="1432560"/>
          </a:xfrm>
        </p:spPr>
        <p:txBody>
          <a:bodyPr/>
          <a:lstStyle/>
          <a:p>
            <a:r>
              <a:rPr lang="en-US" dirty="0"/>
              <a:t>(Since there are 100 cards in the set, the claim of an equal distribution of the four types would result in 25 cards of each type.)</a:t>
            </a:r>
          </a:p>
        </p:txBody>
      </p:sp>
      <p:graphicFrame>
        <p:nvGraphicFramePr>
          <p:cNvPr id="4" name="object 2"/>
          <p:cNvGraphicFramePr>
            <a:graphicFrameLocks noGrp="1"/>
          </p:cNvGraphicFramePr>
          <p:nvPr/>
        </p:nvGraphicFramePr>
        <p:xfrm>
          <a:off x="1981200" y="1524000"/>
          <a:ext cx="5562600" cy="1641475"/>
        </p:xfrm>
        <a:graphic>
          <a:graphicData uri="http://schemas.openxmlformats.org/drawingml/2006/table">
            <a:tbl>
              <a:tblPr firstRow="1" bandRow="1">
                <a:tableStyleId>{21E4AEA4-8DFA-4A89-87EB-49C32662AFE0}</a:tableStyleId>
              </a:tblPr>
              <a:tblGrid>
                <a:gridCol w="1828800">
                  <a:extLst>
                    <a:ext uri="{9D8B030D-6E8A-4147-A177-3AD203B41FA5}">
                      <a16:colId xmlns:a16="http://schemas.microsoft.com/office/drawing/2014/main" xmlns="" val="20000"/>
                    </a:ext>
                  </a:extLst>
                </a:gridCol>
                <a:gridCol w="1905000">
                  <a:extLst>
                    <a:ext uri="{9D8B030D-6E8A-4147-A177-3AD203B41FA5}">
                      <a16:colId xmlns:a16="http://schemas.microsoft.com/office/drawing/2014/main" xmlns="" val="20001"/>
                    </a:ext>
                  </a:extLst>
                </a:gridCol>
                <a:gridCol w="1828800">
                  <a:extLst>
                    <a:ext uri="{9D8B030D-6E8A-4147-A177-3AD203B41FA5}">
                      <a16:colId xmlns:a16="http://schemas.microsoft.com/office/drawing/2014/main" xmlns="" val="20002"/>
                    </a:ext>
                  </a:extLst>
                </a:gridCol>
              </a:tblGrid>
              <a:tr h="219075">
                <a:tc>
                  <a:txBody>
                    <a:bodyPr/>
                    <a:lstStyle/>
                    <a:p>
                      <a:pPr marL="443230">
                        <a:lnSpc>
                          <a:spcPct val="100000"/>
                        </a:lnSpc>
                        <a:spcBef>
                          <a:spcPts val="325"/>
                        </a:spcBef>
                      </a:pPr>
                      <a:r>
                        <a:rPr sz="2000" spc="-10" dirty="0"/>
                        <a:t>Card</a:t>
                      </a:r>
                      <a:r>
                        <a:rPr sz="2000" spc="-35" dirty="0"/>
                        <a:t> </a:t>
                      </a:r>
                      <a:r>
                        <a:rPr sz="2000" spc="-15" dirty="0"/>
                        <a:t>Type</a:t>
                      </a:r>
                      <a:endParaRPr sz="2000" dirty="0">
                        <a:latin typeface="Roboto Condensed"/>
                        <a:cs typeface="Roboto Condensed"/>
                      </a:endParaRPr>
                    </a:p>
                  </a:txBody>
                  <a:tcPr marL="0" marR="0" marT="41275" marB="0"/>
                </a:tc>
                <a:tc>
                  <a:txBody>
                    <a:bodyPr/>
                    <a:lstStyle/>
                    <a:p>
                      <a:pPr marL="12700" algn="ctr">
                        <a:lnSpc>
                          <a:spcPct val="100000"/>
                        </a:lnSpc>
                        <a:spcBef>
                          <a:spcPts val="325"/>
                        </a:spcBef>
                      </a:pPr>
                      <a:r>
                        <a:rPr sz="2000" spc="-5" dirty="0"/>
                        <a:t>Claim</a:t>
                      </a:r>
                      <a:r>
                        <a:rPr sz="2000" spc="-20" dirty="0"/>
                        <a:t> </a:t>
                      </a:r>
                      <a:r>
                        <a:rPr sz="2000" spc="-5" dirty="0"/>
                        <a:t>Frequency</a:t>
                      </a:r>
                      <a:endParaRPr sz="2000" dirty="0">
                        <a:latin typeface="Roboto Condensed"/>
                        <a:cs typeface="Roboto Condensed"/>
                      </a:endParaRPr>
                    </a:p>
                  </a:txBody>
                  <a:tcPr marL="0" marR="0" marT="41275" marB="0"/>
                </a:tc>
                <a:tc>
                  <a:txBody>
                    <a:bodyPr/>
                    <a:lstStyle/>
                    <a:p>
                      <a:pPr marL="13335" algn="ctr">
                        <a:lnSpc>
                          <a:spcPct val="100000"/>
                        </a:lnSpc>
                        <a:spcBef>
                          <a:spcPts val="325"/>
                        </a:spcBef>
                      </a:pPr>
                      <a:r>
                        <a:rPr sz="2000" spc="-5" dirty="0"/>
                        <a:t>Actual</a:t>
                      </a:r>
                      <a:r>
                        <a:rPr sz="2000" spc="-25" dirty="0"/>
                        <a:t> </a:t>
                      </a:r>
                      <a:r>
                        <a:rPr sz="2000" spc="-5" dirty="0"/>
                        <a:t>Frequency</a:t>
                      </a:r>
                      <a:endParaRPr sz="2000">
                        <a:latin typeface="Roboto Condensed"/>
                        <a:cs typeface="Roboto Condensed"/>
                      </a:endParaRPr>
                    </a:p>
                  </a:txBody>
                  <a:tcPr marL="0" marR="0" marT="41275" marB="0"/>
                </a:tc>
                <a:extLst>
                  <a:ext uri="{0D108BD9-81ED-4DB2-BD59-A6C34878D82A}">
                    <a16:rowId xmlns:a16="http://schemas.microsoft.com/office/drawing/2014/main" xmlns="" val="10000"/>
                  </a:ext>
                </a:extLst>
              </a:tr>
              <a:tr h="196850">
                <a:tc>
                  <a:txBody>
                    <a:bodyPr/>
                    <a:lstStyle/>
                    <a:p>
                      <a:pPr marL="57150">
                        <a:lnSpc>
                          <a:spcPct val="100000"/>
                        </a:lnSpc>
                        <a:spcBef>
                          <a:spcPts val="150"/>
                        </a:spcBef>
                      </a:pPr>
                      <a:r>
                        <a:rPr sz="2000" dirty="0">
                          <a:solidFill>
                            <a:srgbClr val="000000"/>
                          </a:solidFill>
                        </a:rPr>
                        <a:t>Rookie</a:t>
                      </a:r>
                      <a:endParaRPr sz="2000" dirty="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2000" dirty="0">
                          <a:solidFill>
                            <a:srgbClr val="000000"/>
                          </a:solidFill>
                        </a:rPr>
                        <a:t>25</a:t>
                      </a:r>
                      <a:endParaRPr sz="2000" dirty="0">
                        <a:solidFill>
                          <a:srgbClr val="000000"/>
                        </a:solidFill>
                        <a:latin typeface="STIX"/>
                        <a:cs typeface="STIX"/>
                      </a:endParaRPr>
                    </a:p>
                  </a:txBody>
                  <a:tcPr marL="0" marR="0" marT="19050" marB="0"/>
                </a:tc>
                <a:tc>
                  <a:txBody>
                    <a:bodyPr/>
                    <a:lstStyle/>
                    <a:p>
                      <a:pPr marL="12700" algn="ctr">
                        <a:lnSpc>
                          <a:spcPct val="100000"/>
                        </a:lnSpc>
                        <a:spcBef>
                          <a:spcPts val="150"/>
                        </a:spcBef>
                      </a:pPr>
                      <a:r>
                        <a:rPr sz="2000" dirty="0">
                          <a:solidFill>
                            <a:srgbClr val="000000"/>
                          </a:solidFill>
                        </a:rPr>
                        <a:t>23</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1"/>
                  </a:ext>
                </a:extLst>
              </a:tr>
              <a:tr h="196850">
                <a:tc>
                  <a:txBody>
                    <a:bodyPr/>
                    <a:lstStyle/>
                    <a:p>
                      <a:pPr marL="57150">
                        <a:lnSpc>
                          <a:spcPct val="100000"/>
                        </a:lnSpc>
                        <a:spcBef>
                          <a:spcPts val="150"/>
                        </a:spcBef>
                      </a:pPr>
                      <a:r>
                        <a:rPr sz="2000" spc="-10" dirty="0">
                          <a:solidFill>
                            <a:srgbClr val="000000"/>
                          </a:solidFill>
                        </a:rPr>
                        <a:t>Veteran</a:t>
                      </a:r>
                      <a:endParaRPr sz="2000" dirty="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2000" dirty="0">
                          <a:solidFill>
                            <a:srgbClr val="000000"/>
                          </a:solidFill>
                        </a:rPr>
                        <a:t>25</a:t>
                      </a:r>
                      <a:endParaRPr sz="2000" dirty="0">
                        <a:solidFill>
                          <a:srgbClr val="000000"/>
                        </a:solidFill>
                        <a:latin typeface="STIX"/>
                        <a:cs typeface="STIX"/>
                      </a:endParaRPr>
                    </a:p>
                  </a:txBody>
                  <a:tcPr marL="0" marR="0" marT="19050" marB="0"/>
                </a:tc>
                <a:tc>
                  <a:txBody>
                    <a:bodyPr/>
                    <a:lstStyle/>
                    <a:p>
                      <a:pPr marL="12700" algn="ctr">
                        <a:lnSpc>
                          <a:spcPct val="100000"/>
                        </a:lnSpc>
                        <a:spcBef>
                          <a:spcPts val="150"/>
                        </a:spcBef>
                      </a:pPr>
                      <a:r>
                        <a:rPr sz="2000" dirty="0">
                          <a:solidFill>
                            <a:srgbClr val="000000"/>
                          </a:solidFill>
                        </a:rPr>
                        <a:t>28</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2"/>
                  </a:ext>
                </a:extLst>
              </a:tr>
              <a:tr h="196850">
                <a:tc>
                  <a:txBody>
                    <a:bodyPr/>
                    <a:lstStyle/>
                    <a:p>
                      <a:pPr marL="57150">
                        <a:lnSpc>
                          <a:spcPct val="100000"/>
                        </a:lnSpc>
                        <a:spcBef>
                          <a:spcPts val="150"/>
                        </a:spcBef>
                      </a:pPr>
                      <a:r>
                        <a:rPr sz="2000" spc="-5" dirty="0">
                          <a:solidFill>
                            <a:srgbClr val="000000"/>
                          </a:solidFill>
                        </a:rPr>
                        <a:t>All-Star</a:t>
                      </a:r>
                      <a:endParaRPr sz="200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2000" dirty="0">
                          <a:solidFill>
                            <a:srgbClr val="000000"/>
                          </a:solidFill>
                        </a:rPr>
                        <a:t>25</a:t>
                      </a:r>
                      <a:endParaRPr sz="2000" dirty="0">
                        <a:solidFill>
                          <a:srgbClr val="000000"/>
                        </a:solidFill>
                        <a:latin typeface="STIX"/>
                        <a:cs typeface="STIX"/>
                      </a:endParaRPr>
                    </a:p>
                  </a:txBody>
                  <a:tcPr marL="0" marR="0" marT="19050" marB="0"/>
                </a:tc>
                <a:tc>
                  <a:txBody>
                    <a:bodyPr/>
                    <a:lstStyle/>
                    <a:p>
                      <a:pPr marL="12700" algn="ctr">
                        <a:lnSpc>
                          <a:spcPct val="100000"/>
                        </a:lnSpc>
                        <a:spcBef>
                          <a:spcPts val="150"/>
                        </a:spcBef>
                      </a:pPr>
                      <a:r>
                        <a:rPr sz="2000" dirty="0">
                          <a:solidFill>
                            <a:srgbClr val="000000"/>
                          </a:solidFill>
                        </a:rPr>
                        <a:t>27</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3"/>
                  </a:ext>
                </a:extLst>
              </a:tr>
              <a:tr h="196215">
                <a:tc>
                  <a:txBody>
                    <a:bodyPr/>
                    <a:lstStyle/>
                    <a:p>
                      <a:pPr marL="57150">
                        <a:lnSpc>
                          <a:spcPct val="100000"/>
                        </a:lnSpc>
                        <a:spcBef>
                          <a:spcPts val="150"/>
                        </a:spcBef>
                      </a:pPr>
                      <a:r>
                        <a:rPr sz="2000" dirty="0">
                          <a:solidFill>
                            <a:srgbClr val="000000"/>
                          </a:solidFill>
                        </a:rPr>
                        <a:t>Hall of</a:t>
                      </a:r>
                      <a:r>
                        <a:rPr sz="2000" spc="-10" dirty="0">
                          <a:solidFill>
                            <a:srgbClr val="000000"/>
                          </a:solidFill>
                        </a:rPr>
                        <a:t> </a:t>
                      </a:r>
                      <a:r>
                        <a:rPr sz="2000" spc="-5" dirty="0">
                          <a:solidFill>
                            <a:srgbClr val="000000"/>
                          </a:solidFill>
                        </a:rPr>
                        <a:t>Famer</a:t>
                      </a:r>
                      <a:endParaRPr sz="200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2000" dirty="0">
                          <a:solidFill>
                            <a:srgbClr val="000000"/>
                          </a:solidFill>
                        </a:rPr>
                        <a:t>25</a:t>
                      </a:r>
                      <a:endParaRPr sz="2000" dirty="0">
                        <a:solidFill>
                          <a:srgbClr val="000000"/>
                        </a:solidFill>
                        <a:latin typeface="STIX"/>
                        <a:cs typeface="STIX"/>
                      </a:endParaRPr>
                    </a:p>
                  </a:txBody>
                  <a:tcPr marL="0" marR="0" marT="19050" marB="0"/>
                </a:tc>
                <a:tc>
                  <a:txBody>
                    <a:bodyPr/>
                    <a:lstStyle/>
                    <a:p>
                      <a:pPr marL="12700" algn="ctr">
                        <a:lnSpc>
                          <a:spcPct val="100000"/>
                        </a:lnSpc>
                        <a:spcBef>
                          <a:spcPts val="150"/>
                        </a:spcBef>
                      </a:pPr>
                      <a:r>
                        <a:rPr sz="2000" dirty="0">
                          <a:solidFill>
                            <a:srgbClr val="000000"/>
                          </a:solidFill>
                        </a:rPr>
                        <a:t>22</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normAutofit fontScale="92500" lnSpcReduction="20000"/>
          </a:bodyPr>
          <a:lstStyle/>
          <a:p>
            <a:r>
              <a:rPr lang="en-US" b="1" dirty="0"/>
              <a:t>Solution</a:t>
            </a:r>
          </a:p>
          <a:p>
            <a:r>
              <a:rPr lang="en-US" b="1" dirty="0"/>
              <a:t>Step 1: </a:t>
            </a:r>
            <a:r>
              <a:rPr lang="en-US" dirty="0"/>
              <a:t>Determine the null and alternative hypotheses.</a:t>
            </a:r>
          </a:p>
          <a:p>
            <a:r>
              <a:rPr lang="en-US" b="1" dirty="0"/>
              <a:t>Null hypothesis: </a:t>
            </a:r>
            <a:r>
              <a:rPr lang="en-US" dirty="0"/>
              <a:t>The proportion of the four card types in the set is the same.</a:t>
            </a:r>
          </a:p>
          <a:p>
            <a:r>
              <a:rPr lang="en-US" b="1" dirty="0"/>
              <a:t>Alternative hypothesis: </a:t>
            </a:r>
            <a:r>
              <a:rPr lang="en-US" dirty="0"/>
              <a:t>The proportion of the four card types in the set is not the same.</a:t>
            </a:r>
          </a:p>
          <a:p>
            <a:r>
              <a:rPr lang="en-US" dirty="0"/>
              <a:t>Here we are interested in the proportion of each of the types of cards.</a:t>
            </a:r>
          </a:p>
          <a:p>
            <a:pPr marL="344488"/>
            <a:r>
              <a:rPr lang="en-US" i="1" dirty="0"/>
              <a:t>p</a:t>
            </a:r>
            <a:r>
              <a:rPr lang="en-US" baseline="-25000" dirty="0"/>
              <a:t>1</a:t>
            </a:r>
            <a:r>
              <a:rPr lang="en-US" dirty="0"/>
              <a:t> = the proportion of rookie cards in the set</a:t>
            </a:r>
          </a:p>
          <a:p>
            <a:pPr marL="344488"/>
            <a:r>
              <a:rPr lang="en-US" i="1" dirty="0"/>
              <a:t>p</a:t>
            </a:r>
            <a:r>
              <a:rPr lang="en-US" baseline="-25000" dirty="0"/>
              <a:t>2</a:t>
            </a:r>
            <a:r>
              <a:rPr lang="en-US" dirty="0"/>
              <a:t> = the proportion of veteran cards in the set</a:t>
            </a:r>
          </a:p>
          <a:p>
            <a:pPr marL="344488"/>
            <a:r>
              <a:rPr lang="en-US" i="1" dirty="0"/>
              <a:t>p</a:t>
            </a:r>
            <a:r>
              <a:rPr lang="en-US" baseline="-25000" dirty="0"/>
              <a:t>3</a:t>
            </a:r>
            <a:r>
              <a:rPr lang="en-US" dirty="0"/>
              <a:t> = the proportion of All-Star cards in the set</a:t>
            </a:r>
          </a:p>
          <a:p>
            <a:pPr marL="344488"/>
            <a:r>
              <a:rPr lang="en-US" i="1" dirty="0"/>
              <a:t>p</a:t>
            </a:r>
            <a:r>
              <a:rPr lang="en-US" baseline="-25000" dirty="0"/>
              <a:t>4</a:t>
            </a:r>
            <a:r>
              <a:rPr lang="en-US" dirty="0"/>
              <a:t> = the proportion of Hall of Famer cards in the set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lstStyle/>
          <a:p>
            <a:r>
              <a:rPr lang="en-US" dirty="0"/>
              <a:t>In symbolic notation, the resulting hypotheses would be</a:t>
            </a:r>
          </a:p>
          <a:p>
            <a:r>
              <a:rPr lang="en-US" i="1" dirty="0"/>
              <a:t>H</a:t>
            </a:r>
            <a:r>
              <a:rPr lang="en-US" baseline="-25000" dirty="0"/>
              <a:t>0</a:t>
            </a:r>
            <a:r>
              <a:rPr lang="en-US" dirty="0"/>
              <a:t>: </a:t>
            </a:r>
            <a:r>
              <a:rPr lang="en-US" i="1" dirty="0"/>
              <a:t>p</a:t>
            </a:r>
            <a:r>
              <a:rPr lang="en-US" baseline="-25000" dirty="0"/>
              <a:t>1</a:t>
            </a:r>
            <a:r>
              <a:rPr lang="en-US" dirty="0"/>
              <a:t> = </a:t>
            </a:r>
            <a:r>
              <a:rPr lang="en-US" i="1" dirty="0"/>
              <a:t>p</a:t>
            </a:r>
            <a:r>
              <a:rPr lang="en-US" baseline="-25000" dirty="0"/>
              <a:t>2</a:t>
            </a:r>
            <a:r>
              <a:rPr lang="en-US" dirty="0"/>
              <a:t> = </a:t>
            </a:r>
            <a:r>
              <a:rPr lang="en-US" i="1" dirty="0"/>
              <a:t>p</a:t>
            </a:r>
            <a:r>
              <a:rPr lang="en-US" baseline="-25000" dirty="0"/>
              <a:t>3</a:t>
            </a:r>
            <a:r>
              <a:rPr lang="en-US" dirty="0"/>
              <a:t> = </a:t>
            </a:r>
            <a:r>
              <a:rPr lang="en-US" i="1" dirty="0"/>
              <a:t>p</a:t>
            </a:r>
            <a:r>
              <a:rPr lang="en-US" baseline="-25000" dirty="0"/>
              <a:t>4</a:t>
            </a:r>
            <a:r>
              <a:rPr lang="en-US" dirty="0"/>
              <a:t> = 0.25. The proportion of the four card types in the set is the same.</a:t>
            </a:r>
          </a:p>
          <a:p>
            <a:r>
              <a:rPr lang="en-US" i="1" dirty="0"/>
              <a:t>H</a:t>
            </a:r>
            <a:r>
              <a:rPr lang="en-US" i="1" baseline="-25000" dirty="0"/>
              <a:t>a</a:t>
            </a:r>
            <a:r>
              <a:rPr lang="en-US" dirty="0"/>
              <a:t>: Any possible difference.</a:t>
            </a:r>
          </a:p>
          <a:p>
            <a:r>
              <a:rPr lang="en-US" b="1" dirty="0"/>
              <a:t>Step 2: </a:t>
            </a:r>
            <a:r>
              <a:rPr lang="en-US" dirty="0"/>
              <a:t>Specify the significance level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a:t>
            </a:r>
            <a:endParaRPr lang="en-US" dirty="0"/>
          </a:p>
          <a:p>
            <a:r>
              <a:rPr lang="en-US" dirty="0"/>
              <a:t>The level of the test is specified in the statement of the problem as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 0.10.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Multinomial Probability Distribution</a:t>
            </a:r>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wrap="square">
            <a:spAutoFit/>
          </a:bodyPr>
          <a:lstStyle/>
          <a:p>
            <a:pPr algn="ctr"/>
            <a:r>
              <a:rPr lang="en-US" b="1" dirty="0">
                <a:solidFill>
                  <a:srgbClr val="000000"/>
                </a:solidFill>
              </a:rPr>
              <a:t>Definition</a:t>
            </a:r>
          </a:p>
          <a:p>
            <a:r>
              <a:rPr lang="en-US" dirty="0">
                <a:solidFill>
                  <a:srgbClr val="000000"/>
                </a:solidFill>
              </a:rPr>
              <a:t>The </a:t>
            </a:r>
            <a:r>
              <a:rPr lang="en-US" b="1" dirty="0">
                <a:solidFill>
                  <a:srgbClr val="C00000"/>
                </a:solidFill>
              </a:rPr>
              <a:t>multinomial probability distribution</a:t>
            </a:r>
            <a:r>
              <a:rPr lang="en-US" dirty="0">
                <a:solidFill>
                  <a:srgbClr val="000000"/>
                </a:solidFill>
              </a:rPr>
              <a:t> is an extension of the binomial probability distribution to more than two possible outcomes on each trial, each with a constant probability of occurring from trial to trial.</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normAutofit/>
          </a:bodyPr>
          <a:lstStyle/>
          <a:p>
            <a:r>
              <a:rPr lang="en-US" b="1" dirty="0"/>
              <a:t>Step 3: </a:t>
            </a:r>
            <a:r>
              <a:rPr lang="en-US" dirty="0"/>
              <a:t>Validate the assumptions of the hypothesis testing model, identify the appropriate test statistic and compute its value.</a:t>
            </a:r>
          </a:p>
          <a:p>
            <a:pPr marL="461963"/>
            <a:r>
              <a:rPr lang="en-US" dirty="0"/>
              <a:t>The number of cards of each type of baseball card satisfies the properties of a multinomial probability distribution. </a:t>
            </a:r>
          </a:p>
          <a:p>
            <a:pPr marL="461963"/>
            <a:r>
              <a:rPr lang="en-US" dirty="0"/>
              <a:t>The expected number of observations in each category is at least 5. </a:t>
            </a:r>
          </a:p>
          <a:p>
            <a:r>
              <a:rPr lang="en-US" dirty="0"/>
              <a:t>Thus, we can use the chi-square test for goodness of fit.</a:t>
            </a:r>
          </a:p>
        </p:txBody>
      </p:sp>
      <p:pic>
        <p:nvPicPr>
          <p:cNvPr id="186370" name="Picture 2"/>
          <p:cNvPicPr>
            <a:picLocks noChangeAspect="1" noChangeArrowheads="1"/>
          </p:cNvPicPr>
          <p:nvPr/>
        </p:nvPicPr>
        <p:blipFill>
          <a:blip r:embed="rId2" cstate="print"/>
          <a:srcRect/>
          <a:stretch>
            <a:fillRect/>
          </a:stretch>
        </p:blipFill>
        <p:spPr bwMode="auto">
          <a:xfrm>
            <a:off x="548640" y="2726422"/>
            <a:ext cx="365760" cy="357447"/>
          </a:xfrm>
          <a:prstGeom prst="rect">
            <a:avLst/>
          </a:prstGeom>
          <a:noFill/>
          <a:ln w="9525">
            <a:noFill/>
            <a:miter lim="800000"/>
            <a:headEnd/>
            <a:tailEnd/>
          </a:ln>
        </p:spPr>
      </p:pic>
      <p:pic>
        <p:nvPicPr>
          <p:cNvPr id="5" name="Picture 2"/>
          <p:cNvPicPr>
            <a:picLocks noChangeAspect="1" noChangeArrowheads="1"/>
          </p:cNvPicPr>
          <p:nvPr/>
        </p:nvPicPr>
        <p:blipFill>
          <a:blip r:embed="rId2" cstate="print"/>
          <a:srcRect/>
          <a:stretch>
            <a:fillRect/>
          </a:stretch>
        </p:blipFill>
        <p:spPr bwMode="auto">
          <a:xfrm>
            <a:off x="548640" y="4098022"/>
            <a:ext cx="365760" cy="35744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637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lstStyle/>
          <a:p>
            <a:r>
              <a:rPr lang="en-US" dirty="0"/>
              <a:t>The chi-square test statistic is given by,</a:t>
            </a:r>
          </a:p>
          <a:p>
            <a:endParaRPr lang="en-US" dirty="0"/>
          </a:p>
          <a:p>
            <a:endParaRPr lang="en-US" dirty="0"/>
          </a:p>
          <a:p>
            <a:r>
              <a:rPr lang="en-US" dirty="0"/>
              <a:t>This test statistic has an approximate chi-square distribution with (4 − 1) = 3 degrees of freedom, assuming the null hypothesis is true.</a:t>
            </a:r>
          </a:p>
          <a:p>
            <a:r>
              <a:rPr lang="en-US" dirty="0"/>
              <a:t>Our test statistic would be calculated as</a:t>
            </a:r>
          </a:p>
        </p:txBody>
      </p:sp>
      <p:graphicFrame>
        <p:nvGraphicFramePr>
          <p:cNvPr id="187394" name="Object 2"/>
          <p:cNvGraphicFramePr>
            <a:graphicFrameLocks noChangeAspect="1"/>
          </p:cNvGraphicFramePr>
          <p:nvPr>
            <p:extLst>
              <p:ext uri="{D42A27DB-BD31-4B8C-83A1-F6EECF244321}">
                <p14:modId xmlns:p14="http://schemas.microsoft.com/office/powerpoint/2010/main" val="2164612050"/>
              </p:ext>
            </p:extLst>
          </p:nvPr>
        </p:nvGraphicFramePr>
        <p:xfrm>
          <a:off x="454025" y="1839913"/>
          <a:ext cx="7994650" cy="965200"/>
        </p:xfrm>
        <a:graphic>
          <a:graphicData uri="http://schemas.openxmlformats.org/presentationml/2006/ole">
            <mc:AlternateContent xmlns:mc="http://schemas.openxmlformats.org/markup-compatibility/2006">
              <mc:Choice xmlns:v="urn:schemas-microsoft-com:vml" Requires="v">
                <p:oleObj spid="_x0000_s187415" name="Equation" r:id="rId3" imgW="9461160" imgH="1143000" progId="Equation.DSMT4">
                  <p:embed/>
                </p:oleObj>
              </mc:Choice>
              <mc:Fallback>
                <p:oleObj name="Equation" r:id="rId3" imgW="9461160" imgH="1143000" progId="Equation.DSMT4">
                  <p:embed/>
                  <p:pic>
                    <p:nvPicPr>
                      <p:cNvPr id="0" name="Picture 2"/>
                      <p:cNvPicPr>
                        <a:picLocks noChangeAspect="1" noChangeArrowheads="1"/>
                      </p:cNvPicPr>
                      <p:nvPr/>
                    </p:nvPicPr>
                    <p:blipFill>
                      <a:blip r:embed="rId4"/>
                      <a:srcRect/>
                      <a:stretch>
                        <a:fillRect/>
                      </a:stretch>
                    </p:blipFill>
                    <p:spPr bwMode="auto">
                      <a:xfrm>
                        <a:off x="454025" y="1839913"/>
                        <a:ext cx="799465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7396" name="Object 4"/>
          <p:cNvGraphicFramePr>
            <a:graphicFrameLocks noChangeAspect="1"/>
          </p:cNvGraphicFramePr>
          <p:nvPr>
            <p:extLst>
              <p:ext uri="{D42A27DB-BD31-4B8C-83A1-F6EECF244321}">
                <p14:modId xmlns:p14="http://schemas.microsoft.com/office/powerpoint/2010/main" val="1518144265"/>
              </p:ext>
            </p:extLst>
          </p:nvPr>
        </p:nvGraphicFramePr>
        <p:xfrm>
          <a:off x="407769" y="4786313"/>
          <a:ext cx="6584950" cy="881062"/>
        </p:xfrm>
        <a:graphic>
          <a:graphicData uri="http://schemas.openxmlformats.org/presentationml/2006/ole">
            <mc:AlternateContent xmlns:mc="http://schemas.openxmlformats.org/markup-compatibility/2006">
              <mc:Choice xmlns:v="urn:schemas-microsoft-com:vml" Requires="v">
                <p:oleObj spid="_x0000_s187416" name="Equation" r:id="rId5" imgW="7302240" imgH="977760" progId="Equation.DSMT4">
                  <p:embed/>
                </p:oleObj>
              </mc:Choice>
              <mc:Fallback>
                <p:oleObj name="Equation" r:id="rId5" imgW="7302240" imgH="977760" progId="Equation.DSMT4">
                  <p:embed/>
                  <p:pic>
                    <p:nvPicPr>
                      <p:cNvPr id="0" name="Picture 4"/>
                      <p:cNvPicPr>
                        <a:picLocks noChangeAspect="1" noChangeArrowheads="1"/>
                      </p:cNvPicPr>
                      <p:nvPr/>
                    </p:nvPicPr>
                    <p:blipFill>
                      <a:blip r:embed="rId6"/>
                      <a:srcRect/>
                      <a:stretch>
                        <a:fillRect/>
                      </a:stretch>
                    </p:blipFill>
                    <p:spPr bwMode="auto">
                      <a:xfrm>
                        <a:off x="407769" y="4786313"/>
                        <a:ext cx="6584950" cy="881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7397" name="Object 5"/>
          <p:cNvGraphicFramePr>
            <a:graphicFrameLocks noChangeAspect="1"/>
          </p:cNvGraphicFramePr>
          <p:nvPr/>
        </p:nvGraphicFramePr>
        <p:xfrm>
          <a:off x="7010400" y="4901967"/>
          <a:ext cx="639763" cy="752475"/>
        </p:xfrm>
        <a:graphic>
          <a:graphicData uri="http://schemas.openxmlformats.org/presentationml/2006/ole">
            <mc:AlternateContent xmlns:mc="http://schemas.openxmlformats.org/markup-compatibility/2006">
              <mc:Choice xmlns:v="urn:schemas-microsoft-com:vml" Requires="v">
                <p:oleObj spid="_x0000_s187417" name="Equation" r:id="rId7" imgW="711000" imgH="838080" progId="Equation.DSMT4">
                  <p:embed/>
                </p:oleObj>
              </mc:Choice>
              <mc:Fallback>
                <p:oleObj name="Equation" r:id="rId7" imgW="711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10400" y="4901967"/>
                        <a:ext cx="639763"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7398" name="Object 6"/>
          <p:cNvGraphicFramePr>
            <a:graphicFrameLocks noChangeAspect="1"/>
          </p:cNvGraphicFramePr>
          <p:nvPr/>
        </p:nvGraphicFramePr>
        <p:xfrm>
          <a:off x="7721367" y="5146675"/>
          <a:ext cx="895350" cy="263525"/>
        </p:xfrm>
        <a:graphic>
          <a:graphicData uri="http://schemas.openxmlformats.org/presentationml/2006/ole">
            <mc:AlternateContent xmlns:mc="http://schemas.openxmlformats.org/markup-compatibility/2006">
              <mc:Choice xmlns:v="urn:schemas-microsoft-com:vml" Requires="v">
                <p:oleObj spid="_x0000_s187418" name="Equation" r:id="rId9" imgW="990360" imgH="291960" progId="Equation.DSMT4">
                  <p:embed/>
                </p:oleObj>
              </mc:Choice>
              <mc:Fallback>
                <p:oleObj name="Equation" r:id="rId9" imgW="9903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21367" y="5146675"/>
                        <a:ext cx="895350"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73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739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73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73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a:t>
            </a:r>
          </a:p>
        </p:txBody>
      </p:sp>
      <p:pic>
        <p:nvPicPr>
          <p:cNvPr id="18841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74520" y="1828800"/>
            <a:ext cx="5120640" cy="41520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lstStyle/>
          <a:p>
            <a:r>
              <a:rPr lang="en-US" dirty="0"/>
              <a:t>Since the test level is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 0.10 and we reject the null hypothesis for large values of the test statistic, the chi-</a:t>
            </a:r>
          </a:p>
          <a:p>
            <a:r>
              <a:rPr lang="en-US" dirty="0"/>
              <a:t>square critical value is          with 3 degrees of freedom or 6.251.</a:t>
            </a:r>
          </a:p>
          <a:p>
            <a:r>
              <a:rPr lang="en-US" dirty="0"/>
              <a:t>Using technology, the </a:t>
            </a:r>
            <a:r>
              <a:rPr lang="en-US" i="1" dirty="0"/>
              <a:t>P</a:t>
            </a:r>
            <a:r>
              <a:rPr lang="en-US" dirty="0"/>
              <a:t>-value for the test statistic of 1.04 with degrees of freedom equal to 3 is 0.7916.</a:t>
            </a:r>
          </a:p>
        </p:txBody>
      </p:sp>
      <p:graphicFrame>
        <p:nvGraphicFramePr>
          <p:cNvPr id="189442" name="Object 2"/>
          <p:cNvGraphicFramePr>
            <a:graphicFrameLocks noChangeAspect="1"/>
          </p:cNvGraphicFramePr>
          <p:nvPr>
            <p:extLst>
              <p:ext uri="{D42A27DB-BD31-4B8C-83A1-F6EECF244321}">
                <p14:modId xmlns:p14="http://schemas.microsoft.com/office/powerpoint/2010/main" val="665645088"/>
              </p:ext>
            </p:extLst>
          </p:nvPr>
        </p:nvGraphicFramePr>
        <p:xfrm>
          <a:off x="3757613" y="2209800"/>
          <a:ext cx="647700" cy="469900"/>
        </p:xfrm>
        <a:graphic>
          <a:graphicData uri="http://schemas.openxmlformats.org/presentationml/2006/ole">
            <mc:AlternateContent xmlns:mc="http://schemas.openxmlformats.org/markup-compatibility/2006">
              <mc:Choice xmlns:v="urn:schemas-microsoft-com:vml" Requires="v">
                <p:oleObj spid="_x0000_s189447" name="Equation" r:id="rId3" imgW="647640" imgH="469800" progId="Equation.DSMT4">
                  <p:embed/>
                </p:oleObj>
              </mc:Choice>
              <mc:Fallback>
                <p:oleObj name="Equation" r:id="rId3" imgW="647640" imgH="469800" progId="Equation.DSMT4">
                  <p:embed/>
                  <p:pic>
                    <p:nvPicPr>
                      <p:cNvPr id="0" name="Picture 2"/>
                      <p:cNvPicPr>
                        <a:picLocks noChangeAspect="1" noChangeArrowheads="1"/>
                      </p:cNvPicPr>
                      <p:nvPr/>
                    </p:nvPicPr>
                    <p:blipFill>
                      <a:blip r:embed="rId4"/>
                      <a:srcRect/>
                      <a:stretch>
                        <a:fillRect/>
                      </a:stretch>
                    </p:blipFill>
                    <p:spPr bwMode="auto">
                      <a:xfrm>
                        <a:off x="3757613" y="2209800"/>
                        <a:ext cx="64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p>
          <a:p>
            <a:r>
              <a:rPr lang="en-US" dirty="0"/>
              <a:t>If the null hypothesis is true, the test statistic will be larger than the critical value 6.251 only 10% of the </a:t>
            </a:r>
          </a:p>
          <a:p>
            <a:r>
              <a:rPr lang="en-US" dirty="0"/>
              <a:t>time. Since         	       is not larger than 6.251, we fail to reject </a:t>
            </a:r>
            <a:r>
              <a:rPr lang="en-US" i="1" dirty="0"/>
              <a:t>H</a:t>
            </a:r>
            <a:r>
              <a:rPr lang="en-US" baseline="-25000" dirty="0"/>
              <a:t>0</a:t>
            </a:r>
            <a:r>
              <a:rPr lang="en-US" dirty="0"/>
              <a:t>.</a:t>
            </a:r>
          </a:p>
          <a:p>
            <a:r>
              <a:rPr lang="en-US" dirty="0"/>
              <a:t>The </a:t>
            </a:r>
            <a:r>
              <a:rPr lang="en-US" i="1" dirty="0"/>
              <a:t>P</a:t>
            </a:r>
            <a:r>
              <a:rPr lang="en-US" dirty="0"/>
              <a:t>-value is much larger than </a:t>
            </a:r>
            <a:r>
              <a:rPr lang="el-GR" i="1" dirty="0">
                <a:solidFill>
                  <a:schemeClr val="tx1"/>
                </a:solidFill>
                <a:latin typeface="Cambria Math" panose="02040503050406030204" pitchFamily="18" charset="0"/>
                <a:ea typeface="Cambria Math" panose="02040503050406030204" pitchFamily="18" charset="0"/>
                <a:sym typeface="Symbol"/>
              </a:rPr>
              <a:t>α</a:t>
            </a:r>
            <a:r>
              <a:rPr lang="en-US" dirty="0" smtClean="0"/>
              <a:t> </a:t>
            </a:r>
            <a:r>
              <a:rPr lang="en-US" dirty="0"/>
              <a:t>= 0.10, so we fail to reject the null hypothesis.</a:t>
            </a:r>
          </a:p>
        </p:txBody>
      </p:sp>
      <p:graphicFrame>
        <p:nvGraphicFramePr>
          <p:cNvPr id="190466" name="Object 2"/>
          <p:cNvGraphicFramePr>
            <a:graphicFrameLocks noChangeAspect="1"/>
          </p:cNvGraphicFramePr>
          <p:nvPr>
            <p:extLst>
              <p:ext uri="{D42A27DB-BD31-4B8C-83A1-F6EECF244321}">
                <p14:modId xmlns:p14="http://schemas.microsoft.com/office/powerpoint/2010/main" val="3330644700"/>
              </p:ext>
            </p:extLst>
          </p:nvPr>
        </p:nvGraphicFramePr>
        <p:xfrm>
          <a:off x="2159000" y="2725738"/>
          <a:ext cx="1612900" cy="469900"/>
        </p:xfrm>
        <a:graphic>
          <a:graphicData uri="http://schemas.openxmlformats.org/presentationml/2006/ole">
            <mc:AlternateContent xmlns:mc="http://schemas.openxmlformats.org/markup-compatibility/2006">
              <mc:Choice xmlns:v="urn:schemas-microsoft-com:vml" Requires="v">
                <p:oleObj spid="_x0000_s190471" name="Equation" r:id="rId3" imgW="1612800" imgH="469800" progId="Equation.DSMT4">
                  <p:embed/>
                </p:oleObj>
              </mc:Choice>
              <mc:Fallback>
                <p:oleObj name="Equation" r:id="rId3" imgW="1612800" imgH="469800" progId="Equation.DSMT4">
                  <p:embed/>
                  <p:pic>
                    <p:nvPicPr>
                      <p:cNvPr id="0" name="Picture 2"/>
                      <p:cNvPicPr>
                        <a:picLocks noChangeAspect="1" noChangeArrowheads="1"/>
                      </p:cNvPicPr>
                      <p:nvPr/>
                    </p:nvPicPr>
                    <p:blipFill>
                      <a:blip r:embed="rId4"/>
                      <a:srcRect/>
                      <a:stretch>
                        <a:fillRect/>
                      </a:stretch>
                    </p:blipFill>
                    <p:spPr bwMode="auto">
                      <a:xfrm>
                        <a:off x="2159000" y="2725738"/>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16.2.2 (cont.)</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problem.</a:t>
            </a:r>
          </a:p>
          <a:p>
            <a:r>
              <a:rPr lang="en-US" dirty="0"/>
              <a:t>At the 0.10 level, there is insufficient evidence to conclude that the distribution of the card types in the set differs from the company claim that the proportion of each card type is approximately equal.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a Multinomial Experiment</a:t>
            </a:r>
          </a:p>
        </p:txBody>
      </p:sp>
      <p:sp>
        <p:nvSpPr>
          <p:cNvPr id="3" name="Content Placeholder 2"/>
          <p:cNvSpPr>
            <a:spLocks noGrp="1"/>
          </p:cNvSpPr>
          <p:nvPr>
            <p:ph idx="1"/>
          </p:nvPr>
        </p:nvSpPr>
        <p:spPr>
          <a:xfrm>
            <a:off x="457200" y="1280160"/>
            <a:ext cx="8229600" cy="3884140"/>
          </a:xfrm>
          <a:solidFill>
            <a:srgbClr val="FFFFCC"/>
          </a:solidFill>
          <a:ln w="28575">
            <a:solidFill>
              <a:srgbClr val="000000"/>
            </a:solidFill>
          </a:ln>
        </p:spPr>
        <p:txBody>
          <a:bodyPr wrap="square">
            <a:spAutoFit/>
          </a:bodyPr>
          <a:lstStyle/>
          <a:p>
            <a:pPr algn="ctr"/>
            <a:r>
              <a:rPr lang="en-US" b="1" dirty="0">
                <a:solidFill>
                  <a:srgbClr val="000000"/>
                </a:solidFill>
              </a:rPr>
              <a:t>Properties</a:t>
            </a:r>
          </a:p>
          <a:p>
            <a:pPr marL="461963" indent="-461963">
              <a:buFont typeface="Arial" pitchFamily="34" charset="0"/>
              <a:buChar char="•"/>
            </a:pPr>
            <a:r>
              <a:rPr lang="en-US" dirty="0">
                <a:solidFill>
                  <a:srgbClr val="000000"/>
                </a:solidFill>
              </a:rPr>
              <a:t>The experiment consists of </a:t>
            </a:r>
            <a:r>
              <a:rPr lang="en-US" i="1" dirty="0">
                <a:solidFill>
                  <a:srgbClr val="000000"/>
                </a:solidFill>
              </a:rPr>
              <a:t>n</a:t>
            </a:r>
            <a:r>
              <a:rPr lang="en-US" dirty="0">
                <a:solidFill>
                  <a:srgbClr val="000000"/>
                </a:solidFill>
              </a:rPr>
              <a:t> independent, identical trials.</a:t>
            </a:r>
          </a:p>
          <a:p>
            <a:pPr marL="461963" indent="-461963">
              <a:buFont typeface="Arial" pitchFamily="34" charset="0"/>
              <a:buChar char="•"/>
            </a:pPr>
            <a:r>
              <a:rPr lang="en-US" dirty="0">
                <a:solidFill>
                  <a:srgbClr val="000000"/>
                </a:solidFill>
              </a:rPr>
              <a:t>There are </a:t>
            </a:r>
            <a:r>
              <a:rPr lang="en-US" i="1" dirty="0">
                <a:solidFill>
                  <a:srgbClr val="000000"/>
                </a:solidFill>
              </a:rPr>
              <a:t>k</a:t>
            </a:r>
            <a:r>
              <a:rPr lang="en-US" dirty="0">
                <a:solidFill>
                  <a:srgbClr val="000000"/>
                </a:solidFill>
              </a:rPr>
              <a:t> possible outcomes for each trial.</a:t>
            </a:r>
          </a:p>
          <a:p>
            <a:pPr marL="461963" indent="-461963">
              <a:buFont typeface="Arial" pitchFamily="34" charset="0"/>
              <a:buChar char="•"/>
            </a:pPr>
            <a:r>
              <a:rPr lang="en-US" dirty="0">
                <a:solidFill>
                  <a:srgbClr val="000000"/>
                </a:solidFill>
              </a:rPr>
              <a:t>The probability of the </a:t>
            </a:r>
            <a:r>
              <a:rPr lang="en-US" i="1" dirty="0">
                <a:solidFill>
                  <a:srgbClr val="000000"/>
                </a:solidFill>
              </a:rPr>
              <a:t>k</a:t>
            </a:r>
            <a:r>
              <a:rPr lang="en-US" dirty="0">
                <a:solidFill>
                  <a:srgbClr val="000000"/>
                </a:solidFill>
              </a:rPr>
              <a:t> outcomes, </a:t>
            </a:r>
            <a:r>
              <a:rPr lang="en-US" i="1" dirty="0">
                <a:solidFill>
                  <a:srgbClr val="000000"/>
                </a:solidFill>
              </a:rPr>
              <a:t>p</a:t>
            </a:r>
            <a:r>
              <a:rPr lang="en-US" baseline="-25000" dirty="0">
                <a:solidFill>
                  <a:srgbClr val="000000"/>
                </a:solidFill>
              </a:rPr>
              <a:t>1</a:t>
            </a:r>
            <a:r>
              <a:rPr lang="en-US" dirty="0">
                <a:solidFill>
                  <a:srgbClr val="000000"/>
                </a:solidFill>
              </a:rPr>
              <a:t>, </a:t>
            </a:r>
            <a:r>
              <a:rPr lang="en-US" i="1" dirty="0">
                <a:solidFill>
                  <a:srgbClr val="000000"/>
                </a:solidFill>
              </a:rPr>
              <a:t>p</a:t>
            </a:r>
            <a:r>
              <a:rPr lang="en-US" baseline="-25000" dirty="0">
                <a:solidFill>
                  <a:srgbClr val="000000"/>
                </a:solidFill>
              </a:rPr>
              <a:t>2</a:t>
            </a:r>
            <a:r>
              <a:rPr lang="en-US" dirty="0">
                <a:solidFill>
                  <a:srgbClr val="000000"/>
                </a:solidFill>
              </a:rPr>
              <a:t>, ..., </a:t>
            </a:r>
            <a:r>
              <a:rPr lang="en-US" i="1" dirty="0" err="1">
                <a:solidFill>
                  <a:srgbClr val="000000"/>
                </a:solidFill>
              </a:rPr>
              <a:t>p</a:t>
            </a:r>
            <a:r>
              <a:rPr lang="en-US" baseline="-25000" dirty="0" err="1">
                <a:solidFill>
                  <a:srgbClr val="000000"/>
                </a:solidFill>
              </a:rPr>
              <a:t>k</a:t>
            </a:r>
            <a:r>
              <a:rPr lang="en-US" dirty="0">
                <a:solidFill>
                  <a:srgbClr val="000000"/>
                </a:solidFill>
              </a:rPr>
              <a:t> are constant from trial to trial.</a:t>
            </a:r>
          </a:p>
          <a:p>
            <a:pPr marL="461963" indent="-461963">
              <a:buFont typeface="Arial" pitchFamily="34" charset="0"/>
              <a:buChar char="•"/>
            </a:pPr>
            <a:r>
              <a:rPr lang="en-US" dirty="0">
                <a:solidFill>
                  <a:srgbClr val="000000"/>
                </a:solidFill>
              </a:rPr>
              <a:t>The random variables of interest are the counts for each of the </a:t>
            </a:r>
            <a:r>
              <a:rPr lang="en-US" i="1" dirty="0">
                <a:solidFill>
                  <a:srgbClr val="000000"/>
                </a:solidFill>
              </a:rPr>
              <a:t>k</a:t>
            </a:r>
            <a:r>
              <a:rPr lang="en-US" dirty="0">
                <a:solidFill>
                  <a:srgbClr val="000000"/>
                </a:solidFill>
              </a:rPr>
              <a:t> possible outcomes, </a:t>
            </a:r>
            <a:r>
              <a:rPr lang="en-US" i="1" dirty="0">
                <a:solidFill>
                  <a:srgbClr val="000000"/>
                </a:solidFill>
              </a:rPr>
              <a:t>n</a:t>
            </a:r>
            <a:r>
              <a:rPr lang="en-US" baseline="-25000" dirty="0">
                <a:solidFill>
                  <a:srgbClr val="000000"/>
                </a:solidFill>
              </a:rPr>
              <a:t>1</a:t>
            </a:r>
            <a:r>
              <a:rPr lang="en-US" dirty="0">
                <a:solidFill>
                  <a:srgbClr val="000000"/>
                </a:solidFill>
              </a:rPr>
              <a:t>, </a:t>
            </a:r>
            <a:r>
              <a:rPr lang="en-US" i="1" dirty="0">
                <a:solidFill>
                  <a:srgbClr val="000000"/>
                </a:solidFill>
              </a:rPr>
              <a:t>n</a:t>
            </a:r>
            <a:r>
              <a:rPr lang="en-US" baseline="-25000" dirty="0">
                <a:solidFill>
                  <a:srgbClr val="000000"/>
                </a:solidFill>
              </a:rPr>
              <a:t>2</a:t>
            </a:r>
            <a:r>
              <a:rPr lang="en-US" dirty="0">
                <a:solidFill>
                  <a:srgbClr val="000000"/>
                </a:solidFill>
              </a:rPr>
              <a:t>, ..., </a:t>
            </a:r>
            <a:r>
              <a:rPr lang="en-US" i="1" dirty="0" err="1">
                <a:solidFill>
                  <a:srgbClr val="000000"/>
                </a:solidFill>
              </a:rPr>
              <a:t>n</a:t>
            </a:r>
            <a:r>
              <a:rPr lang="en-US" i="1" baseline="-25000" dirty="0" err="1">
                <a:solidFill>
                  <a:srgbClr val="000000"/>
                </a:solidFill>
              </a:rPr>
              <a:t>k</a:t>
            </a:r>
            <a:r>
              <a:rPr lang="en-US" dirty="0">
                <a:solidFill>
                  <a:srgbClr val="000000"/>
                </a:solidFill>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Goodness of Fit</a:t>
            </a:r>
          </a:p>
        </p:txBody>
      </p:sp>
      <p:sp>
        <p:nvSpPr>
          <p:cNvPr id="3" name="Content Placeholder 2"/>
          <p:cNvSpPr>
            <a:spLocks noGrp="1"/>
          </p:cNvSpPr>
          <p:nvPr>
            <p:ph idx="1"/>
          </p:nvPr>
        </p:nvSpPr>
        <p:spPr>
          <a:xfrm>
            <a:off x="457200" y="1280160"/>
            <a:ext cx="8229600" cy="4487382"/>
          </a:xfrm>
          <a:solidFill>
            <a:srgbClr val="FFFFCC"/>
          </a:solidFill>
          <a:ln w="28575">
            <a:solidFill>
              <a:srgbClr val="000000"/>
            </a:solidFill>
          </a:ln>
        </p:spPr>
        <p:txBody>
          <a:bodyPr wrap="square">
            <a:spAutoFit/>
          </a:bodyPr>
          <a:lstStyle/>
          <a:p>
            <a:pPr algn="ctr"/>
            <a:r>
              <a:rPr lang="en-US" b="1" dirty="0">
                <a:solidFill>
                  <a:srgbClr val="000000"/>
                </a:solidFill>
              </a:rPr>
              <a:t>Procedure</a:t>
            </a:r>
          </a:p>
          <a:p>
            <a:r>
              <a:rPr lang="en-US" b="1" dirty="0">
                <a:solidFill>
                  <a:srgbClr val="000000"/>
                </a:solidFill>
              </a:rPr>
              <a:t>Assumptions:</a:t>
            </a:r>
          </a:p>
          <a:p>
            <a:pPr marL="514350" indent="-514350">
              <a:buFont typeface="+mj-lt"/>
              <a:buAutoNum type="arabicPeriod"/>
            </a:pPr>
            <a:r>
              <a:rPr lang="en-US" dirty="0">
                <a:solidFill>
                  <a:srgbClr val="000000"/>
                </a:solidFill>
              </a:rPr>
              <a:t>The conditions for a multinomial random variable are met.</a:t>
            </a:r>
          </a:p>
          <a:p>
            <a:pPr marL="514350" indent="-514350">
              <a:buFont typeface="+mj-lt"/>
              <a:buAutoNum type="arabicPeriod"/>
            </a:pPr>
            <a:r>
              <a:rPr lang="en-US" dirty="0">
                <a:solidFill>
                  <a:srgbClr val="000000"/>
                </a:solidFill>
              </a:rPr>
              <a:t>The expected value of </a:t>
            </a:r>
            <a:r>
              <a:rPr lang="en-US" i="1" dirty="0" err="1">
                <a:solidFill>
                  <a:srgbClr val="000000"/>
                </a:solidFill>
              </a:rPr>
              <a:t>n</a:t>
            </a:r>
            <a:r>
              <a:rPr lang="en-US" i="1" baseline="-25000" dirty="0" err="1">
                <a:solidFill>
                  <a:srgbClr val="000000"/>
                </a:solidFill>
              </a:rPr>
              <a:t>i</a:t>
            </a:r>
            <a:r>
              <a:rPr lang="en-US" i="1" dirty="0">
                <a:solidFill>
                  <a:srgbClr val="000000"/>
                </a:solidFill>
              </a:rPr>
              <a:t> </a:t>
            </a:r>
            <a:r>
              <a:rPr lang="en-US" dirty="0">
                <a:solidFill>
                  <a:srgbClr val="000000"/>
                </a:solidFill>
              </a:rPr>
              <a:t>is at least 5 for each category.</a:t>
            </a:r>
          </a:p>
          <a:p>
            <a:r>
              <a:rPr lang="en-US" b="1" dirty="0">
                <a:solidFill>
                  <a:srgbClr val="000000"/>
                </a:solidFill>
              </a:rPr>
              <a:t>Hypotheses:</a:t>
            </a:r>
          </a:p>
          <a:p>
            <a:pPr marL="461963"/>
            <a:r>
              <a:rPr lang="en-US" i="1" dirty="0">
                <a:solidFill>
                  <a:srgbClr val="000000"/>
                </a:solidFill>
              </a:rPr>
              <a:t>H</a:t>
            </a:r>
            <a:r>
              <a:rPr lang="en-US" baseline="-25000" dirty="0">
                <a:solidFill>
                  <a:srgbClr val="000000"/>
                </a:solidFill>
              </a:rPr>
              <a:t>0</a:t>
            </a:r>
            <a:r>
              <a:rPr lang="en-US" dirty="0">
                <a:solidFill>
                  <a:srgbClr val="000000"/>
                </a:solidFill>
              </a:rPr>
              <a:t>: </a:t>
            </a:r>
            <a:r>
              <a:rPr lang="en-US" i="1" dirty="0">
                <a:solidFill>
                  <a:srgbClr val="000000"/>
                </a:solidFill>
              </a:rPr>
              <a:t>p</a:t>
            </a:r>
            <a:r>
              <a:rPr lang="en-US" baseline="-25000" dirty="0">
                <a:solidFill>
                  <a:srgbClr val="000000"/>
                </a:solidFill>
              </a:rPr>
              <a:t>1</a:t>
            </a:r>
            <a:r>
              <a:rPr lang="en-US" dirty="0">
                <a:solidFill>
                  <a:srgbClr val="000000"/>
                </a:solidFill>
              </a:rPr>
              <a:t> = </a:t>
            </a:r>
            <a:r>
              <a:rPr lang="en-US" i="1" dirty="0">
                <a:solidFill>
                  <a:srgbClr val="000000"/>
                </a:solidFill>
              </a:rPr>
              <a:t>p</a:t>
            </a:r>
            <a:r>
              <a:rPr lang="en-US" baseline="-25000" dirty="0">
                <a:solidFill>
                  <a:srgbClr val="000000"/>
                </a:solidFill>
              </a:rPr>
              <a:t>1,0</a:t>
            </a:r>
            <a:r>
              <a:rPr lang="en-US" dirty="0">
                <a:solidFill>
                  <a:srgbClr val="000000"/>
                </a:solidFill>
              </a:rPr>
              <a:t>, </a:t>
            </a:r>
            <a:r>
              <a:rPr lang="en-US" i="1" dirty="0">
                <a:solidFill>
                  <a:srgbClr val="000000"/>
                </a:solidFill>
              </a:rPr>
              <a:t>p</a:t>
            </a:r>
            <a:r>
              <a:rPr lang="en-US" baseline="-25000" dirty="0">
                <a:solidFill>
                  <a:srgbClr val="000000"/>
                </a:solidFill>
              </a:rPr>
              <a:t>2</a:t>
            </a:r>
            <a:r>
              <a:rPr lang="en-US" dirty="0">
                <a:solidFill>
                  <a:srgbClr val="000000"/>
                </a:solidFill>
              </a:rPr>
              <a:t> = </a:t>
            </a:r>
            <a:r>
              <a:rPr lang="en-US" i="1" dirty="0">
                <a:solidFill>
                  <a:srgbClr val="000000"/>
                </a:solidFill>
              </a:rPr>
              <a:t>p</a:t>
            </a:r>
            <a:r>
              <a:rPr lang="en-US" baseline="-25000" dirty="0">
                <a:solidFill>
                  <a:srgbClr val="000000"/>
                </a:solidFill>
              </a:rPr>
              <a:t>2,0</a:t>
            </a:r>
            <a:r>
              <a:rPr lang="en-US" dirty="0">
                <a:solidFill>
                  <a:srgbClr val="000000"/>
                </a:solidFill>
              </a:rPr>
              <a:t>, … , </a:t>
            </a:r>
            <a:r>
              <a:rPr lang="en-US" i="1" dirty="0" err="1">
                <a:solidFill>
                  <a:srgbClr val="000000"/>
                </a:solidFill>
              </a:rPr>
              <a:t>p</a:t>
            </a:r>
            <a:r>
              <a:rPr lang="en-US" i="1" baseline="-25000" dirty="0" err="1">
                <a:solidFill>
                  <a:srgbClr val="000000"/>
                </a:solidFill>
              </a:rPr>
              <a:t>k</a:t>
            </a:r>
            <a:r>
              <a:rPr lang="en-US" dirty="0">
                <a:solidFill>
                  <a:srgbClr val="000000"/>
                </a:solidFill>
              </a:rPr>
              <a:t> = </a:t>
            </a:r>
            <a:r>
              <a:rPr lang="en-US" i="1" dirty="0">
                <a:solidFill>
                  <a:srgbClr val="000000"/>
                </a:solidFill>
              </a:rPr>
              <a:t>p</a:t>
            </a:r>
            <a:r>
              <a:rPr lang="en-US" i="1" baseline="-25000" dirty="0">
                <a:solidFill>
                  <a:srgbClr val="000000"/>
                </a:solidFill>
              </a:rPr>
              <a:t>k</a:t>
            </a:r>
            <a:r>
              <a:rPr lang="en-US" baseline="-25000" dirty="0">
                <a:solidFill>
                  <a:srgbClr val="000000"/>
                </a:solidFill>
              </a:rPr>
              <a:t>,0</a:t>
            </a:r>
          </a:p>
          <a:p>
            <a:pPr marL="461963"/>
            <a:r>
              <a:rPr lang="en-US" i="1" dirty="0">
                <a:solidFill>
                  <a:srgbClr val="000000"/>
                </a:solidFill>
              </a:rPr>
              <a:t>H</a:t>
            </a:r>
            <a:r>
              <a:rPr lang="en-US" i="1" baseline="-25000" dirty="0">
                <a:solidFill>
                  <a:srgbClr val="000000"/>
                </a:solidFill>
              </a:rPr>
              <a:t>a</a:t>
            </a:r>
            <a:r>
              <a:rPr lang="en-US" dirty="0">
                <a:solidFill>
                  <a:srgbClr val="000000"/>
                </a:solidFill>
              </a:rPr>
              <a:t>: Any possible difference.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Goodness of Fit</a:t>
            </a:r>
          </a:p>
        </p:txBody>
      </p:sp>
      <p:sp>
        <p:nvSpPr>
          <p:cNvPr id="3" name="Content Placeholder 2"/>
          <p:cNvSpPr>
            <a:spLocks noGrp="1"/>
          </p:cNvSpPr>
          <p:nvPr>
            <p:ph idx="1"/>
          </p:nvPr>
        </p:nvSpPr>
        <p:spPr>
          <a:xfrm>
            <a:off x="457200" y="1280160"/>
            <a:ext cx="8229600" cy="4235006"/>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b="1" dirty="0">
                <a:solidFill>
                  <a:srgbClr val="000000"/>
                </a:solidFill>
              </a:rPr>
              <a:t>Test Statistic:</a:t>
            </a:r>
          </a:p>
          <a:p>
            <a:endParaRPr lang="en-US" b="1" dirty="0">
              <a:solidFill>
                <a:srgbClr val="000000"/>
              </a:solidFill>
            </a:endParaRPr>
          </a:p>
          <a:p>
            <a:endParaRPr lang="en-US" b="1" dirty="0">
              <a:solidFill>
                <a:srgbClr val="000000"/>
              </a:solidFill>
            </a:endParaRPr>
          </a:p>
          <a:p>
            <a:r>
              <a:rPr lang="en-US" sz="2600" dirty="0">
                <a:solidFill>
                  <a:srgbClr val="000000"/>
                </a:solidFill>
              </a:rPr>
              <a:t>where</a:t>
            </a:r>
            <a:r>
              <a:rPr lang="en-US" sz="2600" i="1" dirty="0">
                <a:solidFill>
                  <a:srgbClr val="000000"/>
                </a:solidFill>
              </a:rPr>
              <a:t> </a:t>
            </a:r>
            <a:r>
              <a:rPr lang="en-US" sz="2600" i="1" dirty="0" err="1">
                <a:solidFill>
                  <a:srgbClr val="000000"/>
                </a:solidFill>
              </a:rPr>
              <a:t>n</a:t>
            </a:r>
            <a:r>
              <a:rPr lang="en-US" sz="2600" i="1" baseline="-25000" dirty="0" err="1">
                <a:solidFill>
                  <a:srgbClr val="000000"/>
                </a:solidFill>
              </a:rPr>
              <a:t>i</a:t>
            </a:r>
            <a:r>
              <a:rPr lang="en-US" sz="2600" i="1" dirty="0">
                <a:solidFill>
                  <a:srgbClr val="000000"/>
                </a:solidFill>
              </a:rPr>
              <a:t> </a:t>
            </a:r>
            <a:r>
              <a:rPr lang="en-US" sz="2600" dirty="0">
                <a:solidFill>
                  <a:srgbClr val="000000"/>
                </a:solidFill>
              </a:rPr>
              <a:t>is the actual number of observations in each category, and </a:t>
            </a:r>
            <a:r>
              <a:rPr lang="en-US" sz="2600" i="1" dirty="0">
                <a:solidFill>
                  <a:srgbClr val="000000"/>
                </a:solidFill>
              </a:rPr>
              <a:t>E</a:t>
            </a:r>
            <a:r>
              <a:rPr lang="en-US" sz="2600" dirty="0">
                <a:solidFill>
                  <a:srgbClr val="000000"/>
                </a:solidFill>
              </a:rPr>
              <a:t>(</a:t>
            </a:r>
            <a:r>
              <a:rPr lang="en-US" sz="2600" i="1" dirty="0" err="1">
                <a:solidFill>
                  <a:srgbClr val="000000"/>
                </a:solidFill>
              </a:rPr>
              <a:t>n</a:t>
            </a:r>
            <a:r>
              <a:rPr lang="en-US" sz="2600" i="1" baseline="-25000" dirty="0" err="1">
                <a:solidFill>
                  <a:srgbClr val="000000"/>
                </a:solidFill>
              </a:rPr>
              <a:t>i</a:t>
            </a:r>
            <a:r>
              <a:rPr lang="en-US" sz="2600" dirty="0">
                <a:solidFill>
                  <a:srgbClr val="000000"/>
                </a:solidFill>
              </a:rPr>
              <a:t>) is the expected number of observations for each category given that the null hypothesis is true.</a:t>
            </a:r>
          </a:p>
          <a:p>
            <a:r>
              <a:rPr lang="en-US" sz="2600" dirty="0">
                <a:solidFill>
                  <a:srgbClr val="000000"/>
                </a:solidFill>
              </a:rPr>
              <a:t>Given the assumptions are met, the test statistic has a chi-square distribution with </a:t>
            </a:r>
            <a:r>
              <a:rPr lang="en-US" sz="2600" i="1" dirty="0">
                <a:solidFill>
                  <a:srgbClr val="000000"/>
                </a:solidFill>
              </a:rPr>
              <a:t>k</a:t>
            </a:r>
            <a:r>
              <a:rPr lang="en-US" sz="2600" dirty="0">
                <a:solidFill>
                  <a:srgbClr val="000000"/>
                </a:solidFill>
              </a:rPr>
              <a:t> − 1 degrees of freedom.</a:t>
            </a:r>
          </a:p>
        </p:txBody>
      </p:sp>
      <p:graphicFrame>
        <p:nvGraphicFramePr>
          <p:cNvPr id="177154" name="Object 2"/>
          <p:cNvGraphicFramePr>
            <a:graphicFrameLocks noChangeAspect="1"/>
          </p:cNvGraphicFramePr>
          <p:nvPr>
            <p:extLst>
              <p:ext uri="{D42A27DB-BD31-4B8C-83A1-F6EECF244321}">
                <p14:modId xmlns:p14="http://schemas.microsoft.com/office/powerpoint/2010/main" val="3592570691"/>
              </p:ext>
            </p:extLst>
          </p:nvPr>
        </p:nvGraphicFramePr>
        <p:xfrm>
          <a:off x="3060700" y="2133600"/>
          <a:ext cx="3022600" cy="1143000"/>
        </p:xfrm>
        <a:graphic>
          <a:graphicData uri="http://schemas.openxmlformats.org/presentationml/2006/ole">
            <mc:AlternateContent xmlns:mc="http://schemas.openxmlformats.org/markup-compatibility/2006">
              <mc:Choice xmlns:v="urn:schemas-microsoft-com:vml" Requires="v">
                <p:oleObj spid="_x0000_s177159" name="Equation" r:id="rId3" imgW="3022560" imgH="1143000" progId="Equation.DSMT4">
                  <p:embed/>
                </p:oleObj>
              </mc:Choice>
              <mc:Fallback>
                <p:oleObj name="Equation" r:id="rId3" imgW="3022560" imgH="1143000" progId="Equation.DSMT4">
                  <p:embed/>
                  <p:pic>
                    <p:nvPicPr>
                      <p:cNvPr id="0" name="Picture 2"/>
                      <p:cNvPicPr>
                        <a:picLocks noChangeAspect="1" noChangeArrowheads="1"/>
                      </p:cNvPicPr>
                      <p:nvPr/>
                    </p:nvPicPr>
                    <p:blipFill>
                      <a:blip r:embed="rId4"/>
                      <a:srcRect/>
                      <a:stretch>
                        <a:fillRect/>
                      </a:stretch>
                    </p:blipFill>
                    <p:spPr bwMode="auto">
                      <a:xfrm>
                        <a:off x="3060700" y="2133600"/>
                        <a:ext cx="3022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Goodness of Fit</a:t>
            </a:r>
          </a:p>
        </p:txBody>
      </p:sp>
      <p:sp>
        <p:nvSpPr>
          <p:cNvPr id="3" name="Content Placeholder 2"/>
          <p:cNvSpPr>
            <a:spLocks noGrp="1"/>
          </p:cNvSpPr>
          <p:nvPr>
            <p:ph idx="1"/>
          </p:nvPr>
        </p:nvSpPr>
        <p:spPr>
          <a:xfrm>
            <a:off x="457200" y="1280160"/>
            <a:ext cx="8229600" cy="3884140"/>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b="1" dirty="0">
                <a:solidFill>
                  <a:srgbClr val="000000"/>
                </a:solidFill>
              </a:rPr>
              <a:t>Rejection Region: </a:t>
            </a:r>
          </a:p>
          <a:p>
            <a:r>
              <a:rPr lang="en-US" dirty="0">
                <a:solidFill>
                  <a:srgbClr val="000000"/>
                </a:solidFill>
              </a:rPr>
              <a:t>Reject </a:t>
            </a:r>
            <a:r>
              <a:rPr lang="en-US" i="1" dirty="0">
                <a:solidFill>
                  <a:srgbClr val="000000"/>
                </a:solidFill>
              </a:rPr>
              <a:t>H</a:t>
            </a:r>
            <a:r>
              <a:rPr lang="en-US" baseline="-25000" dirty="0">
                <a:solidFill>
                  <a:srgbClr val="000000"/>
                </a:solidFill>
              </a:rPr>
              <a:t>0</a:t>
            </a:r>
            <a:r>
              <a:rPr lang="en-US" dirty="0">
                <a:solidFill>
                  <a:srgbClr val="000000"/>
                </a:solidFill>
              </a:rPr>
              <a:t> if                with </a:t>
            </a:r>
            <a:r>
              <a:rPr lang="en-US" i="1" dirty="0">
                <a:solidFill>
                  <a:srgbClr val="000000"/>
                </a:solidFill>
              </a:rPr>
              <a:t>k</a:t>
            </a:r>
            <a:r>
              <a:rPr lang="en-US" dirty="0">
                <a:solidFill>
                  <a:srgbClr val="000000"/>
                </a:solidFill>
              </a:rPr>
              <a:t> − 1 degrees of freedom.</a:t>
            </a:r>
          </a:p>
          <a:p>
            <a:r>
              <a:rPr lang="en-US" b="1" i="1" dirty="0">
                <a:solidFill>
                  <a:srgbClr val="000000"/>
                </a:solidFill>
              </a:rPr>
              <a:t>P</a:t>
            </a:r>
            <a:r>
              <a:rPr lang="en-US" b="1" dirty="0">
                <a:solidFill>
                  <a:srgbClr val="000000"/>
                </a:solidFill>
              </a:rPr>
              <a:t>-value: </a:t>
            </a:r>
          </a:p>
          <a:p>
            <a:r>
              <a:rPr lang="en-US" dirty="0">
                <a:solidFill>
                  <a:srgbClr val="000000"/>
                </a:solidFill>
              </a:rPr>
              <a:t>The </a:t>
            </a:r>
            <a:r>
              <a:rPr lang="en-US" i="1" dirty="0">
                <a:solidFill>
                  <a:srgbClr val="000000"/>
                </a:solidFill>
              </a:rPr>
              <a:t>P</a:t>
            </a:r>
            <a:r>
              <a:rPr lang="en-US" dirty="0">
                <a:solidFill>
                  <a:srgbClr val="000000"/>
                </a:solidFill>
              </a:rPr>
              <a:t>-value is the probability of observing a value as extreme or more extreme than the value of the test statistic, given a chi-square distribution with </a:t>
            </a:r>
            <a:r>
              <a:rPr lang="en-US" i="1" dirty="0">
                <a:solidFill>
                  <a:srgbClr val="000000"/>
                </a:solidFill>
              </a:rPr>
              <a:t>k</a:t>
            </a:r>
            <a:r>
              <a:rPr lang="en-US" dirty="0">
                <a:solidFill>
                  <a:srgbClr val="000000"/>
                </a:solidFill>
              </a:rPr>
              <a:t> − 1 degrees of freedom.</a:t>
            </a:r>
          </a:p>
        </p:txBody>
      </p:sp>
      <p:graphicFrame>
        <p:nvGraphicFramePr>
          <p:cNvPr id="178179" name="Object 3"/>
          <p:cNvGraphicFramePr>
            <a:graphicFrameLocks noChangeAspect="1"/>
          </p:cNvGraphicFramePr>
          <p:nvPr>
            <p:extLst>
              <p:ext uri="{D42A27DB-BD31-4B8C-83A1-F6EECF244321}">
                <p14:modId xmlns:p14="http://schemas.microsoft.com/office/powerpoint/2010/main" val="3608543673"/>
              </p:ext>
            </p:extLst>
          </p:nvPr>
        </p:nvGraphicFramePr>
        <p:xfrm>
          <a:off x="2189163" y="2260600"/>
          <a:ext cx="1155700" cy="469900"/>
        </p:xfrm>
        <a:graphic>
          <a:graphicData uri="http://schemas.openxmlformats.org/presentationml/2006/ole">
            <mc:AlternateContent xmlns:mc="http://schemas.openxmlformats.org/markup-compatibility/2006">
              <mc:Choice xmlns:v="urn:schemas-microsoft-com:vml" Requires="v">
                <p:oleObj spid="_x0000_s178184" name="Equation" r:id="rId3" imgW="1155600" imgH="469800" progId="Equation.DSMT4">
                  <p:embed/>
                </p:oleObj>
              </mc:Choice>
              <mc:Fallback>
                <p:oleObj name="Equation" r:id="rId3" imgW="1155600" imgH="469800" progId="Equation.DSMT4">
                  <p:embed/>
                  <p:pic>
                    <p:nvPicPr>
                      <p:cNvPr id="0" name="Picture 3"/>
                      <p:cNvPicPr>
                        <a:picLocks noChangeAspect="1" noChangeArrowheads="1"/>
                      </p:cNvPicPr>
                      <p:nvPr/>
                    </p:nvPicPr>
                    <p:blipFill>
                      <a:blip r:embed="rId4"/>
                      <a:srcRect/>
                      <a:stretch>
                        <a:fillRect/>
                      </a:stretch>
                    </p:blipFill>
                    <p:spPr bwMode="auto">
                      <a:xfrm>
                        <a:off x="2189163" y="2260600"/>
                        <a:ext cx="115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Goodness of Fit</a:t>
            </a:r>
          </a:p>
        </p:txBody>
      </p:sp>
      <p:sp>
        <p:nvSpPr>
          <p:cNvPr id="3" name="Content Placeholder 2"/>
          <p:cNvSpPr>
            <a:spLocks noGrp="1"/>
          </p:cNvSpPr>
          <p:nvPr>
            <p:ph idx="1"/>
          </p:nvPr>
        </p:nvSpPr>
        <p:spPr>
          <a:xfrm>
            <a:off x="457200" y="1280160"/>
            <a:ext cx="8229600" cy="2419124"/>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dirty="0">
                <a:solidFill>
                  <a:srgbClr val="000000"/>
                </a:solidFill>
              </a:rPr>
              <a:t>If the computed </a:t>
            </a:r>
            <a:r>
              <a:rPr lang="en-US" i="1" dirty="0">
                <a:solidFill>
                  <a:srgbClr val="000000"/>
                </a:solidFill>
              </a:rPr>
              <a:t>P</a:t>
            </a:r>
            <a:r>
              <a:rPr lang="en-US" dirty="0">
                <a:solidFill>
                  <a:srgbClr val="000000"/>
                </a:solidFill>
              </a:rPr>
              <a:t>-value is less than </a:t>
            </a:r>
            <a:r>
              <a:rPr lang="el-GR" i="1" dirty="0" smtClean="0">
                <a:solidFill>
                  <a:srgbClr val="000000"/>
                </a:solidFill>
                <a:latin typeface="Cambria Math" panose="02040503050406030204" pitchFamily="18" charset="0"/>
                <a:ea typeface="Cambria Math" panose="02040503050406030204" pitchFamily="18" charset="0"/>
                <a:sym typeface="Symbol"/>
              </a:rPr>
              <a:t>α</a:t>
            </a:r>
            <a:r>
              <a:rPr lang="en-US" dirty="0" smtClean="0">
                <a:solidFill>
                  <a:srgbClr val="000000"/>
                </a:solidFill>
              </a:rPr>
              <a:t>, </a:t>
            </a:r>
            <a:r>
              <a:rPr lang="en-US" dirty="0">
                <a:solidFill>
                  <a:srgbClr val="000000"/>
                </a:solidFill>
              </a:rPr>
              <a:t>reject the null hypothesis in favor of the alternative.</a:t>
            </a:r>
          </a:p>
          <a:p>
            <a:r>
              <a:rPr lang="en-US" dirty="0">
                <a:solidFill>
                  <a:srgbClr val="000000"/>
                </a:solidFill>
              </a:rPr>
              <a:t>If the computed </a:t>
            </a:r>
            <a:r>
              <a:rPr lang="en-US" i="1" dirty="0">
                <a:solidFill>
                  <a:srgbClr val="000000"/>
                </a:solidFill>
              </a:rPr>
              <a:t>P</a:t>
            </a:r>
            <a:r>
              <a:rPr lang="en-US" dirty="0">
                <a:solidFill>
                  <a:srgbClr val="000000"/>
                </a:solidFill>
              </a:rPr>
              <a:t>-value is greater than or equal to </a:t>
            </a:r>
            <a:r>
              <a:rPr lang="el-GR" i="1" dirty="0">
                <a:solidFill>
                  <a:srgbClr val="000000"/>
                </a:solidFill>
                <a:latin typeface="Cambria Math" panose="02040503050406030204" pitchFamily="18" charset="0"/>
                <a:ea typeface="Cambria Math" panose="02040503050406030204" pitchFamily="18" charset="0"/>
                <a:sym typeface="Symbol"/>
              </a:rPr>
              <a:t>α</a:t>
            </a:r>
            <a:r>
              <a:rPr lang="en-US" dirty="0" smtClean="0">
                <a:solidFill>
                  <a:srgbClr val="000000"/>
                </a:solidFill>
              </a:rPr>
              <a:t>, </a:t>
            </a:r>
            <a:r>
              <a:rPr lang="en-US" dirty="0">
                <a:solidFill>
                  <a:srgbClr val="000000"/>
                </a:solidFill>
              </a:rPr>
              <a:t>fail to reject the null hypothesis.</a:t>
            </a:r>
            <a:endParaRPr lang="en-US" sz="2600"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16.2.1</a:t>
            </a:r>
          </a:p>
        </p:txBody>
      </p:sp>
      <p:sp>
        <p:nvSpPr>
          <p:cNvPr id="3" name="Content Placeholder 2"/>
          <p:cNvSpPr>
            <a:spLocks noGrp="1"/>
          </p:cNvSpPr>
          <p:nvPr>
            <p:ph idx="1"/>
          </p:nvPr>
        </p:nvSpPr>
        <p:spPr/>
        <p:txBody>
          <a:bodyPr/>
          <a:lstStyle/>
          <a:p>
            <a:r>
              <a:rPr lang="en-US" dirty="0" err="1"/>
              <a:t>SeQuix</a:t>
            </a:r>
            <a:r>
              <a:rPr lang="en-US" dirty="0"/>
              <a:t> has been developed for treating kidney disease. It has been found to have the following side effects in patients when taken over a two-month period.</a:t>
            </a:r>
          </a:p>
        </p:txBody>
      </p:sp>
      <p:graphicFrame>
        <p:nvGraphicFramePr>
          <p:cNvPr id="4" name="object 2"/>
          <p:cNvGraphicFramePr>
            <a:graphicFrameLocks noGrp="1"/>
          </p:cNvGraphicFramePr>
          <p:nvPr/>
        </p:nvGraphicFramePr>
        <p:xfrm>
          <a:off x="1325880" y="2819400"/>
          <a:ext cx="6492240" cy="1654175"/>
        </p:xfrm>
        <a:graphic>
          <a:graphicData uri="http://schemas.openxmlformats.org/drawingml/2006/table">
            <a:tbl>
              <a:tblPr firstRow="1" bandRow="1">
                <a:tableStyleId>{21E4AEA4-8DFA-4A89-87EB-49C32662AFE0}</a:tableStyleId>
              </a:tblPr>
              <a:tblGrid>
                <a:gridCol w="5303520">
                  <a:extLst>
                    <a:ext uri="{9D8B030D-6E8A-4147-A177-3AD203B41FA5}">
                      <a16:colId xmlns:a16="http://schemas.microsoft.com/office/drawing/2014/main" xmlns="" val="20000"/>
                    </a:ext>
                  </a:extLst>
                </a:gridCol>
                <a:gridCol w="1188720">
                  <a:extLst>
                    <a:ext uri="{9D8B030D-6E8A-4147-A177-3AD203B41FA5}">
                      <a16:colId xmlns:a16="http://schemas.microsoft.com/office/drawing/2014/main" xmlns="" val="20001"/>
                    </a:ext>
                  </a:extLst>
                </a:gridCol>
              </a:tblGrid>
              <a:tr h="219075">
                <a:tc gridSpan="2">
                  <a:txBody>
                    <a:bodyPr/>
                    <a:lstStyle/>
                    <a:p>
                      <a:pPr marL="0" marR="117475" indent="0" algn="ctr" defTabSz="914400" rtl="0" eaLnBrk="1" fontAlgn="auto" latinLnBrk="0" hangingPunct="1">
                        <a:lnSpc>
                          <a:spcPct val="100000"/>
                        </a:lnSpc>
                        <a:spcBef>
                          <a:spcPts val="325"/>
                        </a:spcBef>
                        <a:spcAft>
                          <a:spcPts val="0"/>
                        </a:spcAft>
                        <a:buClrTx/>
                        <a:buSzTx/>
                        <a:buFontTx/>
                        <a:buNone/>
                        <a:tabLst/>
                        <a:defRPr/>
                      </a:pPr>
                      <a:r>
                        <a:rPr lang="en-US" sz="2000" b="1" kern="1200" baseline="0" dirty="0" err="1">
                          <a:solidFill>
                            <a:schemeClr val="lt1"/>
                          </a:solidFill>
                          <a:latin typeface="+mn-lt"/>
                          <a:ea typeface="+mn-ea"/>
                          <a:cs typeface="+mn-cs"/>
                        </a:rPr>
                        <a:t>SeQuix</a:t>
                      </a:r>
                      <a:endParaRPr lang="en-US" sz="2000" b="1" kern="1200" baseline="0" dirty="0">
                        <a:solidFill>
                          <a:schemeClr val="lt1"/>
                        </a:solidFill>
                        <a:latin typeface="+mn-lt"/>
                        <a:ea typeface="+mn-ea"/>
                        <a:cs typeface="+mn-cs"/>
                      </a:endParaRPr>
                    </a:p>
                  </a:txBody>
                  <a:tcPr marL="0" marR="0" marT="41275" marB="0"/>
                </a:tc>
                <a:tc hMerge="1">
                  <a:txBody>
                    <a:bodyPr/>
                    <a:lstStyle/>
                    <a:p>
                      <a:pPr marL="20320" algn="ctr">
                        <a:lnSpc>
                          <a:spcPct val="100000"/>
                        </a:lnSpc>
                        <a:spcBef>
                          <a:spcPts val="325"/>
                        </a:spcBef>
                      </a:pPr>
                      <a:endParaRPr sz="2000" dirty="0">
                        <a:latin typeface="Roboto Condensed"/>
                        <a:cs typeface="Roboto Condensed"/>
                      </a:endParaRPr>
                    </a:p>
                  </a:txBody>
                  <a:tcPr marL="0" marR="0" marT="41275" marB="0"/>
                </a:tc>
                <a:extLst>
                  <a:ext uri="{0D108BD9-81ED-4DB2-BD59-A6C34878D82A}">
                    <a16:rowId xmlns:a16="http://schemas.microsoft.com/office/drawing/2014/main" xmlns="" val="10000"/>
                  </a:ext>
                </a:extLst>
              </a:tr>
              <a:tr h="219075">
                <a:tc>
                  <a:txBody>
                    <a:bodyPr/>
                    <a:lstStyle/>
                    <a:p>
                      <a:pPr marR="117475" algn="ctr">
                        <a:lnSpc>
                          <a:spcPct val="100000"/>
                        </a:lnSpc>
                        <a:spcBef>
                          <a:spcPts val="325"/>
                        </a:spcBef>
                      </a:pPr>
                      <a:r>
                        <a:rPr sz="2000" b="1" spc="-5" dirty="0">
                          <a:solidFill>
                            <a:srgbClr val="000000"/>
                          </a:solidFill>
                        </a:rPr>
                        <a:t>Side</a:t>
                      </a:r>
                      <a:r>
                        <a:rPr sz="2000" b="1" spc="-10" dirty="0">
                          <a:solidFill>
                            <a:srgbClr val="000000"/>
                          </a:solidFill>
                        </a:rPr>
                        <a:t> </a:t>
                      </a:r>
                      <a:r>
                        <a:rPr sz="2000" b="1" spc="-5" dirty="0">
                          <a:solidFill>
                            <a:srgbClr val="000000"/>
                          </a:solidFill>
                        </a:rPr>
                        <a:t>Effect</a:t>
                      </a:r>
                      <a:endParaRPr sz="2000" b="1" dirty="0">
                        <a:solidFill>
                          <a:srgbClr val="000000"/>
                        </a:solidFill>
                        <a:latin typeface="Roboto Condensed"/>
                        <a:cs typeface="Roboto Condensed"/>
                      </a:endParaRPr>
                    </a:p>
                  </a:txBody>
                  <a:tcPr marL="0" marR="0" marT="41275" marB="0"/>
                </a:tc>
                <a:tc>
                  <a:txBody>
                    <a:bodyPr/>
                    <a:lstStyle/>
                    <a:p>
                      <a:pPr marL="20320" algn="ctr">
                        <a:lnSpc>
                          <a:spcPct val="100000"/>
                        </a:lnSpc>
                        <a:spcBef>
                          <a:spcPts val="325"/>
                        </a:spcBef>
                      </a:pPr>
                      <a:r>
                        <a:rPr sz="2000" b="1" spc="-5" dirty="0">
                          <a:solidFill>
                            <a:srgbClr val="000000"/>
                          </a:solidFill>
                        </a:rPr>
                        <a:t>Percent</a:t>
                      </a:r>
                      <a:endParaRPr sz="2000" b="1" dirty="0">
                        <a:solidFill>
                          <a:srgbClr val="000000"/>
                        </a:solidFill>
                        <a:latin typeface="Roboto Condensed"/>
                        <a:cs typeface="Roboto Condensed"/>
                      </a:endParaRPr>
                    </a:p>
                  </a:txBody>
                  <a:tcPr marL="0" marR="0" marT="41275" marB="0"/>
                </a:tc>
                <a:extLst>
                  <a:ext uri="{0D108BD9-81ED-4DB2-BD59-A6C34878D82A}">
                    <a16:rowId xmlns:a16="http://schemas.microsoft.com/office/drawing/2014/main" xmlns="" val="10001"/>
                  </a:ext>
                </a:extLst>
              </a:tr>
              <a:tr h="205740">
                <a:tc>
                  <a:txBody>
                    <a:bodyPr/>
                    <a:lstStyle/>
                    <a:p>
                      <a:pPr marR="117475" algn="ctr">
                        <a:lnSpc>
                          <a:spcPct val="100000"/>
                        </a:lnSpc>
                        <a:spcBef>
                          <a:spcPts val="125"/>
                        </a:spcBef>
                      </a:pPr>
                      <a:r>
                        <a:rPr sz="2000" spc="-10" dirty="0">
                          <a:solidFill>
                            <a:srgbClr val="000000"/>
                          </a:solidFill>
                        </a:rPr>
                        <a:t>At </a:t>
                      </a:r>
                      <a:r>
                        <a:rPr sz="2000" spc="-5" dirty="0">
                          <a:solidFill>
                            <a:srgbClr val="000000"/>
                          </a:solidFill>
                        </a:rPr>
                        <a:t>least </a:t>
                      </a:r>
                      <a:r>
                        <a:rPr sz="2000" dirty="0">
                          <a:solidFill>
                            <a:srgbClr val="000000"/>
                          </a:solidFill>
                        </a:rPr>
                        <a:t>a 5% </a:t>
                      </a:r>
                      <a:r>
                        <a:rPr sz="2000" spc="-5" dirty="0">
                          <a:solidFill>
                            <a:srgbClr val="000000"/>
                          </a:solidFill>
                        </a:rPr>
                        <a:t>increase </a:t>
                      </a:r>
                      <a:r>
                        <a:rPr sz="2000" dirty="0">
                          <a:solidFill>
                            <a:srgbClr val="000000"/>
                          </a:solidFill>
                        </a:rPr>
                        <a:t>in </a:t>
                      </a:r>
                      <a:r>
                        <a:rPr sz="2000" spc="-5" dirty="0">
                          <a:solidFill>
                            <a:srgbClr val="000000"/>
                          </a:solidFill>
                        </a:rPr>
                        <a:t>systolic </a:t>
                      </a:r>
                      <a:r>
                        <a:rPr sz="2000" dirty="0">
                          <a:solidFill>
                            <a:srgbClr val="000000"/>
                          </a:solidFill>
                        </a:rPr>
                        <a:t>blood</a:t>
                      </a:r>
                      <a:r>
                        <a:rPr sz="2000" spc="15" dirty="0">
                          <a:solidFill>
                            <a:srgbClr val="000000"/>
                          </a:solidFill>
                        </a:rPr>
                        <a:t> </a:t>
                      </a:r>
                      <a:r>
                        <a:rPr sz="2000" spc="-5" dirty="0">
                          <a:solidFill>
                            <a:srgbClr val="000000"/>
                          </a:solidFill>
                        </a:rPr>
                        <a:t>pressure</a:t>
                      </a:r>
                      <a:endParaRPr sz="2000" dirty="0">
                        <a:solidFill>
                          <a:srgbClr val="000000"/>
                        </a:solidFill>
                        <a:latin typeface="STIX"/>
                        <a:cs typeface="STIX"/>
                      </a:endParaRPr>
                    </a:p>
                  </a:txBody>
                  <a:tcPr marL="0" marR="0" marT="15875" marB="0"/>
                </a:tc>
                <a:tc>
                  <a:txBody>
                    <a:bodyPr/>
                    <a:lstStyle/>
                    <a:p>
                      <a:pPr marL="20320" algn="ctr">
                        <a:lnSpc>
                          <a:spcPct val="100000"/>
                        </a:lnSpc>
                        <a:spcBef>
                          <a:spcPts val="125"/>
                        </a:spcBef>
                      </a:pPr>
                      <a:r>
                        <a:rPr sz="2000" dirty="0">
                          <a:solidFill>
                            <a:srgbClr val="000000"/>
                          </a:solidFill>
                        </a:rPr>
                        <a:t>50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5740">
                <a:tc>
                  <a:txBody>
                    <a:bodyPr/>
                    <a:lstStyle/>
                    <a:p>
                      <a:pPr marR="117475" algn="ctr">
                        <a:lnSpc>
                          <a:spcPct val="100000"/>
                        </a:lnSpc>
                        <a:spcBef>
                          <a:spcPts val="125"/>
                        </a:spcBef>
                      </a:pPr>
                      <a:r>
                        <a:rPr sz="2000" dirty="0">
                          <a:solidFill>
                            <a:srgbClr val="000000"/>
                          </a:solidFill>
                        </a:rPr>
                        <a:t>Less than a 5% </a:t>
                      </a:r>
                      <a:r>
                        <a:rPr sz="2000" spc="-10" dirty="0">
                          <a:solidFill>
                            <a:srgbClr val="000000"/>
                          </a:solidFill>
                        </a:rPr>
                        <a:t>change </a:t>
                      </a:r>
                      <a:r>
                        <a:rPr sz="2000" dirty="0">
                          <a:solidFill>
                            <a:srgbClr val="000000"/>
                          </a:solidFill>
                        </a:rPr>
                        <a:t>in </a:t>
                      </a:r>
                      <a:r>
                        <a:rPr sz="2000" spc="-5" dirty="0">
                          <a:solidFill>
                            <a:srgbClr val="000000"/>
                          </a:solidFill>
                        </a:rPr>
                        <a:t>systolic </a:t>
                      </a:r>
                      <a:r>
                        <a:rPr sz="2000" dirty="0">
                          <a:solidFill>
                            <a:srgbClr val="000000"/>
                          </a:solidFill>
                        </a:rPr>
                        <a:t>blood</a:t>
                      </a:r>
                      <a:r>
                        <a:rPr sz="2000" spc="-15" dirty="0">
                          <a:solidFill>
                            <a:srgbClr val="000000"/>
                          </a:solidFill>
                        </a:rPr>
                        <a:t> </a:t>
                      </a:r>
                      <a:r>
                        <a:rPr sz="2000" spc="-5" dirty="0">
                          <a:solidFill>
                            <a:srgbClr val="000000"/>
                          </a:solidFill>
                        </a:rPr>
                        <a:t>pressure</a:t>
                      </a:r>
                      <a:endParaRPr sz="2000" dirty="0">
                        <a:solidFill>
                          <a:srgbClr val="000000"/>
                        </a:solidFill>
                        <a:latin typeface="STIX"/>
                        <a:cs typeface="STIX"/>
                      </a:endParaRPr>
                    </a:p>
                  </a:txBody>
                  <a:tcPr marL="0" marR="0" marT="15875" marB="0"/>
                </a:tc>
                <a:tc>
                  <a:txBody>
                    <a:bodyPr/>
                    <a:lstStyle/>
                    <a:p>
                      <a:pPr marL="20320" algn="ctr">
                        <a:lnSpc>
                          <a:spcPct val="100000"/>
                        </a:lnSpc>
                        <a:spcBef>
                          <a:spcPts val="125"/>
                        </a:spcBef>
                      </a:pPr>
                      <a:r>
                        <a:rPr sz="2000" dirty="0">
                          <a:solidFill>
                            <a:srgbClr val="000000"/>
                          </a:solidFill>
                        </a:rPr>
                        <a:t>40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R="117475" algn="ctr">
                        <a:lnSpc>
                          <a:spcPct val="100000"/>
                        </a:lnSpc>
                        <a:spcBef>
                          <a:spcPts val="125"/>
                        </a:spcBef>
                      </a:pPr>
                      <a:r>
                        <a:rPr sz="2000" spc="-10" dirty="0">
                          <a:solidFill>
                            <a:srgbClr val="000000"/>
                          </a:solidFill>
                        </a:rPr>
                        <a:t>At </a:t>
                      </a:r>
                      <a:r>
                        <a:rPr sz="2000" spc="-5" dirty="0">
                          <a:solidFill>
                            <a:srgbClr val="000000"/>
                          </a:solidFill>
                        </a:rPr>
                        <a:t>least </a:t>
                      </a:r>
                      <a:r>
                        <a:rPr sz="2000" dirty="0">
                          <a:solidFill>
                            <a:srgbClr val="000000"/>
                          </a:solidFill>
                        </a:rPr>
                        <a:t>a 5% </a:t>
                      </a:r>
                      <a:r>
                        <a:rPr sz="2000" spc="-5" dirty="0">
                          <a:solidFill>
                            <a:srgbClr val="000000"/>
                          </a:solidFill>
                        </a:rPr>
                        <a:t>decrease </a:t>
                      </a:r>
                      <a:r>
                        <a:rPr sz="2000" dirty="0">
                          <a:solidFill>
                            <a:srgbClr val="000000"/>
                          </a:solidFill>
                        </a:rPr>
                        <a:t>in </a:t>
                      </a:r>
                      <a:r>
                        <a:rPr sz="2000" spc="-5" dirty="0">
                          <a:solidFill>
                            <a:srgbClr val="000000"/>
                          </a:solidFill>
                        </a:rPr>
                        <a:t>systolic </a:t>
                      </a:r>
                      <a:r>
                        <a:rPr sz="2000" dirty="0">
                          <a:solidFill>
                            <a:srgbClr val="000000"/>
                          </a:solidFill>
                        </a:rPr>
                        <a:t>blood</a:t>
                      </a:r>
                      <a:r>
                        <a:rPr sz="2000" spc="15" dirty="0">
                          <a:solidFill>
                            <a:srgbClr val="000000"/>
                          </a:solidFill>
                        </a:rPr>
                        <a:t> </a:t>
                      </a:r>
                      <a:r>
                        <a:rPr sz="2000" spc="-5" dirty="0">
                          <a:solidFill>
                            <a:srgbClr val="000000"/>
                          </a:solidFill>
                        </a:rPr>
                        <a:t>pressure</a:t>
                      </a:r>
                      <a:endParaRPr sz="2000" dirty="0">
                        <a:solidFill>
                          <a:srgbClr val="000000"/>
                        </a:solidFill>
                        <a:latin typeface="STIX"/>
                        <a:cs typeface="STIX"/>
                      </a:endParaRPr>
                    </a:p>
                  </a:txBody>
                  <a:tcPr marL="0" marR="0" marT="15875" marB="0"/>
                </a:tc>
                <a:tc>
                  <a:txBody>
                    <a:bodyPr/>
                    <a:lstStyle/>
                    <a:p>
                      <a:pPr marL="20320" algn="ctr">
                        <a:lnSpc>
                          <a:spcPct val="100000"/>
                        </a:lnSpc>
                        <a:spcBef>
                          <a:spcPts val="125"/>
                        </a:spcBef>
                      </a:pPr>
                      <a:r>
                        <a:rPr sz="2000" dirty="0">
                          <a:solidFill>
                            <a:srgbClr val="000000"/>
                          </a:solidFill>
                        </a:rPr>
                        <a:t>10</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2430</TotalTime>
  <Words>2065</Words>
  <Application>Microsoft Office PowerPoint</Application>
  <PresentationFormat>On-screen Show (4:3)</PresentationFormat>
  <Paragraphs>174</Paragraphs>
  <Slides>35</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4" baseType="lpstr">
      <vt:lpstr>Arial</vt:lpstr>
      <vt:lpstr>Symbol</vt:lpstr>
      <vt:lpstr>Cambria Math</vt:lpstr>
      <vt:lpstr>Calibri</vt:lpstr>
      <vt:lpstr>STIX</vt:lpstr>
      <vt:lpstr>Roboto Condensed</vt:lpstr>
      <vt:lpstr>Office Theme</vt:lpstr>
      <vt:lpstr>MathType 6.0 Equation</vt:lpstr>
      <vt:lpstr>Equation</vt:lpstr>
      <vt:lpstr>Section 16.2</vt:lpstr>
      <vt:lpstr>Chi-Square Test for Goodness of Fit </vt:lpstr>
      <vt:lpstr>Multinomial Probability Distribution</vt:lpstr>
      <vt:lpstr>Properties of a Multinomial Experiment</vt:lpstr>
      <vt:lpstr>Chi-Square Test for Goodness of Fit</vt:lpstr>
      <vt:lpstr>Chi-Square Test for Goodness of Fit</vt:lpstr>
      <vt:lpstr>Chi-Square Test for Goodness of Fit</vt:lpstr>
      <vt:lpstr>Chi-Square Test for Goodness of Fit</vt:lpstr>
      <vt:lpstr>Example 16.2.1</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16.2.1 (cont.)</vt:lpstr>
      <vt:lpstr>Example 16.2.2</vt:lpstr>
      <vt:lpstr>Example 16.2.2 (cont.)</vt:lpstr>
      <vt:lpstr>Example 16.2.2 (cont.)</vt:lpstr>
      <vt:lpstr>Example 16.2.2 (cont.)</vt:lpstr>
      <vt:lpstr>Example 16.2.2 (cont.)</vt:lpstr>
      <vt:lpstr>Example 16.2.2 (cont.)</vt:lpstr>
      <vt:lpstr>Example 16.2.2 (cont.)</vt:lpstr>
      <vt:lpstr>Example 16.2.2 (cont.)</vt:lpstr>
      <vt:lpstr>Example 16.2.2 (cont.)</vt:lpstr>
      <vt:lpstr>Example 16.2.2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724</cp:revision>
  <dcterms:created xsi:type="dcterms:W3CDTF">2013-04-26T14:43:13Z</dcterms:created>
  <dcterms:modified xsi:type="dcterms:W3CDTF">2018-09-14T10:45:08Z</dcterms:modified>
</cp:coreProperties>
</file>