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3"/>
  </p:notesMasterIdLst>
  <p:handoutMasterIdLst>
    <p:handoutMasterId r:id="rId24"/>
  </p:handoutMasterIdLst>
  <p:sldIdLst>
    <p:sldId id="256" r:id="rId2"/>
    <p:sldId id="257" r:id="rId3"/>
    <p:sldId id="259" r:id="rId4"/>
    <p:sldId id="260" r:id="rId5"/>
    <p:sldId id="261" r:id="rId6"/>
    <p:sldId id="262" r:id="rId7"/>
    <p:sldId id="263" r:id="rId8"/>
    <p:sldId id="264" r:id="rId9"/>
    <p:sldId id="276" r:id="rId10"/>
    <p:sldId id="258"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type="screen4x3"/>
  <p:notesSz cx="6858000" cy="9144000"/>
  <p:embeddedFontLst>
    <p:embeddedFont>
      <p:font typeface="Open Sans" panose="020B0604020202020204" charset="0"/>
      <p:regular r:id="rId25"/>
      <p:bold r:id="rId26"/>
      <p:italic r:id="rId27"/>
      <p:boldItalic r:id="rId28"/>
    </p:embeddedFont>
    <p:embeddedFont>
      <p:font typeface="Cambria Math" panose="02040503050406030204" pitchFamily="18" charset="0"/>
      <p:regular r:id="rId29"/>
    </p:embeddedFont>
    <p:embeddedFont>
      <p:font typeface="Calibri" panose="020F0502020204030204" pitchFamily="34" charset="0"/>
      <p:regular r:id="rId30"/>
      <p:bold r:id="rId31"/>
      <p:italic r:id="rId32"/>
      <p:boldItalic r:id="rId33"/>
    </p:embeddedFont>
    <p:embeddedFont>
      <p:font typeface="Roboto Condensed" panose="020B0604020202020204" charset="0"/>
      <p:regular r:id="rId34"/>
      <p:bold r:id="rId35"/>
      <p:italic r:id="rId36"/>
      <p:boldItalic r:id="rId3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007E"/>
    <a:srgbClr val="1F497D"/>
    <a:srgbClr val="0000FF"/>
    <a:srgbClr val="366092"/>
    <a:srgbClr val="FF0000"/>
    <a:srgbClr val="C00000"/>
    <a:srgbClr val="FFFFCC"/>
    <a:srgbClr val="007D7D"/>
    <a:srgbClr val="007E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49" autoAdjust="0"/>
    <p:restoredTop sz="94660"/>
  </p:normalViewPr>
  <p:slideViewPr>
    <p:cSldViewPr>
      <p:cViewPr varScale="1">
        <p:scale>
          <a:sx n="114" d="100"/>
          <a:sy n="114" d="100"/>
        </p:scale>
        <p:origin x="1740"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font" Target="fonts/font10.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5.fntdata"/><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font" Target="fonts/font8.fntdata"/><Relationship Id="rId37" Type="http://schemas.openxmlformats.org/officeDocument/2006/relationships/font" Target="fonts/font13.fntdata"/><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4.fntdata"/><Relationship Id="rId36" Type="http://schemas.openxmlformats.org/officeDocument/2006/relationships/font" Target="fonts/font1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font" Target="fonts/font6.fntdata"/><Relationship Id="rId35" Type="http://schemas.openxmlformats.org/officeDocument/2006/relationships/font" Target="fonts/font11.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font" Target="fonts/font9.fntdata"/><Relationship Id="rId38"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9/14/2018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623671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43670-4766-4587-A3AA-715C8B3EE45C}" type="datetimeFigureOut">
              <a:rPr lang="en-US" smtClean="0"/>
              <a:pPr/>
              <a:t>9/14/2018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F67E5-DC27-4858-B4F5-969ACB0B1D78}" type="slidenum">
              <a:rPr lang="en-US" smtClean="0"/>
              <a:pPr/>
              <a:t>‹#›</a:t>
            </a:fld>
            <a:endParaRPr lang="en-US"/>
          </a:p>
        </p:txBody>
      </p:sp>
    </p:spTree>
    <p:extLst>
      <p:ext uri="{BB962C8B-B14F-4D97-AF65-F5344CB8AC3E}">
        <p14:creationId xmlns:p14="http://schemas.microsoft.com/office/powerpoint/2010/main" val="1862329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   </a:t>
            </a:r>
          </a:p>
          <a:p>
            <a:pPr eaLnBrk="1" hangingPunct="1"/>
            <a:r>
              <a:rPr lang="en-US" baseline="-25000" dirty="0">
                <a:solidFill>
                  <a:srgbClr val="2A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a:t>
            </a:r>
          </a:p>
          <a:p>
            <a:pPr eaLnBrk="1" hangingPunct="1"/>
            <a:r>
              <a:rPr lang="en-US" baseline="-25000" dirty="0">
                <a:solidFill>
                  <a:srgbClr val="2A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0.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2.wmf"/><Relationship Id="rId5" Type="http://schemas.openxmlformats.org/officeDocument/2006/relationships/oleObject" Target="../embeddings/oleObject10.bin"/><Relationship Id="rId4" Type="http://schemas.openxmlformats.org/officeDocument/2006/relationships/image" Target="../media/image11.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3.wmf"/></Relationships>
</file>

<file path=ppt/slides/_rels/slide1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16.3</a:t>
            </a:r>
          </a:p>
        </p:txBody>
      </p:sp>
      <p:sp>
        <p:nvSpPr>
          <p:cNvPr id="3" name="Subtitle 2"/>
          <p:cNvSpPr>
            <a:spLocks noGrp="1"/>
          </p:cNvSpPr>
          <p:nvPr>
            <p:ph type="subTitle" idx="4294967295"/>
          </p:nvPr>
        </p:nvSpPr>
        <p:spPr>
          <a:xfrm>
            <a:off x="1371600" y="3502152"/>
            <a:ext cx="6400800" cy="584775"/>
          </a:xfrm>
          <a:prstGeom prst="rect">
            <a:avLst/>
          </a:prstGeom>
        </p:spPr>
        <p:txBody>
          <a:bodyPr rtlCol="0" anchor="t" anchorCtr="1">
            <a:spAutoFit/>
          </a:bodyPr>
          <a:lstStyle/>
          <a:p>
            <a:pPr algn="ctr">
              <a:buNone/>
              <a:defRPr/>
            </a:pPr>
            <a:r>
              <a:rPr lang="en-US" b="1" i="1" dirty="0">
                <a:solidFill>
                  <a:srgbClr val="1F497D"/>
                </a:solidFill>
              </a:rPr>
              <a:t>The Chi-Square Test for Association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16.3.1</a:t>
            </a:r>
          </a:p>
        </p:txBody>
      </p:sp>
      <p:sp>
        <p:nvSpPr>
          <p:cNvPr id="3" name="Content Placeholder 2"/>
          <p:cNvSpPr>
            <a:spLocks noGrp="1"/>
          </p:cNvSpPr>
          <p:nvPr>
            <p:ph idx="1"/>
          </p:nvPr>
        </p:nvSpPr>
        <p:spPr/>
        <p:txBody>
          <a:bodyPr>
            <a:normAutofit/>
          </a:bodyPr>
          <a:lstStyle/>
          <a:p>
            <a:r>
              <a:rPr lang="en-US" dirty="0"/>
              <a:t>Consider a particular question from the Quinnipiac University poll. The Quinnipiac University poll is often used as a barometer of public opinion regarding matters of public concern.</a:t>
            </a:r>
          </a:p>
          <a:p>
            <a:r>
              <a:rPr lang="en-US" dirty="0"/>
              <a:t>The question: </a:t>
            </a:r>
            <a:r>
              <a:rPr lang="en-US" i="1" dirty="0"/>
              <a:t>Would you support or oppose raising the national minimum wage?</a:t>
            </a:r>
          </a:p>
          <a:p>
            <a:r>
              <a:rPr lang="en-US" dirty="0"/>
              <a:t>For those who responded to the question, the results of the poll are presented in the table below.</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16.3.1</a:t>
            </a:r>
          </a:p>
        </p:txBody>
      </p:sp>
      <p:sp>
        <p:nvSpPr>
          <p:cNvPr id="3" name="Content Placeholder 2"/>
          <p:cNvSpPr>
            <a:spLocks noGrp="1"/>
          </p:cNvSpPr>
          <p:nvPr>
            <p:ph idx="1"/>
          </p:nvPr>
        </p:nvSpPr>
        <p:spPr/>
        <p:txBody>
          <a:bodyPr>
            <a:normAutofit/>
          </a:bodyPr>
          <a:lstStyle/>
          <a:p>
            <a:r>
              <a:rPr lang="en-US" dirty="0"/>
              <a:t>Based on the data can we conclude that support for raising the national minimum wage is dependent on political affiliation or is political affiliation independent of support for raising the minimum wage?</a:t>
            </a:r>
          </a:p>
        </p:txBody>
      </p:sp>
      <p:graphicFrame>
        <p:nvGraphicFramePr>
          <p:cNvPr id="4" name="object 2"/>
          <p:cNvGraphicFramePr>
            <a:graphicFrameLocks noGrp="1"/>
          </p:cNvGraphicFramePr>
          <p:nvPr/>
        </p:nvGraphicFramePr>
        <p:xfrm>
          <a:off x="1173480" y="3200400"/>
          <a:ext cx="6797040" cy="2025650"/>
        </p:xfrm>
        <a:graphic>
          <a:graphicData uri="http://schemas.openxmlformats.org/drawingml/2006/table">
            <a:tbl>
              <a:tblPr firstRow="1" bandRow="1">
                <a:tableStyleId>{21E4AEA4-8DFA-4A89-87EB-49C32662AFE0}</a:tableStyleId>
              </a:tblPr>
              <a:tblGrid>
                <a:gridCol w="2133600">
                  <a:extLst>
                    <a:ext uri="{9D8B030D-6E8A-4147-A177-3AD203B41FA5}">
                      <a16:colId xmlns:a16="http://schemas.microsoft.com/office/drawing/2014/main" xmlns="" val="20000"/>
                    </a:ext>
                  </a:extLst>
                </a:gridCol>
                <a:gridCol w="1554480">
                  <a:extLst>
                    <a:ext uri="{9D8B030D-6E8A-4147-A177-3AD203B41FA5}">
                      <a16:colId xmlns:a16="http://schemas.microsoft.com/office/drawing/2014/main" xmlns="" val="20001"/>
                    </a:ext>
                  </a:extLst>
                </a:gridCol>
                <a:gridCol w="1554480">
                  <a:extLst>
                    <a:ext uri="{9D8B030D-6E8A-4147-A177-3AD203B41FA5}">
                      <a16:colId xmlns:a16="http://schemas.microsoft.com/office/drawing/2014/main" xmlns="" val="20002"/>
                    </a:ext>
                  </a:extLst>
                </a:gridCol>
                <a:gridCol w="1554480">
                  <a:extLst>
                    <a:ext uri="{9D8B030D-6E8A-4147-A177-3AD203B41FA5}">
                      <a16:colId xmlns:a16="http://schemas.microsoft.com/office/drawing/2014/main" xmlns="" val="20003"/>
                    </a:ext>
                  </a:extLst>
                </a:gridCol>
              </a:tblGrid>
              <a:tr h="219075">
                <a:tc gridSpan="4">
                  <a:txBody>
                    <a:bodyPr/>
                    <a:lstStyle/>
                    <a:p>
                      <a:pPr marL="12700" marR="0" indent="0" algn="ctr" defTabSz="914400" rtl="0" eaLnBrk="1" fontAlgn="auto" latinLnBrk="0" hangingPunct="1">
                        <a:lnSpc>
                          <a:spcPct val="100000"/>
                        </a:lnSpc>
                        <a:spcBef>
                          <a:spcPts val="325"/>
                        </a:spcBef>
                        <a:spcAft>
                          <a:spcPts val="0"/>
                        </a:spcAft>
                        <a:buClrTx/>
                        <a:buSzTx/>
                        <a:buFontTx/>
                        <a:buNone/>
                        <a:tabLst/>
                        <a:defRPr/>
                      </a:pPr>
                      <a:r>
                        <a:rPr lang="en-US" sz="2000" b="1" kern="1200" baseline="0" dirty="0">
                          <a:solidFill>
                            <a:schemeClr val="lt1"/>
                          </a:solidFill>
                          <a:latin typeface="+mn-lt"/>
                          <a:ea typeface="+mn-ea"/>
                          <a:cs typeface="+mn-cs"/>
                        </a:rPr>
                        <a:t>Raising the National Minimum Wage</a:t>
                      </a:r>
                    </a:p>
                  </a:txBody>
                  <a:tcPr marL="0" marR="0" marT="41275" marB="0"/>
                </a:tc>
                <a:tc hMerge="1">
                  <a:txBody>
                    <a:bodyPr/>
                    <a:lstStyle/>
                    <a:p>
                      <a:pPr marR="88900" algn="r">
                        <a:lnSpc>
                          <a:spcPct val="100000"/>
                        </a:lnSpc>
                        <a:spcBef>
                          <a:spcPts val="325"/>
                        </a:spcBef>
                        <a:tabLst>
                          <a:tab pos="630555" algn="l"/>
                          <a:tab pos="1185545" algn="l"/>
                        </a:tabLst>
                      </a:pPr>
                      <a:endParaRPr sz="2000" dirty="0">
                        <a:latin typeface="Roboto Condensed"/>
                        <a:cs typeface="Roboto Condensed"/>
                      </a:endParaRPr>
                    </a:p>
                  </a:txBody>
                  <a:tcPr marL="0" marR="0" marT="41275" marB="0"/>
                </a:tc>
                <a:tc hMerge="1">
                  <a:txBody>
                    <a:bodyPr/>
                    <a:lstStyle/>
                    <a:p>
                      <a:pPr marL="12700" marR="0" indent="0" algn="ctr" defTabSz="914400" rtl="0" eaLnBrk="1" fontAlgn="auto" latinLnBrk="0" hangingPunct="1">
                        <a:lnSpc>
                          <a:spcPct val="100000"/>
                        </a:lnSpc>
                        <a:spcBef>
                          <a:spcPts val="325"/>
                        </a:spcBef>
                        <a:spcAft>
                          <a:spcPts val="0"/>
                        </a:spcAft>
                        <a:buClrTx/>
                        <a:buSzTx/>
                        <a:buFontTx/>
                        <a:buNone/>
                        <a:tabLst/>
                        <a:defRPr/>
                      </a:pPr>
                      <a:endParaRPr lang="en-US" sz="2000" b="1" kern="1200" baseline="0" dirty="0">
                        <a:solidFill>
                          <a:schemeClr val="lt1"/>
                        </a:solidFill>
                        <a:latin typeface="+mn-lt"/>
                        <a:ea typeface="+mn-ea"/>
                        <a:cs typeface="+mn-cs"/>
                      </a:endParaRPr>
                    </a:p>
                  </a:txBody>
                  <a:tcPr marL="0" marR="0" marT="41275" marB="0"/>
                </a:tc>
                <a:tc hMerge="1">
                  <a:txBody>
                    <a:bodyPr/>
                    <a:lstStyle/>
                    <a:p>
                      <a:pPr marL="12700" marR="0" indent="0" algn="ctr" defTabSz="914400" rtl="0" eaLnBrk="1" fontAlgn="auto" latinLnBrk="0" hangingPunct="1">
                        <a:lnSpc>
                          <a:spcPct val="100000"/>
                        </a:lnSpc>
                        <a:spcBef>
                          <a:spcPts val="325"/>
                        </a:spcBef>
                        <a:spcAft>
                          <a:spcPts val="0"/>
                        </a:spcAft>
                        <a:buClrTx/>
                        <a:buSzTx/>
                        <a:buFontTx/>
                        <a:buNone/>
                        <a:tabLst/>
                        <a:defRPr/>
                      </a:pPr>
                      <a:endParaRPr lang="en-US" sz="2000" b="1" kern="1200" baseline="0" dirty="0">
                        <a:solidFill>
                          <a:schemeClr val="lt1"/>
                        </a:solidFill>
                        <a:latin typeface="+mn-lt"/>
                        <a:ea typeface="+mn-ea"/>
                        <a:cs typeface="+mn-cs"/>
                      </a:endParaRPr>
                    </a:p>
                  </a:txBody>
                  <a:tcPr marL="0" marR="0" marT="41275" marB="0"/>
                </a:tc>
                <a:extLst>
                  <a:ext uri="{0D108BD9-81ED-4DB2-BD59-A6C34878D82A}">
                    <a16:rowId xmlns:a16="http://schemas.microsoft.com/office/drawing/2014/main" xmlns="" val="10000"/>
                  </a:ext>
                </a:extLst>
              </a:tr>
              <a:tr h="219075">
                <a:tc>
                  <a:txBody>
                    <a:bodyPr/>
                    <a:lstStyle/>
                    <a:p>
                      <a:pPr marL="12700" algn="ctr">
                        <a:lnSpc>
                          <a:spcPct val="100000"/>
                        </a:lnSpc>
                        <a:spcBef>
                          <a:spcPts val="325"/>
                        </a:spcBef>
                      </a:pPr>
                      <a:r>
                        <a:rPr sz="2000" b="1" spc="-5" dirty="0">
                          <a:solidFill>
                            <a:srgbClr val="000000"/>
                          </a:solidFill>
                          <a:latin typeface="+mj-lt"/>
                        </a:rPr>
                        <a:t>Political</a:t>
                      </a:r>
                      <a:r>
                        <a:rPr sz="2000" b="1" spc="-20" dirty="0">
                          <a:solidFill>
                            <a:srgbClr val="000000"/>
                          </a:solidFill>
                          <a:latin typeface="+mj-lt"/>
                        </a:rPr>
                        <a:t> </a:t>
                      </a:r>
                      <a:r>
                        <a:rPr sz="2000" b="1" spc="-10" dirty="0">
                          <a:solidFill>
                            <a:srgbClr val="000000"/>
                          </a:solidFill>
                          <a:latin typeface="+mj-lt"/>
                        </a:rPr>
                        <a:t>Affiliation</a:t>
                      </a:r>
                      <a:endParaRPr sz="2000" b="1" dirty="0">
                        <a:solidFill>
                          <a:srgbClr val="000000"/>
                        </a:solidFill>
                        <a:latin typeface="+mj-lt"/>
                        <a:cs typeface="Roboto Condensed"/>
                      </a:endParaRPr>
                    </a:p>
                  </a:txBody>
                  <a:tcPr marL="0" marR="0" marT="41275" marB="0"/>
                </a:tc>
                <a:tc>
                  <a:txBody>
                    <a:bodyPr/>
                    <a:lstStyle/>
                    <a:p>
                      <a:pPr marR="88900" algn="ctr">
                        <a:lnSpc>
                          <a:spcPct val="100000"/>
                        </a:lnSpc>
                        <a:spcBef>
                          <a:spcPts val="325"/>
                        </a:spcBef>
                        <a:tabLst>
                          <a:tab pos="630555" algn="l"/>
                          <a:tab pos="1185545" algn="l"/>
                        </a:tabLst>
                      </a:pPr>
                      <a:r>
                        <a:rPr sz="2000" b="1" spc="-35" dirty="0">
                          <a:solidFill>
                            <a:srgbClr val="000000"/>
                          </a:solidFill>
                          <a:latin typeface="+mj-lt"/>
                        </a:rPr>
                        <a:t>Y</a:t>
                      </a:r>
                      <a:r>
                        <a:rPr sz="2000" b="1" dirty="0">
                          <a:solidFill>
                            <a:srgbClr val="000000"/>
                          </a:solidFill>
                          <a:latin typeface="+mj-lt"/>
                        </a:rPr>
                        <a:t>es</a:t>
                      </a:r>
                      <a:endParaRPr sz="2000" b="1" dirty="0">
                        <a:solidFill>
                          <a:srgbClr val="000000"/>
                        </a:solidFill>
                        <a:latin typeface="+mj-lt"/>
                        <a:cs typeface="Roboto Condensed"/>
                      </a:endParaRPr>
                    </a:p>
                  </a:txBody>
                  <a:tcPr marL="0" marR="0" marT="41275" marB="0"/>
                </a:tc>
                <a:tc>
                  <a:txBody>
                    <a:bodyPr/>
                    <a:lstStyle/>
                    <a:p>
                      <a:pPr marR="88900" algn="ctr">
                        <a:lnSpc>
                          <a:spcPct val="100000"/>
                        </a:lnSpc>
                        <a:spcBef>
                          <a:spcPts val="325"/>
                        </a:spcBef>
                        <a:tabLst>
                          <a:tab pos="630555" algn="l"/>
                          <a:tab pos="1185545" algn="l"/>
                        </a:tabLst>
                      </a:pPr>
                      <a:r>
                        <a:rPr lang="en-US" sz="2000" b="1" dirty="0">
                          <a:solidFill>
                            <a:srgbClr val="000000"/>
                          </a:solidFill>
                          <a:latin typeface="+mj-lt"/>
                          <a:cs typeface="Roboto Condensed"/>
                        </a:rPr>
                        <a:t>No</a:t>
                      </a:r>
                      <a:endParaRPr sz="2000" b="1" dirty="0">
                        <a:solidFill>
                          <a:srgbClr val="000000"/>
                        </a:solidFill>
                        <a:latin typeface="+mj-lt"/>
                        <a:cs typeface="Roboto Condensed"/>
                      </a:endParaRPr>
                    </a:p>
                  </a:txBody>
                  <a:tcPr marL="0" marR="0" marT="41275" marB="0"/>
                </a:tc>
                <a:tc>
                  <a:txBody>
                    <a:bodyPr/>
                    <a:lstStyle/>
                    <a:p>
                      <a:pPr marR="88900" algn="ctr">
                        <a:lnSpc>
                          <a:spcPct val="100000"/>
                        </a:lnSpc>
                        <a:spcBef>
                          <a:spcPts val="325"/>
                        </a:spcBef>
                        <a:tabLst>
                          <a:tab pos="630555" algn="l"/>
                          <a:tab pos="1185545" algn="l"/>
                        </a:tabLst>
                      </a:pPr>
                      <a:r>
                        <a:rPr lang="en-US" sz="2000" b="1" dirty="0">
                          <a:solidFill>
                            <a:srgbClr val="000000"/>
                          </a:solidFill>
                          <a:latin typeface="+mj-lt"/>
                          <a:cs typeface="Roboto Condensed"/>
                        </a:rPr>
                        <a:t>Total</a:t>
                      </a:r>
                      <a:endParaRPr sz="2000" b="1" dirty="0">
                        <a:solidFill>
                          <a:srgbClr val="000000"/>
                        </a:solidFill>
                        <a:latin typeface="+mj-lt"/>
                        <a:cs typeface="Roboto Condensed"/>
                      </a:endParaRPr>
                    </a:p>
                  </a:txBody>
                  <a:tcPr marL="0" marR="0" marT="41275" marB="0"/>
                </a:tc>
                <a:extLst>
                  <a:ext uri="{0D108BD9-81ED-4DB2-BD59-A6C34878D82A}">
                    <a16:rowId xmlns:a16="http://schemas.microsoft.com/office/drawing/2014/main" xmlns="" val="10001"/>
                  </a:ext>
                </a:extLst>
              </a:tr>
              <a:tr h="206375">
                <a:tc>
                  <a:txBody>
                    <a:bodyPr/>
                    <a:lstStyle/>
                    <a:p>
                      <a:pPr marL="12700" algn="ctr">
                        <a:lnSpc>
                          <a:spcPct val="100000"/>
                        </a:lnSpc>
                        <a:spcBef>
                          <a:spcPts val="225"/>
                        </a:spcBef>
                      </a:pPr>
                      <a:r>
                        <a:rPr sz="2000" b="1" dirty="0">
                          <a:solidFill>
                            <a:srgbClr val="000000"/>
                          </a:solidFill>
                          <a:latin typeface="+mj-lt"/>
                        </a:rPr>
                        <a:t>Republican</a:t>
                      </a:r>
                      <a:endParaRPr sz="2000" b="1" dirty="0">
                        <a:solidFill>
                          <a:srgbClr val="000000"/>
                        </a:solidFill>
                        <a:latin typeface="+mj-lt"/>
                        <a:cs typeface="Roboto Condensed"/>
                      </a:endParaRPr>
                    </a:p>
                  </a:txBody>
                  <a:tcPr marL="0" marR="0" marT="28575" marB="0"/>
                </a:tc>
                <a:tc>
                  <a:txBody>
                    <a:bodyPr/>
                    <a:lstStyle/>
                    <a:p>
                      <a:pPr marR="109220" algn="ctr">
                        <a:lnSpc>
                          <a:spcPct val="100000"/>
                        </a:lnSpc>
                        <a:spcBef>
                          <a:spcPts val="125"/>
                        </a:spcBef>
                        <a:tabLst>
                          <a:tab pos="608965" algn="l"/>
                          <a:tab pos="1218565" algn="l"/>
                        </a:tabLst>
                      </a:pPr>
                      <a:r>
                        <a:rPr sz="2000" dirty="0">
                          <a:solidFill>
                            <a:srgbClr val="000000"/>
                          </a:solidFill>
                          <a:latin typeface="+mj-lt"/>
                        </a:rPr>
                        <a:t>208</a:t>
                      </a:r>
                      <a:endParaRPr sz="2000" dirty="0">
                        <a:solidFill>
                          <a:srgbClr val="000000"/>
                        </a:solidFill>
                        <a:latin typeface="+mj-lt"/>
                        <a:cs typeface="STIX"/>
                      </a:endParaRPr>
                    </a:p>
                  </a:txBody>
                  <a:tcPr marL="0" marR="0" marT="15875" marB="0"/>
                </a:tc>
                <a:tc>
                  <a:txBody>
                    <a:bodyPr/>
                    <a:lstStyle/>
                    <a:p>
                      <a:pPr marR="109220" algn="ctr">
                        <a:lnSpc>
                          <a:spcPct val="100000"/>
                        </a:lnSpc>
                        <a:spcBef>
                          <a:spcPts val="125"/>
                        </a:spcBef>
                        <a:tabLst>
                          <a:tab pos="608965" algn="l"/>
                          <a:tab pos="1218565" algn="l"/>
                        </a:tabLst>
                      </a:pPr>
                      <a:r>
                        <a:rPr lang="en-US" sz="2000" dirty="0">
                          <a:solidFill>
                            <a:srgbClr val="000000"/>
                          </a:solidFill>
                          <a:latin typeface="+mj-lt"/>
                          <a:cs typeface="STIX"/>
                        </a:rPr>
                        <a:t>193</a:t>
                      </a:r>
                      <a:endParaRPr sz="2000" dirty="0">
                        <a:solidFill>
                          <a:srgbClr val="000000"/>
                        </a:solidFill>
                        <a:latin typeface="+mj-lt"/>
                        <a:cs typeface="STIX"/>
                      </a:endParaRPr>
                    </a:p>
                  </a:txBody>
                  <a:tcPr marL="0" marR="0" marT="15875" marB="0"/>
                </a:tc>
                <a:tc>
                  <a:txBody>
                    <a:bodyPr/>
                    <a:lstStyle/>
                    <a:p>
                      <a:pPr marR="109220" algn="ctr">
                        <a:lnSpc>
                          <a:spcPct val="100000"/>
                        </a:lnSpc>
                        <a:spcBef>
                          <a:spcPts val="125"/>
                        </a:spcBef>
                        <a:tabLst>
                          <a:tab pos="608965" algn="l"/>
                          <a:tab pos="1218565" algn="l"/>
                        </a:tabLst>
                      </a:pPr>
                      <a:r>
                        <a:rPr lang="en-US" sz="2000" dirty="0">
                          <a:solidFill>
                            <a:srgbClr val="000000"/>
                          </a:solidFill>
                          <a:latin typeface="+mj-lt"/>
                          <a:cs typeface="STIX"/>
                        </a:rPr>
                        <a:t>401</a:t>
                      </a:r>
                      <a:endParaRPr sz="2000" dirty="0">
                        <a:solidFill>
                          <a:srgbClr val="000000"/>
                        </a:solidFill>
                        <a:latin typeface="+mj-lt"/>
                        <a:cs typeface="STIX"/>
                      </a:endParaRPr>
                    </a:p>
                  </a:txBody>
                  <a:tcPr marL="0" marR="0" marT="15875" marB="0"/>
                </a:tc>
                <a:extLst>
                  <a:ext uri="{0D108BD9-81ED-4DB2-BD59-A6C34878D82A}">
                    <a16:rowId xmlns:a16="http://schemas.microsoft.com/office/drawing/2014/main" xmlns="" val="10002"/>
                  </a:ext>
                </a:extLst>
              </a:tr>
              <a:tr h="206375">
                <a:tc>
                  <a:txBody>
                    <a:bodyPr/>
                    <a:lstStyle/>
                    <a:p>
                      <a:pPr marL="12065" algn="ctr">
                        <a:lnSpc>
                          <a:spcPct val="100000"/>
                        </a:lnSpc>
                        <a:spcBef>
                          <a:spcPts val="225"/>
                        </a:spcBef>
                      </a:pPr>
                      <a:r>
                        <a:rPr sz="2000" b="1" spc="-5" dirty="0">
                          <a:solidFill>
                            <a:srgbClr val="000000"/>
                          </a:solidFill>
                          <a:latin typeface="+mj-lt"/>
                        </a:rPr>
                        <a:t>Democrat</a:t>
                      </a:r>
                      <a:endParaRPr sz="2000" b="1" dirty="0">
                        <a:solidFill>
                          <a:srgbClr val="000000"/>
                        </a:solidFill>
                        <a:latin typeface="+mj-lt"/>
                        <a:cs typeface="Roboto Condensed"/>
                      </a:endParaRPr>
                    </a:p>
                  </a:txBody>
                  <a:tcPr marL="0" marR="0" marT="28575" marB="0"/>
                </a:tc>
                <a:tc>
                  <a:txBody>
                    <a:bodyPr/>
                    <a:lstStyle/>
                    <a:p>
                      <a:pPr marR="109220" algn="ctr">
                        <a:lnSpc>
                          <a:spcPct val="100000"/>
                        </a:lnSpc>
                        <a:spcBef>
                          <a:spcPts val="125"/>
                        </a:spcBef>
                        <a:tabLst>
                          <a:tab pos="643890" algn="l"/>
                          <a:tab pos="1218565" algn="l"/>
                        </a:tabLst>
                      </a:pPr>
                      <a:r>
                        <a:rPr sz="2000" dirty="0">
                          <a:solidFill>
                            <a:srgbClr val="000000"/>
                          </a:solidFill>
                          <a:latin typeface="+mj-lt"/>
                        </a:rPr>
                        <a:t>387</a:t>
                      </a:r>
                      <a:endParaRPr sz="2000" dirty="0">
                        <a:solidFill>
                          <a:srgbClr val="000000"/>
                        </a:solidFill>
                        <a:latin typeface="+mj-lt"/>
                        <a:cs typeface="STIX"/>
                      </a:endParaRPr>
                    </a:p>
                  </a:txBody>
                  <a:tcPr marL="0" marR="0" marT="15875" marB="0"/>
                </a:tc>
                <a:tc>
                  <a:txBody>
                    <a:bodyPr/>
                    <a:lstStyle/>
                    <a:p>
                      <a:pPr marR="109220" algn="ctr">
                        <a:lnSpc>
                          <a:spcPct val="100000"/>
                        </a:lnSpc>
                        <a:spcBef>
                          <a:spcPts val="125"/>
                        </a:spcBef>
                        <a:tabLst>
                          <a:tab pos="643890" algn="l"/>
                          <a:tab pos="1218565" algn="l"/>
                        </a:tabLst>
                      </a:pPr>
                      <a:r>
                        <a:rPr lang="en-US" sz="2000" dirty="0">
                          <a:solidFill>
                            <a:srgbClr val="000000"/>
                          </a:solidFill>
                          <a:latin typeface="+mj-lt"/>
                          <a:cs typeface="STIX"/>
                        </a:rPr>
                        <a:t>30</a:t>
                      </a:r>
                      <a:endParaRPr sz="2000" dirty="0">
                        <a:solidFill>
                          <a:srgbClr val="000000"/>
                        </a:solidFill>
                        <a:latin typeface="+mj-lt"/>
                        <a:cs typeface="STIX"/>
                      </a:endParaRPr>
                    </a:p>
                  </a:txBody>
                  <a:tcPr marL="0" marR="0" marT="15875" marB="0"/>
                </a:tc>
                <a:tc>
                  <a:txBody>
                    <a:bodyPr/>
                    <a:lstStyle/>
                    <a:p>
                      <a:pPr marR="109220" algn="ctr">
                        <a:lnSpc>
                          <a:spcPct val="100000"/>
                        </a:lnSpc>
                        <a:spcBef>
                          <a:spcPts val="125"/>
                        </a:spcBef>
                        <a:tabLst>
                          <a:tab pos="643890" algn="l"/>
                          <a:tab pos="1218565" algn="l"/>
                        </a:tabLst>
                      </a:pPr>
                      <a:r>
                        <a:rPr lang="en-US" sz="2000" dirty="0">
                          <a:solidFill>
                            <a:srgbClr val="000000"/>
                          </a:solidFill>
                          <a:latin typeface="+mj-lt"/>
                          <a:cs typeface="STIX"/>
                        </a:rPr>
                        <a:t>416</a:t>
                      </a:r>
                      <a:endParaRPr sz="2000" dirty="0">
                        <a:solidFill>
                          <a:srgbClr val="000000"/>
                        </a:solidFill>
                        <a:latin typeface="+mj-lt"/>
                        <a:cs typeface="STIX"/>
                      </a:endParaRPr>
                    </a:p>
                  </a:txBody>
                  <a:tcPr marL="0" marR="0" marT="15875" marB="0"/>
                </a:tc>
                <a:extLst>
                  <a:ext uri="{0D108BD9-81ED-4DB2-BD59-A6C34878D82A}">
                    <a16:rowId xmlns:a16="http://schemas.microsoft.com/office/drawing/2014/main" xmlns="" val="10003"/>
                  </a:ext>
                </a:extLst>
              </a:tr>
              <a:tr h="205740">
                <a:tc>
                  <a:txBody>
                    <a:bodyPr/>
                    <a:lstStyle/>
                    <a:p>
                      <a:pPr marL="13335" algn="ctr">
                        <a:lnSpc>
                          <a:spcPct val="100000"/>
                        </a:lnSpc>
                        <a:spcBef>
                          <a:spcPts val="225"/>
                        </a:spcBef>
                      </a:pPr>
                      <a:r>
                        <a:rPr sz="2000" b="1" dirty="0">
                          <a:solidFill>
                            <a:srgbClr val="000000"/>
                          </a:solidFill>
                          <a:latin typeface="+mj-lt"/>
                        </a:rPr>
                        <a:t>Independent</a:t>
                      </a:r>
                      <a:endParaRPr sz="2000" b="1" dirty="0">
                        <a:solidFill>
                          <a:srgbClr val="000000"/>
                        </a:solidFill>
                        <a:latin typeface="+mj-lt"/>
                        <a:cs typeface="Roboto Condensed"/>
                      </a:endParaRPr>
                    </a:p>
                  </a:txBody>
                  <a:tcPr marL="0" marR="0" marT="28575" marB="0"/>
                </a:tc>
                <a:tc>
                  <a:txBody>
                    <a:bodyPr/>
                    <a:lstStyle/>
                    <a:p>
                      <a:pPr marR="109220" algn="ctr">
                        <a:lnSpc>
                          <a:spcPct val="100000"/>
                        </a:lnSpc>
                        <a:spcBef>
                          <a:spcPts val="125"/>
                        </a:spcBef>
                        <a:tabLst>
                          <a:tab pos="608965" algn="l"/>
                          <a:tab pos="1218565" algn="l"/>
                        </a:tabLst>
                      </a:pPr>
                      <a:r>
                        <a:rPr sz="2000" dirty="0">
                          <a:solidFill>
                            <a:srgbClr val="000000"/>
                          </a:solidFill>
                          <a:latin typeface="+mj-lt"/>
                        </a:rPr>
                        <a:t>476</a:t>
                      </a:r>
                      <a:endParaRPr sz="2000" dirty="0">
                        <a:solidFill>
                          <a:srgbClr val="000000"/>
                        </a:solidFill>
                        <a:latin typeface="+mj-lt"/>
                        <a:cs typeface="STIX"/>
                      </a:endParaRPr>
                    </a:p>
                  </a:txBody>
                  <a:tcPr marL="0" marR="0" marT="15875" marB="0"/>
                </a:tc>
                <a:tc>
                  <a:txBody>
                    <a:bodyPr/>
                    <a:lstStyle/>
                    <a:p>
                      <a:pPr marR="109220" algn="ctr">
                        <a:lnSpc>
                          <a:spcPct val="100000"/>
                        </a:lnSpc>
                        <a:spcBef>
                          <a:spcPts val="125"/>
                        </a:spcBef>
                        <a:tabLst>
                          <a:tab pos="608965" algn="l"/>
                          <a:tab pos="1218565" algn="l"/>
                        </a:tabLst>
                      </a:pPr>
                      <a:r>
                        <a:rPr lang="en-US" sz="2000" dirty="0">
                          <a:solidFill>
                            <a:srgbClr val="000000"/>
                          </a:solidFill>
                          <a:latin typeface="+mj-lt"/>
                          <a:cs typeface="STIX"/>
                        </a:rPr>
                        <a:t>193</a:t>
                      </a:r>
                      <a:endParaRPr sz="2000" dirty="0">
                        <a:solidFill>
                          <a:srgbClr val="000000"/>
                        </a:solidFill>
                        <a:latin typeface="+mj-lt"/>
                        <a:cs typeface="STIX"/>
                      </a:endParaRPr>
                    </a:p>
                  </a:txBody>
                  <a:tcPr marL="0" marR="0" marT="15875" marB="0"/>
                </a:tc>
                <a:tc>
                  <a:txBody>
                    <a:bodyPr/>
                    <a:lstStyle/>
                    <a:p>
                      <a:pPr marR="109220" algn="ctr">
                        <a:lnSpc>
                          <a:spcPct val="100000"/>
                        </a:lnSpc>
                        <a:spcBef>
                          <a:spcPts val="125"/>
                        </a:spcBef>
                        <a:tabLst>
                          <a:tab pos="608965" algn="l"/>
                          <a:tab pos="1218565" algn="l"/>
                        </a:tabLst>
                      </a:pPr>
                      <a:r>
                        <a:rPr lang="en-US" sz="2000" dirty="0">
                          <a:solidFill>
                            <a:srgbClr val="000000"/>
                          </a:solidFill>
                          <a:latin typeface="+mj-lt"/>
                          <a:cs typeface="STIX"/>
                        </a:rPr>
                        <a:t>669</a:t>
                      </a:r>
                      <a:endParaRPr sz="2000" dirty="0">
                        <a:solidFill>
                          <a:srgbClr val="000000"/>
                        </a:solidFill>
                        <a:latin typeface="+mj-lt"/>
                        <a:cs typeface="STIX"/>
                      </a:endParaRPr>
                    </a:p>
                  </a:txBody>
                  <a:tcPr marL="0" marR="0" marT="15875" marB="0"/>
                </a:tc>
                <a:extLst>
                  <a:ext uri="{0D108BD9-81ED-4DB2-BD59-A6C34878D82A}">
                    <a16:rowId xmlns:a16="http://schemas.microsoft.com/office/drawing/2014/main" xmlns="" val="10004"/>
                  </a:ext>
                </a:extLst>
              </a:tr>
              <a:tr h="206375">
                <a:tc>
                  <a:txBody>
                    <a:bodyPr/>
                    <a:lstStyle/>
                    <a:p>
                      <a:pPr marL="12700" algn="ctr">
                        <a:lnSpc>
                          <a:spcPct val="100000"/>
                        </a:lnSpc>
                        <a:spcBef>
                          <a:spcPts val="225"/>
                        </a:spcBef>
                      </a:pPr>
                      <a:r>
                        <a:rPr sz="2000" b="1" spc="-25" dirty="0">
                          <a:solidFill>
                            <a:srgbClr val="000000"/>
                          </a:solidFill>
                          <a:latin typeface="+mj-lt"/>
                        </a:rPr>
                        <a:t>Total</a:t>
                      </a:r>
                      <a:endParaRPr sz="2000" b="1" dirty="0">
                        <a:solidFill>
                          <a:srgbClr val="000000"/>
                        </a:solidFill>
                        <a:latin typeface="+mj-lt"/>
                        <a:cs typeface="Roboto Condensed"/>
                      </a:endParaRPr>
                    </a:p>
                  </a:txBody>
                  <a:tcPr marL="0" marR="0" marT="28575" marB="0"/>
                </a:tc>
                <a:tc>
                  <a:txBody>
                    <a:bodyPr/>
                    <a:lstStyle/>
                    <a:p>
                      <a:pPr marR="74295" algn="ctr">
                        <a:lnSpc>
                          <a:spcPct val="100000"/>
                        </a:lnSpc>
                        <a:spcBef>
                          <a:spcPts val="125"/>
                        </a:spcBef>
                        <a:tabLst>
                          <a:tab pos="643890" algn="l"/>
                          <a:tab pos="1218565" algn="l"/>
                        </a:tabLst>
                      </a:pPr>
                      <a:r>
                        <a:rPr sz="2000" dirty="0">
                          <a:solidFill>
                            <a:srgbClr val="000000"/>
                          </a:solidFill>
                          <a:latin typeface="+mj-lt"/>
                        </a:rPr>
                        <a:t>1071</a:t>
                      </a:r>
                      <a:endParaRPr sz="2000" dirty="0">
                        <a:solidFill>
                          <a:srgbClr val="000000"/>
                        </a:solidFill>
                        <a:latin typeface="+mj-lt"/>
                        <a:cs typeface="STIX"/>
                      </a:endParaRPr>
                    </a:p>
                  </a:txBody>
                  <a:tcPr marL="0" marR="0" marT="15875" marB="0"/>
                </a:tc>
                <a:tc>
                  <a:txBody>
                    <a:bodyPr/>
                    <a:lstStyle/>
                    <a:p>
                      <a:pPr marR="74295" algn="ctr">
                        <a:lnSpc>
                          <a:spcPct val="100000"/>
                        </a:lnSpc>
                        <a:spcBef>
                          <a:spcPts val="125"/>
                        </a:spcBef>
                        <a:tabLst>
                          <a:tab pos="643890" algn="l"/>
                          <a:tab pos="1218565" algn="l"/>
                        </a:tabLst>
                      </a:pPr>
                      <a:r>
                        <a:rPr lang="en-US" sz="2000" dirty="0">
                          <a:solidFill>
                            <a:srgbClr val="000000"/>
                          </a:solidFill>
                          <a:latin typeface="+mj-lt"/>
                          <a:cs typeface="STIX"/>
                        </a:rPr>
                        <a:t>416</a:t>
                      </a:r>
                      <a:endParaRPr sz="2000" dirty="0">
                        <a:solidFill>
                          <a:srgbClr val="000000"/>
                        </a:solidFill>
                        <a:latin typeface="+mj-lt"/>
                        <a:cs typeface="STIX"/>
                      </a:endParaRPr>
                    </a:p>
                  </a:txBody>
                  <a:tcPr marL="0" marR="0" marT="15875" marB="0"/>
                </a:tc>
                <a:tc>
                  <a:txBody>
                    <a:bodyPr/>
                    <a:lstStyle/>
                    <a:p>
                      <a:pPr marR="74295" algn="ctr">
                        <a:lnSpc>
                          <a:spcPct val="100000"/>
                        </a:lnSpc>
                        <a:spcBef>
                          <a:spcPts val="125"/>
                        </a:spcBef>
                        <a:tabLst>
                          <a:tab pos="643890" algn="l"/>
                          <a:tab pos="1218565" algn="l"/>
                        </a:tabLst>
                      </a:pPr>
                      <a:r>
                        <a:rPr lang="en-US" sz="2000" dirty="0">
                          <a:solidFill>
                            <a:srgbClr val="000000"/>
                          </a:solidFill>
                          <a:latin typeface="+mj-lt"/>
                          <a:cs typeface="STIX"/>
                        </a:rPr>
                        <a:t>1487</a:t>
                      </a:r>
                      <a:endParaRPr sz="2000" dirty="0">
                        <a:solidFill>
                          <a:srgbClr val="000000"/>
                        </a:solidFill>
                        <a:latin typeface="+mj-lt"/>
                        <a:cs typeface="STIX"/>
                      </a:endParaRPr>
                    </a:p>
                  </a:txBody>
                  <a:tcPr marL="0" marR="0" marT="15875" marB="0"/>
                </a:tc>
                <a:extLst>
                  <a:ext uri="{0D108BD9-81ED-4DB2-BD59-A6C34878D82A}">
                    <a16:rowId xmlns:a16="http://schemas.microsoft.com/office/drawing/2014/main" xmlns="" val="10005"/>
                  </a:ext>
                </a:extLst>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16.3.1 (cont.)</a:t>
            </a:r>
          </a:p>
        </p:txBody>
      </p:sp>
      <p:sp>
        <p:nvSpPr>
          <p:cNvPr id="3" name="Content Placeholder 2"/>
          <p:cNvSpPr>
            <a:spLocks noGrp="1"/>
          </p:cNvSpPr>
          <p:nvPr>
            <p:ph idx="1"/>
          </p:nvPr>
        </p:nvSpPr>
        <p:spPr/>
        <p:txBody>
          <a:bodyPr>
            <a:normAutofit lnSpcReduction="10000"/>
          </a:bodyPr>
          <a:lstStyle/>
          <a:p>
            <a:r>
              <a:rPr lang="en-US" b="1" dirty="0"/>
              <a:t>Solution</a:t>
            </a:r>
          </a:p>
          <a:p>
            <a:r>
              <a:rPr lang="en-US" b="1" dirty="0"/>
              <a:t>Step 1: </a:t>
            </a:r>
            <a:r>
              <a:rPr lang="en-US" dirty="0"/>
              <a:t>Determine the null and alternative hypotheses.</a:t>
            </a:r>
          </a:p>
          <a:p>
            <a:r>
              <a:rPr lang="en-US" dirty="0"/>
              <a:t>For this example, we are interested in the proportion of the respondents who fall into each of the </a:t>
            </a:r>
            <a:r>
              <a:rPr lang="en-US" i="1" dirty="0"/>
              <a:t>Support for National Minimum Wage</a:t>
            </a:r>
            <a:r>
              <a:rPr lang="en-US" dirty="0"/>
              <a:t> and </a:t>
            </a:r>
            <a:r>
              <a:rPr lang="en-US" i="1" dirty="0"/>
              <a:t>Political Affiliation</a:t>
            </a:r>
            <a:r>
              <a:rPr lang="en-US" dirty="0"/>
              <a:t> categories.</a:t>
            </a:r>
          </a:p>
          <a:p>
            <a:r>
              <a:rPr lang="en-US" dirty="0"/>
              <a:t>The chi-square test for association between two variables is always a one-sided test because of the way we construct the test statistic. We will reject the null hypothesis for large values of the test statistic.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16.3.1 (cont.)</a:t>
            </a:r>
          </a:p>
        </p:txBody>
      </p:sp>
      <p:sp>
        <p:nvSpPr>
          <p:cNvPr id="3" name="Content Placeholder 2"/>
          <p:cNvSpPr>
            <a:spLocks noGrp="1"/>
          </p:cNvSpPr>
          <p:nvPr>
            <p:ph idx="1"/>
          </p:nvPr>
        </p:nvSpPr>
        <p:spPr/>
        <p:txBody>
          <a:bodyPr/>
          <a:lstStyle/>
          <a:p>
            <a:r>
              <a:rPr lang="en-US" dirty="0"/>
              <a:t>The resulting hypotheses would be</a:t>
            </a:r>
          </a:p>
          <a:p>
            <a:pPr marL="461963" indent="-461963"/>
            <a:r>
              <a:rPr lang="en-US" i="1" dirty="0"/>
              <a:t>H</a:t>
            </a:r>
            <a:r>
              <a:rPr lang="en-US" baseline="-25000" dirty="0"/>
              <a:t>0</a:t>
            </a:r>
            <a:r>
              <a:rPr lang="en-US" dirty="0"/>
              <a:t>: Support for raising the national minimum wage and political affiliation are independent (not related).</a:t>
            </a:r>
          </a:p>
          <a:p>
            <a:pPr marL="461963" indent="-461963"/>
            <a:r>
              <a:rPr lang="en-US" i="1" dirty="0"/>
              <a:t>H</a:t>
            </a:r>
            <a:r>
              <a:rPr lang="en-US" i="1" baseline="-25000" dirty="0"/>
              <a:t>a</a:t>
            </a:r>
            <a:r>
              <a:rPr lang="en-US" dirty="0"/>
              <a:t>: Support for raising the national minimum wage and political affiliation are dependent (related).</a:t>
            </a:r>
          </a:p>
          <a:p>
            <a:r>
              <a:rPr lang="en-US" b="1" dirty="0"/>
              <a:t>Step 2: </a:t>
            </a:r>
            <a:r>
              <a:rPr lang="en-US" dirty="0"/>
              <a:t>Specify the significance level </a:t>
            </a:r>
            <a:r>
              <a:rPr lang="el-GR" i="1" dirty="0" smtClean="0">
                <a:solidFill>
                  <a:schemeClr val="tx1"/>
                </a:solidFill>
                <a:latin typeface="Cambria Math" panose="02040503050406030204" pitchFamily="18" charset="0"/>
                <a:ea typeface="Cambria Math" panose="02040503050406030204" pitchFamily="18" charset="0"/>
              </a:rPr>
              <a:t>α</a:t>
            </a:r>
            <a:r>
              <a:rPr lang="en-US" dirty="0" smtClean="0"/>
              <a:t>.</a:t>
            </a:r>
            <a:endParaRPr lang="en-US" dirty="0"/>
          </a:p>
          <a:p>
            <a:r>
              <a:rPr lang="en-US" dirty="0"/>
              <a:t>We must specify the level of the test ourselves since we are not given one in the problem. Let’s choose </a:t>
            </a:r>
            <a:br>
              <a:rPr lang="en-US" dirty="0"/>
            </a:br>
            <a:r>
              <a:rPr lang="el-GR" i="1" dirty="0">
                <a:solidFill>
                  <a:schemeClr val="tx1"/>
                </a:solidFill>
                <a:latin typeface="Cambria Math" panose="02040503050406030204" pitchFamily="18" charset="0"/>
                <a:ea typeface="Cambria Math" panose="02040503050406030204" pitchFamily="18" charset="0"/>
              </a:rPr>
              <a:t>α</a:t>
            </a:r>
            <a:r>
              <a:rPr lang="en-US" dirty="0" smtClean="0"/>
              <a:t> </a:t>
            </a:r>
            <a:r>
              <a:rPr lang="en-US" dirty="0"/>
              <a:t>= 0.10.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16.3.1 (cont.)</a:t>
            </a:r>
          </a:p>
        </p:txBody>
      </p:sp>
      <p:sp>
        <p:nvSpPr>
          <p:cNvPr id="3" name="Content Placeholder 2"/>
          <p:cNvSpPr>
            <a:spLocks noGrp="1"/>
          </p:cNvSpPr>
          <p:nvPr>
            <p:ph idx="1"/>
          </p:nvPr>
        </p:nvSpPr>
        <p:spPr/>
        <p:txBody>
          <a:bodyPr/>
          <a:lstStyle/>
          <a:p>
            <a:r>
              <a:rPr lang="en-US" b="1" dirty="0"/>
              <a:t>Step 3: </a:t>
            </a:r>
            <a:r>
              <a:rPr lang="en-US" dirty="0"/>
              <a:t>Validate the assumptions of the hypothesis testing model, identify the appropriate test statistic and compute its value.</a:t>
            </a:r>
          </a:p>
          <a:p>
            <a:pPr marL="461963"/>
            <a:r>
              <a:rPr lang="en-US" dirty="0"/>
              <a:t>Each respondent was not allowed to respond to more than one category (multinomial random variables).</a:t>
            </a:r>
          </a:p>
          <a:p>
            <a:pPr marL="461963"/>
            <a:r>
              <a:rPr lang="en-US" dirty="0"/>
              <a:t>The expected cell count for each category is greater than 5.</a:t>
            </a:r>
          </a:p>
          <a:p>
            <a:endParaRPr lang="en-US" dirty="0"/>
          </a:p>
        </p:txBody>
      </p:sp>
      <p:pic>
        <p:nvPicPr>
          <p:cNvPr id="220162" name="Picture 2"/>
          <p:cNvPicPr>
            <a:picLocks noChangeAspect="1" noChangeArrowheads="1"/>
          </p:cNvPicPr>
          <p:nvPr/>
        </p:nvPicPr>
        <p:blipFill>
          <a:blip r:embed="rId2" cstate="print"/>
          <a:srcRect/>
          <a:stretch>
            <a:fillRect/>
          </a:stretch>
        </p:blipFill>
        <p:spPr bwMode="auto">
          <a:xfrm>
            <a:off x="583734" y="2751589"/>
            <a:ext cx="285750" cy="285750"/>
          </a:xfrm>
          <a:prstGeom prst="rect">
            <a:avLst/>
          </a:prstGeom>
          <a:noFill/>
          <a:ln w="9525">
            <a:noFill/>
            <a:miter lim="800000"/>
            <a:headEnd/>
            <a:tailEnd/>
          </a:ln>
        </p:spPr>
      </p:pic>
      <p:pic>
        <p:nvPicPr>
          <p:cNvPr id="5" name="Picture 2"/>
          <p:cNvPicPr>
            <a:picLocks noChangeAspect="1" noChangeArrowheads="1"/>
          </p:cNvPicPr>
          <p:nvPr/>
        </p:nvPicPr>
        <p:blipFill>
          <a:blip r:embed="rId2" cstate="print"/>
          <a:srcRect/>
          <a:stretch>
            <a:fillRect/>
          </a:stretch>
        </p:blipFill>
        <p:spPr bwMode="auto">
          <a:xfrm>
            <a:off x="583734" y="4123189"/>
            <a:ext cx="285750" cy="285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016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16.3.1 (cont.)</a:t>
            </a:r>
          </a:p>
        </p:txBody>
      </p:sp>
      <p:sp>
        <p:nvSpPr>
          <p:cNvPr id="3" name="Content Placeholder 2"/>
          <p:cNvSpPr>
            <a:spLocks noGrp="1"/>
          </p:cNvSpPr>
          <p:nvPr>
            <p:ph idx="1"/>
          </p:nvPr>
        </p:nvSpPr>
        <p:spPr/>
        <p:txBody>
          <a:bodyPr/>
          <a:lstStyle/>
          <a:p>
            <a:r>
              <a:rPr lang="en-US" dirty="0"/>
              <a:t>We can use the chi-square test for association. Our test statistic is the chi-square test statistic with </a:t>
            </a:r>
            <a:br>
              <a:rPr lang="en-US" dirty="0"/>
            </a:br>
            <a:r>
              <a:rPr lang="en-US" dirty="0"/>
              <a:t>(3 − 1)(2 − 1) = 2 degrees of freedom. The formula for the test statistic is given as follows.</a:t>
            </a:r>
          </a:p>
        </p:txBody>
      </p:sp>
      <p:graphicFrame>
        <p:nvGraphicFramePr>
          <p:cNvPr id="221186" name="Object 2"/>
          <p:cNvGraphicFramePr>
            <a:graphicFrameLocks noChangeAspect="1"/>
          </p:cNvGraphicFramePr>
          <p:nvPr>
            <p:extLst>
              <p:ext uri="{D42A27DB-BD31-4B8C-83A1-F6EECF244321}">
                <p14:modId xmlns:p14="http://schemas.microsoft.com/office/powerpoint/2010/main" val="752026567"/>
              </p:ext>
            </p:extLst>
          </p:nvPr>
        </p:nvGraphicFramePr>
        <p:xfrm>
          <a:off x="533400" y="3163888"/>
          <a:ext cx="8077200" cy="2387600"/>
        </p:xfrm>
        <a:graphic>
          <a:graphicData uri="http://schemas.openxmlformats.org/presentationml/2006/ole">
            <mc:AlternateContent xmlns:mc="http://schemas.openxmlformats.org/markup-compatibility/2006">
              <mc:Choice xmlns:v="urn:schemas-microsoft-com:vml" Requires="v">
                <p:oleObj spid="_x0000_s221189" name="Equation" r:id="rId3" imgW="8076960" imgH="2387520" progId="Equation.DSMT4">
                  <p:embed/>
                </p:oleObj>
              </mc:Choice>
              <mc:Fallback>
                <p:oleObj name="Equation" r:id="rId3" imgW="8076960" imgH="2387520" progId="Equation.DSMT4">
                  <p:embed/>
                  <p:pic>
                    <p:nvPicPr>
                      <p:cNvPr id="0" name="Picture 2"/>
                      <p:cNvPicPr>
                        <a:picLocks noChangeAspect="1" noChangeArrowheads="1"/>
                      </p:cNvPicPr>
                      <p:nvPr/>
                    </p:nvPicPr>
                    <p:blipFill>
                      <a:blip r:embed="rId4"/>
                      <a:srcRect/>
                      <a:stretch>
                        <a:fillRect/>
                      </a:stretch>
                    </p:blipFill>
                    <p:spPr bwMode="auto">
                      <a:xfrm>
                        <a:off x="533400" y="3163888"/>
                        <a:ext cx="8077200" cy="238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11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16.3.1 (cont.)</a:t>
            </a:r>
          </a:p>
        </p:txBody>
      </p:sp>
      <p:sp>
        <p:nvSpPr>
          <p:cNvPr id="3" name="Content Placeholder 2"/>
          <p:cNvSpPr>
            <a:spLocks noGrp="1"/>
          </p:cNvSpPr>
          <p:nvPr>
            <p:ph idx="1"/>
          </p:nvPr>
        </p:nvSpPr>
        <p:spPr/>
        <p:txBody>
          <a:bodyPr/>
          <a:lstStyle/>
          <a:p>
            <a:r>
              <a:rPr lang="en-US" dirty="0"/>
              <a:t>The table below gives the actual responses in each category versus the expected responses in each category.</a:t>
            </a:r>
          </a:p>
        </p:txBody>
      </p:sp>
      <p:graphicFrame>
        <p:nvGraphicFramePr>
          <p:cNvPr id="4" name="object 2"/>
          <p:cNvGraphicFramePr>
            <a:graphicFrameLocks noGrp="1"/>
          </p:cNvGraphicFramePr>
          <p:nvPr/>
        </p:nvGraphicFramePr>
        <p:xfrm>
          <a:off x="950976" y="2971800"/>
          <a:ext cx="7242048" cy="1970405"/>
        </p:xfrm>
        <a:graphic>
          <a:graphicData uri="http://schemas.openxmlformats.org/drawingml/2006/table">
            <a:tbl>
              <a:tblPr firstRow="1" bandRow="1">
                <a:tableStyleId>{21E4AEA4-8DFA-4A89-87EB-49C32662AFE0}</a:tableStyleId>
              </a:tblPr>
              <a:tblGrid>
                <a:gridCol w="2194560">
                  <a:extLst>
                    <a:ext uri="{9D8B030D-6E8A-4147-A177-3AD203B41FA5}">
                      <a16:colId xmlns:a16="http://schemas.microsoft.com/office/drawing/2014/main" xmlns="" val="20000"/>
                    </a:ext>
                  </a:extLst>
                </a:gridCol>
                <a:gridCol w="1261872">
                  <a:extLst>
                    <a:ext uri="{9D8B030D-6E8A-4147-A177-3AD203B41FA5}">
                      <a16:colId xmlns:a16="http://schemas.microsoft.com/office/drawing/2014/main" xmlns="" val="20001"/>
                    </a:ext>
                  </a:extLst>
                </a:gridCol>
                <a:gridCol w="1261872">
                  <a:extLst>
                    <a:ext uri="{9D8B030D-6E8A-4147-A177-3AD203B41FA5}">
                      <a16:colId xmlns:a16="http://schemas.microsoft.com/office/drawing/2014/main" xmlns="" val="20002"/>
                    </a:ext>
                  </a:extLst>
                </a:gridCol>
                <a:gridCol w="1261872">
                  <a:extLst>
                    <a:ext uri="{9D8B030D-6E8A-4147-A177-3AD203B41FA5}">
                      <a16:colId xmlns:a16="http://schemas.microsoft.com/office/drawing/2014/main" xmlns="" val="20003"/>
                    </a:ext>
                  </a:extLst>
                </a:gridCol>
                <a:gridCol w="1261872">
                  <a:extLst>
                    <a:ext uri="{9D8B030D-6E8A-4147-A177-3AD203B41FA5}">
                      <a16:colId xmlns:a16="http://schemas.microsoft.com/office/drawing/2014/main" xmlns="" val="20004"/>
                    </a:ext>
                  </a:extLst>
                </a:gridCol>
              </a:tblGrid>
              <a:tr h="208279">
                <a:tc gridSpan="5">
                  <a:txBody>
                    <a:bodyPr/>
                    <a:lstStyle/>
                    <a:p>
                      <a:pPr marL="613410" algn="ctr">
                        <a:lnSpc>
                          <a:spcPct val="100000"/>
                        </a:lnSpc>
                        <a:spcBef>
                          <a:spcPts val="140"/>
                        </a:spcBef>
                      </a:pPr>
                      <a:r>
                        <a:rPr sz="2000" spc="-5" dirty="0"/>
                        <a:t>Raising the </a:t>
                      </a:r>
                      <a:r>
                        <a:rPr sz="2000" dirty="0"/>
                        <a:t>National Minimum</a:t>
                      </a:r>
                      <a:r>
                        <a:rPr sz="2000" spc="-15" dirty="0"/>
                        <a:t> </a:t>
                      </a:r>
                      <a:r>
                        <a:rPr sz="2000" dirty="0"/>
                        <a:t>Wag</a:t>
                      </a:r>
                      <a:r>
                        <a:rPr lang="en-US" sz="2000" dirty="0"/>
                        <a:t>e</a:t>
                      </a:r>
                      <a:endParaRPr sz="2000" dirty="0">
                        <a:latin typeface="Open Sans"/>
                        <a:cs typeface="Open Sans"/>
                      </a:endParaRPr>
                    </a:p>
                  </a:txBody>
                  <a:tcPr marL="0" marR="0" marT="17780" marB="0"/>
                </a:tc>
                <a:tc hMerge="1">
                  <a:txBody>
                    <a:bodyPr/>
                    <a:lstStyle/>
                    <a:p>
                      <a:endParaRPr/>
                    </a:p>
                  </a:txBody>
                  <a:tcPr marL="0" marR="0" marT="0" marB="0"/>
                </a:tc>
                <a:tc hMerge="1">
                  <a:txBody>
                    <a:bodyPr/>
                    <a:lstStyle/>
                    <a:p>
                      <a:endParaRPr lang="en-US"/>
                    </a:p>
                  </a:txBody>
                  <a:tcPr/>
                </a:tc>
                <a:tc hMerge="1">
                  <a:txBody>
                    <a:bodyPr/>
                    <a:lstStyle/>
                    <a:p>
                      <a:endParaRPr/>
                    </a:p>
                  </a:txBody>
                  <a:tcPr marL="0" marR="0" marT="0" marB="0"/>
                </a:tc>
                <a:tc hMerge="1">
                  <a:txBody>
                    <a:bodyPr/>
                    <a:lstStyle/>
                    <a:p>
                      <a:pPr marL="613410" algn="ctr">
                        <a:lnSpc>
                          <a:spcPct val="100000"/>
                        </a:lnSpc>
                        <a:spcBef>
                          <a:spcPts val="140"/>
                        </a:spcBef>
                      </a:pPr>
                      <a:endParaRPr sz="2000" dirty="0">
                        <a:latin typeface="Open Sans"/>
                        <a:cs typeface="Open Sans"/>
                      </a:endParaRPr>
                    </a:p>
                  </a:txBody>
                  <a:tcPr marL="0" marR="0" marT="17780" marB="0"/>
                </a:tc>
                <a:extLst>
                  <a:ext uri="{0D108BD9-81ED-4DB2-BD59-A6C34878D82A}">
                    <a16:rowId xmlns:a16="http://schemas.microsoft.com/office/drawing/2014/main" xmlns="" val="10000"/>
                  </a:ext>
                </a:extLst>
              </a:tr>
              <a:tr h="196850">
                <a:tc>
                  <a:txBody>
                    <a:bodyPr/>
                    <a:lstStyle/>
                    <a:p>
                      <a:pPr>
                        <a:lnSpc>
                          <a:spcPct val="100000"/>
                        </a:lnSpc>
                      </a:pPr>
                      <a:endParaRPr sz="2000" dirty="0">
                        <a:solidFill>
                          <a:srgbClr val="000000"/>
                        </a:solidFill>
                        <a:latin typeface="Times New Roman"/>
                        <a:cs typeface="Times New Roman"/>
                      </a:endParaRPr>
                    </a:p>
                  </a:txBody>
                  <a:tcPr marL="0" marR="0" marT="0" marB="0"/>
                </a:tc>
                <a:tc gridSpan="2">
                  <a:txBody>
                    <a:bodyPr/>
                    <a:lstStyle/>
                    <a:p>
                      <a:pPr marL="11430" algn="ctr">
                        <a:lnSpc>
                          <a:spcPct val="100000"/>
                        </a:lnSpc>
                        <a:spcBef>
                          <a:spcPts val="150"/>
                        </a:spcBef>
                      </a:pPr>
                      <a:r>
                        <a:rPr sz="2000" b="1" spc="-15" dirty="0">
                          <a:solidFill>
                            <a:srgbClr val="000000"/>
                          </a:solidFill>
                        </a:rPr>
                        <a:t>Yes</a:t>
                      </a:r>
                      <a:endParaRPr sz="2000" b="1" dirty="0">
                        <a:solidFill>
                          <a:srgbClr val="000000"/>
                        </a:solidFill>
                        <a:latin typeface="Roboto Condensed"/>
                        <a:cs typeface="Roboto Condensed"/>
                      </a:endParaRPr>
                    </a:p>
                  </a:txBody>
                  <a:tcPr marL="0" marR="0" marT="19050" marB="0"/>
                </a:tc>
                <a:tc hMerge="1">
                  <a:txBody>
                    <a:bodyPr/>
                    <a:lstStyle/>
                    <a:p>
                      <a:pPr marL="11430" algn="ctr">
                        <a:lnSpc>
                          <a:spcPct val="100000"/>
                        </a:lnSpc>
                        <a:spcBef>
                          <a:spcPts val="150"/>
                        </a:spcBef>
                      </a:pPr>
                      <a:endParaRPr sz="2000" b="1" dirty="0">
                        <a:solidFill>
                          <a:srgbClr val="000000"/>
                        </a:solidFill>
                        <a:latin typeface="Roboto Condensed"/>
                        <a:cs typeface="Roboto Condensed"/>
                      </a:endParaRPr>
                    </a:p>
                  </a:txBody>
                  <a:tcPr marL="0" marR="0" marT="19050" marB="0"/>
                </a:tc>
                <a:tc gridSpan="2">
                  <a:txBody>
                    <a:bodyPr/>
                    <a:lstStyle/>
                    <a:p>
                      <a:pPr marL="20320" algn="ctr">
                        <a:lnSpc>
                          <a:spcPct val="100000"/>
                        </a:lnSpc>
                        <a:spcBef>
                          <a:spcPts val="150"/>
                        </a:spcBef>
                      </a:pPr>
                      <a:r>
                        <a:rPr sz="2000" b="1" spc="-5" dirty="0">
                          <a:solidFill>
                            <a:srgbClr val="000000"/>
                          </a:solidFill>
                        </a:rPr>
                        <a:t>No</a:t>
                      </a:r>
                      <a:endParaRPr sz="2000" b="1" dirty="0">
                        <a:solidFill>
                          <a:srgbClr val="000000"/>
                        </a:solidFill>
                        <a:latin typeface="Roboto Condensed"/>
                        <a:cs typeface="Roboto Condensed"/>
                      </a:endParaRPr>
                    </a:p>
                  </a:txBody>
                  <a:tcPr marL="0" marR="0" marT="19050" marB="0"/>
                </a:tc>
                <a:tc hMerge="1">
                  <a:txBody>
                    <a:bodyPr/>
                    <a:lstStyle/>
                    <a:p>
                      <a:pPr marL="20320" algn="ctr">
                        <a:lnSpc>
                          <a:spcPct val="100000"/>
                        </a:lnSpc>
                        <a:spcBef>
                          <a:spcPts val="150"/>
                        </a:spcBef>
                      </a:pPr>
                      <a:endParaRPr sz="2000" b="1" dirty="0">
                        <a:solidFill>
                          <a:srgbClr val="000000"/>
                        </a:solidFill>
                        <a:latin typeface="Roboto Condensed"/>
                        <a:cs typeface="Roboto Condensed"/>
                      </a:endParaRPr>
                    </a:p>
                  </a:txBody>
                  <a:tcPr marL="0" marR="0" marT="19050" marB="0"/>
                </a:tc>
                <a:extLst>
                  <a:ext uri="{0D108BD9-81ED-4DB2-BD59-A6C34878D82A}">
                    <a16:rowId xmlns:a16="http://schemas.microsoft.com/office/drawing/2014/main" xmlns="" val="10001"/>
                  </a:ext>
                </a:extLst>
              </a:tr>
              <a:tr h="196850">
                <a:tc>
                  <a:txBody>
                    <a:bodyPr/>
                    <a:lstStyle/>
                    <a:p>
                      <a:pPr marL="57150">
                        <a:lnSpc>
                          <a:spcPct val="100000"/>
                        </a:lnSpc>
                        <a:spcBef>
                          <a:spcPts val="150"/>
                        </a:spcBef>
                      </a:pPr>
                      <a:r>
                        <a:rPr sz="2000" b="1" spc="-5" dirty="0">
                          <a:solidFill>
                            <a:srgbClr val="000000"/>
                          </a:solidFill>
                        </a:rPr>
                        <a:t>Political</a:t>
                      </a:r>
                      <a:r>
                        <a:rPr sz="2000" b="1" spc="-10" dirty="0">
                          <a:solidFill>
                            <a:srgbClr val="000000"/>
                          </a:solidFill>
                        </a:rPr>
                        <a:t> Affiliation</a:t>
                      </a:r>
                      <a:endParaRPr sz="2000" b="1" dirty="0">
                        <a:solidFill>
                          <a:srgbClr val="000000"/>
                        </a:solidFill>
                        <a:latin typeface="Roboto Condensed"/>
                        <a:cs typeface="Roboto Condensed"/>
                      </a:endParaRPr>
                    </a:p>
                  </a:txBody>
                  <a:tcPr marL="0" marR="0" marT="19050" marB="0"/>
                </a:tc>
                <a:tc>
                  <a:txBody>
                    <a:bodyPr/>
                    <a:lstStyle/>
                    <a:p>
                      <a:pPr marL="80010" algn="ctr">
                        <a:lnSpc>
                          <a:spcPct val="100000"/>
                        </a:lnSpc>
                        <a:spcBef>
                          <a:spcPts val="150"/>
                        </a:spcBef>
                        <a:tabLst>
                          <a:tab pos="675005" algn="l"/>
                        </a:tabLst>
                      </a:pPr>
                      <a:r>
                        <a:rPr sz="2000" b="1" spc="-5" dirty="0">
                          <a:solidFill>
                            <a:srgbClr val="000000"/>
                          </a:solidFill>
                        </a:rPr>
                        <a:t>Actual</a:t>
                      </a:r>
                      <a:endParaRPr sz="2000" b="1" dirty="0">
                        <a:solidFill>
                          <a:srgbClr val="000000"/>
                        </a:solidFill>
                        <a:latin typeface="Roboto Condensed"/>
                        <a:cs typeface="Roboto Condensed"/>
                      </a:endParaRPr>
                    </a:p>
                  </a:txBody>
                  <a:tcPr marL="0" marR="0" marT="19050" marB="0"/>
                </a:tc>
                <a:tc>
                  <a:txBody>
                    <a:bodyPr/>
                    <a:lstStyle/>
                    <a:p>
                      <a:pPr marL="80010" algn="ctr">
                        <a:lnSpc>
                          <a:spcPct val="100000"/>
                        </a:lnSpc>
                        <a:spcBef>
                          <a:spcPts val="150"/>
                        </a:spcBef>
                        <a:tabLst>
                          <a:tab pos="675005" algn="l"/>
                        </a:tabLst>
                      </a:pPr>
                      <a:r>
                        <a:rPr lang="en-US" sz="2000" b="1" dirty="0">
                          <a:solidFill>
                            <a:srgbClr val="000000"/>
                          </a:solidFill>
                          <a:latin typeface="+mj-lt"/>
                          <a:cs typeface="Roboto Condensed"/>
                        </a:rPr>
                        <a:t>Expected</a:t>
                      </a:r>
                      <a:endParaRPr sz="2000" b="1" dirty="0">
                        <a:solidFill>
                          <a:srgbClr val="000000"/>
                        </a:solidFill>
                        <a:latin typeface="+mj-lt"/>
                        <a:cs typeface="Roboto Condensed"/>
                      </a:endParaRPr>
                    </a:p>
                  </a:txBody>
                  <a:tcPr marL="0" marR="0" marT="19050" marB="0"/>
                </a:tc>
                <a:tc>
                  <a:txBody>
                    <a:bodyPr/>
                    <a:lstStyle/>
                    <a:p>
                      <a:pPr marL="173355">
                        <a:lnSpc>
                          <a:spcPct val="100000"/>
                        </a:lnSpc>
                        <a:spcBef>
                          <a:spcPts val="150"/>
                        </a:spcBef>
                        <a:tabLst>
                          <a:tab pos="768350" algn="l"/>
                        </a:tabLst>
                      </a:pPr>
                      <a:r>
                        <a:rPr sz="2000" b="1" spc="-5" dirty="0">
                          <a:solidFill>
                            <a:srgbClr val="000000"/>
                          </a:solidFill>
                        </a:rPr>
                        <a:t>Actual</a:t>
                      </a:r>
                      <a:endParaRPr sz="2000" b="1" dirty="0">
                        <a:solidFill>
                          <a:srgbClr val="000000"/>
                        </a:solidFill>
                        <a:latin typeface="Roboto Condensed"/>
                        <a:cs typeface="Roboto Condensed"/>
                      </a:endParaRPr>
                    </a:p>
                  </a:txBody>
                  <a:tcPr marL="0" marR="0" marT="19050" marB="0"/>
                </a:tc>
                <a:tc>
                  <a:txBody>
                    <a:bodyPr/>
                    <a:lstStyle/>
                    <a:p>
                      <a:pPr marL="173355">
                        <a:lnSpc>
                          <a:spcPct val="100000"/>
                        </a:lnSpc>
                        <a:spcBef>
                          <a:spcPts val="150"/>
                        </a:spcBef>
                        <a:tabLst>
                          <a:tab pos="768350" algn="l"/>
                        </a:tabLst>
                      </a:pPr>
                      <a:r>
                        <a:rPr lang="en-US" sz="2000" b="1" kern="1200" dirty="0">
                          <a:solidFill>
                            <a:srgbClr val="000000"/>
                          </a:solidFill>
                          <a:latin typeface="+mn-lt"/>
                          <a:ea typeface="+mn-ea"/>
                          <a:cs typeface="Roboto Condensed"/>
                        </a:rPr>
                        <a:t>Expected</a:t>
                      </a:r>
                      <a:endParaRPr sz="2000" b="1" dirty="0">
                        <a:solidFill>
                          <a:srgbClr val="000000"/>
                        </a:solidFill>
                        <a:latin typeface="Roboto Condensed"/>
                        <a:cs typeface="Roboto Condensed"/>
                      </a:endParaRPr>
                    </a:p>
                  </a:txBody>
                  <a:tcPr marL="0" marR="0" marT="19050" marB="0"/>
                </a:tc>
                <a:extLst>
                  <a:ext uri="{0D108BD9-81ED-4DB2-BD59-A6C34878D82A}">
                    <a16:rowId xmlns:a16="http://schemas.microsoft.com/office/drawing/2014/main" xmlns="" val="10002"/>
                  </a:ext>
                </a:extLst>
              </a:tr>
              <a:tr h="206375">
                <a:tc>
                  <a:txBody>
                    <a:bodyPr/>
                    <a:lstStyle/>
                    <a:p>
                      <a:pPr marL="57150">
                        <a:lnSpc>
                          <a:spcPct val="100000"/>
                        </a:lnSpc>
                        <a:spcBef>
                          <a:spcPts val="225"/>
                        </a:spcBef>
                      </a:pPr>
                      <a:r>
                        <a:rPr sz="2000" b="1" dirty="0">
                          <a:solidFill>
                            <a:srgbClr val="000000"/>
                          </a:solidFill>
                        </a:rPr>
                        <a:t>Republican</a:t>
                      </a:r>
                      <a:endParaRPr sz="2000" b="1" dirty="0">
                        <a:solidFill>
                          <a:srgbClr val="000000"/>
                        </a:solidFill>
                        <a:latin typeface="Roboto Condensed"/>
                        <a:cs typeface="Roboto Condensed"/>
                      </a:endParaRPr>
                    </a:p>
                  </a:txBody>
                  <a:tcPr marL="0" marR="0" marT="28575" marB="0"/>
                </a:tc>
                <a:tc>
                  <a:txBody>
                    <a:bodyPr/>
                    <a:lstStyle/>
                    <a:p>
                      <a:pPr marL="98425" algn="ctr">
                        <a:lnSpc>
                          <a:spcPct val="100000"/>
                        </a:lnSpc>
                        <a:spcBef>
                          <a:spcPts val="125"/>
                        </a:spcBef>
                        <a:tabLst>
                          <a:tab pos="675005" algn="l"/>
                        </a:tabLst>
                      </a:pPr>
                      <a:r>
                        <a:rPr sz="2000" dirty="0">
                          <a:solidFill>
                            <a:srgbClr val="000000"/>
                          </a:solidFill>
                        </a:rPr>
                        <a:t>208</a:t>
                      </a:r>
                      <a:endParaRPr sz="2000" dirty="0">
                        <a:solidFill>
                          <a:srgbClr val="000000"/>
                        </a:solidFill>
                        <a:latin typeface="STIX"/>
                        <a:cs typeface="STIX"/>
                      </a:endParaRPr>
                    </a:p>
                  </a:txBody>
                  <a:tcPr marL="0" marR="0" marT="15875" marB="0"/>
                </a:tc>
                <a:tc>
                  <a:txBody>
                    <a:bodyPr/>
                    <a:lstStyle/>
                    <a:p>
                      <a:pPr marL="98425" algn="ctr">
                        <a:lnSpc>
                          <a:spcPct val="100000"/>
                        </a:lnSpc>
                        <a:spcBef>
                          <a:spcPts val="125"/>
                        </a:spcBef>
                        <a:tabLst>
                          <a:tab pos="675005" algn="l"/>
                        </a:tabLst>
                      </a:pPr>
                      <a:r>
                        <a:rPr lang="en-US" sz="2000" dirty="0">
                          <a:solidFill>
                            <a:srgbClr val="000000"/>
                          </a:solidFill>
                          <a:latin typeface="+mj-lt"/>
                          <a:cs typeface="STIX"/>
                        </a:rPr>
                        <a:t>288.82</a:t>
                      </a:r>
                      <a:endParaRPr sz="2000" dirty="0">
                        <a:solidFill>
                          <a:srgbClr val="000000"/>
                        </a:solidFill>
                        <a:latin typeface="+mj-lt"/>
                        <a:cs typeface="STIX"/>
                      </a:endParaRPr>
                    </a:p>
                  </a:txBody>
                  <a:tcPr marL="0" marR="0" marT="15875" marB="0"/>
                </a:tc>
                <a:tc>
                  <a:txBody>
                    <a:bodyPr/>
                    <a:lstStyle/>
                    <a:p>
                      <a:pPr marL="232410">
                        <a:lnSpc>
                          <a:spcPct val="100000"/>
                        </a:lnSpc>
                        <a:spcBef>
                          <a:spcPts val="125"/>
                        </a:spcBef>
                        <a:tabLst>
                          <a:tab pos="808355" algn="l"/>
                        </a:tabLst>
                      </a:pPr>
                      <a:r>
                        <a:rPr sz="2000" dirty="0">
                          <a:solidFill>
                            <a:srgbClr val="000000"/>
                          </a:solidFill>
                        </a:rPr>
                        <a:t>193	</a:t>
                      </a:r>
                      <a:endParaRPr sz="2000" dirty="0">
                        <a:solidFill>
                          <a:srgbClr val="000000"/>
                        </a:solidFill>
                        <a:latin typeface="STIX"/>
                        <a:cs typeface="STIX"/>
                      </a:endParaRPr>
                    </a:p>
                  </a:txBody>
                  <a:tcPr marL="0" marR="0" marT="15875" marB="0"/>
                </a:tc>
                <a:tc>
                  <a:txBody>
                    <a:bodyPr/>
                    <a:lstStyle/>
                    <a:p>
                      <a:pPr marL="232410">
                        <a:lnSpc>
                          <a:spcPct val="100000"/>
                        </a:lnSpc>
                        <a:spcBef>
                          <a:spcPts val="125"/>
                        </a:spcBef>
                        <a:tabLst>
                          <a:tab pos="808355" algn="l"/>
                        </a:tabLst>
                      </a:pPr>
                      <a:r>
                        <a:rPr lang="en-US" sz="2000" dirty="0">
                          <a:solidFill>
                            <a:srgbClr val="000000"/>
                          </a:solidFill>
                        </a:rPr>
                        <a:t>112.18</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3"/>
                  </a:ext>
                </a:extLst>
              </a:tr>
              <a:tr h="206375">
                <a:tc>
                  <a:txBody>
                    <a:bodyPr/>
                    <a:lstStyle/>
                    <a:p>
                      <a:pPr marL="57150">
                        <a:lnSpc>
                          <a:spcPct val="100000"/>
                        </a:lnSpc>
                        <a:spcBef>
                          <a:spcPts val="225"/>
                        </a:spcBef>
                      </a:pPr>
                      <a:r>
                        <a:rPr sz="2000" b="1" spc="-5" dirty="0">
                          <a:solidFill>
                            <a:srgbClr val="000000"/>
                          </a:solidFill>
                        </a:rPr>
                        <a:t>Democrat</a:t>
                      </a:r>
                      <a:endParaRPr sz="2000" b="1" dirty="0">
                        <a:solidFill>
                          <a:srgbClr val="000000"/>
                        </a:solidFill>
                        <a:latin typeface="Roboto Condensed"/>
                        <a:cs typeface="Roboto Condensed"/>
                      </a:endParaRPr>
                    </a:p>
                  </a:txBody>
                  <a:tcPr marL="0" marR="0" marT="28575" marB="0"/>
                </a:tc>
                <a:tc>
                  <a:txBody>
                    <a:bodyPr/>
                    <a:lstStyle/>
                    <a:p>
                      <a:pPr marL="98425" algn="ctr">
                        <a:lnSpc>
                          <a:spcPct val="100000"/>
                        </a:lnSpc>
                        <a:spcBef>
                          <a:spcPts val="125"/>
                        </a:spcBef>
                        <a:tabLst>
                          <a:tab pos="675005" algn="l"/>
                        </a:tabLst>
                      </a:pPr>
                      <a:r>
                        <a:rPr sz="2000" dirty="0">
                          <a:solidFill>
                            <a:srgbClr val="000000"/>
                          </a:solidFill>
                        </a:rPr>
                        <a:t>387</a:t>
                      </a:r>
                      <a:endParaRPr sz="2000" dirty="0">
                        <a:solidFill>
                          <a:srgbClr val="000000"/>
                        </a:solidFill>
                        <a:latin typeface="STIX"/>
                        <a:cs typeface="STIX"/>
                      </a:endParaRPr>
                    </a:p>
                  </a:txBody>
                  <a:tcPr marL="0" marR="0" marT="15875" marB="0"/>
                </a:tc>
                <a:tc>
                  <a:txBody>
                    <a:bodyPr/>
                    <a:lstStyle/>
                    <a:p>
                      <a:pPr marL="98425" algn="ctr">
                        <a:lnSpc>
                          <a:spcPct val="100000"/>
                        </a:lnSpc>
                        <a:spcBef>
                          <a:spcPts val="125"/>
                        </a:spcBef>
                        <a:tabLst>
                          <a:tab pos="675005" algn="l"/>
                        </a:tabLst>
                      </a:pPr>
                      <a:r>
                        <a:rPr lang="en-US" sz="2000" dirty="0">
                          <a:solidFill>
                            <a:srgbClr val="000000"/>
                          </a:solidFill>
                          <a:latin typeface="+mj-lt"/>
                          <a:cs typeface="STIX"/>
                        </a:rPr>
                        <a:t>299.62</a:t>
                      </a:r>
                      <a:endParaRPr sz="2000" dirty="0">
                        <a:solidFill>
                          <a:srgbClr val="000000"/>
                        </a:solidFill>
                        <a:latin typeface="+mj-lt"/>
                        <a:cs typeface="STIX"/>
                      </a:endParaRPr>
                    </a:p>
                  </a:txBody>
                  <a:tcPr marL="0" marR="0" marT="15875" marB="0"/>
                </a:tc>
                <a:tc>
                  <a:txBody>
                    <a:bodyPr/>
                    <a:lstStyle/>
                    <a:p>
                      <a:pPr marL="267335">
                        <a:lnSpc>
                          <a:spcPct val="100000"/>
                        </a:lnSpc>
                        <a:spcBef>
                          <a:spcPts val="125"/>
                        </a:spcBef>
                        <a:tabLst>
                          <a:tab pos="808355" algn="l"/>
                        </a:tabLst>
                      </a:pPr>
                      <a:r>
                        <a:rPr sz="2000" dirty="0">
                          <a:solidFill>
                            <a:srgbClr val="000000"/>
                          </a:solidFill>
                        </a:rPr>
                        <a:t>30	</a:t>
                      </a:r>
                      <a:endParaRPr sz="2000" dirty="0">
                        <a:solidFill>
                          <a:srgbClr val="000000"/>
                        </a:solidFill>
                        <a:latin typeface="STIX"/>
                        <a:cs typeface="STIX"/>
                      </a:endParaRPr>
                    </a:p>
                  </a:txBody>
                  <a:tcPr marL="0" marR="0" marT="15875" marB="0"/>
                </a:tc>
                <a:tc>
                  <a:txBody>
                    <a:bodyPr/>
                    <a:lstStyle/>
                    <a:p>
                      <a:pPr marL="267335">
                        <a:lnSpc>
                          <a:spcPct val="100000"/>
                        </a:lnSpc>
                        <a:spcBef>
                          <a:spcPts val="125"/>
                        </a:spcBef>
                        <a:tabLst>
                          <a:tab pos="808355" algn="l"/>
                        </a:tabLst>
                      </a:pPr>
                      <a:r>
                        <a:rPr lang="en-US" sz="2000" dirty="0">
                          <a:solidFill>
                            <a:srgbClr val="000000"/>
                          </a:solidFill>
                        </a:rPr>
                        <a:t>116.38</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4"/>
                  </a:ext>
                </a:extLst>
              </a:tr>
              <a:tr h="205740">
                <a:tc>
                  <a:txBody>
                    <a:bodyPr/>
                    <a:lstStyle/>
                    <a:p>
                      <a:pPr marL="57150">
                        <a:lnSpc>
                          <a:spcPct val="100000"/>
                        </a:lnSpc>
                        <a:spcBef>
                          <a:spcPts val="225"/>
                        </a:spcBef>
                      </a:pPr>
                      <a:r>
                        <a:rPr sz="2000" b="1" dirty="0">
                          <a:solidFill>
                            <a:srgbClr val="000000"/>
                          </a:solidFill>
                        </a:rPr>
                        <a:t>Independent</a:t>
                      </a:r>
                      <a:endParaRPr sz="2000" b="1" dirty="0">
                        <a:solidFill>
                          <a:srgbClr val="000000"/>
                        </a:solidFill>
                        <a:latin typeface="Roboto Condensed"/>
                        <a:cs typeface="Roboto Condensed"/>
                      </a:endParaRPr>
                    </a:p>
                  </a:txBody>
                  <a:tcPr marL="0" marR="0" marT="28575" marB="0"/>
                </a:tc>
                <a:tc>
                  <a:txBody>
                    <a:bodyPr/>
                    <a:lstStyle/>
                    <a:p>
                      <a:pPr marL="98425" algn="ctr">
                        <a:lnSpc>
                          <a:spcPct val="100000"/>
                        </a:lnSpc>
                        <a:spcBef>
                          <a:spcPts val="125"/>
                        </a:spcBef>
                        <a:tabLst>
                          <a:tab pos="675005" algn="l"/>
                        </a:tabLst>
                      </a:pPr>
                      <a:r>
                        <a:rPr sz="2000" dirty="0">
                          <a:solidFill>
                            <a:srgbClr val="000000"/>
                          </a:solidFill>
                        </a:rPr>
                        <a:t>476</a:t>
                      </a:r>
                      <a:endParaRPr sz="2000" dirty="0">
                        <a:solidFill>
                          <a:srgbClr val="000000"/>
                        </a:solidFill>
                        <a:latin typeface="STIX"/>
                        <a:cs typeface="STIX"/>
                      </a:endParaRPr>
                    </a:p>
                  </a:txBody>
                  <a:tcPr marL="0" marR="0" marT="15875" marB="0"/>
                </a:tc>
                <a:tc>
                  <a:txBody>
                    <a:bodyPr/>
                    <a:lstStyle/>
                    <a:p>
                      <a:pPr marL="98425" algn="ctr">
                        <a:lnSpc>
                          <a:spcPct val="100000"/>
                        </a:lnSpc>
                        <a:spcBef>
                          <a:spcPts val="125"/>
                        </a:spcBef>
                        <a:tabLst>
                          <a:tab pos="675005" algn="l"/>
                        </a:tabLst>
                      </a:pPr>
                      <a:r>
                        <a:rPr lang="en-US" sz="2000" dirty="0">
                          <a:solidFill>
                            <a:srgbClr val="000000"/>
                          </a:solidFill>
                          <a:latin typeface="+mj-lt"/>
                          <a:cs typeface="STIX"/>
                        </a:rPr>
                        <a:t>481.84</a:t>
                      </a:r>
                      <a:endParaRPr sz="2000" dirty="0">
                        <a:solidFill>
                          <a:srgbClr val="000000"/>
                        </a:solidFill>
                        <a:latin typeface="+mj-lt"/>
                        <a:cs typeface="STIX"/>
                      </a:endParaRPr>
                    </a:p>
                  </a:txBody>
                  <a:tcPr marL="0" marR="0" marT="15875" marB="0"/>
                </a:tc>
                <a:tc>
                  <a:txBody>
                    <a:bodyPr/>
                    <a:lstStyle/>
                    <a:p>
                      <a:pPr marL="232410">
                        <a:lnSpc>
                          <a:spcPct val="100000"/>
                        </a:lnSpc>
                        <a:spcBef>
                          <a:spcPts val="125"/>
                        </a:spcBef>
                        <a:tabLst>
                          <a:tab pos="808355" algn="l"/>
                        </a:tabLst>
                      </a:pPr>
                      <a:r>
                        <a:rPr sz="2000" dirty="0">
                          <a:solidFill>
                            <a:srgbClr val="000000"/>
                          </a:solidFill>
                        </a:rPr>
                        <a:t>193	</a:t>
                      </a:r>
                      <a:endParaRPr sz="2000" dirty="0">
                        <a:solidFill>
                          <a:srgbClr val="000000"/>
                        </a:solidFill>
                        <a:latin typeface="STIX"/>
                        <a:cs typeface="STIX"/>
                      </a:endParaRPr>
                    </a:p>
                  </a:txBody>
                  <a:tcPr marL="0" marR="0" marT="15875" marB="0"/>
                </a:tc>
                <a:tc>
                  <a:txBody>
                    <a:bodyPr/>
                    <a:lstStyle/>
                    <a:p>
                      <a:pPr marL="232410" marR="0" indent="0" algn="l" defTabSz="914400" rtl="0" eaLnBrk="1" fontAlgn="auto" latinLnBrk="0" hangingPunct="1">
                        <a:lnSpc>
                          <a:spcPct val="100000"/>
                        </a:lnSpc>
                        <a:spcBef>
                          <a:spcPts val="125"/>
                        </a:spcBef>
                        <a:spcAft>
                          <a:spcPts val="0"/>
                        </a:spcAft>
                        <a:buClrTx/>
                        <a:buSzTx/>
                        <a:buFontTx/>
                        <a:buNone/>
                        <a:tabLst>
                          <a:tab pos="808355" algn="l"/>
                        </a:tabLst>
                        <a:defRPr/>
                      </a:pPr>
                      <a:r>
                        <a:rPr lang="en-US" sz="2000" dirty="0">
                          <a:solidFill>
                            <a:srgbClr val="000000"/>
                          </a:solidFill>
                        </a:rPr>
                        <a:t>187.16</a:t>
                      </a:r>
                      <a:endParaRPr lang="en-US" sz="2000" dirty="0">
                        <a:solidFill>
                          <a:srgbClr val="000000"/>
                        </a:solidFill>
                        <a:latin typeface="STIX"/>
                        <a:cs typeface="STIX"/>
                      </a:endParaRPr>
                    </a:p>
                  </a:txBody>
                  <a:tcPr marL="0" marR="0" marT="15875" marB="0"/>
                </a:tc>
                <a:extLst>
                  <a:ext uri="{0D108BD9-81ED-4DB2-BD59-A6C34878D82A}">
                    <a16:rowId xmlns:a16="http://schemas.microsoft.com/office/drawing/2014/main" xmlns="" val="10005"/>
                  </a:ext>
                </a:extLst>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16.3.1 (cont.)</a:t>
            </a:r>
          </a:p>
        </p:txBody>
      </p:sp>
      <p:sp>
        <p:nvSpPr>
          <p:cNvPr id="3" name="Content Placeholder 2"/>
          <p:cNvSpPr>
            <a:spLocks noGrp="1"/>
          </p:cNvSpPr>
          <p:nvPr>
            <p:ph idx="1"/>
          </p:nvPr>
        </p:nvSpPr>
        <p:spPr/>
        <p:txBody>
          <a:bodyPr/>
          <a:lstStyle/>
          <a:p>
            <a:r>
              <a:rPr lang="en-US" dirty="0"/>
              <a:t>Based on these results the test statistic is calculated as follows.</a:t>
            </a:r>
          </a:p>
        </p:txBody>
      </p:sp>
      <p:graphicFrame>
        <p:nvGraphicFramePr>
          <p:cNvPr id="222211" name="Object 3"/>
          <p:cNvGraphicFramePr>
            <a:graphicFrameLocks noChangeAspect="1"/>
          </p:cNvGraphicFramePr>
          <p:nvPr>
            <p:extLst>
              <p:ext uri="{D42A27DB-BD31-4B8C-83A1-F6EECF244321}">
                <p14:modId xmlns:p14="http://schemas.microsoft.com/office/powerpoint/2010/main" val="1569265709"/>
              </p:ext>
            </p:extLst>
          </p:nvPr>
        </p:nvGraphicFramePr>
        <p:xfrm>
          <a:off x="557213" y="2249488"/>
          <a:ext cx="8064500" cy="2082800"/>
        </p:xfrm>
        <a:graphic>
          <a:graphicData uri="http://schemas.openxmlformats.org/presentationml/2006/ole">
            <mc:AlternateContent xmlns:mc="http://schemas.openxmlformats.org/markup-compatibility/2006">
              <mc:Choice xmlns:v="urn:schemas-microsoft-com:vml" Requires="v">
                <p:oleObj spid="_x0000_s222217" name="Equation" r:id="rId3" imgW="8064360" imgH="2082600" progId="Equation.DSMT4">
                  <p:embed/>
                </p:oleObj>
              </mc:Choice>
              <mc:Fallback>
                <p:oleObj name="Equation" r:id="rId3" imgW="8064360" imgH="2082600" progId="Equation.DSMT4">
                  <p:embed/>
                  <p:pic>
                    <p:nvPicPr>
                      <p:cNvPr id="0" name="Picture 3"/>
                      <p:cNvPicPr>
                        <a:picLocks noChangeAspect="1" noChangeArrowheads="1"/>
                      </p:cNvPicPr>
                      <p:nvPr/>
                    </p:nvPicPr>
                    <p:blipFill>
                      <a:blip r:embed="rId4"/>
                      <a:srcRect/>
                      <a:stretch>
                        <a:fillRect/>
                      </a:stretch>
                    </p:blipFill>
                    <p:spPr bwMode="auto">
                      <a:xfrm>
                        <a:off x="557213" y="2249488"/>
                        <a:ext cx="8064500" cy="208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2212" name="Object 4"/>
          <p:cNvGraphicFramePr>
            <a:graphicFrameLocks noChangeAspect="1"/>
          </p:cNvGraphicFramePr>
          <p:nvPr/>
        </p:nvGraphicFramePr>
        <p:xfrm>
          <a:off x="1003300" y="4572000"/>
          <a:ext cx="1435100" cy="292100"/>
        </p:xfrm>
        <a:graphic>
          <a:graphicData uri="http://schemas.openxmlformats.org/presentationml/2006/ole">
            <mc:AlternateContent xmlns:mc="http://schemas.openxmlformats.org/markup-compatibility/2006">
              <mc:Choice xmlns:v="urn:schemas-microsoft-com:vml" Requires="v">
                <p:oleObj spid="_x0000_s222218" name="Equation" r:id="rId5" imgW="1434960" imgH="291960" progId="Equation.DSMT4">
                  <p:embed/>
                </p:oleObj>
              </mc:Choice>
              <mc:Fallback>
                <p:oleObj name="Equation" r:id="rId5" imgW="143496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3300" y="4572000"/>
                        <a:ext cx="1435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22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22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16.3.1 (cont.)</a:t>
            </a:r>
          </a:p>
        </p:txBody>
      </p:sp>
      <p:sp>
        <p:nvSpPr>
          <p:cNvPr id="3" name="Content Placeholder 2"/>
          <p:cNvSpPr>
            <a:spLocks noGrp="1"/>
          </p:cNvSpPr>
          <p:nvPr>
            <p:ph idx="1"/>
          </p:nvPr>
        </p:nvSpPr>
        <p:spPr/>
        <p:txBody>
          <a:bodyPr/>
          <a:lstStyle/>
          <a:p>
            <a:r>
              <a:rPr lang="en-US" b="1" dirty="0"/>
              <a:t>Step 4: </a:t>
            </a:r>
            <a:r>
              <a:rPr lang="en-US" dirty="0"/>
              <a:t>Determine the critical value(s) or </a:t>
            </a:r>
            <a:r>
              <a:rPr lang="en-US" i="1" dirty="0"/>
              <a:t>P</a:t>
            </a:r>
            <a:r>
              <a:rPr lang="en-US" dirty="0"/>
              <a:t>-value.</a:t>
            </a:r>
          </a:p>
          <a:p>
            <a:r>
              <a:rPr lang="en-US" dirty="0"/>
              <a:t>Since the level of the test is </a:t>
            </a:r>
            <a:r>
              <a:rPr lang="el-GR" i="1" dirty="0" smtClean="0">
                <a:solidFill>
                  <a:schemeClr val="tx1"/>
                </a:solidFill>
                <a:latin typeface="Cambria Math" panose="02040503050406030204" pitchFamily="18" charset="0"/>
                <a:ea typeface="Cambria Math" panose="02040503050406030204" pitchFamily="18" charset="0"/>
              </a:rPr>
              <a:t>α</a:t>
            </a:r>
            <a:r>
              <a:rPr lang="en-US" dirty="0" smtClean="0"/>
              <a:t> </a:t>
            </a:r>
            <a:r>
              <a:rPr lang="en-US" dirty="0"/>
              <a:t>= 0.10 and we will reject the null hypothesis for large values of the test statistic, the chi-square critical value is         with 2 degrees of freedom or 4.605. Values of the test statistic larger than 4.605 would indicate that the apparent dependence of the two classifications could not be due to ordinary sampling variation alone.</a:t>
            </a:r>
          </a:p>
        </p:txBody>
      </p:sp>
      <p:graphicFrame>
        <p:nvGraphicFramePr>
          <p:cNvPr id="223234" name="Object 2"/>
          <p:cNvGraphicFramePr>
            <a:graphicFrameLocks noChangeAspect="1"/>
          </p:cNvGraphicFramePr>
          <p:nvPr>
            <p:extLst>
              <p:ext uri="{D42A27DB-BD31-4B8C-83A1-F6EECF244321}">
                <p14:modId xmlns:p14="http://schemas.microsoft.com/office/powerpoint/2010/main" val="891069856"/>
              </p:ext>
            </p:extLst>
          </p:nvPr>
        </p:nvGraphicFramePr>
        <p:xfrm>
          <a:off x="4849813" y="2624138"/>
          <a:ext cx="647700" cy="469900"/>
        </p:xfrm>
        <a:graphic>
          <a:graphicData uri="http://schemas.openxmlformats.org/presentationml/2006/ole">
            <mc:AlternateContent xmlns:mc="http://schemas.openxmlformats.org/markup-compatibility/2006">
              <mc:Choice xmlns:v="urn:schemas-microsoft-com:vml" Requires="v">
                <p:oleObj spid="_x0000_s223237" name="Equation" r:id="rId3" imgW="647640" imgH="469800" progId="Equation.DSMT4">
                  <p:embed/>
                </p:oleObj>
              </mc:Choice>
              <mc:Fallback>
                <p:oleObj name="Equation" r:id="rId3" imgW="647640" imgH="469800" progId="Equation.DSMT4">
                  <p:embed/>
                  <p:pic>
                    <p:nvPicPr>
                      <p:cNvPr id="0" name="Picture 2"/>
                      <p:cNvPicPr>
                        <a:picLocks noChangeAspect="1" noChangeArrowheads="1"/>
                      </p:cNvPicPr>
                      <p:nvPr/>
                    </p:nvPicPr>
                    <p:blipFill>
                      <a:blip r:embed="rId4"/>
                      <a:srcRect/>
                      <a:stretch>
                        <a:fillRect/>
                      </a:stretch>
                    </p:blipFill>
                    <p:spPr bwMode="auto">
                      <a:xfrm>
                        <a:off x="4849813" y="2624138"/>
                        <a:ext cx="647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16.3.1 (cont.)</a:t>
            </a:r>
          </a:p>
        </p:txBody>
      </p:sp>
      <p:sp>
        <p:nvSpPr>
          <p:cNvPr id="3" name="Content Placeholder 2"/>
          <p:cNvSpPr>
            <a:spLocks noGrp="1"/>
          </p:cNvSpPr>
          <p:nvPr>
            <p:ph idx="1"/>
          </p:nvPr>
        </p:nvSpPr>
        <p:spPr>
          <a:xfrm>
            <a:off x="457200" y="4191000"/>
            <a:ext cx="8229600" cy="1661160"/>
          </a:xfrm>
        </p:spPr>
        <p:txBody>
          <a:bodyPr>
            <a:normAutofit lnSpcReduction="10000"/>
          </a:bodyPr>
          <a:lstStyle/>
          <a:p>
            <a:r>
              <a:rPr lang="en-US" dirty="0"/>
              <a:t>Using technology we obtain a test statistic of 170.467 (slightly different from our calculated value due to our intermediate rounding), and find that the </a:t>
            </a:r>
            <a:r>
              <a:rPr lang="en-US" i="1" dirty="0"/>
              <a:t>P</a:t>
            </a:r>
            <a:r>
              <a:rPr lang="en-US" dirty="0"/>
              <a:t>-value is essentially zero.</a:t>
            </a:r>
          </a:p>
        </p:txBody>
      </p:sp>
      <p:pic>
        <p:nvPicPr>
          <p:cNvPr id="22425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600200" y="1219200"/>
            <a:ext cx="5943600" cy="290098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Contingency Table (or Two-Way Frequency Table)</a:t>
            </a:r>
          </a:p>
        </p:txBody>
      </p:sp>
      <p:sp>
        <p:nvSpPr>
          <p:cNvPr id="3" name="Content Placeholder 2"/>
          <p:cNvSpPr>
            <a:spLocks noGrp="1"/>
          </p:cNvSpPr>
          <p:nvPr>
            <p:ph idx="1"/>
          </p:nvPr>
        </p:nvSpPr>
        <p:spPr>
          <a:xfrm>
            <a:off x="457200" y="1280160"/>
            <a:ext cx="8229600" cy="4056495"/>
          </a:xfrm>
          <a:solidFill>
            <a:srgbClr val="FFFFCC"/>
          </a:solidFill>
          <a:ln w="28575">
            <a:solidFill>
              <a:srgbClr val="000000"/>
            </a:solidFill>
          </a:ln>
        </p:spPr>
        <p:txBody>
          <a:bodyPr wrap="square">
            <a:spAutoFit/>
          </a:bodyPr>
          <a:lstStyle/>
          <a:p>
            <a:pPr algn="ctr"/>
            <a:r>
              <a:rPr lang="en-US" b="1" dirty="0">
                <a:solidFill>
                  <a:srgbClr val="000000"/>
                </a:solidFill>
              </a:rPr>
              <a:t>Definition</a:t>
            </a:r>
          </a:p>
          <a:p>
            <a:r>
              <a:rPr lang="en-US" dirty="0">
                <a:solidFill>
                  <a:srgbClr val="000000"/>
                </a:solidFill>
              </a:rPr>
              <a:t>A </a:t>
            </a:r>
            <a:r>
              <a:rPr lang="en-US" b="1" dirty="0">
                <a:solidFill>
                  <a:srgbClr val="C00000"/>
                </a:solidFill>
              </a:rPr>
              <a:t>contingency table</a:t>
            </a:r>
            <a:r>
              <a:rPr lang="en-US" b="1" dirty="0">
                <a:solidFill>
                  <a:srgbClr val="000000"/>
                </a:solidFill>
              </a:rPr>
              <a:t> </a:t>
            </a:r>
            <a:r>
              <a:rPr lang="en-US" dirty="0">
                <a:solidFill>
                  <a:srgbClr val="000000"/>
                </a:solidFill>
              </a:rPr>
              <a:t>organizes data on two characteristics simultaneously. Each cell in a contingency table contains either a count or a proportion which represents the number of observations falling into that cell. It is important to note that contingency tables are composed of two variables which each satisfy the properties of the multinomial distribution.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16.3.1 (cont.)</a:t>
            </a:r>
          </a:p>
        </p:txBody>
      </p:sp>
      <p:sp>
        <p:nvSpPr>
          <p:cNvPr id="3" name="Content Placeholder 2"/>
          <p:cNvSpPr>
            <a:spLocks noGrp="1"/>
          </p:cNvSpPr>
          <p:nvPr>
            <p:ph idx="1"/>
          </p:nvPr>
        </p:nvSpPr>
        <p:spPr/>
        <p:txBody>
          <a:bodyPr/>
          <a:lstStyle/>
          <a:p>
            <a:r>
              <a:rPr lang="en-US" b="1" dirty="0"/>
              <a:t>Step 5: </a:t>
            </a:r>
            <a:r>
              <a:rPr lang="en-US" dirty="0"/>
              <a:t>Make the decision to reject or fail to reject </a:t>
            </a:r>
            <a:r>
              <a:rPr lang="en-US" i="1" dirty="0"/>
              <a:t>H</a:t>
            </a:r>
            <a:r>
              <a:rPr lang="en-US" baseline="-25000" dirty="0"/>
              <a:t>0</a:t>
            </a:r>
            <a:r>
              <a:rPr lang="en-US" dirty="0"/>
              <a:t>.</a:t>
            </a:r>
          </a:p>
          <a:p>
            <a:r>
              <a:rPr lang="en-US" dirty="0"/>
              <a:t>Since the test statistic falls in the rejection region, the null hypothesis should be rejected.</a:t>
            </a:r>
          </a:p>
        </p:txBody>
      </p:sp>
      <p:pic>
        <p:nvPicPr>
          <p:cNvPr id="225282" name="Picture 2"/>
          <p:cNvPicPr>
            <a:picLocks noChangeAspect="1" noChangeArrowheads="1"/>
          </p:cNvPicPr>
          <p:nvPr/>
        </p:nvPicPr>
        <p:blipFill>
          <a:blip r:embed="rId2" cstate="print"/>
          <a:srcRect/>
          <a:stretch>
            <a:fillRect/>
          </a:stretch>
        </p:blipFill>
        <p:spPr bwMode="auto">
          <a:xfrm>
            <a:off x="685800" y="2895600"/>
            <a:ext cx="7772400" cy="1803024"/>
          </a:xfrm>
          <a:prstGeom prst="rect">
            <a:avLst/>
          </a:prstGeom>
          <a:noFill/>
          <a:ln w="9525">
            <a:noFill/>
            <a:miter lim="800000"/>
            <a:headEnd/>
            <a:tailEnd/>
          </a:ln>
        </p:spPr>
      </p:pic>
      <p:sp>
        <p:nvSpPr>
          <p:cNvPr id="5" name="Rectangle 4"/>
          <p:cNvSpPr/>
          <p:nvPr/>
        </p:nvSpPr>
        <p:spPr>
          <a:xfrm>
            <a:off x="457200" y="4800600"/>
            <a:ext cx="8229600" cy="954107"/>
          </a:xfrm>
          <a:prstGeom prst="rect">
            <a:avLst/>
          </a:prstGeom>
        </p:spPr>
        <p:txBody>
          <a:bodyPr>
            <a:spAutoFit/>
          </a:bodyPr>
          <a:lstStyle/>
          <a:p>
            <a:r>
              <a:rPr lang="en-US" sz="2800" dirty="0"/>
              <a:t>Since the </a:t>
            </a:r>
            <a:r>
              <a:rPr lang="en-US" sz="2800" i="1" dirty="0"/>
              <a:t>P</a:t>
            </a:r>
            <a:r>
              <a:rPr lang="en-US" sz="2800" dirty="0"/>
              <a:t>-value, which is approximately 0, is less than </a:t>
            </a:r>
            <a:r>
              <a:rPr lang="el-GR" sz="2800" i="1" dirty="0" smtClean="0">
                <a:latin typeface="Cambria Math" panose="02040503050406030204" pitchFamily="18" charset="0"/>
                <a:ea typeface="Cambria Math" panose="02040503050406030204" pitchFamily="18" charset="0"/>
              </a:rPr>
              <a:t>α</a:t>
            </a:r>
            <a:r>
              <a:rPr lang="en-US" sz="2800" dirty="0" smtClean="0"/>
              <a:t> </a:t>
            </a:r>
            <a:r>
              <a:rPr lang="en-US" sz="2800" dirty="0"/>
              <a:t>= 0.10, we also reject </a:t>
            </a:r>
            <a:r>
              <a:rPr lang="en-US" sz="2800" i="1" dirty="0"/>
              <a:t>H</a:t>
            </a:r>
            <a:r>
              <a:rPr lang="en-US" sz="2800" baseline="-25000" dirty="0"/>
              <a:t>0</a:t>
            </a:r>
            <a:r>
              <a:rPr lang="en-US" sz="2800" dirty="0"/>
              <a:t> using the </a:t>
            </a:r>
            <a:r>
              <a:rPr lang="en-US" sz="2800" i="1" dirty="0"/>
              <a:t>P</a:t>
            </a:r>
            <a:r>
              <a:rPr lang="en-US" sz="2800" dirty="0"/>
              <a:t>-value method.</a:t>
            </a:r>
            <a:r>
              <a:rPr lang="en-US" sz="2800" i="1" dirty="0"/>
              <a: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16.3.1 (cont.)</a:t>
            </a:r>
          </a:p>
        </p:txBody>
      </p:sp>
      <p:sp>
        <p:nvSpPr>
          <p:cNvPr id="3" name="Content Placeholder 2"/>
          <p:cNvSpPr>
            <a:spLocks noGrp="1"/>
          </p:cNvSpPr>
          <p:nvPr>
            <p:ph idx="1"/>
          </p:nvPr>
        </p:nvSpPr>
        <p:spPr/>
        <p:txBody>
          <a:bodyPr/>
          <a:lstStyle/>
          <a:p>
            <a:r>
              <a:rPr lang="en-US" b="1" dirty="0"/>
              <a:t>Step 6: </a:t>
            </a:r>
            <a:r>
              <a:rPr lang="en-US" dirty="0"/>
              <a:t>State the conclusion in terms of the original problem.</a:t>
            </a:r>
          </a:p>
          <a:p>
            <a:r>
              <a:rPr lang="en-US" dirty="0"/>
              <a:t>There is evidence at the 0.10 level to conclude that support for raising the national minimum wage and political affiliation are dependent. The difference in support is too great to believe it to be attributed to ordinary sampling variation alone.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Chi-Square Test for Association</a:t>
            </a:r>
          </a:p>
        </p:txBody>
      </p:sp>
      <p:sp>
        <p:nvSpPr>
          <p:cNvPr id="3" name="Content Placeholder 2"/>
          <p:cNvSpPr>
            <a:spLocks noGrp="1"/>
          </p:cNvSpPr>
          <p:nvPr>
            <p:ph idx="1"/>
          </p:nvPr>
        </p:nvSpPr>
        <p:spPr>
          <a:xfrm>
            <a:off x="457200" y="1280160"/>
            <a:ext cx="8229600" cy="2936188"/>
          </a:xfrm>
          <a:solidFill>
            <a:srgbClr val="FFFFCC"/>
          </a:solidFill>
          <a:ln w="28575">
            <a:solidFill>
              <a:srgbClr val="000000"/>
            </a:solidFill>
          </a:ln>
        </p:spPr>
        <p:txBody>
          <a:bodyPr wrap="square">
            <a:spAutoFit/>
          </a:bodyPr>
          <a:lstStyle/>
          <a:p>
            <a:pPr algn="ctr"/>
            <a:r>
              <a:rPr lang="en-US" b="1" dirty="0">
                <a:solidFill>
                  <a:srgbClr val="000000"/>
                </a:solidFill>
              </a:rPr>
              <a:t>Procedure</a:t>
            </a:r>
          </a:p>
          <a:p>
            <a:r>
              <a:rPr lang="en-US" b="1" dirty="0">
                <a:solidFill>
                  <a:srgbClr val="000000"/>
                </a:solidFill>
              </a:rPr>
              <a:t>Assumptions:</a:t>
            </a:r>
          </a:p>
          <a:p>
            <a:pPr marL="514350" indent="-514350">
              <a:buFont typeface="+mj-lt"/>
              <a:buAutoNum type="arabicPeriod"/>
            </a:pPr>
            <a:r>
              <a:rPr lang="en-US" dirty="0">
                <a:solidFill>
                  <a:srgbClr val="000000"/>
                </a:solidFill>
              </a:rPr>
              <a:t>The conditions for a multinomial random variable are met for both variables.</a:t>
            </a:r>
          </a:p>
          <a:p>
            <a:pPr marL="514350" indent="-514350">
              <a:buFont typeface="+mj-lt"/>
              <a:buAutoNum type="arabicPeriod"/>
            </a:pPr>
            <a:r>
              <a:rPr lang="en-US" dirty="0">
                <a:solidFill>
                  <a:srgbClr val="000000"/>
                </a:solidFill>
              </a:rPr>
              <a:t>The expected value of </a:t>
            </a:r>
            <a:r>
              <a:rPr lang="en-US" i="1" dirty="0" err="1">
                <a:solidFill>
                  <a:srgbClr val="000000"/>
                </a:solidFill>
              </a:rPr>
              <a:t>n</a:t>
            </a:r>
            <a:r>
              <a:rPr lang="en-US" i="1" baseline="-25000" dirty="0" err="1">
                <a:solidFill>
                  <a:srgbClr val="000000"/>
                </a:solidFill>
              </a:rPr>
              <a:t>i</a:t>
            </a:r>
            <a:r>
              <a:rPr lang="en-US" i="1" dirty="0">
                <a:solidFill>
                  <a:srgbClr val="000000"/>
                </a:solidFill>
              </a:rPr>
              <a:t> </a:t>
            </a:r>
            <a:r>
              <a:rPr lang="en-US" dirty="0">
                <a:solidFill>
                  <a:srgbClr val="000000"/>
                </a:solidFill>
              </a:rPr>
              <a:t>is at least 5 for each category.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Chi-Square Test for Association</a:t>
            </a:r>
          </a:p>
        </p:txBody>
      </p:sp>
      <p:sp>
        <p:nvSpPr>
          <p:cNvPr id="3" name="Content Placeholder 2"/>
          <p:cNvSpPr>
            <a:spLocks noGrp="1"/>
          </p:cNvSpPr>
          <p:nvPr>
            <p:ph idx="1"/>
          </p:nvPr>
        </p:nvSpPr>
        <p:spPr>
          <a:xfrm>
            <a:off x="457200" y="1280160"/>
            <a:ext cx="8229600" cy="2936188"/>
          </a:xfrm>
          <a:solidFill>
            <a:srgbClr val="FFFFCC"/>
          </a:solidFill>
          <a:ln w="28575">
            <a:solidFill>
              <a:srgbClr val="000000"/>
            </a:solidFill>
          </a:ln>
        </p:spPr>
        <p:txBody>
          <a:bodyPr wrap="square">
            <a:spAutoFit/>
          </a:bodyPr>
          <a:lstStyle/>
          <a:p>
            <a:pPr algn="ctr"/>
            <a:r>
              <a:rPr lang="en-US" b="1" dirty="0">
                <a:solidFill>
                  <a:srgbClr val="000000"/>
                </a:solidFill>
              </a:rPr>
              <a:t>Procedure (cont.)</a:t>
            </a:r>
          </a:p>
          <a:p>
            <a:r>
              <a:rPr lang="en-US" b="1" dirty="0">
                <a:solidFill>
                  <a:srgbClr val="000000"/>
                </a:solidFill>
              </a:rPr>
              <a:t>Hypotheses:</a:t>
            </a:r>
          </a:p>
          <a:p>
            <a:pPr marL="511175" indent="-511175"/>
            <a:r>
              <a:rPr lang="en-US" i="1" dirty="0">
                <a:solidFill>
                  <a:srgbClr val="000000"/>
                </a:solidFill>
              </a:rPr>
              <a:t>H</a:t>
            </a:r>
            <a:r>
              <a:rPr lang="en-US" baseline="-25000" dirty="0">
                <a:solidFill>
                  <a:srgbClr val="000000"/>
                </a:solidFill>
              </a:rPr>
              <a:t>0</a:t>
            </a:r>
            <a:r>
              <a:rPr lang="en-US" dirty="0">
                <a:solidFill>
                  <a:srgbClr val="000000"/>
                </a:solidFill>
              </a:rPr>
              <a:t>: The two qualitative variables are independent (not related).</a:t>
            </a:r>
          </a:p>
          <a:p>
            <a:pPr marL="511175" indent="-511175"/>
            <a:r>
              <a:rPr lang="en-US" i="1" dirty="0">
                <a:solidFill>
                  <a:srgbClr val="000000"/>
                </a:solidFill>
              </a:rPr>
              <a:t>H</a:t>
            </a:r>
            <a:r>
              <a:rPr lang="en-US" i="1" baseline="-25000" dirty="0">
                <a:solidFill>
                  <a:srgbClr val="000000"/>
                </a:solidFill>
              </a:rPr>
              <a:t>a</a:t>
            </a:r>
            <a:r>
              <a:rPr lang="en-US" dirty="0">
                <a:solidFill>
                  <a:srgbClr val="000000"/>
                </a:solidFill>
              </a:rPr>
              <a:t>: The two qualitative variables are dependent (related).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Chi-Square Test for Association</a:t>
            </a:r>
          </a:p>
        </p:txBody>
      </p:sp>
      <p:sp>
        <p:nvSpPr>
          <p:cNvPr id="3" name="Content Placeholder 2"/>
          <p:cNvSpPr>
            <a:spLocks noGrp="1"/>
          </p:cNvSpPr>
          <p:nvPr>
            <p:ph idx="1"/>
          </p:nvPr>
        </p:nvSpPr>
        <p:spPr>
          <a:xfrm>
            <a:off x="457200" y="1280160"/>
            <a:ext cx="8229600" cy="3625608"/>
          </a:xfrm>
          <a:solidFill>
            <a:srgbClr val="FFFFCC"/>
          </a:solidFill>
          <a:ln w="28575">
            <a:solidFill>
              <a:srgbClr val="000000"/>
            </a:solidFill>
          </a:ln>
        </p:spPr>
        <p:txBody>
          <a:bodyPr wrap="square">
            <a:spAutoFit/>
          </a:bodyPr>
          <a:lstStyle/>
          <a:p>
            <a:pPr algn="ctr"/>
            <a:r>
              <a:rPr lang="en-US" b="1" dirty="0">
                <a:solidFill>
                  <a:srgbClr val="000000"/>
                </a:solidFill>
              </a:rPr>
              <a:t>Procedure (cont.)</a:t>
            </a:r>
          </a:p>
          <a:p>
            <a:r>
              <a:rPr lang="en-US" b="1" dirty="0">
                <a:solidFill>
                  <a:srgbClr val="000000"/>
                </a:solidFill>
              </a:rPr>
              <a:t>Test Statistic:</a:t>
            </a:r>
          </a:p>
          <a:p>
            <a:endParaRPr lang="en-US" b="1" dirty="0">
              <a:solidFill>
                <a:srgbClr val="000000"/>
              </a:solidFill>
            </a:endParaRPr>
          </a:p>
          <a:p>
            <a:endParaRPr lang="en-US" b="1" dirty="0">
              <a:solidFill>
                <a:srgbClr val="000000"/>
              </a:solidFill>
            </a:endParaRPr>
          </a:p>
          <a:p>
            <a:endParaRPr lang="en-US" b="1" dirty="0">
              <a:solidFill>
                <a:srgbClr val="000000"/>
              </a:solidFill>
            </a:endParaRPr>
          </a:p>
          <a:p>
            <a:r>
              <a:rPr lang="en-US" dirty="0">
                <a:solidFill>
                  <a:srgbClr val="000000"/>
                </a:solidFill>
              </a:rPr>
              <a:t>where </a:t>
            </a:r>
            <a:r>
              <a:rPr lang="en-US" i="1" dirty="0">
                <a:solidFill>
                  <a:srgbClr val="000000"/>
                </a:solidFill>
              </a:rPr>
              <a:t>r</a:t>
            </a:r>
            <a:r>
              <a:rPr lang="en-US" dirty="0">
                <a:solidFill>
                  <a:srgbClr val="000000"/>
                </a:solidFill>
              </a:rPr>
              <a:t> = the number of rows, </a:t>
            </a:r>
            <a:r>
              <a:rPr lang="en-US" i="1" dirty="0">
                <a:solidFill>
                  <a:srgbClr val="000000"/>
                </a:solidFill>
              </a:rPr>
              <a:t>c</a:t>
            </a:r>
            <a:r>
              <a:rPr lang="en-US" dirty="0">
                <a:solidFill>
                  <a:srgbClr val="000000"/>
                </a:solidFill>
              </a:rPr>
              <a:t> = the number of </a:t>
            </a:r>
          </a:p>
          <a:p>
            <a:r>
              <a:rPr lang="en-US" dirty="0">
                <a:solidFill>
                  <a:srgbClr val="000000"/>
                </a:solidFill>
              </a:rPr>
              <a:t>columns.</a:t>
            </a:r>
          </a:p>
        </p:txBody>
      </p:sp>
      <p:graphicFrame>
        <p:nvGraphicFramePr>
          <p:cNvPr id="216066" name="Object 2"/>
          <p:cNvGraphicFramePr>
            <a:graphicFrameLocks noChangeAspect="1"/>
          </p:cNvGraphicFramePr>
          <p:nvPr>
            <p:extLst>
              <p:ext uri="{D42A27DB-BD31-4B8C-83A1-F6EECF244321}">
                <p14:modId xmlns:p14="http://schemas.microsoft.com/office/powerpoint/2010/main" val="1476191544"/>
              </p:ext>
            </p:extLst>
          </p:nvPr>
        </p:nvGraphicFramePr>
        <p:xfrm>
          <a:off x="2762250" y="2387600"/>
          <a:ext cx="3619500" cy="1244600"/>
        </p:xfrm>
        <a:graphic>
          <a:graphicData uri="http://schemas.openxmlformats.org/presentationml/2006/ole">
            <mc:AlternateContent xmlns:mc="http://schemas.openxmlformats.org/markup-compatibility/2006">
              <mc:Choice xmlns:v="urn:schemas-microsoft-com:vml" Requires="v">
                <p:oleObj spid="_x0000_s216069" name="Equation" r:id="rId3" imgW="3619440" imgH="1244520" progId="Equation.DSMT4">
                  <p:embed/>
                </p:oleObj>
              </mc:Choice>
              <mc:Fallback>
                <p:oleObj name="Equation" r:id="rId3" imgW="3619440" imgH="1244520" progId="Equation.DSMT4">
                  <p:embed/>
                  <p:pic>
                    <p:nvPicPr>
                      <p:cNvPr id="0" name="Picture 2"/>
                      <p:cNvPicPr>
                        <a:picLocks noChangeAspect="1" noChangeArrowheads="1"/>
                      </p:cNvPicPr>
                      <p:nvPr/>
                    </p:nvPicPr>
                    <p:blipFill>
                      <a:blip r:embed="rId4"/>
                      <a:srcRect/>
                      <a:stretch>
                        <a:fillRect/>
                      </a:stretch>
                    </p:blipFill>
                    <p:spPr bwMode="auto">
                      <a:xfrm>
                        <a:off x="2762250" y="2387600"/>
                        <a:ext cx="3619500" cy="124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Chi-Square Test for Association</a:t>
            </a:r>
          </a:p>
        </p:txBody>
      </p:sp>
      <p:sp>
        <p:nvSpPr>
          <p:cNvPr id="3" name="Content Placeholder 2"/>
          <p:cNvSpPr>
            <a:spLocks noGrp="1"/>
          </p:cNvSpPr>
          <p:nvPr>
            <p:ph idx="1"/>
          </p:nvPr>
        </p:nvSpPr>
        <p:spPr>
          <a:xfrm>
            <a:off x="457200" y="1280160"/>
            <a:ext cx="8229600" cy="4053840"/>
          </a:xfrm>
          <a:solidFill>
            <a:srgbClr val="FFFFCC"/>
          </a:solidFill>
          <a:ln w="28575">
            <a:solidFill>
              <a:srgbClr val="000000"/>
            </a:solidFill>
          </a:ln>
        </p:spPr>
        <p:txBody>
          <a:bodyPr wrap="square">
            <a:noAutofit/>
          </a:bodyPr>
          <a:lstStyle/>
          <a:p>
            <a:pPr algn="ctr"/>
            <a:r>
              <a:rPr lang="en-US" b="1" dirty="0">
                <a:solidFill>
                  <a:srgbClr val="000000"/>
                </a:solidFill>
              </a:rPr>
              <a:t>Procedure (cont.)</a:t>
            </a:r>
          </a:p>
          <a:p>
            <a:r>
              <a:rPr lang="en-US" dirty="0">
                <a:solidFill>
                  <a:srgbClr val="000000"/>
                </a:solidFill>
              </a:rPr>
              <a:t>                         where </a:t>
            </a:r>
            <a:r>
              <a:rPr lang="en-US" i="1" dirty="0">
                <a:solidFill>
                  <a:srgbClr val="000000"/>
                </a:solidFill>
              </a:rPr>
              <a:t>n</a:t>
            </a:r>
            <a:r>
              <a:rPr lang="en-US" dirty="0">
                <a:solidFill>
                  <a:srgbClr val="000000"/>
                </a:solidFill>
              </a:rPr>
              <a:t> is the total number of </a:t>
            </a:r>
          </a:p>
          <a:p>
            <a:r>
              <a:rPr lang="en-US" dirty="0">
                <a:solidFill>
                  <a:srgbClr val="000000"/>
                </a:solidFill>
              </a:rPr>
              <a:t>observations and     </a:t>
            </a:r>
            <a:r>
              <a:rPr lang="en-US" dirty="0" err="1">
                <a:solidFill>
                  <a:srgbClr val="000000"/>
                </a:solidFill>
              </a:rPr>
              <a:t>and</a:t>
            </a:r>
            <a:r>
              <a:rPr lang="en-US" dirty="0">
                <a:solidFill>
                  <a:srgbClr val="000000"/>
                </a:solidFill>
              </a:rPr>
              <a:t>      are estimates of the true population proportions, </a:t>
            </a:r>
            <a:r>
              <a:rPr lang="en-US" i="1" dirty="0">
                <a:solidFill>
                  <a:srgbClr val="000000"/>
                </a:solidFill>
              </a:rPr>
              <a:t>p</a:t>
            </a:r>
            <a:r>
              <a:rPr lang="en-US" i="1" baseline="-25000" dirty="0">
                <a:solidFill>
                  <a:srgbClr val="000000"/>
                </a:solidFill>
              </a:rPr>
              <a:t>i</a:t>
            </a:r>
            <a:r>
              <a:rPr lang="en-US" dirty="0">
                <a:solidFill>
                  <a:srgbClr val="000000"/>
                </a:solidFill>
              </a:rPr>
              <a:t> and </a:t>
            </a:r>
            <a:r>
              <a:rPr lang="en-US" i="1" dirty="0" err="1">
                <a:solidFill>
                  <a:srgbClr val="000000"/>
                </a:solidFill>
              </a:rPr>
              <a:t>p</a:t>
            </a:r>
            <a:r>
              <a:rPr lang="en-US" i="1" baseline="-25000" dirty="0" err="1">
                <a:solidFill>
                  <a:srgbClr val="000000"/>
                </a:solidFill>
              </a:rPr>
              <a:t>j</a:t>
            </a:r>
            <a:r>
              <a:rPr lang="en-US" dirty="0">
                <a:solidFill>
                  <a:srgbClr val="000000"/>
                </a:solidFill>
              </a:rPr>
              <a:t>, calculated as follows:</a:t>
            </a:r>
            <a:endParaRPr lang="en-US" b="1" dirty="0">
              <a:solidFill>
                <a:srgbClr val="000000"/>
              </a:solidFill>
            </a:endParaRPr>
          </a:p>
          <a:p>
            <a:endParaRPr lang="en-US" dirty="0">
              <a:solidFill>
                <a:srgbClr val="000000"/>
              </a:solidFill>
            </a:endParaRPr>
          </a:p>
        </p:txBody>
      </p:sp>
      <p:graphicFrame>
        <p:nvGraphicFramePr>
          <p:cNvPr id="217090" name="Object 2"/>
          <p:cNvGraphicFramePr>
            <a:graphicFrameLocks noChangeAspect="1"/>
          </p:cNvGraphicFramePr>
          <p:nvPr/>
        </p:nvGraphicFramePr>
        <p:xfrm>
          <a:off x="541789" y="1760989"/>
          <a:ext cx="1905000" cy="584200"/>
        </p:xfrm>
        <a:graphic>
          <a:graphicData uri="http://schemas.openxmlformats.org/presentationml/2006/ole">
            <mc:AlternateContent xmlns:mc="http://schemas.openxmlformats.org/markup-compatibility/2006">
              <mc:Choice xmlns:v="urn:schemas-microsoft-com:vml" Requires="v">
                <p:oleObj spid="_x0000_s217102" name="Equation" r:id="rId3" imgW="1904760" imgH="583920" progId="Equation.DSMT4">
                  <p:embed/>
                </p:oleObj>
              </mc:Choice>
              <mc:Fallback>
                <p:oleObj name="Equation" r:id="rId3" imgW="1904760" imgH="5839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1789" y="1760989"/>
                        <a:ext cx="19050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7091" name="Object 3"/>
          <p:cNvGraphicFramePr>
            <a:graphicFrameLocks noChangeAspect="1"/>
          </p:cNvGraphicFramePr>
          <p:nvPr/>
        </p:nvGraphicFramePr>
        <p:xfrm>
          <a:off x="3089945" y="2273300"/>
          <a:ext cx="292100" cy="508000"/>
        </p:xfrm>
        <a:graphic>
          <a:graphicData uri="http://schemas.openxmlformats.org/presentationml/2006/ole">
            <mc:AlternateContent xmlns:mc="http://schemas.openxmlformats.org/markup-compatibility/2006">
              <mc:Choice xmlns:v="urn:schemas-microsoft-com:vml" Requires="v">
                <p:oleObj spid="_x0000_s217103" name="Equation" r:id="rId5" imgW="291960" imgH="507960" progId="Equation.DSMT4">
                  <p:embed/>
                </p:oleObj>
              </mc:Choice>
              <mc:Fallback>
                <p:oleObj name="Equation" r:id="rId5" imgW="291960" imgH="507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89945" y="2273300"/>
                        <a:ext cx="2921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7092" name="Object 4"/>
          <p:cNvGraphicFramePr>
            <a:graphicFrameLocks noChangeAspect="1"/>
          </p:cNvGraphicFramePr>
          <p:nvPr/>
        </p:nvGraphicFramePr>
        <p:xfrm>
          <a:off x="4046989" y="2273300"/>
          <a:ext cx="317500" cy="546100"/>
        </p:xfrm>
        <a:graphic>
          <a:graphicData uri="http://schemas.openxmlformats.org/presentationml/2006/ole">
            <mc:AlternateContent xmlns:mc="http://schemas.openxmlformats.org/markup-compatibility/2006">
              <mc:Choice xmlns:v="urn:schemas-microsoft-com:vml" Requires="v">
                <p:oleObj spid="_x0000_s217104" name="Equation" r:id="rId7" imgW="317160" imgH="545760" progId="Equation.DSMT4">
                  <p:embed/>
                </p:oleObj>
              </mc:Choice>
              <mc:Fallback>
                <p:oleObj name="Equation" r:id="rId7" imgW="317160" imgH="5457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46989" y="2273300"/>
                        <a:ext cx="3175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7093" name="Object 5"/>
          <p:cNvGraphicFramePr>
            <a:graphicFrameLocks noChangeAspect="1"/>
          </p:cNvGraphicFramePr>
          <p:nvPr/>
        </p:nvGraphicFramePr>
        <p:xfrm>
          <a:off x="1581150" y="3416300"/>
          <a:ext cx="5981700" cy="1765300"/>
        </p:xfrm>
        <a:graphic>
          <a:graphicData uri="http://schemas.openxmlformats.org/presentationml/2006/ole">
            <mc:AlternateContent xmlns:mc="http://schemas.openxmlformats.org/markup-compatibility/2006">
              <mc:Choice xmlns:v="urn:schemas-microsoft-com:vml" Requires="v">
                <p:oleObj spid="_x0000_s217105" name="Equation" r:id="rId9" imgW="5981400" imgH="1765080" progId="Equation.DSMT4">
                  <p:embed/>
                </p:oleObj>
              </mc:Choice>
              <mc:Fallback>
                <p:oleObj name="Equation" r:id="rId9" imgW="5981400" imgH="1765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81150" y="3416300"/>
                        <a:ext cx="5981700" cy="176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Chi-Square Test for Association</a:t>
            </a:r>
          </a:p>
        </p:txBody>
      </p:sp>
      <p:sp>
        <p:nvSpPr>
          <p:cNvPr id="3" name="Content Placeholder 2"/>
          <p:cNvSpPr>
            <a:spLocks noGrp="1"/>
          </p:cNvSpPr>
          <p:nvPr>
            <p:ph idx="1"/>
          </p:nvPr>
        </p:nvSpPr>
        <p:spPr>
          <a:xfrm>
            <a:off x="457200" y="1280160"/>
            <a:ext cx="8229600" cy="4228850"/>
          </a:xfrm>
          <a:solidFill>
            <a:srgbClr val="FFFFCC"/>
          </a:solidFill>
          <a:ln w="28575">
            <a:solidFill>
              <a:srgbClr val="000000"/>
            </a:solidFill>
          </a:ln>
        </p:spPr>
        <p:txBody>
          <a:bodyPr wrap="square">
            <a:spAutoFit/>
          </a:bodyPr>
          <a:lstStyle/>
          <a:p>
            <a:pPr algn="ctr"/>
            <a:r>
              <a:rPr lang="en-US" b="1" dirty="0">
                <a:solidFill>
                  <a:srgbClr val="000000"/>
                </a:solidFill>
              </a:rPr>
              <a:t>Procedure (cont.)</a:t>
            </a:r>
          </a:p>
          <a:p>
            <a:r>
              <a:rPr lang="en-US" dirty="0">
                <a:solidFill>
                  <a:srgbClr val="000000"/>
                </a:solidFill>
              </a:rPr>
              <a:t>If the null hypothesis is true and </a:t>
            </a:r>
            <a:r>
              <a:rPr lang="en-US" i="1" dirty="0">
                <a:solidFill>
                  <a:srgbClr val="000000"/>
                </a:solidFill>
              </a:rPr>
              <a:t>n</a:t>
            </a:r>
            <a:r>
              <a:rPr lang="en-US" dirty="0">
                <a:solidFill>
                  <a:srgbClr val="000000"/>
                </a:solidFill>
              </a:rPr>
              <a:t> is large enough so that the expected number of observations in each cell is at least 5, then the test statistic has an approximate chi-square distribution with (</a:t>
            </a:r>
            <a:r>
              <a:rPr lang="en-US" i="1" dirty="0">
                <a:solidFill>
                  <a:srgbClr val="000000"/>
                </a:solidFill>
              </a:rPr>
              <a:t>r</a:t>
            </a:r>
            <a:r>
              <a:rPr lang="en-US" dirty="0">
                <a:solidFill>
                  <a:srgbClr val="000000"/>
                </a:solidFill>
              </a:rPr>
              <a:t> − 1)(</a:t>
            </a:r>
            <a:r>
              <a:rPr lang="en-US" i="1" dirty="0">
                <a:solidFill>
                  <a:srgbClr val="000000"/>
                </a:solidFill>
              </a:rPr>
              <a:t>c</a:t>
            </a:r>
            <a:r>
              <a:rPr lang="en-US" dirty="0">
                <a:solidFill>
                  <a:srgbClr val="000000"/>
                </a:solidFill>
              </a:rPr>
              <a:t> − 1) degrees of freedom.</a:t>
            </a:r>
          </a:p>
          <a:p>
            <a:r>
              <a:rPr lang="en-US" b="1" dirty="0">
                <a:solidFill>
                  <a:srgbClr val="000000"/>
                </a:solidFill>
              </a:rPr>
              <a:t>Rejection Region: </a:t>
            </a:r>
          </a:p>
          <a:p>
            <a:r>
              <a:rPr lang="en-US" dirty="0">
                <a:solidFill>
                  <a:srgbClr val="000000"/>
                </a:solidFill>
              </a:rPr>
              <a:t>Reject </a:t>
            </a:r>
            <a:r>
              <a:rPr lang="en-US" i="1" dirty="0">
                <a:solidFill>
                  <a:srgbClr val="000000"/>
                </a:solidFill>
              </a:rPr>
              <a:t>H</a:t>
            </a:r>
            <a:r>
              <a:rPr lang="en-US" baseline="-25000" dirty="0">
                <a:solidFill>
                  <a:srgbClr val="000000"/>
                </a:solidFill>
              </a:rPr>
              <a:t>0</a:t>
            </a:r>
            <a:r>
              <a:rPr lang="en-US" dirty="0">
                <a:solidFill>
                  <a:srgbClr val="000000"/>
                </a:solidFill>
              </a:rPr>
              <a:t> if               with (</a:t>
            </a:r>
            <a:r>
              <a:rPr lang="en-US" i="1" dirty="0">
                <a:solidFill>
                  <a:srgbClr val="000000"/>
                </a:solidFill>
              </a:rPr>
              <a:t>r</a:t>
            </a:r>
            <a:r>
              <a:rPr lang="en-US" dirty="0">
                <a:solidFill>
                  <a:srgbClr val="000000"/>
                </a:solidFill>
              </a:rPr>
              <a:t> − 1)(</a:t>
            </a:r>
            <a:r>
              <a:rPr lang="en-US" i="1" dirty="0">
                <a:solidFill>
                  <a:srgbClr val="000000"/>
                </a:solidFill>
              </a:rPr>
              <a:t>c</a:t>
            </a:r>
            <a:r>
              <a:rPr lang="en-US" dirty="0">
                <a:solidFill>
                  <a:srgbClr val="000000"/>
                </a:solidFill>
              </a:rPr>
              <a:t> − 1) degrees of freedom.</a:t>
            </a:r>
          </a:p>
        </p:txBody>
      </p:sp>
      <p:graphicFrame>
        <p:nvGraphicFramePr>
          <p:cNvPr id="218118" name="Object 6"/>
          <p:cNvGraphicFramePr>
            <a:graphicFrameLocks noChangeAspect="1"/>
          </p:cNvGraphicFramePr>
          <p:nvPr>
            <p:extLst>
              <p:ext uri="{D42A27DB-BD31-4B8C-83A1-F6EECF244321}">
                <p14:modId xmlns:p14="http://schemas.microsoft.com/office/powerpoint/2010/main" val="112239964"/>
              </p:ext>
            </p:extLst>
          </p:nvPr>
        </p:nvGraphicFramePr>
        <p:xfrm>
          <a:off x="2171700" y="4495800"/>
          <a:ext cx="1155700" cy="469900"/>
        </p:xfrm>
        <a:graphic>
          <a:graphicData uri="http://schemas.openxmlformats.org/presentationml/2006/ole">
            <mc:AlternateContent xmlns:mc="http://schemas.openxmlformats.org/markup-compatibility/2006">
              <mc:Choice xmlns:v="urn:schemas-microsoft-com:vml" Requires="v">
                <p:oleObj spid="_x0000_s218121" name="Equation" r:id="rId3" imgW="1155600" imgH="469800" progId="Equation.DSMT4">
                  <p:embed/>
                </p:oleObj>
              </mc:Choice>
              <mc:Fallback>
                <p:oleObj name="Equation" r:id="rId3" imgW="1155600" imgH="469800" progId="Equation.DSMT4">
                  <p:embed/>
                  <p:pic>
                    <p:nvPicPr>
                      <p:cNvPr id="0" name="Picture 6"/>
                      <p:cNvPicPr>
                        <a:picLocks noChangeAspect="1" noChangeArrowheads="1"/>
                      </p:cNvPicPr>
                      <p:nvPr/>
                    </p:nvPicPr>
                    <p:blipFill>
                      <a:blip r:embed="rId4"/>
                      <a:srcRect/>
                      <a:stretch>
                        <a:fillRect/>
                      </a:stretch>
                    </p:blipFill>
                    <p:spPr bwMode="auto">
                      <a:xfrm>
                        <a:off x="2171700" y="4495800"/>
                        <a:ext cx="1155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Chi-Square Test for Association</a:t>
            </a:r>
          </a:p>
        </p:txBody>
      </p:sp>
      <p:sp>
        <p:nvSpPr>
          <p:cNvPr id="3" name="Content Placeholder 2"/>
          <p:cNvSpPr>
            <a:spLocks noGrp="1"/>
          </p:cNvSpPr>
          <p:nvPr>
            <p:ph idx="1"/>
          </p:nvPr>
        </p:nvSpPr>
        <p:spPr>
          <a:xfrm>
            <a:off x="457200" y="1280160"/>
            <a:ext cx="8229600" cy="4444294"/>
          </a:xfrm>
          <a:solidFill>
            <a:srgbClr val="FFFFCC"/>
          </a:solidFill>
          <a:ln w="28575">
            <a:solidFill>
              <a:srgbClr val="000000"/>
            </a:solidFill>
          </a:ln>
        </p:spPr>
        <p:txBody>
          <a:bodyPr wrap="square">
            <a:spAutoFit/>
          </a:bodyPr>
          <a:lstStyle/>
          <a:p>
            <a:pPr algn="ctr"/>
            <a:r>
              <a:rPr lang="en-US" b="1" dirty="0">
                <a:solidFill>
                  <a:srgbClr val="000000"/>
                </a:solidFill>
              </a:rPr>
              <a:t>Procedure (cont.)</a:t>
            </a:r>
          </a:p>
          <a:p>
            <a:r>
              <a:rPr lang="en-US" sz="2600" b="1" i="1" dirty="0">
                <a:solidFill>
                  <a:srgbClr val="000000"/>
                </a:solidFill>
              </a:rPr>
              <a:t>P</a:t>
            </a:r>
            <a:r>
              <a:rPr lang="en-US" sz="2600" b="1" dirty="0">
                <a:solidFill>
                  <a:srgbClr val="000000"/>
                </a:solidFill>
              </a:rPr>
              <a:t>-value: </a:t>
            </a:r>
          </a:p>
          <a:p>
            <a:r>
              <a:rPr lang="en-US" sz="2600" dirty="0">
                <a:solidFill>
                  <a:srgbClr val="000000"/>
                </a:solidFill>
              </a:rPr>
              <a:t>The </a:t>
            </a:r>
            <a:r>
              <a:rPr lang="en-US" sz="2600" i="1" dirty="0">
                <a:solidFill>
                  <a:srgbClr val="000000"/>
                </a:solidFill>
              </a:rPr>
              <a:t>P</a:t>
            </a:r>
            <a:r>
              <a:rPr lang="en-US" sz="2600" dirty="0">
                <a:solidFill>
                  <a:srgbClr val="000000"/>
                </a:solidFill>
              </a:rPr>
              <a:t>-value is the probability of observing a value as extreme or more extreme than the value of the test statistic, given a chi-square distribution with </a:t>
            </a:r>
            <a:br>
              <a:rPr lang="en-US" sz="2600" dirty="0">
                <a:solidFill>
                  <a:srgbClr val="000000"/>
                </a:solidFill>
              </a:rPr>
            </a:br>
            <a:r>
              <a:rPr lang="en-US" sz="2600" dirty="0">
                <a:solidFill>
                  <a:srgbClr val="000000"/>
                </a:solidFill>
              </a:rPr>
              <a:t>(</a:t>
            </a:r>
            <a:r>
              <a:rPr lang="en-US" sz="2600" i="1" dirty="0">
                <a:solidFill>
                  <a:srgbClr val="000000"/>
                </a:solidFill>
              </a:rPr>
              <a:t>r</a:t>
            </a:r>
            <a:r>
              <a:rPr lang="en-US" sz="2600" dirty="0">
                <a:solidFill>
                  <a:srgbClr val="000000"/>
                </a:solidFill>
              </a:rPr>
              <a:t> − 1)(</a:t>
            </a:r>
            <a:r>
              <a:rPr lang="en-US" sz="2600" i="1" dirty="0">
                <a:solidFill>
                  <a:srgbClr val="000000"/>
                </a:solidFill>
              </a:rPr>
              <a:t>c</a:t>
            </a:r>
            <a:r>
              <a:rPr lang="en-US" sz="2600" dirty="0">
                <a:solidFill>
                  <a:srgbClr val="000000"/>
                </a:solidFill>
              </a:rPr>
              <a:t> − 1) degrees of freedom. </a:t>
            </a:r>
          </a:p>
          <a:p>
            <a:r>
              <a:rPr lang="en-US" sz="2600" dirty="0">
                <a:solidFill>
                  <a:srgbClr val="000000"/>
                </a:solidFill>
              </a:rPr>
              <a:t>If the computed </a:t>
            </a:r>
            <a:r>
              <a:rPr lang="en-US" sz="2600" i="1" dirty="0">
                <a:solidFill>
                  <a:srgbClr val="000000"/>
                </a:solidFill>
              </a:rPr>
              <a:t>P</a:t>
            </a:r>
            <a:r>
              <a:rPr lang="en-US" sz="2600" dirty="0">
                <a:solidFill>
                  <a:srgbClr val="000000"/>
                </a:solidFill>
              </a:rPr>
              <a:t>-value is less than </a:t>
            </a:r>
            <a:r>
              <a:rPr lang="el-GR" sz="2600" i="1" dirty="0" smtClean="0">
                <a:solidFill>
                  <a:srgbClr val="000000"/>
                </a:solidFill>
                <a:latin typeface="Cambria Math" panose="02040503050406030204" pitchFamily="18" charset="0"/>
                <a:ea typeface="Cambria Math" panose="02040503050406030204" pitchFamily="18" charset="0"/>
              </a:rPr>
              <a:t>α</a:t>
            </a:r>
            <a:r>
              <a:rPr lang="en-US" sz="2600" dirty="0" smtClean="0">
                <a:solidFill>
                  <a:srgbClr val="000000"/>
                </a:solidFill>
                <a:latin typeface="Cambria Math" panose="02040503050406030204" pitchFamily="18" charset="0"/>
                <a:ea typeface="Cambria Math" panose="02040503050406030204" pitchFamily="18" charset="0"/>
              </a:rPr>
              <a:t>,</a:t>
            </a:r>
            <a:r>
              <a:rPr lang="en-US" sz="2600" dirty="0" smtClean="0">
                <a:solidFill>
                  <a:srgbClr val="000000"/>
                </a:solidFill>
              </a:rPr>
              <a:t> </a:t>
            </a:r>
            <a:r>
              <a:rPr lang="en-US" sz="2600" dirty="0">
                <a:solidFill>
                  <a:srgbClr val="000000"/>
                </a:solidFill>
              </a:rPr>
              <a:t>reject the null hypothesis in favor of the alternative.</a:t>
            </a:r>
          </a:p>
          <a:p>
            <a:r>
              <a:rPr lang="en-US" sz="2600" dirty="0">
                <a:solidFill>
                  <a:srgbClr val="000000"/>
                </a:solidFill>
              </a:rPr>
              <a:t>If the computed </a:t>
            </a:r>
            <a:r>
              <a:rPr lang="en-US" sz="2600" i="1" dirty="0">
                <a:solidFill>
                  <a:srgbClr val="000000"/>
                </a:solidFill>
              </a:rPr>
              <a:t>P</a:t>
            </a:r>
            <a:r>
              <a:rPr lang="en-US" sz="2600" dirty="0">
                <a:solidFill>
                  <a:srgbClr val="000000"/>
                </a:solidFill>
              </a:rPr>
              <a:t>-value is greater than or equal to </a:t>
            </a:r>
            <a:r>
              <a:rPr lang="el-GR" sz="2600" i="1" dirty="0">
                <a:solidFill>
                  <a:srgbClr val="000000"/>
                </a:solidFill>
                <a:latin typeface="Cambria Math" panose="02040503050406030204" pitchFamily="18" charset="0"/>
                <a:ea typeface="Cambria Math" panose="02040503050406030204" pitchFamily="18" charset="0"/>
              </a:rPr>
              <a:t>α</a:t>
            </a:r>
            <a:r>
              <a:rPr lang="en-US" sz="2600" dirty="0" smtClean="0">
                <a:solidFill>
                  <a:srgbClr val="000000"/>
                </a:solidFill>
              </a:rPr>
              <a:t>, </a:t>
            </a:r>
            <a:r>
              <a:rPr lang="en-US" sz="2600" dirty="0">
                <a:solidFill>
                  <a:srgbClr val="000000"/>
                </a:solidFill>
              </a:rPr>
              <a:t>fail to reject the null hypothesis.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 </a:t>
            </a:r>
          </a:p>
        </p:txBody>
      </p:sp>
      <p:sp>
        <p:nvSpPr>
          <p:cNvPr id="3" name="Content Placeholder 2"/>
          <p:cNvSpPr>
            <a:spLocks noGrp="1"/>
          </p:cNvSpPr>
          <p:nvPr>
            <p:ph idx="1"/>
          </p:nvPr>
        </p:nvSpPr>
        <p:spPr>
          <a:xfrm>
            <a:off x="457200" y="1280160"/>
            <a:ext cx="8229600" cy="2505301"/>
          </a:xfrm>
          <a:noFill/>
          <a:ln w="28575">
            <a:solidFill>
              <a:srgbClr val="FF0000"/>
            </a:solidFill>
          </a:ln>
        </p:spPr>
        <p:txBody>
          <a:bodyPr>
            <a:spAutoFit/>
          </a:bodyPr>
          <a:lstStyle/>
          <a:p>
            <a:pPr algn="ctr">
              <a:tabLst>
                <a:tab pos="3890963" algn="l"/>
              </a:tabLst>
            </a:pPr>
            <a:r>
              <a:rPr lang="en-US" b="1" dirty="0">
                <a:solidFill>
                  <a:srgbClr val="000000"/>
                </a:solidFill>
              </a:rPr>
              <a:t>Note</a:t>
            </a:r>
          </a:p>
          <a:p>
            <a:pPr>
              <a:tabLst>
                <a:tab pos="3890963" algn="l"/>
              </a:tabLst>
            </a:pPr>
            <a:r>
              <a:rPr lang="en-US" dirty="0">
                <a:solidFill>
                  <a:srgbClr val="000000"/>
                </a:solidFill>
              </a:rPr>
              <a:t>An alternate way to calculate the expected cell frequencies is given by </a:t>
            </a:r>
          </a:p>
          <a:p>
            <a:pPr>
              <a:tabLst>
                <a:tab pos="3890963" algn="l"/>
              </a:tabLst>
            </a:pPr>
            <a:endParaRPr lang="en-US" b="1" dirty="0">
              <a:solidFill>
                <a:srgbClr val="000000"/>
              </a:solidFill>
            </a:endParaRPr>
          </a:p>
          <a:p>
            <a:pPr>
              <a:tabLst>
                <a:tab pos="3890963" algn="l"/>
              </a:tabLst>
            </a:pPr>
            <a:endParaRPr lang="en-US" b="1" dirty="0">
              <a:solidFill>
                <a:srgbClr val="000000"/>
              </a:solidFill>
            </a:endParaRPr>
          </a:p>
        </p:txBody>
      </p:sp>
      <p:graphicFrame>
        <p:nvGraphicFramePr>
          <p:cNvPr id="226306" name="Object 2"/>
          <p:cNvGraphicFramePr>
            <a:graphicFrameLocks noChangeAspect="1"/>
          </p:cNvGraphicFramePr>
          <p:nvPr/>
        </p:nvGraphicFramePr>
        <p:xfrm>
          <a:off x="1930400" y="2819400"/>
          <a:ext cx="5283200" cy="889000"/>
        </p:xfrm>
        <a:graphic>
          <a:graphicData uri="http://schemas.openxmlformats.org/presentationml/2006/ole">
            <mc:AlternateContent xmlns:mc="http://schemas.openxmlformats.org/markup-compatibility/2006">
              <mc:Choice xmlns:v="urn:schemas-microsoft-com:vml" Requires="v">
                <p:oleObj spid="_x0000_s226309" name="Equation" r:id="rId3" imgW="5283000" imgH="888840" progId="Equation.DSMT4">
                  <p:embed/>
                </p:oleObj>
              </mc:Choice>
              <mc:Fallback>
                <p:oleObj name="Equation" r:id="rId3" imgW="5283000" imgH="8888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30400" y="2819400"/>
                        <a:ext cx="5283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2608</TotalTime>
  <Words>998</Words>
  <Application>Microsoft Office PowerPoint</Application>
  <PresentationFormat>On-screen Show (4:3)</PresentationFormat>
  <Paragraphs>124</Paragraphs>
  <Slides>21</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21</vt:i4>
      </vt:variant>
    </vt:vector>
  </HeadingPairs>
  <TitlesOfParts>
    <vt:vector size="31" baseType="lpstr">
      <vt:lpstr>Arial</vt:lpstr>
      <vt:lpstr>Open Sans</vt:lpstr>
      <vt:lpstr>Cambria Math</vt:lpstr>
      <vt:lpstr>STIX</vt:lpstr>
      <vt:lpstr>Calibri</vt:lpstr>
      <vt:lpstr>Roboto Condensed</vt:lpstr>
      <vt:lpstr>Times New Roman</vt:lpstr>
      <vt:lpstr>Office Theme</vt:lpstr>
      <vt:lpstr>MathType 6.0 Equation</vt:lpstr>
      <vt:lpstr>Equation</vt:lpstr>
      <vt:lpstr>Section 16.3</vt:lpstr>
      <vt:lpstr>Contingency Table (or Two-Way Frequency Table)</vt:lpstr>
      <vt:lpstr>Chi-Square Test for Association</vt:lpstr>
      <vt:lpstr>Chi-Square Test for Association</vt:lpstr>
      <vt:lpstr>Chi-Square Test for Association</vt:lpstr>
      <vt:lpstr>Chi-Square Test for Association</vt:lpstr>
      <vt:lpstr>Chi-Square Test for Association</vt:lpstr>
      <vt:lpstr>Chi-Square Test for Association</vt:lpstr>
      <vt:lpstr>Note </vt:lpstr>
      <vt:lpstr>Example 16.3.1</vt:lpstr>
      <vt:lpstr>Example 16.3.1</vt:lpstr>
      <vt:lpstr>Example 16.3.1 (cont.)</vt:lpstr>
      <vt:lpstr>Example 16.3.1 (cont.)</vt:lpstr>
      <vt:lpstr>Example 16.3.1 (cont.)</vt:lpstr>
      <vt:lpstr>Example 16.3.1 (cont.)</vt:lpstr>
      <vt:lpstr>Example 16.3.1 (cont.)</vt:lpstr>
      <vt:lpstr>Example 16.3.1 (cont.)</vt:lpstr>
      <vt:lpstr>Example 16.3.1 (cont.)</vt:lpstr>
      <vt:lpstr>Example 16.3.1 (cont.)</vt:lpstr>
      <vt:lpstr>Example 16.3.1 (cont.)</vt:lpstr>
      <vt:lpstr>Example 16.3.1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kanthi</cp:lastModifiedBy>
  <cp:revision>740</cp:revision>
  <dcterms:created xsi:type="dcterms:W3CDTF">2013-04-26T14:43:13Z</dcterms:created>
  <dcterms:modified xsi:type="dcterms:W3CDTF">2018-09-14T11:05:28Z</dcterms:modified>
</cp:coreProperties>
</file>