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0"/>
  </p:notesMasterIdLst>
  <p:handoutMasterIdLst>
    <p:handoutMasterId r:id="rId41"/>
  </p:handoutMasterIdLst>
  <p:sldIdLst>
    <p:sldId id="256" r:id="rId2"/>
    <p:sldId id="326" r:id="rId3"/>
    <p:sldId id="327" r:id="rId4"/>
    <p:sldId id="328" r:id="rId5"/>
    <p:sldId id="329" r:id="rId6"/>
    <p:sldId id="330" r:id="rId7"/>
    <p:sldId id="331" r:id="rId8"/>
    <p:sldId id="332" r:id="rId9"/>
    <p:sldId id="333" r:id="rId10"/>
    <p:sldId id="334" r:id="rId11"/>
    <p:sldId id="335" r:id="rId12"/>
    <p:sldId id="336" r:id="rId13"/>
    <p:sldId id="337" r:id="rId14"/>
    <p:sldId id="338" r:id="rId15"/>
    <p:sldId id="339" r:id="rId16"/>
    <p:sldId id="340" r:id="rId17"/>
    <p:sldId id="341" r:id="rId18"/>
    <p:sldId id="342" r:id="rId19"/>
    <p:sldId id="343" r:id="rId20"/>
    <p:sldId id="344" r:id="rId21"/>
    <p:sldId id="345" r:id="rId22"/>
    <p:sldId id="346" r:id="rId23"/>
    <p:sldId id="347" r:id="rId24"/>
    <p:sldId id="309" r:id="rId25"/>
    <p:sldId id="348" r:id="rId26"/>
    <p:sldId id="349" r:id="rId27"/>
    <p:sldId id="350" r:id="rId28"/>
    <p:sldId id="351" r:id="rId29"/>
    <p:sldId id="352" r:id="rId30"/>
    <p:sldId id="353" r:id="rId31"/>
    <p:sldId id="354" r:id="rId32"/>
    <p:sldId id="355" r:id="rId33"/>
    <p:sldId id="356" r:id="rId34"/>
    <p:sldId id="358" r:id="rId35"/>
    <p:sldId id="359" r:id="rId36"/>
    <p:sldId id="360" r:id="rId37"/>
    <p:sldId id="361" r:id="rId38"/>
    <p:sldId id="362" r:id="rId39"/>
  </p:sldIdLst>
  <p:sldSz cx="9144000" cy="6858000" type="screen4x3"/>
  <p:notesSz cx="6858000" cy="9144000"/>
  <p:embeddedFontLst>
    <p:embeddedFont>
      <p:font typeface="Cambria Math" panose="02040503050406030204" pitchFamily="18" charset="0"/>
      <p:regular r:id="rId42"/>
    </p:embeddedFont>
    <p:embeddedFont>
      <p:font typeface="Roboto Condensed" panose="020B0604020202020204" charset="0"/>
      <p:regular r:id="rId43"/>
      <p:bold r:id="rId44"/>
      <p:italic r:id="rId45"/>
      <p:boldItalic r:id="rId46"/>
    </p:embeddedFont>
    <p:embeddedFont>
      <p:font typeface="Calibri" panose="020F0502020204030204" pitchFamily="34" charset="0"/>
      <p:regular r:id="rId47"/>
      <p:bold r:id="rId48"/>
      <p:italic r:id="rId49"/>
      <p:boldItalic r:id="rId5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7E"/>
    <a:srgbClr val="0000FF"/>
    <a:srgbClr val="366092"/>
    <a:srgbClr val="FF0000"/>
    <a:srgbClr val="C00000"/>
    <a:srgbClr val="FFFFCC"/>
    <a:srgbClr val="007D7D"/>
    <a:srgbClr val="007E7E"/>
    <a:srgbClr val="2A7B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49" autoAdjust="0"/>
    <p:restoredTop sz="94660"/>
  </p:normalViewPr>
  <p:slideViewPr>
    <p:cSldViewPr>
      <p:cViewPr varScale="1">
        <p:scale>
          <a:sx n="114" d="100"/>
          <a:sy n="114" d="100"/>
        </p:scale>
        <p:origin x="174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1.fntdata"/><Relationship Id="rId47" Type="http://schemas.openxmlformats.org/officeDocument/2006/relationships/font" Target="fonts/font6.fntdata"/><Relationship Id="rId50" Type="http://schemas.openxmlformats.org/officeDocument/2006/relationships/font" Target="fonts/font9.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font" Target="fonts/font4.fntdata"/><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3.fntdata"/><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2.fntdata"/><Relationship Id="rId48" Type="http://schemas.openxmlformats.org/officeDocument/2006/relationships/font" Target="fonts/font7.fntdata"/><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5.fntdata"/><Relationship Id="rId20" Type="http://schemas.openxmlformats.org/officeDocument/2006/relationships/slide" Target="slides/slide19.xml"/><Relationship Id="rId41" Type="http://schemas.openxmlformats.org/officeDocument/2006/relationships/handoutMaster" Target="handoutMasters/handoutMaster1.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8.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9/14/2018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w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0.wmf"/><Relationship Id="rId5" Type="http://schemas.openxmlformats.org/officeDocument/2006/relationships/oleObject" Target="../embeddings/oleObject6.bin"/><Relationship Id="rId4" Type="http://schemas.openxmlformats.org/officeDocument/2006/relationships/image" Target="../media/image9.wmf"/></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17.1</a:t>
            </a:r>
          </a:p>
        </p:txBody>
      </p:sp>
      <p:sp>
        <p:nvSpPr>
          <p:cNvPr id="3" name="Subtitle 2"/>
          <p:cNvSpPr>
            <a:spLocks noGrp="1"/>
          </p:cNvSpPr>
          <p:nvPr>
            <p:ph type="subTitle" idx="4294967295"/>
          </p:nvPr>
        </p:nvSpPr>
        <p:spPr>
          <a:xfrm>
            <a:off x="1371600" y="3502152"/>
            <a:ext cx="6400800" cy="584775"/>
          </a:xfrm>
          <a:prstGeom prst="rect">
            <a:avLst/>
          </a:prstGeom>
        </p:spPr>
        <p:txBody>
          <a:bodyPr rtlCol="0" anchor="t" anchorCtr="1">
            <a:spAutoFit/>
          </a:bodyPr>
          <a:lstStyle/>
          <a:p>
            <a:pPr algn="ctr">
              <a:buNone/>
              <a:defRPr/>
            </a:pPr>
            <a:r>
              <a:rPr lang="en-US" b="1" i="1" dirty="0">
                <a:solidFill>
                  <a:srgbClr val="1F497D"/>
                </a:solidFill>
              </a:rPr>
              <a:t>The Sign Test</a:t>
            </a:r>
            <a:endParaRPr lang="en-US" b="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normAutofit fontScale="92500"/>
          </a:bodyPr>
          <a:lstStyle/>
          <a:p>
            <a:r>
              <a:rPr lang="en-US" dirty="0"/>
              <a:t>Using these ideas, we can translate our plain English hypotheses into the following.</a:t>
            </a:r>
          </a:p>
          <a:p>
            <a:pPr marL="461963" indent="-461963"/>
            <a:r>
              <a:rPr lang="en-US" i="1" dirty="0"/>
              <a:t>H</a:t>
            </a:r>
            <a:r>
              <a:rPr lang="en-US" baseline="-25000" dirty="0"/>
              <a:t>0</a:t>
            </a:r>
            <a:r>
              <a:rPr lang="en-US" dirty="0"/>
              <a:t>: The number of positive signs equals the number of negative signs (the median reaction time is the same after drinking one ounce of 100-proof alcohol). </a:t>
            </a:r>
          </a:p>
          <a:p>
            <a:pPr marL="461963" indent="-461963"/>
            <a:r>
              <a:rPr lang="en-US" i="1" dirty="0"/>
              <a:t>H</a:t>
            </a:r>
            <a:r>
              <a:rPr lang="en-US" i="1" baseline="-25000" dirty="0"/>
              <a:t>a</a:t>
            </a:r>
            <a:r>
              <a:rPr lang="en-US" dirty="0"/>
              <a:t>: The number of negative signs significantly outnumbers the number of positive signs (the median reaction time is longer after drinking one ounce of </a:t>
            </a:r>
            <a:br>
              <a:rPr lang="en-US" dirty="0"/>
            </a:br>
            <a:r>
              <a:rPr lang="en-US" dirty="0"/>
              <a:t>100-proof alcohol than before drinking the alcohol, i.e., reaction time before minus reaction time after &lt; 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lstStyle/>
          <a:p>
            <a:r>
              <a:rPr lang="en-US" b="1" dirty="0"/>
              <a:t>Step 2: </a:t>
            </a:r>
            <a:r>
              <a:rPr lang="en-US" dirty="0"/>
              <a:t>Specify the significance level </a:t>
            </a:r>
            <a:r>
              <a:rPr lang="el-GR" i="1" dirty="0">
                <a:solidFill>
                  <a:schemeClr val="tx1"/>
                </a:solidFill>
                <a:latin typeface="Cambria Math" panose="02040503050406030204" pitchFamily="18" charset="0"/>
                <a:ea typeface="Cambria Math" panose="02040503050406030204" pitchFamily="18" charset="0"/>
              </a:rPr>
              <a:t>α</a:t>
            </a:r>
            <a:r>
              <a:rPr lang="en-US" dirty="0" smtClean="0"/>
              <a:t>.</a:t>
            </a:r>
            <a:endParaRPr lang="en-US" dirty="0"/>
          </a:p>
          <a:p>
            <a:r>
              <a:rPr lang="en-US" dirty="0"/>
              <a:t>The level of the test is specified in the problem to be </a:t>
            </a:r>
            <a:br>
              <a:rPr lang="en-US" dirty="0"/>
            </a:br>
            <a:r>
              <a:rPr lang="el-GR" i="1" dirty="0">
                <a:solidFill>
                  <a:schemeClr val="tx1"/>
                </a:solidFill>
                <a:latin typeface="Cambria Math" panose="02040503050406030204" pitchFamily="18" charset="0"/>
                <a:ea typeface="Cambria Math" panose="02040503050406030204" pitchFamily="18" charset="0"/>
              </a:rPr>
              <a:t>α</a:t>
            </a:r>
            <a:r>
              <a:rPr lang="en-US" dirty="0" smtClean="0">
                <a:latin typeface="Cambria Math" panose="02040503050406030204" pitchFamily="18" charset="0"/>
                <a:ea typeface="Cambria Math" panose="02040503050406030204" pitchFamily="18" charset="0"/>
                <a:sym typeface="Symbol"/>
              </a:rPr>
              <a:t> </a:t>
            </a:r>
            <a:r>
              <a:rPr lang="en-US" dirty="0"/>
              <a:t>= 0.01. </a:t>
            </a:r>
          </a:p>
          <a:p>
            <a:r>
              <a:rPr lang="en-US" b="1" dirty="0"/>
              <a:t>Step 3: </a:t>
            </a:r>
            <a:r>
              <a:rPr lang="en-US" dirty="0"/>
              <a:t>Validate the assumptions of the hypothesis test, identify the appropriate test statistic and compute its value. </a:t>
            </a:r>
          </a:p>
          <a:p>
            <a:r>
              <a:rPr lang="en-US" dirty="0"/>
              <a:t>We do need to assume that the sample is random.</a:t>
            </a:r>
          </a:p>
          <a:p>
            <a:r>
              <a:rPr lang="en-US" dirty="0"/>
              <a:t>	Pairs of data are selected in a random fashion. </a:t>
            </a:r>
          </a:p>
        </p:txBody>
      </p:sp>
      <p:pic>
        <p:nvPicPr>
          <p:cNvPr id="129026" name="Picture 2"/>
          <p:cNvPicPr>
            <a:picLocks noChangeAspect="1" noChangeArrowheads="1"/>
          </p:cNvPicPr>
          <p:nvPr/>
        </p:nvPicPr>
        <p:blipFill>
          <a:blip r:embed="rId2" cstate="print"/>
          <a:srcRect/>
          <a:stretch>
            <a:fillRect/>
          </a:stretch>
        </p:blipFill>
        <p:spPr bwMode="auto">
          <a:xfrm>
            <a:off x="914400" y="4648200"/>
            <a:ext cx="438150" cy="457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9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lstStyle/>
          <a:p>
            <a:r>
              <a:rPr lang="en-US" dirty="0"/>
              <a:t>Our discussion has focused on the signs of the differences. Suppose we let </a:t>
            </a:r>
          </a:p>
          <a:p>
            <a:r>
              <a:rPr lang="en-US" i="1" dirty="0"/>
              <a:t>X</a:t>
            </a:r>
            <a:r>
              <a:rPr lang="en-US" dirty="0"/>
              <a:t> = the number of times the less frequent sign is observed. </a:t>
            </a:r>
          </a:p>
          <a:p>
            <a:r>
              <a:rPr lang="en-US" dirty="0"/>
              <a:t>Assuming that the null hypothesis is true, the number of times the less frequent sign is observed in the paired difference experiment has a binomial distribution with </a:t>
            </a:r>
          </a:p>
          <a:p>
            <a:r>
              <a:rPr lang="en-US" i="1" dirty="0"/>
              <a:t>p</a:t>
            </a:r>
            <a:r>
              <a:rPr lang="en-US" dirty="0"/>
              <a:t> = 0.5, and </a:t>
            </a:r>
          </a:p>
          <a:p>
            <a:r>
              <a:rPr lang="en-US" i="1" dirty="0"/>
              <a:t>n</a:t>
            </a:r>
            <a:r>
              <a:rPr lang="en-US" dirty="0"/>
              <a:t> = the number of non-zero differences.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lstStyle/>
          <a:p>
            <a:r>
              <a:rPr lang="en-US" dirty="0"/>
              <a:t>If </a:t>
            </a:r>
            <a:r>
              <a:rPr lang="en-US" i="1" dirty="0"/>
              <a:t>X </a:t>
            </a:r>
            <a:r>
              <a:rPr lang="en-US" dirty="0"/>
              <a:t>is too small, then either </a:t>
            </a:r>
            <a:r>
              <a:rPr lang="en-US" i="1" dirty="0"/>
              <a:t>H</a:t>
            </a:r>
            <a:r>
              <a:rPr lang="en-US" baseline="-25000" dirty="0"/>
              <a:t>0</a:t>
            </a:r>
            <a:r>
              <a:rPr lang="en-US" dirty="0"/>
              <a:t> is true and a rare phenomenon has been observed, or </a:t>
            </a:r>
            <a:r>
              <a:rPr lang="en-US" i="1" dirty="0"/>
              <a:t>H</a:t>
            </a:r>
            <a:r>
              <a:rPr lang="en-US" baseline="-25000" dirty="0"/>
              <a:t>0</a:t>
            </a:r>
            <a:r>
              <a:rPr lang="en-US" dirty="0"/>
              <a:t> is not true. To make the decision whether </a:t>
            </a:r>
            <a:r>
              <a:rPr lang="en-US" i="1" dirty="0"/>
              <a:t>X</a:t>
            </a:r>
            <a:r>
              <a:rPr lang="en-US" dirty="0"/>
              <a:t> is too small, a decision rule must be developed (see </a:t>
            </a:r>
            <a:r>
              <a:rPr lang="en-US" b="1" dirty="0"/>
              <a:t>Step 4</a:t>
            </a:r>
            <a:r>
              <a:rPr lang="en-US" dirty="0"/>
              <a:t>).</a:t>
            </a:r>
          </a:p>
          <a:p>
            <a:r>
              <a:rPr lang="en-US" dirty="0"/>
              <a:t>If </a:t>
            </a:r>
            <a:r>
              <a:rPr lang="en-US" i="1" dirty="0"/>
              <a:t>n </a:t>
            </a:r>
            <a:r>
              <a:rPr lang="en-US" dirty="0"/>
              <a:t>≤ 25, where </a:t>
            </a:r>
            <a:r>
              <a:rPr lang="en-US" i="1" dirty="0"/>
              <a:t>n</a:t>
            </a:r>
            <a:r>
              <a:rPr lang="en-US" dirty="0"/>
              <a:t> = the number of non-zero differences, the test statistic of the Sign Test is the variable </a:t>
            </a:r>
            <a:r>
              <a:rPr lang="en-US" i="1" dirty="0"/>
              <a:t>X</a:t>
            </a:r>
            <a:r>
              <a:rPr lang="en-US" dirty="0"/>
              <a:t> described above.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lstStyle/>
          <a:p>
            <a:r>
              <a:rPr lang="en-US" dirty="0"/>
              <a:t>If </a:t>
            </a:r>
            <a:r>
              <a:rPr lang="en-US" i="1" dirty="0"/>
              <a:t>n </a:t>
            </a:r>
            <a:r>
              <a:rPr lang="en-US" dirty="0"/>
              <a:t>&gt; 25, </a:t>
            </a:r>
            <a:r>
              <a:rPr lang="en-US" i="1" dirty="0"/>
              <a:t>X</a:t>
            </a:r>
            <a:r>
              <a:rPr lang="en-US" dirty="0"/>
              <a:t> can be approximated by a normal distribution and the test statistic is given by</a:t>
            </a:r>
          </a:p>
        </p:txBody>
      </p:sp>
      <p:graphicFrame>
        <p:nvGraphicFramePr>
          <p:cNvPr id="130050" name="Object 2"/>
          <p:cNvGraphicFramePr>
            <a:graphicFrameLocks noChangeAspect="1"/>
          </p:cNvGraphicFramePr>
          <p:nvPr/>
        </p:nvGraphicFramePr>
        <p:xfrm>
          <a:off x="3289300" y="2209800"/>
          <a:ext cx="2565400" cy="1854200"/>
        </p:xfrm>
        <a:graphic>
          <a:graphicData uri="http://schemas.openxmlformats.org/presentationml/2006/ole">
            <mc:AlternateContent xmlns:mc="http://schemas.openxmlformats.org/markup-compatibility/2006">
              <mc:Choice xmlns:v="urn:schemas-microsoft-com:vml" Requires="v">
                <p:oleObj spid="_x0000_s130055" name="Equation" r:id="rId3" imgW="2565360" imgH="1854000" progId="Equation.DSMT4">
                  <p:embed/>
                </p:oleObj>
              </mc:Choice>
              <mc:Fallback>
                <p:oleObj name="Equation" r:id="rId3" imgW="2565360" imgH="1854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9300" y="2209800"/>
                        <a:ext cx="2565400" cy="185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457200" y="4227493"/>
            <a:ext cx="8229600" cy="954107"/>
          </a:xfrm>
          <a:prstGeom prst="rect">
            <a:avLst/>
          </a:prstGeom>
        </p:spPr>
        <p:txBody>
          <a:bodyPr>
            <a:spAutoFit/>
          </a:bodyPr>
          <a:lstStyle/>
          <a:p>
            <a:r>
              <a:rPr lang="en-US" sz="2800" dirty="0"/>
              <a:t>Assuming the null hypothesis is true, </a:t>
            </a:r>
            <a:r>
              <a:rPr lang="en-US" sz="2800" i="1" dirty="0"/>
              <a:t>z </a:t>
            </a:r>
            <a:r>
              <a:rPr lang="en-US" sz="2800" dirty="0"/>
              <a:t>has an approximately standard normal distribution.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0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noAutofit/>
          </a:bodyPr>
          <a:lstStyle/>
          <a:p>
            <a:r>
              <a:rPr lang="en-US" dirty="0"/>
              <a:t>Since </a:t>
            </a:r>
            <a:r>
              <a:rPr lang="en-US" i="1" dirty="0"/>
              <a:t>n </a:t>
            </a:r>
            <a:r>
              <a:rPr lang="en-US" dirty="0"/>
              <a:t>≤ 25, the value of the test statistic is given by</a:t>
            </a:r>
          </a:p>
          <a:p>
            <a:r>
              <a:rPr lang="en-US" i="1" dirty="0"/>
              <a:t>X </a:t>
            </a:r>
            <a:r>
              <a:rPr lang="en-US" dirty="0"/>
              <a:t>= the number of times the less frequent sign occurs.</a:t>
            </a:r>
          </a:p>
          <a:p>
            <a:r>
              <a:rPr lang="en-US" dirty="0"/>
              <a:t>The less frequent sign in this case is the positive sign. In fact, the positive sign does not occur at all in this data, meaning that the reaction time never decreased after drinking one ounce of 100-proof alcohol. Since there are eight negative signs (−) and zero positive signs (+), the value of </a:t>
            </a:r>
            <a:r>
              <a:rPr lang="en-US" i="1" dirty="0"/>
              <a:t>X </a:t>
            </a:r>
            <a:r>
              <a:rPr lang="en-US" dirty="0"/>
              <a:t>is </a:t>
            </a:r>
          </a:p>
          <a:p>
            <a:pPr algn="ctr">
              <a:spcBef>
                <a:spcPts val="0"/>
              </a:spcBef>
            </a:pPr>
            <a:r>
              <a:rPr lang="en-US" i="1" dirty="0"/>
              <a:t>X </a:t>
            </a:r>
            <a:r>
              <a:rPr lang="en-US" dirty="0"/>
              <a:t>= 0.</a:t>
            </a:r>
            <a:r>
              <a:rPr lang="en-US" i="1" dirty="0"/>
              <a:t> </a:t>
            </a:r>
          </a:p>
          <a:p>
            <a:r>
              <a:rPr lang="en-US" dirty="0"/>
              <a:t>Note that differences of zero are ignored.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normAutofit fontScale="92500"/>
          </a:bodyPr>
          <a:lstStyle/>
          <a:p>
            <a:r>
              <a:rPr lang="en-US" dirty="0"/>
              <a:t>Since the number of positive signs is zero, this tends to support the alternative hypothesis that drinking one ounce of 100-proof alcohol prolongs reaction time. It is safe to proceed with the test. Suppose there were not any negative signs, meaning that all of the reaction times were quicker after drinking the alcohol. This evidence would not support the alternative hypothesis, and the test must be halted at this point with a conclusion that the null hypothesis cannot be rejected. This stage of a one-sided Sign Test will always require thinking to be sure that the sign with the minimum value is the sign that supports the alternative hypothesis.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lstStyle/>
          <a:p>
            <a:r>
              <a:rPr lang="en-US" b="1" dirty="0"/>
              <a:t>Step 4: </a:t>
            </a:r>
            <a:r>
              <a:rPr lang="en-US" dirty="0"/>
              <a:t>Determine the critical value(s) or </a:t>
            </a:r>
            <a:r>
              <a:rPr lang="en-US" i="1" dirty="0"/>
              <a:t>P</a:t>
            </a:r>
            <a:r>
              <a:rPr lang="en-US" dirty="0"/>
              <a:t>-value.</a:t>
            </a:r>
          </a:p>
          <a:p>
            <a:r>
              <a:rPr lang="en-US" dirty="0"/>
              <a:t>The role of the critical value in this test is exactly the same as for all of the hypothesis tests discussed earlier. It defines a range of values for the test statistic, the rejection region. If the null hypothesis is true, it is unlikely that the test statistic will fall in this range because of ordinary sampling variation.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lstStyle/>
          <a:p>
            <a:r>
              <a:rPr lang="en-US" dirty="0"/>
              <a:t>The level of the test defines the rareness criterion that will be used and implicitly determines the size of the rejection region. Should the computed value of the test statistic fall in the rejection region, its value will be presumed to be too rare to have occurred because of ordinary sampling variation, and the null hypothesis will be rejected.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lstStyle/>
          <a:p>
            <a:r>
              <a:rPr lang="en-US" dirty="0"/>
              <a:t>If </a:t>
            </a:r>
            <a:r>
              <a:rPr lang="en-US" i="1" dirty="0"/>
              <a:t>n </a:t>
            </a:r>
            <a:r>
              <a:rPr lang="en-US" dirty="0"/>
              <a:t>≤ 25, the critical values are given in Table I for the Sign Test (in the Appendix). Because the test statistic is defined to be the number of times the less frequent sign occurs, we will always reject the null hypothesis for small values of the test statistic. If the alternative hypothesis is </a:t>
            </a:r>
            <a:r>
              <a:rPr lang="en-US" i="1" dirty="0"/>
              <a:t>greater than</a:t>
            </a:r>
            <a:r>
              <a:rPr lang="en-US" dirty="0"/>
              <a:t> or </a:t>
            </a:r>
            <a:r>
              <a:rPr lang="en-US" i="1" dirty="0"/>
              <a:t>less than</a:t>
            </a:r>
            <a:r>
              <a:rPr lang="en-US" dirty="0"/>
              <a:t>, use the column in Table I labeled </a:t>
            </a:r>
            <a:r>
              <a:rPr lang="el-GR" dirty="0">
                <a:latin typeface="Cambria Math" panose="02040503050406030204" pitchFamily="18" charset="0"/>
                <a:ea typeface="Cambria Math" panose="02040503050406030204" pitchFamily="18" charset="0"/>
              </a:rPr>
              <a:t>α</a:t>
            </a:r>
            <a:r>
              <a:rPr lang="en-US" dirty="0">
                <a:sym typeface="Symbol"/>
              </a:rPr>
              <a:t></a:t>
            </a:r>
            <a:r>
              <a:rPr lang="en-US" i="1" dirty="0"/>
              <a:t>for a one-tailed test</a:t>
            </a:r>
            <a:r>
              <a:rPr lang="en-US" dirty="0"/>
              <a:t>. If the alternative is </a:t>
            </a:r>
            <a:r>
              <a:rPr lang="en-US" i="1" dirty="0"/>
              <a:t>not equal to</a:t>
            </a:r>
            <a:r>
              <a:rPr lang="en-US" dirty="0"/>
              <a:t>, use the column in Table I labeled </a:t>
            </a:r>
            <a:r>
              <a:rPr lang="el-GR" dirty="0">
                <a:latin typeface="Cambria Math" panose="02040503050406030204" pitchFamily="18" charset="0"/>
                <a:ea typeface="Cambria Math" panose="02040503050406030204" pitchFamily="18" charset="0"/>
              </a:rPr>
              <a:t>α</a:t>
            </a:r>
            <a:r>
              <a:rPr lang="en-US" dirty="0"/>
              <a:t> </a:t>
            </a:r>
            <a:r>
              <a:rPr lang="en-US" i="1" dirty="0"/>
              <a:t>for a one-tailed test</a:t>
            </a:r>
            <a:r>
              <a:rPr lang="en-US"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a:t>
            </a:r>
          </a:p>
        </p:txBody>
      </p:sp>
      <p:sp>
        <p:nvSpPr>
          <p:cNvPr id="3" name="Content Placeholder 2"/>
          <p:cNvSpPr>
            <a:spLocks noGrp="1"/>
          </p:cNvSpPr>
          <p:nvPr>
            <p:ph idx="1"/>
          </p:nvPr>
        </p:nvSpPr>
        <p:spPr/>
        <p:txBody>
          <a:bodyPr/>
          <a:lstStyle/>
          <a:p>
            <a:r>
              <a:rPr lang="en-US" dirty="0"/>
              <a:t>A researcher is interested in knowing the effect one ounce of 100-proof alcohol has on individuals. To study this effect the researcher randomly selects 10 subjects and records their reaction times (in seconds) both before and after drinking one ounce of 100-proof alcohol. The results of the study are displayed in the table below. In addition to the original data from Example 12.2.2, this table contains an extra column of data, the signs of the differences. These signs will be used in the nonparametric test of hypothesis.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a:xfrm>
            <a:off x="457200" y="3048000"/>
            <a:ext cx="8229600" cy="2804160"/>
          </a:xfrm>
        </p:spPr>
        <p:txBody>
          <a:bodyPr/>
          <a:lstStyle/>
          <a:p>
            <a:r>
              <a:rPr lang="en-US" dirty="0"/>
              <a:t>There are </a:t>
            </a:r>
            <a:r>
              <a:rPr lang="en-US" i="1" dirty="0"/>
              <a:t>n </a:t>
            </a:r>
            <a:r>
              <a:rPr lang="en-US" dirty="0"/>
              <a:t>= 8 non-zero differences in the alcohol example, </a:t>
            </a:r>
            <a:r>
              <a:rPr lang="el-GR" i="1" dirty="0">
                <a:solidFill>
                  <a:schemeClr val="tx1"/>
                </a:solidFill>
                <a:latin typeface="Cambria Math" panose="02040503050406030204" pitchFamily="18" charset="0"/>
                <a:ea typeface="Cambria Math" panose="02040503050406030204" pitchFamily="18" charset="0"/>
              </a:rPr>
              <a:t>α</a:t>
            </a:r>
            <a:r>
              <a:rPr lang="en-US" dirty="0" smtClean="0"/>
              <a:t> </a:t>
            </a:r>
            <a:r>
              <a:rPr lang="en-US" dirty="0"/>
              <a:t>= 0.01, and the alternative hypothesis is </a:t>
            </a:r>
            <a:r>
              <a:rPr lang="en-US" i="1" dirty="0"/>
              <a:t>greater than</a:t>
            </a:r>
            <a:r>
              <a:rPr lang="en-US" dirty="0"/>
              <a:t>. From Table I in the Appendix, we find that the critical value is 0. We will reject the null hypothesis if the test statistic is less than or equal to 0. The rejection region is drawn above.</a:t>
            </a:r>
          </a:p>
        </p:txBody>
      </p:sp>
      <p:pic>
        <p:nvPicPr>
          <p:cNvPr id="131074" name="Picture 2"/>
          <p:cNvPicPr>
            <a:picLocks noChangeAspect="1" noChangeArrowheads="1"/>
          </p:cNvPicPr>
          <p:nvPr/>
        </p:nvPicPr>
        <p:blipFill>
          <a:blip r:embed="rId2" cstate="print"/>
          <a:srcRect/>
          <a:stretch>
            <a:fillRect/>
          </a:stretch>
        </p:blipFill>
        <p:spPr bwMode="auto">
          <a:xfrm>
            <a:off x="685800" y="1285875"/>
            <a:ext cx="7772400" cy="1533525"/>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lstStyle/>
          <a:p>
            <a:r>
              <a:rPr lang="en-US" dirty="0"/>
              <a:t>If </a:t>
            </a:r>
            <a:r>
              <a:rPr lang="en-US" i="1" dirty="0"/>
              <a:t>n </a:t>
            </a:r>
            <a:r>
              <a:rPr lang="en-US" dirty="0"/>
              <a:t>&gt; 25, the critical values are determined in a similar manner to other hypothesis tests whose test statistics have a standard normal distribution. However, because the test statistic is defined to be the number of times the less frequent sign occurs, we will always reject the null hypothesis for small values of the test statistic. Thus, the rejection region will always be established in the left tail, with the critical value defined by </a:t>
            </a:r>
            <a:r>
              <a:rPr lang="el-GR" dirty="0">
                <a:latin typeface="Cambria Math" panose="02040503050406030204" pitchFamily="18" charset="0"/>
                <a:ea typeface="Cambria Math" panose="02040503050406030204" pitchFamily="18" charset="0"/>
              </a:rPr>
              <a:t>α</a:t>
            </a:r>
            <a:r>
              <a:rPr lang="en-US" dirty="0"/>
              <a:t> for </a:t>
            </a:r>
          </a:p>
          <a:p>
            <a:r>
              <a:rPr lang="en-US" dirty="0"/>
              <a:t>one-tailed tests, and      for two-tailed tests.</a:t>
            </a:r>
          </a:p>
        </p:txBody>
      </p:sp>
      <p:graphicFrame>
        <p:nvGraphicFramePr>
          <p:cNvPr id="132098" name="Object 2"/>
          <p:cNvGraphicFramePr>
            <a:graphicFrameLocks noChangeAspect="1"/>
          </p:cNvGraphicFramePr>
          <p:nvPr/>
        </p:nvGraphicFramePr>
        <p:xfrm>
          <a:off x="3589789" y="4682455"/>
          <a:ext cx="304800" cy="838200"/>
        </p:xfrm>
        <a:graphic>
          <a:graphicData uri="http://schemas.openxmlformats.org/presentationml/2006/ole">
            <mc:AlternateContent xmlns:mc="http://schemas.openxmlformats.org/markup-compatibility/2006">
              <mc:Choice xmlns:v="urn:schemas-microsoft-com:vml" Requires="v">
                <p:oleObj spid="_x0000_s132103" name="Equation" r:id="rId3" imgW="304560" imgH="838080" progId="Equation.DSMT4">
                  <p:embed/>
                </p:oleObj>
              </mc:Choice>
              <mc:Fallback>
                <p:oleObj name="Equation" r:id="rId3" imgW="3045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9789" y="4682455"/>
                        <a:ext cx="30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lstStyle/>
          <a:p>
            <a:r>
              <a:rPr lang="en-US" b="1" dirty="0"/>
              <a:t>Step 5: </a:t>
            </a:r>
            <a:r>
              <a:rPr lang="en-US" dirty="0"/>
              <a:t>Make the decision to reject or fail to reject </a:t>
            </a:r>
            <a:r>
              <a:rPr lang="en-US" i="1" dirty="0"/>
              <a:t>H</a:t>
            </a:r>
            <a:r>
              <a:rPr lang="en-US" baseline="-25000" dirty="0"/>
              <a:t>0</a:t>
            </a:r>
            <a:r>
              <a:rPr lang="en-US" dirty="0"/>
              <a:t>.</a:t>
            </a:r>
          </a:p>
        </p:txBody>
      </p:sp>
      <p:pic>
        <p:nvPicPr>
          <p:cNvPr id="133122" name="Picture 2"/>
          <p:cNvPicPr>
            <a:picLocks noChangeAspect="1" noChangeArrowheads="1"/>
          </p:cNvPicPr>
          <p:nvPr/>
        </p:nvPicPr>
        <p:blipFill>
          <a:blip r:embed="rId2" cstate="print"/>
          <a:srcRect/>
          <a:stretch>
            <a:fillRect/>
          </a:stretch>
        </p:blipFill>
        <p:spPr bwMode="auto">
          <a:xfrm>
            <a:off x="695325" y="1847850"/>
            <a:ext cx="7753350" cy="1809750"/>
          </a:xfrm>
          <a:prstGeom prst="rect">
            <a:avLst/>
          </a:prstGeom>
          <a:noFill/>
          <a:ln w="9525">
            <a:noFill/>
            <a:miter lim="800000"/>
            <a:headEnd/>
            <a:tailEnd/>
          </a:ln>
        </p:spPr>
      </p:pic>
      <p:sp>
        <p:nvSpPr>
          <p:cNvPr id="5" name="Rectangle 4"/>
          <p:cNvSpPr/>
          <p:nvPr/>
        </p:nvSpPr>
        <p:spPr>
          <a:xfrm>
            <a:off x="457200" y="3768055"/>
            <a:ext cx="8229600" cy="2246769"/>
          </a:xfrm>
          <a:prstGeom prst="rect">
            <a:avLst/>
          </a:prstGeom>
        </p:spPr>
        <p:txBody>
          <a:bodyPr>
            <a:spAutoFit/>
          </a:bodyPr>
          <a:lstStyle/>
          <a:p>
            <a:r>
              <a:rPr lang="en-US" sz="2800" dirty="0"/>
              <a:t>As shown, the value of the test statistic (</a:t>
            </a:r>
            <a:r>
              <a:rPr lang="en-US" sz="2800" i="1" dirty="0"/>
              <a:t>X </a:t>
            </a:r>
            <a:r>
              <a:rPr lang="en-US" sz="2800" dirty="0"/>
              <a:t>= 0) falls in the rejection region. Thus, we reject the null hypothesis at </a:t>
            </a:r>
            <a:r>
              <a:rPr lang="el-GR" sz="2800" i="1" dirty="0" smtClean="0">
                <a:latin typeface="Cambria Math" panose="02040503050406030204" pitchFamily="18" charset="0"/>
                <a:ea typeface="Cambria Math" panose="02040503050406030204" pitchFamily="18" charset="0"/>
              </a:rPr>
              <a:t>α</a:t>
            </a:r>
            <a:r>
              <a:rPr lang="en-US" sz="2800" dirty="0" smtClean="0"/>
              <a:t> </a:t>
            </a:r>
            <a:r>
              <a:rPr lang="en-US" sz="2800" dirty="0"/>
              <a:t>= 0.01. It is unlikely that the small number of positive differences could be attributed to ordinary sampling variation.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lstStyle/>
          <a:p>
            <a:r>
              <a:rPr lang="en-US" b="1" dirty="0"/>
              <a:t>Step 6: </a:t>
            </a:r>
            <a:r>
              <a:rPr lang="en-US" dirty="0"/>
              <a:t>State the conclusion in terms of the original problem. </a:t>
            </a:r>
          </a:p>
          <a:p>
            <a:r>
              <a:rPr lang="en-US" dirty="0"/>
              <a:t>There is sufficient evidence for the researcher to conclude at </a:t>
            </a:r>
            <a:r>
              <a:rPr lang="el-GR" i="1" dirty="0">
                <a:latin typeface="Cambria Math" panose="02040503050406030204" pitchFamily="18" charset="0"/>
                <a:ea typeface="Cambria Math" panose="02040503050406030204" pitchFamily="18" charset="0"/>
              </a:rPr>
              <a:t>α</a:t>
            </a:r>
            <a:r>
              <a:rPr lang="en-US" i="1" dirty="0" smtClean="0"/>
              <a:t> </a:t>
            </a:r>
            <a:r>
              <a:rPr lang="en-US" dirty="0"/>
              <a:t>= 0.01 that the median response time is higher for those subjects who have drunk one ounce of 100-proof alcohol than for those who have not.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Procedure for the Sign Test </a:t>
            </a:r>
          </a:p>
        </p:txBody>
      </p:sp>
      <p:sp>
        <p:nvSpPr>
          <p:cNvPr id="3" name="Content Placeholder 2"/>
          <p:cNvSpPr>
            <a:spLocks noGrp="1"/>
          </p:cNvSpPr>
          <p:nvPr>
            <p:ph idx="1"/>
          </p:nvPr>
        </p:nvSpPr>
        <p:spPr>
          <a:xfrm>
            <a:off x="457200" y="1280161"/>
            <a:ext cx="8229600" cy="4587240"/>
          </a:xfrm>
          <a:solidFill>
            <a:srgbClr val="FFFFCC"/>
          </a:solidFill>
          <a:ln w="28575">
            <a:solidFill>
              <a:srgbClr val="000000"/>
            </a:solidFill>
          </a:ln>
        </p:spPr>
        <p:txBody>
          <a:bodyPr wrap="square">
            <a:spAutoFit/>
          </a:bodyPr>
          <a:lstStyle/>
          <a:p>
            <a:pPr marL="15875" indent="-15875" algn="ctr">
              <a:tabLst>
                <a:tab pos="342900" algn="l"/>
                <a:tab pos="749300" algn="l"/>
                <a:tab pos="7150100" algn="l"/>
              </a:tabLst>
            </a:pPr>
            <a:r>
              <a:rPr lang="en-US" b="1" dirty="0">
                <a:solidFill>
                  <a:srgbClr val="000000"/>
                </a:solidFill>
              </a:rPr>
              <a:t>Procedure </a:t>
            </a:r>
          </a:p>
          <a:p>
            <a:r>
              <a:rPr lang="en-US" sz="2700" b="1" dirty="0">
                <a:solidFill>
                  <a:srgbClr val="000000"/>
                </a:solidFill>
              </a:rPr>
              <a:t>Assumptions: </a:t>
            </a:r>
          </a:p>
          <a:p>
            <a:r>
              <a:rPr lang="en-US" sz="2700" dirty="0">
                <a:solidFill>
                  <a:srgbClr val="000000"/>
                </a:solidFill>
              </a:rPr>
              <a:t>Pairs of data are selected in a random fashion. </a:t>
            </a:r>
            <a:r>
              <a:rPr lang="en-US" sz="2700" b="1" dirty="0">
                <a:solidFill>
                  <a:srgbClr val="000000"/>
                </a:solidFill>
              </a:rPr>
              <a:t>Hypotheses: </a:t>
            </a:r>
          </a:p>
          <a:p>
            <a:pPr marL="511175" indent="-511175"/>
            <a:r>
              <a:rPr lang="en-US" sz="2700" i="1" dirty="0">
                <a:solidFill>
                  <a:srgbClr val="000000"/>
                </a:solidFill>
              </a:rPr>
              <a:t>H</a:t>
            </a:r>
            <a:r>
              <a:rPr lang="en-US" sz="2700" baseline="-25000" dirty="0">
                <a:solidFill>
                  <a:srgbClr val="000000"/>
                </a:solidFill>
              </a:rPr>
              <a:t>0</a:t>
            </a:r>
            <a:r>
              <a:rPr lang="en-US" sz="2700" dirty="0">
                <a:solidFill>
                  <a:srgbClr val="000000"/>
                </a:solidFill>
              </a:rPr>
              <a:t>: The number of positive (negative) signs equals the number of negative (positive) signs. </a:t>
            </a:r>
          </a:p>
          <a:p>
            <a:pPr marL="461963" indent="-461963"/>
            <a:r>
              <a:rPr lang="en-US" sz="2700" i="1" dirty="0">
                <a:solidFill>
                  <a:srgbClr val="000000"/>
                </a:solidFill>
              </a:rPr>
              <a:t>H</a:t>
            </a:r>
            <a:r>
              <a:rPr lang="en-US" sz="2700" i="1" baseline="-25000" dirty="0">
                <a:solidFill>
                  <a:srgbClr val="000000"/>
                </a:solidFill>
              </a:rPr>
              <a:t>a</a:t>
            </a:r>
            <a:r>
              <a:rPr lang="en-US" sz="2700" dirty="0">
                <a:solidFill>
                  <a:srgbClr val="000000"/>
                </a:solidFill>
              </a:rPr>
              <a:t>: The number of negative (positive) signs is significantly greater than, less than, or not equal to the number of positive (negative) signs (depending on the claim which is being tested.)</a:t>
            </a:r>
            <a:endParaRPr lang="en-US" sz="2700" dirty="0"/>
          </a:p>
        </p:txBody>
      </p:sp>
    </p:spTree>
    <p:extLst>
      <p:ext uri="{BB962C8B-B14F-4D97-AF65-F5344CB8AC3E}">
        <p14:creationId xmlns:p14="http://schemas.microsoft.com/office/powerpoint/2010/main" val="10268697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Procedure for the Sign Test </a:t>
            </a:r>
          </a:p>
        </p:txBody>
      </p:sp>
      <p:sp>
        <p:nvSpPr>
          <p:cNvPr id="3" name="Content Placeholder 2"/>
          <p:cNvSpPr>
            <a:spLocks noGrp="1"/>
          </p:cNvSpPr>
          <p:nvPr>
            <p:ph idx="1"/>
          </p:nvPr>
        </p:nvSpPr>
        <p:spPr>
          <a:xfrm>
            <a:off x="457200" y="1280161"/>
            <a:ext cx="8229600" cy="3977639"/>
          </a:xfrm>
          <a:solidFill>
            <a:srgbClr val="FFFFCC"/>
          </a:solidFill>
          <a:ln w="28575">
            <a:solidFill>
              <a:srgbClr val="000000"/>
            </a:solidFill>
          </a:ln>
        </p:spPr>
        <p:txBody>
          <a:bodyPr wrap="square">
            <a:noAutofit/>
          </a:bodyPr>
          <a:lstStyle/>
          <a:p>
            <a:pPr marL="15875" indent="-15875" algn="ctr">
              <a:tabLst>
                <a:tab pos="342900" algn="l"/>
                <a:tab pos="749300" algn="l"/>
                <a:tab pos="7150100" algn="l"/>
              </a:tabLst>
            </a:pPr>
            <a:r>
              <a:rPr lang="en-US" b="1" dirty="0">
                <a:solidFill>
                  <a:srgbClr val="000000"/>
                </a:solidFill>
              </a:rPr>
              <a:t>Procedure (cont.) </a:t>
            </a:r>
          </a:p>
          <a:p>
            <a:r>
              <a:rPr lang="en-US" b="1" dirty="0">
                <a:solidFill>
                  <a:srgbClr val="000000"/>
                </a:solidFill>
              </a:rPr>
              <a:t>Test Statistic: </a:t>
            </a:r>
          </a:p>
          <a:p>
            <a:r>
              <a:rPr lang="en-US" dirty="0">
                <a:solidFill>
                  <a:srgbClr val="000000"/>
                </a:solidFill>
              </a:rPr>
              <a:t>If </a:t>
            </a:r>
            <a:r>
              <a:rPr lang="en-US" i="1" dirty="0">
                <a:solidFill>
                  <a:srgbClr val="000000"/>
                </a:solidFill>
              </a:rPr>
              <a:t>n </a:t>
            </a:r>
            <a:r>
              <a:rPr lang="en-US" dirty="0">
                <a:solidFill>
                  <a:srgbClr val="000000"/>
                </a:solidFill>
              </a:rPr>
              <a:t>≤ 25, then </a:t>
            </a:r>
            <a:r>
              <a:rPr lang="en-US" i="1" dirty="0">
                <a:solidFill>
                  <a:srgbClr val="000000"/>
                </a:solidFill>
              </a:rPr>
              <a:t>X</a:t>
            </a:r>
            <a:r>
              <a:rPr lang="en-US" dirty="0">
                <a:solidFill>
                  <a:srgbClr val="000000"/>
                </a:solidFill>
              </a:rPr>
              <a:t> = the number of times the less frequent sign occurs. </a:t>
            </a:r>
          </a:p>
          <a:p>
            <a:r>
              <a:rPr lang="en-US" dirty="0">
                <a:solidFill>
                  <a:srgbClr val="000000"/>
                </a:solidFill>
              </a:rPr>
              <a:t>If </a:t>
            </a:r>
            <a:r>
              <a:rPr lang="en-US" i="1" dirty="0">
                <a:solidFill>
                  <a:srgbClr val="000000"/>
                </a:solidFill>
              </a:rPr>
              <a:t>n</a:t>
            </a:r>
            <a:r>
              <a:rPr lang="en-US" dirty="0">
                <a:solidFill>
                  <a:srgbClr val="000000"/>
                </a:solidFill>
              </a:rPr>
              <a:t> &gt; 25, then</a:t>
            </a:r>
            <a:r>
              <a:rPr lang="en-US" i="1" dirty="0">
                <a:solidFill>
                  <a:srgbClr val="000000"/>
                </a:solidFill>
              </a:rPr>
              <a:t> </a:t>
            </a:r>
            <a:endParaRPr lang="en-US" dirty="0">
              <a:solidFill>
                <a:srgbClr val="000000"/>
              </a:solidFill>
            </a:endParaRPr>
          </a:p>
        </p:txBody>
      </p:sp>
      <p:graphicFrame>
        <p:nvGraphicFramePr>
          <p:cNvPr id="134146" name="Object 2"/>
          <p:cNvGraphicFramePr>
            <a:graphicFrameLocks noChangeAspect="1"/>
          </p:cNvGraphicFramePr>
          <p:nvPr/>
        </p:nvGraphicFramePr>
        <p:xfrm>
          <a:off x="3289300" y="3327400"/>
          <a:ext cx="2565400" cy="1854200"/>
        </p:xfrm>
        <a:graphic>
          <a:graphicData uri="http://schemas.openxmlformats.org/presentationml/2006/ole">
            <mc:AlternateContent xmlns:mc="http://schemas.openxmlformats.org/markup-compatibility/2006">
              <mc:Choice xmlns:v="urn:schemas-microsoft-com:vml" Requires="v">
                <p:oleObj spid="_x0000_s134151" name="Equation" r:id="rId3" imgW="2565360" imgH="1854000" progId="Equation.DSMT4">
                  <p:embed/>
                </p:oleObj>
              </mc:Choice>
              <mc:Fallback>
                <p:oleObj name="Equation" r:id="rId3" imgW="2565360" imgH="1854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9300" y="3327400"/>
                        <a:ext cx="2565400" cy="185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0268697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Procedure for the Sign Test </a:t>
            </a:r>
          </a:p>
        </p:txBody>
      </p:sp>
      <p:sp>
        <p:nvSpPr>
          <p:cNvPr id="3" name="Content Placeholder 2"/>
          <p:cNvSpPr>
            <a:spLocks noGrp="1"/>
          </p:cNvSpPr>
          <p:nvPr>
            <p:ph idx="1"/>
          </p:nvPr>
        </p:nvSpPr>
        <p:spPr>
          <a:xfrm>
            <a:off x="457200" y="1280161"/>
            <a:ext cx="8229600" cy="4595104"/>
          </a:xfrm>
          <a:solidFill>
            <a:srgbClr val="FFFFCC"/>
          </a:solidFill>
          <a:ln w="28575">
            <a:solidFill>
              <a:srgbClr val="000000"/>
            </a:solidFill>
          </a:ln>
        </p:spPr>
        <p:txBody>
          <a:bodyPr wrap="square">
            <a:spAutoFit/>
          </a:bodyPr>
          <a:lstStyle/>
          <a:p>
            <a:pPr marL="15875" indent="-15875" algn="ctr">
              <a:tabLst>
                <a:tab pos="342900" algn="l"/>
                <a:tab pos="749300" algn="l"/>
                <a:tab pos="7150100" algn="l"/>
              </a:tabLst>
            </a:pPr>
            <a:r>
              <a:rPr lang="en-US" b="1" dirty="0">
                <a:solidFill>
                  <a:srgbClr val="000000"/>
                </a:solidFill>
              </a:rPr>
              <a:t>Procedure (cont.) </a:t>
            </a:r>
          </a:p>
          <a:p>
            <a:r>
              <a:rPr lang="en-US" sz="2700" b="1" dirty="0">
                <a:solidFill>
                  <a:srgbClr val="000000"/>
                </a:solidFill>
              </a:rPr>
              <a:t>Critical Value(s): </a:t>
            </a:r>
          </a:p>
          <a:p>
            <a:r>
              <a:rPr lang="en-US" sz="2700" dirty="0">
                <a:solidFill>
                  <a:srgbClr val="000000"/>
                </a:solidFill>
              </a:rPr>
              <a:t>If the data tends to support the alternative hypothesis and </a:t>
            </a:r>
          </a:p>
          <a:p>
            <a:pPr marL="344488" indent="-344488">
              <a:buFont typeface="Arial" pitchFamily="34" charset="0"/>
              <a:buChar char="•"/>
            </a:pPr>
            <a:r>
              <a:rPr lang="en-US" sz="2700" dirty="0">
                <a:solidFill>
                  <a:srgbClr val="000000"/>
                </a:solidFill>
              </a:rPr>
              <a:t>if </a:t>
            </a:r>
            <a:r>
              <a:rPr lang="en-US" sz="2700" i="1" dirty="0">
                <a:solidFill>
                  <a:srgbClr val="000000"/>
                </a:solidFill>
              </a:rPr>
              <a:t>n </a:t>
            </a:r>
            <a:r>
              <a:rPr lang="en-US" sz="2700" dirty="0">
                <a:solidFill>
                  <a:srgbClr val="000000"/>
                </a:solidFill>
              </a:rPr>
              <a:t>≤ 25, reject the null hypothesis if the test statistic is less than or equal to the critical value in Table I of the Appendix for the Sign Test. </a:t>
            </a:r>
          </a:p>
          <a:p>
            <a:pPr marL="344488" indent="-344488">
              <a:buFont typeface="Arial" pitchFamily="34" charset="0"/>
              <a:buChar char="•"/>
            </a:pPr>
            <a:r>
              <a:rPr lang="en-US" sz="2700" dirty="0">
                <a:solidFill>
                  <a:srgbClr val="000000"/>
                </a:solidFill>
              </a:rPr>
              <a:t>if </a:t>
            </a:r>
            <a:r>
              <a:rPr lang="en-US" sz="2700" i="1" dirty="0">
                <a:solidFill>
                  <a:srgbClr val="000000"/>
                </a:solidFill>
              </a:rPr>
              <a:t>n </a:t>
            </a:r>
            <a:r>
              <a:rPr lang="en-US" sz="2700" dirty="0">
                <a:solidFill>
                  <a:srgbClr val="000000"/>
                </a:solidFill>
              </a:rPr>
              <a:t>&gt; 25, the critical values are based on the standard normal distribution with the critical values defined such that we reject for small values of the test statistic. </a:t>
            </a:r>
          </a:p>
        </p:txBody>
      </p:sp>
    </p:spTree>
    <p:extLst>
      <p:ext uri="{BB962C8B-B14F-4D97-AF65-F5344CB8AC3E}">
        <p14:creationId xmlns:p14="http://schemas.microsoft.com/office/powerpoint/2010/main" val="10268697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17.1.2 </a:t>
            </a:r>
          </a:p>
        </p:txBody>
      </p:sp>
      <p:sp>
        <p:nvSpPr>
          <p:cNvPr id="3" name="Content Placeholder 2"/>
          <p:cNvSpPr>
            <a:spLocks noGrp="1"/>
          </p:cNvSpPr>
          <p:nvPr>
            <p:ph idx="1"/>
          </p:nvPr>
        </p:nvSpPr>
        <p:spPr/>
        <p:txBody>
          <a:bodyPr/>
          <a:lstStyle/>
          <a:p>
            <a:r>
              <a:rPr lang="en-US" dirty="0"/>
              <a:t>In an effort to attract new residents and businesses to the area, the Chamber of Commerce published a report which states that the median home price in Durham, North Carolina, is less than the median price of existing homes in the United States of $312,800. Fifty recent home sales in the Durham area were randomly selected, and of those, 35 had an actual sale price of less than $312,800. Does the data support the claim made by the Chamber of Commerce at </a:t>
            </a:r>
            <a:r>
              <a:rPr lang="el-GR" i="1" dirty="0">
                <a:latin typeface="Cambria Math" panose="02040503050406030204" pitchFamily="18" charset="0"/>
                <a:ea typeface="Cambria Math" panose="02040503050406030204" pitchFamily="18" charset="0"/>
              </a:rPr>
              <a:t>α</a:t>
            </a:r>
            <a:r>
              <a:rPr lang="en-US" i="1" dirty="0" smtClean="0"/>
              <a:t> </a:t>
            </a:r>
            <a:r>
              <a:rPr lang="en-US" dirty="0"/>
              <a:t>= 0.10?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17.1.2 (cont.)</a:t>
            </a:r>
          </a:p>
        </p:txBody>
      </p:sp>
      <p:sp>
        <p:nvSpPr>
          <p:cNvPr id="3" name="Content Placeholder 2"/>
          <p:cNvSpPr>
            <a:spLocks noGrp="1"/>
          </p:cNvSpPr>
          <p:nvPr>
            <p:ph idx="1"/>
          </p:nvPr>
        </p:nvSpPr>
        <p:spPr/>
        <p:txBody>
          <a:bodyPr/>
          <a:lstStyle/>
          <a:p>
            <a:r>
              <a:rPr lang="en-US" b="1" dirty="0"/>
              <a:t>Solution </a:t>
            </a:r>
          </a:p>
          <a:p>
            <a:r>
              <a:rPr lang="en-US" b="1" dirty="0"/>
              <a:t>Step 1: </a:t>
            </a:r>
            <a:r>
              <a:rPr lang="en-US" dirty="0"/>
              <a:t>Determine the null and alternative hypotheses. </a:t>
            </a:r>
          </a:p>
          <a:p>
            <a:r>
              <a:rPr lang="en-US" b="1" dirty="0"/>
              <a:t>Null Hypothesis:</a:t>
            </a:r>
            <a:r>
              <a:rPr lang="en-US" dirty="0"/>
              <a:t> The median home price in Durham, North Carolina, is at least as large as that of the median home price for the United States. </a:t>
            </a:r>
          </a:p>
          <a:p>
            <a:r>
              <a:rPr lang="en-US" b="1" dirty="0"/>
              <a:t>Alternative Hypothesis:</a:t>
            </a:r>
            <a:r>
              <a:rPr lang="en-US" dirty="0"/>
              <a:t> The median home price in Durham, North Carolina, is less than that of the median home price for the United States.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17.1.2 (cont.)</a:t>
            </a:r>
          </a:p>
        </p:txBody>
      </p:sp>
      <p:sp>
        <p:nvSpPr>
          <p:cNvPr id="3" name="Content Placeholder 2"/>
          <p:cNvSpPr>
            <a:spLocks noGrp="1"/>
          </p:cNvSpPr>
          <p:nvPr>
            <p:ph idx="1"/>
          </p:nvPr>
        </p:nvSpPr>
        <p:spPr/>
        <p:txBody>
          <a:bodyPr/>
          <a:lstStyle/>
          <a:p>
            <a:r>
              <a:rPr lang="en-US" dirty="0"/>
              <a:t>Once again we will look at differences, but in this case the differences will be created by subtracting the median from each data value. The Sign Test will rely on counting the number of positive signs (the number of homes with sale prices larger than the median home price for the United States) and the number of negative signs (the number of homes with sale prices less than the median home price for the United States).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graphicFrame>
        <p:nvGraphicFramePr>
          <p:cNvPr id="4" name="object 3"/>
          <p:cNvGraphicFramePr>
            <a:graphicFrameLocks noGrp="1"/>
          </p:cNvGraphicFramePr>
          <p:nvPr/>
        </p:nvGraphicFramePr>
        <p:xfrm>
          <a:off x="1828800" y="1176556"/>
          <a:ext cx="5486400" cy="3561080"/>
        </p:xfrm>
        <a:graphic>
          <a:graphicData uri="http://schemas.openxmlformats.org/drawingml/2006/table">
            <a:tbl>
              <a:tblPr firstRow="1" bandRow="1">
                <a:tableStyleId>{21E4AEA4-8DFA-4A89-87EB-49C32662AFE0}</a:tableStyleId>
              </a:tblPr>
              <a:tblGrid>
                <a:gridCol w="1371600">
                  <a:extLst>
                    <a:ext uri="{9D8B030D-6E8A-4147-A177-3AD203B41FA5}">
                      <a16:colId xmlns:a16="http://schemas.microsoft.com/office/drawing/2014/main" xmlns="" val="20000"/>
                    </a:ext>
                  </a:extLst>
                </a:gridCol>
                <a:gridCol w="1371600">
                  <a:extLst>
                    <a:ext uri="{9D8B030D-6E8A-4147-A177-3AD203B41FA5}">
                      <a16:colId xmlns:a16="http://schemas.microsoft.com/office/drawing/2014/main" xmlns="" val="20001"/>
                    </a:ext>
                  </a:extLst>
                </a:gridCol>
                <a:gridCol w="1371600">
                  <a:extLst>
                    <a:ext uri="{9D8B030D-6E8A-4147-A177-3AD203B41FA5}">
                      <a16:colId xmlns:a16="http://schemas.microsoft.com/office/drawing/2014/main" xmlns="" val="20002"/>
                    </a:ext>
                  </a:extLst>
                </a:gridCol>
                <a:gridCol w="1371600">
                  <a:extLst>
                    <a:ext uri="{9D8B030D-6E8A-4147-A177-3AD203B41FA5}">
                      <a16:colId xmlns:a16="http://schemas.microsoft.com/office/drawing/2014/main" xmlns="" val="20003"/>
                    </a:ext>
                  </a:extLst>
                </a:gridCol>
              </a:tblGrid>
              <a:tr h="365760">
                <a:tc gridSpan="4">
                  <a:txBody>
                    <a:bodyPr/>
                    <a:lstStyle/>
                    <a:p>
                      <a:pPr marL="0" marR="55880" indent="0" algn="ctr" defTabSz="914400" rtl="0" eaLnBrk="1" fontAlgn="auto" latinLnBrk="0" hangingPunct="1">
                        <a:lnSpc>
                          <a:spcPct val="100000"/>
                        </a:lnSpc>
                        <a:spcBef>
                          <a:spcPts val="150"/>
                        </a:spcBef>
                        <a:spcAft>
                          <a:spcPts val="0"/>
                        </a:spcAft>
                        <a:buClrTx/>
                        <a:buSzTx/>
                        <a:buFontTx/>
                        <a:buNone/>
                        <a:tabLst/>
                        <a:defRPr/>
                      </a:pPr>
                      <a:r>
                        <a:rPr lang="en-US" sz="1800" b="1" kern="1200" baseline="0" dirty="0">
                          <a:solidFill>
                            <a:schemeClr val="lt1"/>
                          </a:solidFill>
                          <a:latin typeface="+mn-lt"/>
                          <a:ea typeface="+mn-ea"/>
                          <a:cs typeface="+mn-cs"/>
                        </a:rPr>
                        <a:t>Reaction Times (in seconds)</a:t>
                      </a:r>
                    </a:p>
                  </a:txBody>
                  <a:tcPr marL="0" marR="0" marT="19050" marB="0" anchor="ctr"/>
                </a:tc>
                <a:tc hMerge="1">
                  <a:txBody>
                    <a:bodyPr/>
                    <a:lstStyle/>
                    <a:p>
                      <a:pPr algn="ctr">
                        <a:lnSpc>
                          <a:spcPct val="100000"/>
                        </a:lnSpc>
                        <a:spcBef>
                          <a:spcPts val="150"/>
                        </a:spcBef>
                      </a:pPr>
                      <a:endParaRPr sz="2000" dirty="0">
                        <a:latin typeface="Roboto Condensed"/>
                        <a:cs typeface="Roboto Condensed"/>
                      </a:endParaRPr>
                    </a:p>
                  </a:txBody>
                  <a:tcPr marL="0" marR="0" marT="19050" marB="0"/>
                </a:tc>
                <a:tc hMerge="1">
                  <a:txBody>
                    <a:bodyPr/>
                    <a:lstStyle/>
                    <a:p>
                      <a:pPr algn="ctr">
                        <a:lnSpc>
                          <a:spcPct val="100000"/>
                        </a:lnSpc>
                        <a:spcBef>
                          <a:spcPts val="150"/>
                        </a:spcBef>
                      </a:pPr>
                      <a:endParaRPr sz="2000" dirty="0">
                        <a:latin typeface="Roboto Condensed"/>
                        <a:cs typeface="Roboto Condensed"/>
                      </a:endParaRPr>
                    </a:p>
                  </a:txBody>
                  <a:tcPr marL="0" marR="0" marT="19050" marB="0"/>
                </a:tc>
                <a:tc hMerge="1">
                  <a:txBody>
                    <a:bodyPr/>
                    <a:lstStyle/>
                    <a:p>
                      <a:pPr marL="120014" algn="ctr">
                        <a:lnSpc>
                          <a:spcPct val="100000"/>
                        </a:lnSpc>
                        <a:spcBef>
                          <a:spcPts val="150"/>
                        </a:spcBef>
                      </a:pPr>
                      <a:endParaRPr sz="2000" dirty="0">
                        <a:latin typeface="Roboto Condensed"/>
                        <a:cs typeface="Roboto Condensed"/>
                      </a:endParaRPr>
                    </a:p>
                  </a:txBody>
                  <a:tcPr marL="0" marR="0" marT="19050" marB="0"/>
                </a:tc>
                <a:extLst>
                  <a:ext uri="{0D108BD9-81ED-4DB2-BD59-A6C34878D82A}">
                    <a16:rowId xmlns:a16="http://schemas.microsoft.com/office/drawing/2014/main" xmlns="" val="10000"/>
                  </a:ext>
                </a:extLst>
              </a:tr>
              <a:tr h="196850">
                <a:tc>
                  <a:txBody>
                    <a:bodyPr/>
                    <a:lstStyle/>
                    <a:p>
                      <a:pPr marR="55880" algn="ctr">
                        <a:lnSpc>
                          <a:spcPct val="100000"/>
                        </a:lnSpc>
                        <a:spcBef>
                          <a:spcPts val="150"/>
                        </a:spcBef>
                      </a:pPr>
                      <a:r>
                        <a:rPr sz="1800" b="1" spc="-5" dirty="0">
                          <a:solidFill>
                            <a:srgbClr val="000000"/>
                          </a:solidFill>
                        </a:rPr>
                        <a:t>Subject</a:t>
                      </a:r>
                      <a:endParaRPr sz="1800" b="1" dirty="0">
                        <a:solidFill>
                          <a:srgbClr val="000000"/>
                        </a:solidFill>
                        <a:latin typeface="Roboto Condensed"/>
                        <a:cs typeface="Roboto Condensed"/>
                      </a:endParaRPr>
                    </a:p>
                  </a:txBody>
                  <a:tcPr marL="0" marR="0" marT="19050" marB="0"/>
                </a:tc>
                <a:tc>
                  <a:txBody>
                    <a:bodyPr/>
                    <a:lstStyle/>
                    <a:p>
                      <a:pPr algn="ctr">
                        <a:lnSpc>
                          <a:spcPct val="100000"/>
                        </a:lnSpc>
                        <a:spcBef>
                          <a:spcPts val="150"/>
                        </a:spcBef>
                      </a:pPr>
                      <a:r>
                        <a:rPr sz="1800" b="1" spc="-10" dirty="0">
                          <a:solidFill>
                            <a:srgbClr val="000000"/>
                          </a:solidFill>
                        </a:rPr>
                        <a:t>Before</a:t>
                      </a:r>
                      <a:endParaRPr sz="1800" b="1" dirty="0">
                        <a:solidFill>
                          <a:srgbClr val="000000"/>
                        </a:solidFill>
                        <a:latin typeface="Roboto Condensed"/>
                        <a:cs typeface="Roboto Condensed"/>
                      </a:endParaRPr>
                    </a:p>
                  </a:txBody>
                  <a:tcPr marL="0" marR="0" marT="19050" marB="0"/>
                </a:tc>
                <a:tc>
                  <a:txBody>
                    <a:bodyPr/>
                    <a:lstStyle/>
                    <a:p>
                      <a:pPr algn="ctr">
                        <a:lnSpc>
                          <a:spcPct val="100000"/>
                        </a:lnSpc>
                        <a:spcBef>
                          <a:spcPts val="150"/>
                        </a:spcBef>
                      </a:pPr>
                      <a:r>
                        <a:rPr sz="1800" b="1" spc="-5" dirty="0">
                          <a:solidFill>
                            <a:srgbClr val="000000"/>
                          </a:solidFill>
                        </a:rPr>
                        <a:t>After</a:t>
                      </a:r>
                      <a:endParaRPr sz="1800" b="1" dirty="0">
                        <a:solidFill>
                          <a:srgbClr val="000000"/>
                        </a:solidFill>
                        <a:latin typeface="Roboto Condensed"/>
                        <a:cs typeface="Roboto Condensed"/>
                      </a:endParaRPr>
                    </a:p>
                  </a:txBody>
                  <a:tcPr marL="0" marR="0" marT="19050" marB="0"/>
                </a:tc>
                <a:tc>
                  <a:txBody>
                    <a:bodyPr/>
                    <a:lstStyle/>
                    <a:p>
                      <a:pPr marL="120014" algn="ctr">
                        <a:lnSpc>
                          <a:spcPct val="100000"/>
                        </a:lnSpc>
                        <a:spcBef>
                          <a:spcPts val="150"/>
                        </a:spcBef>
                      </a:pPr>
                      <a:r>
                        <a:rPr sz="1800" b="1" spc="-5" dirty="0">
                          <a:solidFill>
                            <a:srgbClr val="000000"/>
                          </a:solidFill>
                        </a:rPr>
                        <a:t>Difference</a:t>
                      </a:r>
                      <a:endParaRPr sz="18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xmlns="" val="10001"/>
                  </a:ext>
                </a:extLst>
              </a:tr>
              <a:tr h="205740">
                <a:tc>
                  <a:txBody>
                    <a:bodyPr/>
                    <a:lstStyle/>
                    <a:p>
                      <a:pPr marR="55880" algn="ctr">
                        <a:lnSpc>
                          <a:spcPct val="100000"/>
                        </a:lnSpc>
                        <a:spcBef>
                          <a:spcPts val="125"/>
                        </a:spcBef>
                      </a:pPr>
                      <a:r>
                        <a:rPr sz="1800" dirty="0">
                          <a:solidFill>
                            <a:srgbClr val="000000"/>
                          </a:solidFill>
                        </a:rPr>
                        <a:t>1</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0.4</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0.5</a:t>
                      </a:r>
                      <a:endParaRPr sz="1800" dirty="0">
                        <a:solidFill>
                          <a:srgbClr val="000000"/>
                        </a:solidFill>
                        <a:latin typeface="STIX"/>
                        <a:cs typeface="STIX"/>
                      </a:endParaRPr>
                    </a:p>
                  </a:txBody>
                  <a:tcPr marL="0" marR="0" marT="15875" marB="0"/>
                </a:tc>
                <a:tc>
                  <a:txBody>
                    <a:bodyPr/>
                    <a:lstStyle/>
                    <a:p>
                      <a:pPr marL="120014" algn="ctr">
                        <a:lnSpc>
                          <a:spcPct val="100000"/>
                        </a:lnSpc>
                        <a:spcBef>
                          <a:spcPts val="125"/>
                        </a:spcBef>
                      </a:pPr>
                      <a:r>
                        <a:rPr sz="1800" dirty="0">
                          <a:solidFill>
                            <a:srgbClr val="000000"/>
                          </a:solidFill>
                        </a:rPr>
                        <a:t>−0.1</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2"/>
                  </a:ext>
                </a:extLst>
              </a:tr>
              <a:tr h="206375">
                <a:tc>
                  <a:txBody>
                    <a:bodyPr/>
                    <a:lstStyle/>
                    <a:p>
                      <a:pPr marR="55880" algn="ctr">
                        <a:lnSpc>
                          <a:spcPct val="100000"/>
                        </a:lnSpc>
                        <a:spcBef>
                          <a:spcPts val="125"/>
                        </a:spcBef>
                      </a:pPr>
                      <a:r>
                        <a:rPr sz="1800" dirty="0">
                          <a:solidFill>
                            <a:srgbClr val="000000"/>
                          </a:solidFill>
                        </a:rPr>
                        <a:t>2</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0.5</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0.5</a:t>
                      </a:r>
                      <a:endParaRPr sz="1800" dirty="0">
                        <a:solidFill>
                          <a:srgbClr val="000000"/>
                        </a:solidFill>
                        <a:latin typeface="STIX"/>
                        <a:cs typeface="STIX"/>
                      </a:endParaRPr>
                    </a:p>
                  </a:txBody>
                  <a:tcPr marL="0" marR="0" marT="15875" marB="0"/>
                </a:tc>
                <a:tc>
                  <a:txBody>
                    <a:bodyPr/>
                    <a:lstStyle/>
                    <a:p>
                      <a:pPr marL="120014" algn="ctr">
                        <a:lnSpc>
                          <a:spcPct val="100000"/>
                        </a:lnSpc>
                        <a:spcBef>
                          <a:spcPts val="125"/>
                        </a:spcBef>
                      </a:pPr>
                      <a:r>
                        <a:rPr sz="1800" dirty="0">
                          <a:solidFill>
                            <a:srgbClr val="000000"/>
                          </a:solidFill>
                        </a:rPr>
                        <a:t>0.0</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3"/>
                  </a:ext>
                </a:extLst>
              </a:tr>
              <a:tr h="206375">
                <a:tc>
                  <a:txBody>
                    <a:bodyPr/>
                    <a:lstStyle/>
                    <a:p>
                      <a:pPr marR="55880" algn="ctr">
                        <a:lnSpc>
                          <a:spcPct val="100000"/>
                        </a:lnSpc>
                        <a:spcBef>
                          <a:spcPts val="125"/>
                        </a:spcBef>
                      </a:pPr>
                      <a:r>
                        <a:rPr sz="1800" dirty="0">
                          <a:solidFill>
                            <a:srgbClr val="000000"/>
                          </a:solidFill>
                        </a:rPr>
                        <a:t>3</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0.6</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0.7</a:t>
                      </a:r>
                      <a:endParaRPr sz="1800" dirty="0">
                        <a:solidFill>
                          <a:srgbClr val="000000"/>
                        </a:solidFill>
                        <a:latin typeface="STIX"/>
                        <a:cs typeface="STIX"/>
                      </a:endParaRPr>
                    </a:p>
                  </a:txBody>
                  <a:tcPr marL="0" marR="0" marT="15875" marB="0"/>
                </a:tc>
                <a:tc>
                  <a:txBody>
                    <a:bodyPr/>
                    <a:lstStyle/>
                    <a:p>
                      <a:pPr marL="120014" algn="ctr">
                        <a:lnSpc>
                          <a:spcPct val="100000"/>
                        </a:lnSpc>
                        <a:spcBef>
                          <a:spcPts val="125"/>
                        </a:spcBef>
                      </a:pPr>
                      <a:r>
                        <a:rPr sz="1800" dirty="0">
                          <a:solidFill>
                            <a:srgbClr val="000000"/>
                          </a:solidFill>
                        </a:rPr>
                        <a:t>−0.1</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4"/>
                  </a:ext>
                </a:extLst>
              </a:tr>
              <a:tr h="206375">
                <a:tc>
                  <a:txBody>
                    <a:bodyPr/>
                    <a:lstStyle/>
                    <a:p>
                      <a:pPr marR="55880" algn="ctr">
                        <a:lnSpc>
                          <a:spcPct val="100000"/>
                        </a:lnSpc>
                        <a:spcBef>
                          <a:spcPts val="125"/>
                        </a:spcBef>
                      </a:pPr>
                      <a:r>
                        <a:rPr sz="1800" dirty="0">
                          <a:solidFill>
                            <a:srgbClr val="000000"/>
                          </a:solidFill>
                        </a:rPr>
                        <a:t>4</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0.4</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0.6</a:t>
                      </a:r>
                      <a:endParaRPr sz="1800" dirty="0">
                        <a:solidFill>
                          <a:srgbClr val="000000"/>
                        </a:solidFill>
                        <a:latin typeface="STIX"/>
                        <a:cs typeface="STIX"/>
                      </a:endParaRPr>
                    </a:p>
                  </a:txBody>
                  <a:tcPr marL="0" marR="0" marT="15875" marB="0"/>
                </a:tc>
                <a:tc>
                  <a:txBody>
                    <a:bodyPr/>
                    <a:lstStyle/>
                    <a:p>
                      <a:pPr marL="120014" algn="ctr">
                        <a:lnSpc>
                          <a:spcPct val="100000"/>
                        </a:lnSpc>
                        <a:spcBef>
                          <a:spcPts val="125"/>
                        </a:spcBef>
                      </a:pPr>
                      <a:r>
                        <a:rPr sz="1800" dirty="0">
                          <a:solidFill>
                            <a:srgbClr val="000000"/>
                          </a:solidFill>
                        </a:rPr>
                        <a:t>−0.2</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5"/>
                  </a:ext>
                </a:extLst>
              </a:tr>
              <a:tr h="206375">
                <a:tc>
                  <a:txBody>
                    <a:bodyPr/>
                    <a:lstStyle/>
                    <a:p>
                      <a:pPr marR="55880" algn="ctr">
                        <a:lnSpc>
                          <a:spcPct val="100000"/>
                        </a:lnSpc>
                        <a:spcBef>
                          <a:spcPts val="125"/>
                        </a:spcBef>
                      </a:pPr>
                      <a:r>
                        <a:rPr sz="1800" dirty="0">
                          <a:solidFill>
                            <a:srgbClr val="000000"/>
                          </a:solidFill>
                        </a:rPr>
                        <a:t>5</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0.5</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0.6</a:t>
                      </a:r>
                      <a:endParaRPr sz="1800">
                        <a:solidFill>
                          <a:srgbClr val="000000"/>
                        </a:solidFill>
                        <a:latin typeface="STIX"/>
                        <a:cs typeface="STIX"/>
                      </a:endParaRPr>
                    </a:p>
                  </a:txBody>
                  <a:tcPr marL="0" marR="0" marT="15875" marB="0"/>
                </a:tc>
                <a:tc>
                  <a:txBody>
                    <a:bodyPr/>
                    <a:lstStyle/>
                    <a:p>
                      <a:pPr marL="120014" algn="ctr">
                        <a:lnSpc>
                          <a:spcPct val="100000"/>
                        </a:lnSpc>
                        <a:spcBef>
                          <a:spcPts val="125"/>
                        </a:spcBef>
                      </a:pPr>
                      <a:r>
                        <a:rPr sz="1800" dirty="0">
                          <a:solidFill>
                            <a:srgbClr val="000000"/>
                          </a:solidFill>
                        </a:rPr>
                        <a:t>−0.1</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6"/>
                  </a:ext>
                </a:extLst>
              </a:tr>
              <a:tr h="206375">
                <a:tc>
                  <a:txBody>
                    <a:bodyPr/>
                    <a:lstStyle/>
                    <a:p>
                      <a:pPr marR="55880" algn="ctr">
                        <a:lnSpc>
                          <a:spcPct val="100000"/>
                        </a:lnSpc>
                        <a:spcBef>
                          <a:spcPts val="125"/>
                        </a:spcBef>
                      </a:pPr>
                      <a:r>
                        <a:rPr sz="1800" dirty="0">
                          <a:solidFill>
                            <a:srgbClr val="000000"/>
                          </a:solidFill>
                        </a:rPr>
                        <a:t>6</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0.4</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0.4</a:t>
                      </a:r>
                      <a:endParaRPr sz="1800">
                        <a:solidFill>
                          <a:srgbClr val="000000"/>
                        </a:solidFill>
                        <a:latin typeface="STIX"/>
                        <a:cs typeface="STIX"/>
                      </a:endParaRPr>
                    </a:p>
                  </a:txBody>
                  <a:tcPr marL="0" marR="0" marT="15875" marB="0"/>
                </a:tc>
                <a:tc>
                  <a:txBody>
                    <a:bodyPr/>
                    <a:lstStyle/>
                    <a:p>
                      <a:pPr marL="120014" algn="ctr">
                        <a:lnSpc>
                          <a:spcPct val="100000"/>
                        </a:lnSpc>
                        <a:spcBef>
                          <a:spcPts val="125"/>
                        </a:spcBef>
                      </a:pPr>
                      <a:r>
                        <a:rPr sz="1800" dirty="0">
                          <a:solidFill>
                            <a:srgbClr val="000000"/>
                          </a:solidFill>
                        </a:rPr>
                        <a:t>0.0</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7"/>
                  </a:ext>
                </a:extLst>
              </a:tr>
              <a:tr h="206375">
                <a:tc>
                  <a:txBody>
                    <a:bodyPr/>
                    <a:lstStyle/>
                    <a:p>
                      <a:pPr marR="55880" algn="ctr">
                        <a:lnSpc>
                          <a:spcPct val="100000"/>
                        </a:lnSpc>
                        <a:spcBef>
                          <a:spcPts val="125"/>
                        </a:spcBef>
                      </a:pPr>
                      <a:r>
                        <a:rPr sz="1800" dirty="0">
                          <a:solidFill>
                            <a:srgbClr val="000000"/>
                          </a:solidFill>
                        </a:rPr>
                        <a:t>7</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0.4</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0.5</a:t>
                      </a:r>
                      <a:endParaRPr sz="1800">
                        <a:solidFill>
                          <a:srgbClr val="000000"/>
                        </a:solidFill>
                        <a:latin typeface="STIX"/>
                        <a:cs typeface="STIX"/>
                      </a:endParaRPr>
                    </a:p>
                  </a:txBody>
                  <a:tcPr marL="0" marR="0" marT="15875" marB="0"/>
                </a:tc>
                <a:tc>
                  <a:txBody>
                    <a:bodyPr/>
                    <a:lstStyle/>
                    <a:p>
                      <a:pPr marL="120014" algn="ctr">
                        <a:lnSpc>
                          <a:spcPct val="100000"/>
                        </a:lnSpc>
                        <a:spcBef>
                          <a:spcPts val="125"/>
                        </a:spcBef>
                      </a:pPr>
                      <a:r>
                        <a:rPr sz="1800" dirty="0">
                          <a:solidFill>
                            <a:srgbClr val="000000"/>
                          </a:solidFill>
                        </a:rPr>
                        <a:t>−0.1</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8"/>
                  </a:ext>
                </a:extLst>
              </a:tr>
              <a:tr h="206375">
                <a:tc>
                  <a:txBody>
                    <a:bodyPr/>
                    <a:lstStyle/>
                    <a:p>
                      <a:pPr marR="55880" algn="ctr">
                        <a:lnSpc>
                          <a:spcPct val="100000"/>
                        </a:lnSpc>
                        <a:spcBef>
                          <a:spcPts val="125"/>
                        </a:spcBef>
                      </a:pPr>
                      <a:r>
                        <a:rPr sz="1800" dirty="0">
                          <a:solidFill>
                            <a:srgbClr val="000000"/>
                          </a:solidFill>
                        </a:rPr>
                        <a:t>8</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0.5</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0.7</a:t>
                      </a:r>
                      <a:endParaRPr sz="1800">
                        <a:solidFill>
                          <a:srgbClr val="000000"/>
                        </a:solidFill>
                        <a:latin typeface="STIX"/>
                        <a:cs typeface="STIX"/>
                      </a:endParaRPr>
                    </a:p>
                  </a:txBody>
                  <a:tcPr marL="0" marR="0" marT="15875" marB="0"/>
                </a:tc>
                <a:tc>
                  <a:txBody>
                    <a:bodyPr/>
                    <a:lstStyle/>
                    <a:p>
                      <a:pPr marL="120014" algn="ctr">
                        <a:lnSpc>
                          <a:spcPct val="100000"/>
                        </a:lnSpc>
                        <a:spcBef>
                          <a:spcPts val="125"/>
                        </a:spcBef>
                      </a:pPr>
                      <a:r>
                        <a:rPr sz="1800" dirty="0">
                          <a:solidFill>
                            <a:srgbClr val="000000"/>
                          </a:solidFill>
                        </a:rPr>
                        <a:t>−0.2</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9"/>
                  </a:ext>
                </a:extLst>
              </a:tr>
              <a:tr h="206375">
                <a:tc>
                  <a:txBody>
                    <a:bodyPr/>
                    <a:lstStyle/>
                    <a:p>
                      <a:pPr marR="55880" algn="ctr">
                        <a:lnSpc>
                          <a:spcPct val="100000"/>
                        </a:lnSpc>
                        <a:spcBef>
                          <a:spcPts val="125"/>
                        </a:spcBef>
                      </a:pPr>
                      <a:r>
                        <a:rPr sz="1800" dirty="0">
                          <a:solidFill>
                            <a:srgbClr val="000000"/>
                          </a:solidFill>
                        </a:rPr>
                        <a:t>9</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0.6</a:t>
                      </a:r>
                      <a:endParaRPr sz="180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0.8</a:t>
                      </a:r>
                      <a:endParaRPr sz="1800">
                        <a:solidFill>
                          <a:srgbClr val="000000"/>
                        </a:solidFill>
                        <a:latin typeface="STIX"/>
                        <a:cs typeface="STIX"/>
                      </a:endParaRPr>
                    </a:p>
                  </a:txBody>
                  <a:tcPr marL="0" marR="0" marT="15875" marB="0"/>
                </a:tc>
                <a:tc>
                  <a:txBody>
                    <a:bodyPr/>
                    <a:lstStyle/>
                    <a:p>
                      <a:pPr marL="120014" algn="ctr">
                        <a:lnSpc>
                          <a:spcPct val="100000"/>
                        </a:lnSpc>
                        <a:spcBef>
                          <a:spcPts val="125"/>
                        </a:spcBef>
                      </a:pPr>
                      <a:r>
                        <a:rPr sz="1800" dirty="0">
                          <a:solidFill>
                            <a:srgbClr val="000000"/>
                          </a:solidFill>
                        </a:rPr>
                        <a:t>−0.2</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10"/>
                  </a:ext>
                </a:extLst>
              </a:tr>
              <a:tr h="206375">
                <a:tc>
                  <a:txBody>
                    <a:bodyPr/>
                    <a:lstStyle/>
                    <a:p>
                      <a:pPr marR="55880" algn="ctr">
                        <a:lnSpc>
                          <a:spcPct val="100000"/>
                        </a:lnSpc>
                        <a:spcBef>
                          <a:spcPts val="125"/>
                        </a:spcBef>
                      </a:pPr>
                      <a:r>
                        <a:rPr sz="1800" dirty="0">
                          <a:solidFill>
                            <a:srgbClr val="000000"/>
                          </a:solidFill>
                        </a:rPr>
                        <a:t>10</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0.4</a:t>
                      </a:r>
                      <a:endParaRPr sz="1800" dirty="0">
                        <a:solidFill>
                          <a:srgbClr val="000000"/>
                        </a:solidFill>
                        <a:latin typeface="STIX"/>
                        <a:cs typeface="STIX"/>
                      </a:endParaRPr>
                    </a:p>
                  </a:txBody>
                  <a:tcPr marL="0" marR="0" marT="15875" marB="0"/>
                </a:tc>
                <a:tc>
                  <a:txBody>
                    <a:bodyPr/>
                    <a:lstStyle/>
                    <a:p>
                      <a:pPr algn="ctr">
                        <a:lnSpc>
                          <a:spcPct val="100000"/>
                        </a:lnSpc>
                        <a:spcBef>
                          <a:spcPts val="125"/>
                        </a:spcBef>
                      </a:pPr>
                      <a:r>
                        <a:rPr sz="1800" dirty="0">
                          <a:solidFill>
                            <a:srgbClr val="000000"/>
                          </a:solidFill>
                        </a:rPr>
                        <a:t>0.5</a:t>
                      </a:r>
                      <a:endParaRPr sz="1800" dirty="0">
                        <a:solidFill>
                          <a:srgbClr val="000000"/>
                        </a:solidFill>
                        <a:latin typeface="STIX"/>
                        <a:cs typeface="STIX"/>
                      </a:endParaRPr>
                    </a:p>
                  </a:txBody>
                  <a:tcPr marL="0" marR="0" marT="15875" marB="0"/>
                </a:tc>
                <a:tc>
                  <a:txBody>
                    <a:bodyPr/>
                    <a:lstStyle/>
                    <a:p>
                      <a:pPr marL="120014" algn="ctr">
                        <a:lnSpc>
                          <a:spcPct val="100000"/>
                        </a:lnSpc>
                        <a:spcBef>
                          <a:spcPts val="125"/>
                        </a:spcBef>
                      </a:pPr>
                      <a:r>
                        <a:rPr sz="1800" dirty="0">
                          <a:solidFill>
                            <a:srgbClr val="000000"/>
                          </a:solidFill>
                        </a:rPr>
                        <a:t>−0.1</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11"/>
                  </a:ext>
                </a:extLst>
              </a:tr>
            </a:tbl>
          </a:graphicData>
        </a:graphic>
      </p:graphicFrame>
      <p:sp>
        <p:nvSpPr>
          <p:cNvPr id="5" name="Rectangle 4"/>
          <p:cNvSpPr/>
          <p:nvPr/>
        </p:nvSpPr>
        <p:spPr>
          <a:xfrm>
            <a:off x="457200" y="4775433"/>
            <a:ext cx="8229600" cy="1292662"/>
          </a:xfrm>
          <a:prstGeom prst="rect">
            <a:avLst/>
          </a:prstGeom>
        </p:spPr>
        <p:txBody>
          <a:bodyPr>
            <a:spAutoFit/>
          </a:bodyPr>
          <a:lstStyle/>
          <a:p>
            <a:r>
              <a:rPr lang="en-US" sz="2600" dirty="0"/>
              <a:t>Can the researcher conclude at </a:t>
            </a:r>
            <a:r>
              <a:rPr lang="el-GR" sz="2600" i="1" dirty="0" smtClean="0">
                <a:latin typeface="Cambria Math" panose="02040503050406030204" pitchFamily="18" charset="0"/>
                <a:ea typeface="Cambria Math" panose="02040503050406030204" pitchFamily="18" charset="0"/>
                <a:sym typeface="Symbol"/>
              </a:rPr>
              <a:t>α</a:t>
            </a:r>
            <a:r>
              <a:rPr lang="en-US" sz="2600" i="1" dirty="0" smtClean="0"/>
              <a:t> </a:t>
            </a:r>
            <a:r>
              <a:rPr lang="en-US" sz="2600" dirty="0"/>
              <a:t>= 0.01 that the median reaction time is longer after consuming one ounce of </a:t>
            </a:r>
            <a:br>
              <a:rPr lang="en-US" sz="2600" dirty="0"/>
            </a:br>
            <a:r>
              <a:rPr lang="en-US" sz="2600" dirty="0"/>
              <a:t>100-proof alcohol?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17.1.2 (cont.)</a:t>
            </a:r>
          </a:p>
        </p:txBody>
      </p:sp>
      <p:sp>
        <p:nvSpPr>
          <p:cNvPr id="3" name="Content Placeholder 2"/>
          <p:cNvSpPr>
            <a:spLocks noGrp="1"/>
          </p:cNvSpPr>
          <p:nvPr>
            <p:ph idx="1"/>
          </p:nvPr>
        </p:nvSpPr>
        <p:spPr/>
        <p:txBody>
          <a:bodyPr>
            <a:normAutofit fontScale="92500" lnSpcReduction="10000"/>
          </a:bodyPr>
          <a:lstStyle/>
          <a:p>
            <a:r>
              <a:rPr lang="en-US" dirty="0"/>
              <a:t>Since the Chamber of Commerce’s claim is that the median home price in Durham, North Carolina, is </a:t>
            </a:r>
            <a:r>
              <a:rPr lang="en-US" i="1" dirty="0"/>
              <a:t>lower </a:t>
            </a:r>
            <a:r>
              <a:rPr lang="en-US" dirty="0"/>
              <a:t>than the median home price in the United States, this test is a one-sided test. </a:t>
            </a:r>
          </a:p>
          <a:p>
            <a:pPr marL="461963" indent="-461963"/>
            <a:r>
              <a:rPr lang="en-US" i="1" dirty="0"/>
              <a:t>H</a:t>
            </a:r>
            <a:r>
              <a:rPr lang="en-US" baseline="-25000" dirty="0"/>
              <a:t>0</a:t>
            </a:r>
            <a:r>
              <a:rPr lang="en-US" dirty="0"/>
              <a:t>: The number of positive signs is equal to the number of negative signs (the median home price in Durham, North Carolina, is at least as high as the median home price for the United States). </a:t>
            </a:r>
          </a:p>
          <a:p>
            <a:pPr marL="461963" indent="-461963"/>
            <a:r>
              <a:rPr lang="en-US" i="1" dirty="0"/>
              <a:t>H</a:t>
            </a:r>
            <a:r>
              <a:rPr lang="en-US" baseline="-25000" dirty="0"/>
              <a:t>a</a:t>
            </a:r>
            <a:r>
              <a:rPr lang="en-US" dirty="0"/>
              <a:t>: The number of negative signs significantly outnumbers the number of positive signs (the median home price in Durham, North Carolina, is lower than the median home price for the United States).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17.1.2 (cont.)</a:t>
            </a:r>
          </a:p>
        </p:txBody>
      </p:sp>
      <p:sp>
        <p:nvSpPr>
          <p:cNvPr id="3" name="Content Placeholder 2"/>
          <p:cNvSpPr>
            <a:spLocks noGrp="1"/>
          </p:cNvSpPr>
          <p:nvPr>
            <p:ph idx="1"/>
          </p:nvPr>
        </p:nvSpPr>
        <p:spPr/>
        <p:txBody>
          <a:bodyPr/>
          <a:lstStyle/>
          <a:p>
            <a:r>
              <a:rPr lang="en-US" b="1" dirty="0"/>
              <a:t>Step 2: </a:t>
            </a:r>
            <a:r>
              <a:rPr lang="en-US" dirty="0"/>
              <a:t>Specify the significance level </a:t>
            </a:r>
            <a:r>
              <a:rPr lang="el-GR" i="1" dirty="0">
                <a:latin typeface="Cambria Math" panose="02040503050406030204" pitchFamily="18" charset="0"/>
                <a:ea typeface="Cambria Math" panose="02040503050406030204" pitchFamily="18" charset="0"/>
              </a:rPr>
              <a:t>α</a:t>
            </a:r>
            <a:r>
              <a:rPr lang="en-US" i="1" dirty="0" smtClean="0"/>
              <a:t>. </a:t>
            </a:r>
            <a:endParaRPr lang="en-US" i="1" dirty="0"/>
          </a:p>
          <a:p>
            <a:r>
              <a:rPr lang="en-US" dirty="0"/>
              <a:t>The level of the test is specified in the problem to be </a:t>
            </a:r>
            <a:br>
              <a:rPr lang="en-US" dirty="0"/>
            </a:br>
            <a:r>
              <a:rPr lang="el-GR" i="1" dirty="0">
                <a:latin typeface="Cambria Math" panose="02040503050406030204" pitchFamily="18" charset="0"/>
                <a:ea typeface="Cambria Math" panose="02040503050406030204" pitchFamily="18" charset="0"/>
              </a:rPr>
              <a:t>α</a:t>
            </a:r>
            <a:r>
              <a:rPr lang="en-US" dirty="0" smtClean="0"/>
              <a:t> </a:t>
            </a:r>
            <a:r>
              <a:rPr lang="en-US" dirty="0"/>
              <a:t>= 0.10. </a:t>
            </a:r>
          </a:p>
          <a:p>
            <a:r>
              <a:rPr lang="en-US" b="1" dirty="0"/>
              <a:t>Step 3: </a:t>
            </a:r>
            <a:r>
              <a:rPr lang="en-US" dirty="0"/>
              <a:t>Validate the assumptions of the hypothesis test, identify the appropriate test statistic and compute its value. </a:t>
            </a:r>
          </a:p>
          <a:p>
            <a:r>
              <a:rPr lang="en-US" dirty="0"/>
              <a:t>Our assumption is verified in the wording of the question.</a:t>
            </a:r>
            <a:r>
              <a:rPr lang="en-US" b="1" dirty="0"/>
              <a:t> </a:t>
            </a:r>
          </a:p>
          <a:p>
            <a:r>
              <a:rPr lang="en-US" dirty="0"/>
              <a:t>           Pairs of data are selected in a random fashion. </a:t>
            </a:r>
          </a:p>
          <a:p>
            <a:endParaRPr lang="en-US" dirty="0"/>
          </a:p>
        </p:txBody>
      </p:sp>
      <p:pic>
        <p:nvPicPr>
          <p:cNvPr id="5" name="Picture 2"/>
          <p:cNvPicPr>
            <a:picLocks noChangeAspect="1" noChangeArrowheads="1"/>
          </p:cNvPicPr>
          <p:nvPr/>
        </p:nvPicPr>
        <p:blipFill>
          <a:blip r:embed="rId2" cstate="print"/>
          <a:srcRect/>
          <a:stretch>
            <a:fillRect/>
          </a:stretch>
        </p:blipFill>
        <p:spPr bwMode="auto">
          <a:xfrm>
            <a:off x="914400" y="5054367"/>
            <a:ext cx="438150" cy="457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17.1.2 (cont.)</a:t>
            </a:r>
          </a:p>
        </p:txBody>
      </p:sp>
      <p:sp>
        <p:nvSpPr>
          <p:cNvPr id="3" name="Content Placeholder 2"/>
          <p:cNvSpPr>
            <a:spLocks noGrp="1"/>
          </p:cNvSpPr>
          <p:nvPr>
            <p:ph idx="1"/>
          </p:nvPr>
        </p:nvSpPr>
        <p:spPr/>
        <p:txBody>
          <a:bodyPr/>
          <a:lstStyle/>
          <a:p>
            <a:r>
              <a:rPr lang="en-US" dirty="0"/>
              <a:t>Since </a:t>
            </a:r>
            <a:r>
              <a:rPr lang="en-US" i="1" dirty="0"/>
              <a:t>n </a:t>
            </a:r>
            <a:r>
              <a:rPr lang="en-US" dirty="0"/>
              <a:t>&gt; 25, the test statistic is given by </a:t>
            </a:r>
          </a:p>
        </p:txBody>
      </p:sp>
      <p:graphicFrame>
        <p:nvGraphicFramePr>
          <p:cNvPr id="137218" name="Object 2"/>
          <p:cNvGraphicFramePr>
            <a:graphicFrameLocks noChangeAspect="1"/>
          </p:cNvGraphicFramePr>
          <p:nvPr/>
        </p:nvGraphicFramePr>
        <p:xfrm>
          <a:off x="3384550" y="1784350"/>
          <a:ext cx="2374900" cy="1739900"/>
        </p:xfrm>
        <a:graphic>
          <a:graphicData uri="http://schemas.openxmlformats.org/presentationml/2006/ole">
            <mc:AlternateContent xmlns:mc="http://schemas.openxmlformats.org/markup-compatibility/2006">
              <mc:Choice xmlns:v="urn:schemas-microsoft-com:vml" Requires="v">
                <p:oleObj spid="_x0000_s137223" name="Equation" r:id="rId3" imgW="2374560" imgH="1739880" progId="Equation.DSMT4">
                  <p:embed/>
                </p:oleObj>
              </mc:Choice>
              <mc:Fallback>
                <p:oleObj name="Equation" r:id="rId3" imgW="2374560" imgH="1739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84550" y="1784350"/>
                        <a:ext cx="23749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457200" y="3599795"/>
            <a:ext cx="8229600" cy="2246769"/>
          </a:xfrm>
          <a:prstGeom prst="rect">
            <a:avLst/>
          </a:prstGeom>
        </p:spPr>
        <p:txBody>
          <a:bodyPr>
            <a:spAutoFit/>
          </a:bodyPr>
          <a:lstStyle/>
          <a:p>
            <a:r>
              <a:rPr lang="en-US" sz="2800" dirty="0"/>
              <a:t>Assuming the null hypothesis is true, </a:t>
            </a:r>
            <a:r>
              <a:rPr lang="en-US" sz="2800" i="1" dirty="0"/>
              <a:t>z </a:t>
            </a:r>
            <a:r>
              <a:rPr lang="en-US" sz="2800" dirty="0"/>
              <a:t>has an approximately standard normal distribution.</a:t>
            </a:r>
          </a:p>
          <a:p>
            <a:r>
              <a:rPr lang="en-US" sz="2800" dirty="0"/>
              <a:t>Negative signs will occur if the median price of a home in Durham, North Carolina is less than the median home for the United States.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72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17.1.2 (cont.)</a:t>
            </a:r>
          </a:p>
        </p:txBody>
      </p:sp>
      <p:sp>
        <p:nvSpPr>
          <p:cNvPr id="3" name="Content Placeholder 2"/>
          <p:cNvSpPr>
            <a:spLocks noGrp="1"/>
          </p:cNvSpPr>
          <p:nvPr>
            <p:ph idx="1"/>
          </p:nvPr>
        </p:nvSpPr>
        <p:spPr/>
        <p:txBody>
          <a:bodyPr/>
          <a:lstStyle/>
          <a:p>
            <a:r>
              <a:rPr lang="en-US" dirty="0"/>
              <a:t>Thirty-five of the sampled homes had an actual sale price less than the median home price for the United states. Thus, there will be 35 negative signs. </a:t>
            </a:r>
          </a:p>
          <a:p>
            <a:r>
              <a:rPr lang="en-US" dirty="0"/>
              <a:t>Positive signs will occur if the median price of a home in Durham, North Carolina is greater than the median home for the United States. Fifteen of the sampled homes had an actual sale price greater than the median home price for the United States. Thus, there will be 15 positive signs.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17.1.2 (cont.)</a:t>
            </a:r>
          </a:p>
        </p:txBody>
      </p:sp>
      <p:sp>
        <p:nvSpPr>
          <p:cNvPr id="3" name="Content Placeholder 2"/>
          <p:cNvSpPr>
            <a:spLocks noGrp="1"/>
          </p:cNvSpPr>
          <p:nvPr>
            <p:ph idx="1"/>
          </p:nvPr>
        </p:nvSpPr>
        <p:spPr/>
        <p:txBody>
          <a:bodyPr/>
          <a:lstStyle/>
          <a:p>
            <a:r>
              <a:rPr lang="en-US" dirty="0"/>
              <a:t>Since </a:t>
            </a:r>
            <a:r>
              <a:rPr lang="en-US" i="1" dirty="0"/>
              <a:t>X </a:t>
            </a:r>
            <a:r>
              <a:rPr lang="en-US" dirty="0"/>
              <a:t>= the number of times the less frequent sign occurs, </a:t>
            </a:r>
            <a:r>
              <a:rPr lang="en-US" i="1" dirty="0"/>
              <a:t>X</a:t>
            </a:r>
            <a:r>
              <a:rPr lang="en-US" dirty="0"/>
              <a:t> = 15, and the calculated value of the test statistic is </a:t>
            </a:r>
          </a:p>
        </p:txBody>
      </p:sp>
      <p:graphicFrame>
        <p:nvGraphicFramePr>
          <p:cNvPr id="138243" name="Object 3"/>
          <p:cNvGraphicFramePr>
            <a:graphicFrameLocks noChangeAspect="1"/>
          </p:cNvGraphicFramePr>
          <p:nvPr>
            <p:extLst>
              <p:ext uri="{D42A27DB-BD31-4B8C-83A1-F6EECF244321}">
                <p14:modId xmlns:p14="http://schemas.microsoft.com/office/powerpoint/2010/main" val="557418894"/>
              </p:ext>
            </p:extLst>
          </p:nvPr>
        </p:nvGraphicFramePr>
        <p:xfrm>
          <a:off x="2692400" y="2597150"/>
          <a:ext cx="2527300" cy="1841500"/>
        </p:xfrm>
        <a:graphic>
          <a:graphicData uri="http://schemas.openxmlformats.org/presentationml/2006/ole">
            <mc:AlternateContent xmlns:mc="http://schemas.openxmlformats.org/markup-compatibility/2006">
              <mc:Choice xmlns:v="urn:schemas-microsoft-com:vml" Requires="v">
                <p:oleObj spid="_x0000_s138253" name="Equation" r:id="rId3" imgW="2527200" imgH="1841400" progId="Equation.DSMT4">
                  <p:embed/>
                </p:oleObj>
              </mc:Choice>
              <mc:Fallback>
                <p:oleObj name="Equation" r:id="rId3" imgW="2527200" imgH="1841400" progId="Equation.DSMT4">
                  <p:embed/>
                  <p:pic>
                    <p:nvPicPr>
                      <p:cNvPr id="0" name="Picture 3"/>
                      <p:cNvPicPr>
                        <a:picLocks noChangeAspect="1" noChangeArrowheads="1"/>
                      </p:cNvPicPr>
                      <p:nvPr/>
                    </p:nvPicPr>
                    <p:blipFill>
                      <a:blip r:embed="rId4"/>
                      <a:srcRect/>
                      <a:stretch>
                        <a:fillRect/>
                      </a:stretch>
                    </p:blipFill>
                    <p:spPr bwMode="auto">
                      <a:xfrm>
                        <a:off x="2692400" y="2597150"/>
                        <a:ext cx="25273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8244" name="Object 4"/>
          <p:cNvGraphicFramePr>
            <a:graphicFrameLocks noChangeAspect="1"/>
          </p:cNvGraphicFramePr>
          <p:nvPr/>
        </p:nvGraphicFramePr>
        <p:xfrm>
          <a:off x="5334000" y="3352800"/>
          <a:ext cx="1219200" cy="292100"/>
        </p:xfrm>
        <a:graphic>
          <a:graphicData uri="http://schemas.openxmlformats.org/presentationml/2006/ole">
            <mc:AlternateContent xmlns:mc="http://schemas.openxmlformats.org/markup-compatibility/2006">
              <mc:Choice xmlns:v="urn:schemas-microsoft-com:vml" Requires="v">
                <p:oleObj spid="_x0000_s138254" name="Equation" r:id="rId5" imgW="1218960" imgH="291960" progId="Equation.DSMT4">
                  <p:embed/>
                </p:oleObj>
              </mc:Choice>
              <mc:Fallback>
                <p:oleObj name="Equation" r:id="rId5" imgW="121896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0" y="33528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82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82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17.1.2 (cont.)</a:t>
            </a:r>
          </a:p>
        </p:txBody>
      </p:sp>
      <p:sp>
        <p:nvSpPr>
          <p:cNvPr id="3" name="Content Placeholder 2"/>
          <p:cNvSpPr>
            <a:spLocks noGrp="1"/>
          </p:cNvSpPr>
          <p:nvPr>
            <p:ph idx="1"/>
          </p:nvPr>
        </p:nvSpPr>
        <p:spPr/>
        <p:txBody>
          <a:bodyPr/>
          <a:lstStyle/>
          <a:p>
            <a:r>
              <a:rPr lang="en-US" b="1" dirty="0"/>
              <a:t>Step 4: </a:t>
            </a:r>
            <a:r>
              <a:rPr lang="en-US" dirty="0"/>
              <a:t>Determine the critical value(s) or </a:t>
            </a:r>
            <a:r>
              <a:rPr lang="en-US" i="1" dirty="0"/>
              <a:t>P</a:t>
            </a:r>
            <a:r>
              <a:rPr lang="en-US" dirty="0"/>
              <a:t>-value. </a:t>
            </a:r>
          </a:p>
          <a:p>
            <a:r>
              <a:rPr lang="en-US" dirty="0"/>
              <a:t>More than half of the homes surveyed sold for less than the United States median home price, </a:t>
            </a:r>
            <a:br>
              <a:rPr lang="en-US" dirty="0"/>
            </a:br>
            <a:r>
              <a:rPr lang="en-US" dirty="0"/>
              <a:t>supporting the alternative hypothesis. Thus, it is appropriate to proceed </a:t>
            </a:r>
            <a:br>
              <a:rPr lang="en-US" dirty="0"/>
            </a:br>
            <a:r>
              <a:rPr lang="en-US" dirty="0"/>
              <a:t>with the test procedure. </a:t>
            </a:r>
          </a:p>
        </p:txBody>
      </p:sp>
      <p:pic>
        <p:nvPicPr>
          <p:cNvPr id="139266"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301455" y="3143191"/>
            <a:ext cx="4572000" cy="2851442"/>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17.1.2 (cont.)</a:t>
            </a:r>
          </a:p>
        </p:txBody>
      </p:sp>
      <p:sp>
        <p:nvSpPr>
          <p:cNvPr id="3" name="Content Placeholder 2"/>
          <p:cNvSpPr>
            <a:spLocks noGrp="1"/>
          </p:cNvSpPr>
          <p:nvPr>
            <p:ph idx="1"/>
          </p:nvPr>
        </p:nvSpPr>
        <p:spPr/>
        <p:txBody>
          <a:bodyPr>
            <a:normAutofit fontScale="92500"/>
          </a:bodyPr>
          <a:lstStyle/>
          <a:p>
            <a:r>
              <a:rPr lang="en-US" dirty="0"/>
              <a:t>Since </a:t>
            </a:r>
            <a:r>
              <a:rPr lang="en-US" i="1" dirty="0"/>
              <a:t>n </a:t>
            </a:r>
            <a:r>
              <a:rPr lang="en-US" dirty="0"/>
              <a:t>&gt; 25, the critical value is determined from the standard normal distribution. Because of the way the test statistic is defined, we will always reject the null hypothesis for small values of the test statistic. If the alternative hypothesis is </a:t>
            </a:r>
            <a:r>
              <a:rPr lang="en-US" i="1" dirty="0"/>
              <a:t>greater than</a:t>
            </a:r>
            <a:r>
              <a:rPr lang="en-US" dirty="0"/>
              <a:t> or </a:t>
            </a:r>
            <a:r>
              <a:rPr lang="en-US" i="1" dirty="0"/>
              <a:t>less than</a:t>
            </a:r>
            <a:r>
              <a:rPr lang="en-US" dirty="0"/>
              <a:t>, use an area of </a:t>
            </a:r>
            <a:r>
              <a:rPr lang="el-GR" dirty="0">
                <a:latin typeface="Cambria Math" panose="02040503050406030204" pitchFamily="18" charset="0"/>
                <a:ea typeface="Cambria Math" panose="02040503050406030204" pitchFamily="18" charset="0"/>
              </a:rPr>
              <a:t>α</a:t>
            </a:r>
            <a:r>
              <a:rPr lang="en-US" dirty="0">
                <a:sym typeface="Symbol"/>
              </a:rPr>
              <a:t></a:t>
            </a:r>
            <a:r>
              <a:rPr lang="en-US" dirty="0"/>
              <a:t>in the left tail to determine the critical value. If the alternative is </a:t>
            </a:r>
            <a:r>
              <a:rPr lang="en-US" i="1" dirty="0"/>
              <a:t>not equal to</a:t>
            </a:r>
            <a:r>
              <a:rPr lang="en-US" dirty="0"/>
              <a:t>, use an area of </a:t>
            </a:r>
            <a:r>
              <a:rPr lang="el-GR" i="1" dirty="0">
                <a:latin typeface="Cambria Math" panose="02040503050406030204" pitchFamily="18" charset="0"/>
                <a:ea typeface="Cambria Math" panose="02040503050406030204" pitchFamily="18" charset="0"/>
              </a:rPr>
              <a:t>α</a:t>
            </a:r>
            <a:r>
              <a:rPr lang="el-GR" dirty="0" smtClean="0">
                <a:latin typeface="Cambria Math" panose="02040503050406030204" pitchFamily="18" charset="0"/>
                <a:ea typeface="Cambria Math" panose="02040503050406030204" pitchFamily="18" charset="0"/>
              </a:rPr>
              <a:t> </a:t>
            </a:r>
            <a:r>
              <a:rPr lang="en-US" dirty="0"/>
              <a:t>/2 in the left tail to determine the critical value. In this example, the alternative is </a:t>
            </a:r>
            <a:r>
              <a:rPr lang="en-US" i="1" dirty="0"/>
              <a:t>less than </a:t>
            </a:r>
            <a:r>
              <a:rPr lang="en-US" dirty="0"/>
              <a:t>and </a:t>
            </a:r>
            <a:r>
              <a:rPr lang="el-GR" i="1" dirty="0">
                <a:latin typeface="Cambria Math" panose="02040503050406030204" pitchFamily="18" charset="0"/>
                <a:ea typeface="Cambria Math" panose="02040503050406030204" pitchFamily="18" charset="0"/>
              </a:rPr>
              <a:t>α</a:t>
            </a:r>
            <a:r>
              <a:rPr lang="en-US" dirty="0" smtClean="0"/>
              <a:t> </a:t>
            </a:r>
            <a:r>
              <a:rPr lang="en-US" dirty="0"/>
              <a:t>= 0.10. The rejection region is shown above. We will reject the null hypothesis if the calculated value of the test statistic is less than −1.28.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17.1.2 (cont.)</a:t>
            </a:r>
          </a:p>
        </p:txBody>
      </p:sp>
      <p:sp>
        <p:nvSpPr>
          <p:cNvPr id="3" name="Content Placeholder 2"/>
          <p:cNvSpPr>
            <a:spLocks noGrp="1"/>
          </p:cNvSpPr>
          <p:nvPr>
            <p:ph idx="1"/>
          </p:nvPr>
        </p:nvSpPr>
        <p:spPr/>
        <p:txBody>
          <a:bodyPr/>
          <a:lstStyle/>
          <a:p>
            <a:r>
              <a:rPr lang="en-US" b="1" dirty="0"/>
              <a:t>Step 5: </a:t>
            </a:r>
            <a:r>
              <a:rPr lang="en-US" dirty="0"/>
              <a:t>Make the decision to reject or fail to reject </a:t>
            </a:r>
            <a:r>
              <a:rPr lang="en-US" i="1" dirty="0"/>
              <a:t>H</a:t>
            </a:r>
            <a:r>
              <a:rPr lang="en-US" baseline="-25000" dirty="0"/>
              <a:t>0</a:t>
            </a:r>
            <a:r>
              <a:rPr lang="en-US" dirty="0"/>
              <a:t>.</a:t>
            </a:r>
          </a:p>
        </p:txBody>
      </p:sp>
      <p:pic>
        <p:nvPicPr>
          <p:cNvPr id="140290" name="Picture 2"/>
          <p:cNvPicPr>
            <a:picLocks noChangeAspect="1" noChangeArrowheads="1"/>
          </p:cNvPicPr>
          <p:nvPr/>
        </p:nvPicPr>
        <p:blipFill>
          <a:blip r:embed="rId2" cstate="print"/>
          <a:srcRect/>
          <a:stretch>
            <a:fillRect/>
          </a:stretch>
        </p:blipFill>
        <p:spPr bwMode="auto">
          <a:xfrm>
            <a:off x="714375" y="1812022"/>
            <a:ext cx="7715250" cy="1781175"/>
          </a:xfrm>
          <a:prstGeom prst="rect">
            <a:avLst/>
          </a:prstGeom>
          <a:noFill/>
          <a:ln w="9525">
            <a:noFill/>
            <a:miter lim="800000"/>
            <a:headEnd/>
            <a:tailEnd/>
          </a:ln>
        </p:spPr>
      </p:pic>
      <p:sp>
        <p:nvSpPr>
          <p:cNvPr id="5" name="Rectangle 4"/>
          <p:cNvSpPr/>
          <p:nvPr/>
        </p:nvSpPr>
        <p:spPr>
          <a:xfrm>
            <a:off x="457200" y="3691156"/>
            <a:ext cx="8382000" cy="2246769"/>
          </a:xfrm>
          <a:prstGeom prst="rect">
            <a:avLst/>
          </a:prstGeom>
        </p:spPr>
        <p:txBody>
          <a:bodyPr wrap="square">
            <a:spAutoFit/>
          </a:bodyPr>
          <a:lstStyle/>
          <a:p>
            <a:r>
              <a:rPr lang="en-US" sz="2800" dirty="0"/>
              <a:t>As shown, the value of the test statistic falls in the rejection region (−2.69 is less than −1.28). It is unlikely that the difference between the observed value and the hypothesized value is due to ordinary sampling variation. Thus, we reject the null hypothesis at </a:t>
            </a:r>
            <a:r>
              <a:rPr lang="el-GR" sz="2800" i="1" dirty="0">
                <a:latin typeface="Cambria Math" panose="02040503050406030204" pitchFamily="18" charset="0"/>
                <a:ea typeface="Cambria Math" panose="02040503050406030204" pitchFamily="18" charset="0"/>
              </a:rPr>
              <a:t>α</a:t>
            </a:r>
            <a:r>
              <a:rPr lang="en-US" sz="2800" i="1" dirty="0" smtClean="0"/>
              <a:t> </a:t>
            </a:r>
            <a:r>
              <a:rPr lang="en-US" sz="2800" dirty="0"/>
              <a:t>= 0.10.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17.1.2 (cont.)</a:t>
            </a:r>
          </a:p>
        </p:txBody>
      </p:sp>
      <p:sp>
        <p:nvSpPr>
          <p:cNvPr id="3" name="Content Placeholder 2"/>
          <p:cNvSpPr>
            <a:spLocks noGrp="1"/>
          </p:cNvSpPr>
          <p:nvPr>
            <p:ph idx="1"/>
          </p:nvPr>
        </p:nvSpPr>
        <p:spPr/>
        <p:txBody>
          <a:bodyPr/>
          <a:lstStyle/>
          <a:p>
            <a:r>
              <a:rPr lang="en-US" b="1" dirty="0"/>
              <a:t>Step 6: </a:t>
            </a:r>
            <a:r>
              <a:rPr lang="en-US" dirty="0"/>
              <a:t>State the conclusion in terms of the original problem. </a:t>
            </a:r>
          </a:p>
          <a:p>
            <a:r>
              <a:rPr lang="en-US" dirty="0"/>
              <a:t>There is sufficient evidence for the Chamber of Commerce to conclude at </a:t>
            </a:r>
            <a:r>
              <a:rPr lang="el-GR" i="1" dirty="0">
                <a:latin typeface="Cambria Math" panose="02040503050406030204" pitchFamily="18" charset="0"/>
                <a:ea typeface="Cambria Math" panose="02040503050406030204" pitchFamily="18" charset="0"/>
              </a:rPr>
              <a:t>α</a:t>
            </a:r>
            <a:r>
              <a:rPr lang="en-US" dirty="0" smtClean="0"/>
              <a:t> </a:t>
            </a:r>
            <a:r>
              <a:rPr lang="en-US" dirty="0"/>
              <a:t>= 0.10 that the median home price in Durham, North Carolina is significantly lower than the median home price in the United States of $312,800.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lstStyle/>
          <a:p>
            <a:r>
              <a:rPr lang="en-US" b="1" dirty="0"/>
              <a:t>Solution</a:t>
            </a:r>
          </a:p>
          <a:p>
            <a:r>
              <a:rPr lang="en-US" dirty="0"/>
              <a:t>This problem was analyzed using parametric statistics in Chapter 12 with the paired difference </a:t>
            </a:r>
            <a:r>
              <a:rPr lang="en-US" i="1" dirty="0"/>
              <a:t>t</a:t>
            </a:r>
            <a:r>
              <a:rPr lang="en-US" dirty="0"/>
              <a:t>-test. In order for this </a:t>
            </a:r>
            <a:r>
              <a:rPr lang="en-US" i="1" dirty="0"/>
              <a:t>t</a:t>
            </a:r>
            <a:r>
              <a:rPr lang="en-US" dirty="0"/>
              <a:t>-test to be valid, we had to make an assumption that the differences had an approximately normal distribution. Suppose we doubt that the differences have a normal distribution. Is it still possible to draw a conclusion about whether or not alcohol increases </a:t>
            </a:r>
            <a:r>
              <a:rPr lang="en-US" i="1" dirty="0"/>
              <a:t>median</a:t>
            </a:r>
            <a:r>
              <a:rPr lang="en-US" dirty="0"/>
              <a:t> reaction time? One possible method for making this determination is the Sign Test.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lstStyle/>
          <a:p>
            <a:r>
              <a:rPr lang="en-US" dirty="0"/>
              <a:t>The Sign Test is based on the idea that if two data sets have the same medians, the number of differences with positive signs should approximately equal the number of differences with negative signs. We will conclude that alcohol increases the median reaction time if the number of negative signs is significantly larger than the number of positive signs. How large is large? Let’s answer this question by way of example.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noAutofit/>
          </a:bodyPr>
          <a:lstStyle/>
          <a:p>
            <a:r>
              <a:rPr lang="en-US" b="1" dirty="0"/>
              <a:t>Step 1: </a:t>
            </a:r>
            <a:r>
              <a:rPr lang="en-US" dirty="0"/>
              <a:t>Determine the null and alternative hypotheses.</a:t>
            </a:r>
            <a:r>
              <a:rPr lang="en-US" b="1" dirty="0"/>
              <a:t> </a:t>
            </a:r>
          </a:p>
          <a:p>
            <a:r>
              <a:rPr lang="en-US" b="1" dirty="0"/>
              <a:t>Null Hypothesis: </a:t>
            </a:r>
            <a:r>
              <a:rPr lang="en-US" dirty="0"/>
              <a:t>There is no difference in median reaction time after drinking one ounce of 100-proof alcohol. </a:t>
            </a:r>
          </a:p>
          <a:p>
            <a:r>
              <a:rPr lang="en-US" b="1" dirty="0"/>
              <a:t>Alternative Hypothesis:</a:t>
            </a:r>
            <a:r>
              <a:rPr lang="en-US" dirty="0"/>
              <a:t> The median reaction time is significantly longer after drinking one ounce of 100-proof alcohol.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lstStyle/>
          <a:p>
            <a:r>
              <a:rPr lang="en-US" dirty="0"/>
              <a:t>The procedure we are using is called the Sign Test because it relies on counting the number of positive differences and the number of negative differences. Only the sign of the difference matters, the magnitude is ignored. Differences of zero are also ignored. </a:t>
            </a:r>
          </a:p>
          <a:p>
            <a:r>
              <a:rPr lang="en-US" dirty="0"/>
              <a:t>Since the researcher is interested in whether or not the median reaction time is </a:t>
            </a:r>
            <a:r>
              <a:rPr lang="en-US" i="1" dirty="0"/>
              <a:t>longer </a:t>
            </a:r>
            <a:r>
              <a:rPr lang="en-US" dirty="0"/>
              <a:t>after drinking one ounce of 100-proof alcohol, this is a one-sided test.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noAutofit/>
          </a:bodyPr>
          <a:lstStyle/>
          <a:p>
            <a:r>
              <a:rPr lang="en-US" dirty="0"/>
              <a:t>The researcher wants to determine if the median reaction time is longer for subjects who have consumed one ounce of 100-proof alcohol. The statistical measures being used are counts of the number of positive signs and negative signs. If the reaction time is prolonged after the alcohol has been consumed, then the reaction time before drinking the alcohol will be less than the reaction time after drinking the alcohol.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17.1.1 (cont.)</a:t>
            </a:r>
          </a:p>
        </p:txBody>
      </p:sp>
      <p:sp>
        <p:nvSpPr>
          <p:cNvPr id="3" name="Content Placeholder 2"/>
          <p:cNvSpPr>
            <a:spLocks noGrp="1"/>
          </p:cNvSpPr>
          <p:nvPr>
            <p:ph idx="1"/>
          </p:nvPr>
        </p:nvSpPr>
        <p:spPr/>
        <p:txBody>
          <a:bodyPr/>
          <a:lstStyle/>
          <a:p>
            <a:r>
              <a:rPr lang="en-US" dirty="0"/>
              <a:t>Consequently, we would expect the number of differences with negative signs to outnumber the differences with positive signs. If the reaction times before and after drinking one ounce of 100-proof alcohol are identical, then we would expect that any difference would be due to random variation, in which case we would have about the same number of positive and negative signs.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2193</TotalTime>
  <Words>2797</Words>
  <Application>Microsoft Office PowerPoint</Application>
  <PresentationFormat>On-screen Show (4:3)</PresentationFormat>
  <Paragraphs>171</Paragraphs>
  <Slides>38</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38</vt:i4>
      </vt:variant>
    </vt:vector>
  </HeadingPairs>
  <TitlesOfParts>
    <vt:vector size="47" baseType="lpstr">
      <vt:lpstr>Arial</vt:lpstr>
      <vt:lpstr>Symbol</vt:lpstr>
      <vt:lpstr>Cambria Math</vt:lpstr>
      <vt:lpstr>Roboto Condensed</vt:lpstr>
      <vt:lpstr>STIX</vt:lpstr>
      <vt:lpstr>Calibri</vt:lpstr>
      <vt:lpstr>Office Theme</vt:lpstr>
      <vt:lpstr>Equation</vt:lpstr>
      <vt:lpstr>MathType 6.0 Equation</vt:lpstr>
      <vt:lpstr>Section 17.1</vt:lpstr>
      <vt:lpstr>Example 17.1.1 </vt:lpstr>
      <vt:lpstr>Example 17.1.1 (cont.)</vt:lpstr>
      <vt:lpstr>Example 17.1.1 (cont.)</vt:lpstr>
      <vt:lpstr>Example 17.1.1 (cont.)</vt:lpstr>
      <vt:lpstr>Example 17.1.1 (cont.)</vt:lpstr>
      <vt:lpstr>Example 17.1.1 (cont.)</vt:lpstr>
      <vt:lpstr>Example 17.1.1 (cont.)</vt:lpstr>
      <vt:lpstr>Example 17.1.1 (cont.)</vt:lpstr>
      <vt:lpstr>Example 17.1.1 (cont.)</vt:lpstr>
      <vt:lpstr>Example 17.1.1 (cont.)</vt:lpstr>
      <vt:lpstr>Example 17.1.1 (cont.)</vt:lpstr>
      <vt:lpstr>Example 17.1.1 (cont.)</vt:lpstr>
      <vt:lpstr>Example 17.1.1 (cont.)</vt:lpstr>
      <vt:lpstr>Example 17.1.1 (cont.)</vt:lpstr>
      <vt:lpstr>Example 17.1.1 (cont.)</vt:lpstr>
      <vt:lpstr>Example 17.1.1 (cont.)</vt:lpstr>
      <vt:lpstr>Example 17.1.1 (cont.)</vt:lpstr>
      <vt:lpstr>Example 17.1.1 (cont.)</vt:lpstr>
      <vt:lpstr>Example 17.1.1 (cont.)</vt:lpstr>
      <vt:lpstr>Example 17.1.1 (cont.)</vt:lpstr>
      <vt:lpstr>Example 17.1.1 (cont.)</vt:lpstr>
      <vt:lpstr>Example 17.1.1 (cont.)</vt:lpstr>
      <vt:lpstr>Test Procedure for the Sign Test </vt:lpstr>
      <vt:lpstr>Test Procedure for the Sign Test </vt:lpstr>
      <vt:lpstr>Test Procedure for the Sign Test </vt:lpstr>
      <vt:lpstr>Example 17.1.2 </vt:lpstr>
      <vt:lpstr>Example 17.1.2 (cont.)</vt:lpstr>
      <vt:lpstr>Example 17.1.2 (cont.)</vt:lpstr>
      <vt:lpstr>Example 17.1.2 (cont.)</vt:lpstr>
      <vt:lpstr>Example 17.1.2 (cont.)</vt:lpstr>
      <vt:lpstr>Example 17.1.2 (cont.)</vt:lpstr>
      <vt:lpstr>Example 17.1.2 (cont.)</vt:lpstr>
      <vt:lpstr>Example 17.1.2 (cont.)</vt:lpstr>
      <vt:lpstr>Example 17.1.2 (cont.)</vt:lpstr>
      <vt:lpstr>Example 17.1.2 (cont.)</vt:lpstr>
      <vt:lpstr>Example 17.1.2 (cont.)</vt:lpstr>
      <vt:lpstr>Example 17.1.2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kanthi</cp:lastModifiedBy>
  <cp:revision>680</cp:revision>
  <dcterms:created xsi:type="dcterms:W3CDTF">2013-04-26T14:43:13Z</dcterms:created>
  <dcterms:modified xsi:type="dcterms:W3CDTF">2018-09-14T11:34:21Z</dcterms:modified>
</cp:coreProperties>
</file>