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9"/>
  </p:notesMasterIdLst>
  <p:handoutMasterIdLst>
    <p:handoutMasterId r:id="rId40"/>
  </p:handoutMasterIdLst>
  <p:sldIdLst>
    <p:sldId id="256" r:id="rId2"/>
    <p:sldId id="361" r:id="rId3"/>
    <p:sldId id="362" r:id="rId4"/>
    <p:sldId id="326" r:id="rId5"/>
    <p:sldId id="327" r:id="rId6"/>
    <p:sldId id="328" r:id="rId7"/>
    <p:sldId id="329" r:id="rId8"/>
    <p:sldId id="330" r:id="rId9"/>
    <p:sldId id="331" r:id="rId10"/>
    <p:sldId id="332" r:id="rId11"/>
    <p:sldId id="333" r:id="rId12"/>
    <p:sldId id="334" r:id="rId13"/>
    <p:sldId id="335" r:id="rId14"/>
    <p:sldId id="336" r:id="rId15"/>
    <p:sldId id="337" r:id="rId16"/>
    <p:sldId id="357" r:id="rId17"/>
    <p:sldId id="338" r:id="rId18"/>
    <p:sldId id="360" r:id="rId19"/>
    <p:sldId id="339" r:id="rId20"/>
    <p:sldId id="359" r:id="rId21"/>
    <p:sldId id="340" r:id="rId22"/>
    <p:sldId id="358" r:id="rId23"/>
    <p:sldId id="341" r:id="rId24"/>
    <p:sldId id="342" r:id="rId25"/>
    <p:sldId id="343" r:id="rId26"/>
    <p:sldId id="344" r:id="rId27"/>
    <p:sldId id="345" r:id="rId28"/>
    <p:sldId id="346" r:id="rId29"/>
    <p:sldId id="347" r:id="rId30"/>
    <p:sldId id="348" r:id="rId31"/>
    <p:sldId id="349" r:id="rId32"/>
    <p:sldId id="350" r:id="rId33"/>
    <p:sldId id="351" r:id="rId34"/>
    <p:sldId id="352" r:id="rId35"/>
    <p:sldId id="354" r:id="rId36"/>
    <p:sldId id="355" r:id="rId37"/>
    <p:sldId id="356" r:id="rId38"/>
  </p:sldIdLst>
  <p:sldSz cx="9144000" cy="6858000" type="screen4x3"/>
  <p:notesSz cx="6858000" cy="9144000"/>
  <p:embeddedFontLst>
    <p:embeddedFont>
      <p:font typeface="Cambria Math" panose="02040503050406030204" pitchFamily="18" charset="0"/>
      <p:regular r:id="rId41"/>
    </p:embeddedFont>
    <p:embeddedFont>
      <p:font typeface="Calibri" panose="020F0502020204030204" pitchFamily="34" charset="0"/>
      <p:regular r:id="rId42"/>
      <p:bold r:id="rId43"/>
      <p:italic r:id="rId44"/>
      <p:boldItalic r:id="rId45"/>
    </p:embeddedFont>
    <p:embeddedFont>
      <p:font typeface="Roboto Condensed" panose="020B0604020202020204" charset="0"/>
      <p:regular r:id="rId46"/>
      <p:bold r:id="rId47"/>
      <p:italic r:id="rId48"/>
      <p:boldItalic r:id="rId4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Lebeaux" initials="RL" lastIdx="2" clrIdx="0">
    <p:extLst>
      <p:ext uri="{19B8F6BF-5375-455C-9EA6-DF929625EA0E}">
        <p15:presenceInfo xmlns:p15="http://schemas.microsoft.com/office/powerpoint/2012/main" userId="Rebecca Lebeaux"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1F497D"/>
    <a:srgbClr val="00007E"/>
    <a:srgbClr val="0000FF"/>
    <a:srgbClr val="366092"/>
    <a:srgbClr val="FF0000"/>
    <a:srgbClr val="C00000"/>
    <a:srgbClr val="FFFFCC"/>
    <a:srgbClr val="007D7D"/>
    <a:srgbClr val="00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449" autoAdjust="0"/>
    <p:restoredTop sz="94660"/>
  </p:normalViewPr>
  <p:slideViewPr>
    <p:cSldViewPr>
      <p:cViewPr varScale="1">
        <p:scale>
          <a:sx n="114" d="100"/>
          <a:sy n="114" d="100"/>
        </p:scale>
        <p:origin x="1740"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font" Target="fonts/font5.fntdata"/><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4.fntdata"/><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3.fntdata"/><Relationship Id="rId48" Type="http://schemas.openxmlformats.org/officeDocument/2006/relationships/font" Target="fonts/font8.fntdata"/><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6.fntdata"/><Relationship Id="rId20" Type="http://schemas.openxmlformats.org/officeDocument/2006/relationships/slide" Target="slides/slide19.xml"/><Relationship Id="rId41" Type="http://schemas.openxmlformats.org/officeDocument/2006/relationships/font" Target="fonts/font1.fntdata"/><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9.fntdata"/></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9/14/2018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4.bin"/><Relationship Id="rId4" Type="http://schemas.openxmlformats.org/officeDocument/2006/relationships/image" Target="../media/image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17.2</a:t>
            </a:r>
          </a:p>
        </p:txBody>
      </p:sp>
      <p:sp>
        <p:nvSpPr>
          <p:cNvPr id="3" name="Subtitle 2"/>
          <p:cNvSpPr>
            <a:spLocks noGrp="1"/>
          </p:cNvSpPr>
          <p:nvPr>
            <p:ph type="subTitle" idx="4294967295"/>
          </p:nvPr>
        </p:nvSpPr>
        <p:spPr>
          <a:xfrm>
            <a:off x="1371600" y="3502152"/>
            <a:ext cx="6400800" cy="584775"/>
          </a:xfrm>
          <a:prstGeom prst="rect">
            <a:avLst/>
          </a:prstGeom>
        </p:spPr>
        <p:txBody>
          <a:bodyPr rtlCol="0" anchor="t" anchorCtr="1">
            <a:spAutoFit/>
          </a:bodyPr>
          <a:lstStyle/>
          <a:p>
            <a:pPr algn="ctr">
              <a:buNone/>
              <a:defRPr/>
            </a:pPr>
            <a:r>
              <a:rPr lang="en-US" b="1" i="1" dirty="0">
                <a:solidFill>
                  <a:srgbClr val="1F497D"/>
                </a:solidFill>
              </a:rPr>
              <a:t>The </a:t>
            </a:r>
            <a:r>
              <a:rPr lang="en-US" b="1" i="1" dirty="0" err="1">
                <a:solidFill>
                  <a:srgbClr val="1F497D"/>
                </a:solidFill>
              </a:rPr>
              <a:t>Wilcoxon</a:t>
            </a:r>
            <a:r>
              <a:rPr lang="en-US" b="1" i="1" dirty="0">
                <a:solidFill>
                  <a:srgbClr val="1F497D"/>
                </a:solidFill>
              </a:rPr>
              <a:t> Signed-Rank Test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b="1" dirty="0"/>
              <a:t>Step 1:</a:t>
            </a:r>
            <a:r>
              <a:rPr lang="en-US" dirty="0"/>
              <a:t> Determine the null and alternative hypotheses. </a:t>
            </a:r>
          </a:p>
          <a:p>
            <a:r>
              <a:rPr lang="en-US" b="1" dirty="0"/>
              <a:t>Null Hypothesis:</a:t>
            </a:r>
            <a:r>
              <a:rPr lang="en-US" dirty="0"/>
              <a:t> The productivity level of employees has not improved over the past year. </a:t>
            </a:r>
          </a:p>
          <a:p>
            <a:r>
              <a:rPr lang="en-US" b="1" dirty="0"/>
              <a:t>Alternative Hypothesis:</a:t>
            </a:r>
            <a:r>
              <a:rPr lang="en-US" dirty="0"/>
              <a:t> The productivity level of employees has improved over the past year.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Recall that in nonparametric statistics we do not make inferences about population parameters. The </a:t>
            </a:r>
            <a:r>
              <a:rPr lang="en-US" dirty="0" err="1"/>
              <a:t>Wilcoxon</a:t>
            </a:r>
            <a:r>
              <a:rPr lang="en-US" dirty="0"/>
              <a:t> Signed-Rank Test is no exception. It compares the probability distribution of the </a:t>
            </a:r>
            <a:r>
              <a:rPr lang="en-US" i="1" dirty="0"/>
              <a:t>realized billable hours </a:t>
            </a:r>
            <a:r>
              <a:rPr lang="en-US" dirty="0"/>
              <a:t>before the quality training to the probability distribution of </a:t>
            </a:r>
            <a:r>
              <a:rPr lang="en-US" i="1" dirty="0"/>
              <a:t>realized billable hours</a:t>
            </a:r>
            <a:r>
              <a:rPr lang="en-US" dirty="0"/>
              <a:t> one year after the quality training. How this is accomplished will be discussed in </a:t>
            </a:r>
            <a:r>
              <a:rPr lang="en-US" b="1" dirty="0"/>
              <a:t>Step 3.</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Since management is interested in knowing if productivity has improved, they are interested in knowing if realized billable hours have </a:t>
            </a:r>
            <a:r>
              <a:rPr lang="en-US" i="1" dirty="0"/>
              <a:t>increased</a:t>
            </a:r>
            <a:r>
              <a:rPr lang="en-US" dirty="0"/>
              <a:t>. Thus, this is a one-sided test.</a:t>
            </a:r>
          </a:p>
          <a:p>
            <a:pPr marL="511175" indent="-511175"/>
            <a:r>
              <a:rPr lang="en-US" i="1" dirty="0"/>
              <a:t>H</a:t>
            </a:r>
            <a:r>
              <a:rPr lang="en-US" baseline="-25000" dirty="0"/>
              <a:t>0</a:t>
            </a:r>
            <a:r>
              <a:rPr lang="en-US" dirty="0"/>
              <a:t>: The probability distributions of realized billable hours both before and after the quality training are the same. </a:t>
            </a:r>
          </a:p>
          <a:p>
            <a:pPr marL="511175" indent="-511175"/>
            <a:r>
              <a:rPr lang="en-US" i="1" dirty="0"/>
              <a:t>H</a:t>
            </a:r>
            <a:r>
              <a:rPr lang="en-US" i="1" baseline="-25000" dirty="0"/>
              <a:t>a</a:t>
            </a:r>
            <a:r>
              <a:rPr lang="en-US" dirty="0"/>
              <a:t>: The probability distribution for realized billable hours after the training is shifted to the right of realized billable hours before the training.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normAutofit/>
          </a:bodyPr>
          <a:lstStyle/>
          <a:p>
            <a:r>
              <a:rPr lang="en-US" b="1" dirty="0"/>
              <a:t>Step 2: </a:t>
            </a:r>
            <a:r>
              <a:rPr lang="en-US" dirty="0"/>
              <a:t>Specify the significance level </a:t>
            </a:r>
            <a:r>
              <a:rPr lang="el-GR" i="1" dirty="0">
                <a:latin typeface="Cambria Math" panose="02040503050406030204" pitchFamily="18" charset="0"/>
                <a:ea typeface="Cambria Math" panose="02040503050406030204" pitchFamily="18" charset="0"/>
              </a:rPr>
              <a:t>α</a:t>
            </a:r>
            <a:r>
              <a:rPr lang="en-US" i="1" dirty="0" smtClean="0"/>
              <a:t>.</a:t>
            </a:r>
            <a:endParaRPr lang="en-US" i="1" dirty="0"/>
          </a:p>
          <a:p>
            <a:r>
              <a:rPr lang="en-US" dirty="0"/>
              <a:t>The level of the test is specified in the problem to be </a:t>
            </a:r>
            <a:br>
              <a:rPr lang="en-US" dirty="0"/>
            </a:br>
            <a:r>
              <a:rPr lang="el-GR" i="1" dirty="0">
                <a:latin typeface="Cambria Math" panose="02040503050406030204" pitchFamily="18" charset="0"/>
                <a:ea typeface="Cambria Math" panose="02040503050406030204" pitchFamily="18" charset="0"/>
              </a:rPr>
              <a:t>α</a:t>
            </a:r>
            <a:r>
              <a:rPr lang="en-US" i="1" dirty="0" smtClean="0"/>
              <a:t> </a:t>
            </a:r>
            <a:r>
              <a:rPr lang="en-US" dirty="0"/>
              <a:t>= 0.05.</a:t>
            </a:r>
          </a:p>
          <a:p>
            <a:r>
              <a:rPr lang="en-US" b="1" dirty="0"/>
              <a:t>Step 3:</a:t>
            </a:r>
            <a:r>
              <a:rPr lang="en-US" dirty="0"/>
              <a:t> Validate the assumptions of the hypothesis test, identify the appropriate test statistic and compute its value. </a:t>
            </a:r>
          </a:p>
          <a:p>
            <a:r>
              <a:rPr lang="en-US" dirty="0"/>
              <a:t>We must verify that the pairs of data have been selected in a random fashion and are such that the absolute value of their differences can be ranked.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The data must be quantitative to assign ranking to differences. </a:t>
            </a:r>
          </a:p>
          <a:p>
            <a:pPr marL="461963"/>
            <a:r>
              <a:rPr lang="en-US" dirty="0"/>
              <a:t>Pairs of data have been selected in a random fashion (9 employees randomly selected). </a:t>
            </a:r>
          </a:p>
          <a:p>
            <a:pPr marL="461963"/>
            <a:r>
              <a:rPr lang="en-US" dirty="0"/>
              <a:t>Quantitative data (billable hours) </a:t>
            </a:r>
          </a:p>
          <a:p>
            <a:endParaRPr lang="en-US" dirty="0"/>
          </a:p>
        </p:txBody>
      </p:sp>
      <p:pic>
        <p:nvPicPr>
          <p:cNvPr id="4" name="Picture 2"/>
          <p:cNvPicPr>
            <a:picLocks noChangeAspect="1" noChangeArrowheads="1"/>
          </p:cNvPicPr>
          <p:nvPr/>
        </p:nvPicPr>
        <p:blipFill>
          <a:blip r:embed="rId2" cstate="print"/>
          <a:srcRect/>
          <a:stretch>
            <a:fillRect/>
          </a:stretch>
        </p:blipFill>
        <p:spPr bwMode="auto">
          <a:xfrm>
            <a:off x="528506" y="2293726"/>
            <a:ext cx="365760" cy="381663"/>
          </a:xfrm>
          <a:prstGeom prst="rect">
            <a:avLst/>
          </a:prstGeom>
          <a:noFill/>
          <a:ln w="9525">
            <a:noFill/>
            <a:miter lim="800000"/>
            <a:headEnd/>
            <a:tailEnd/>
          </a:ln>
        </p:spPr>
      </p:pic>
      <p:pic>
        <p:nvPicPr>
          <p:cNvPr id="5" name="Picture 2"/>
          <p:cNvPicPr>
            <a:picLocks noChangeAspect="1" noChangeArrowheads="1"/>
          </p:cNvPicPr>
          <p:nvPr/>
        </p:nvPicPr>
        <p:blipFill>
          <a:blip r:embed="rId2" cstate="print"/>
          <a:srcRect/>
          <a:stretch>
            <a:fillRect/>
          </a:stretch>
        </p:blipFill>
        <p:spPr bwMode="auto">
          <a:xfrm>
            <a:off x="528506" y="3208126"/>
            <a:ext cx="365760" cy="3816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normAutofit lnSpcReduction="10000"/>
          </a:bodyPr>
          <a:lstStyle/>
          <a:p>
            <a:r>
              <a:rPr lang="en-US" dirty="0"/>
              <a:t>If we let </a:t>
            </a:r>
            <a:r>
              <a:rPr lang="en-US" i="1" dirty="0"/>
              <a:t>n </a:t>
            </a:r>
            <a:r>
              <a:rPr lang="en-US" dirty="0"/>
              <a:t>= the number of non-zero differences, the test statistic for the </a:t>
            </a:r>
            <a:r>
              <a:rPr lang="en-US" dirty="0" err="1"/>
              <a:t>Wilcoxon</a:t>
            </a:r>
            <a:r>
              <a:rPr lang="en-US" dirty="0"/>
              <a:t> Signed-Rank Test is determined in the following manner. </a:t>
            </a:r>
          </a:p>
          <a:p>
            <a:pPr marL="514350" indent="-514350">
              <a:buFont typeface="+mj-lt"/>
              <a:buAutoNum type="arabicPeriod"/>
            </a:pPr>
            <a:r>
              <a:rPr lang="en-US" dirty="0"/>
              <a:t>Compute the differences for each of the pairs. </a:t>
            </a:r>
          </a:p>
          <a:p>
            <a:pPr marL="514350" indent="-514350">
              <a:buFont typeface="+mj-lt"/>
              <a:buAutoNum type="arabicPeriod"/>
            </a:pPr>
            <a:r>
              <a:rPr lang="en-US" dirty="0"/>
              <a:t>Rank the absolute value of the differences from lowest to highest (ignoring zero differences). </a:t>
            </a:r>
          </a:p>
          <a:p>
            <a:pPr marL="514350" indent="-514350">
              <a:buFont typeface="+mj-lt"/>
              <a:buAutoNum type="arabicPeriod"/>
            </a:pPr>
            <a:r>
              <a:rPr lang="en-US" dirty="0"/>
              <a:t>Calculate </a:t>
            </a:r>
            <a:r>
              <a:rPr lang="en-US" i="1" dirty="0"/>
              <a:t>T</a:t>
            </a:r>
            <a:r>
              <a:rPr lang="en-US" baseline="-25000" dirty="0"/>
              <a:t>+</a:t>
            </a:r>
            <a:r>
              <a:rPr lang="en-US" dirty="0"/>
              <a:t> = the sum of the ranks associated with positive differences. </a:t>
            </a:r>
          </a:p>
          <a:p>
            <a:pPr marL="514350" indent="-514350">
              <a:buFont typeface="+mj-lt"/>
              <a:buAutoNum type="arabicPeriod"/>
            </a:pPr>
            <a:r>
              <a:rPr lang="en-US" dirty="0"/>
              <a:t>Calculate </a:t>
            </a:r>
            <a:r>
              <a:rPr lang="en-US" i="1" dirty="0"/>
              <a:t>T</a:t>
            </a:r>
            <a:r>
              <a:rPr lang="en-US" baseline="-25000" dirty="0"/>
              <a:t>−</a:t>
            </a:r>
            <a:r>
              <a:rPr lang="en-US" dirty="0"/>
              <a:t> = the sum of the ranks associated with negative differences.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a:xfrm>
            <a:off x="457200" y="1280160"/>
            <a:ext cx="8229600" cy="1844040"/>
          </a:xfrm>
          <a:ln w="28575">
            <a:solidFill>
              <a:srgbClr val="FF0000"/>
            </a:solidFill>
          </a:ln>
        </p:spPr>
        <p:txBody>
          <a:bodyPr>
            <a:noAutofit/>
          </a:bodyPr>
          <a:lstStyle/>
          <a:p>
            <a:pPr algn="ctr"/>
            <a:r>
              <a:rPr lang="en-US" b="1" dirty="0">
                <a:solidFill>
                  <a:srgbClr val="000000"/>
                </a:solidFill>
              </a:rPr>
              <a:t>Note</a:t>
            </a:r>
          </a:p>
          <a:p>
            <a:r>
              <a:rPr lang="en-US" dirty="0">
                <a:solidFill>
                  <a:srgbClr val="000000"/>
                </a:solidFill>
              </a:rPr>
              <a:t>In the following discussion, population X will be the group after training and population Y will be the group before training. </a:t>
            </a:r>
            <a:endParaRPr lang="en-US" b="1" dirty="0">
              <a:solidFill>
                <a:srgbClr val="0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The test statistic will vary depending on the sample size, the number of non-zero differences, and the alternative hypothesis. </a:t>
            </a:r>
          </a:p>
          <a:p>
            <a:r>
              <a:rPr lang="en-US" dirty="0"/>
              <a:t>If </a:t>
            </a:r>
            <a:r>
              <a:rPr lang="en-US" i="1" dirty="0"/>
              <a:t>n </a:t>
            </a:r>
            <a:r>
              <a:rPr lang="en-US" dirty="0"/>
              <a:t>≤ 25, and </a:t>
            </a:r>
          </a:p>
          <a:p>
            <a:pPr marL="461963" indent="-461963">
              <a:buFont typeface="Arial" pitchFamily="34" charset="0"/>
              <a:buChar char="•"/>
            </a:pPr>
            <a:r>
              <a:rPr lang="en-US" dirty="0"/>
              <a:t>The alternative hypothesis is that population X is shifted to the left or to the right of population Y, use </a:t>
            </a:r>
            <a:br>
              <a:rPr lang="en-US" dirty="0"/>
            </a:br>
            <a:r>
              <a:rPr lang="en-US" i="1" dirty="0"/>
              <a:t>T </a:t>
            </a:r>
            <a:r>
              <a:rPr lang="en-US" dirty="0"/>
              <a:t>= min(</a:t>
            </a:r>
            <a:r>
              <a:rPr lang="en-US" i="1" dirty="0"/>
              <a:t>T</a:t>
            </a:r>
            <a:r>
              <a:rPr lang="en-US" baseline="-25000" dirty="0"/>
              <a:t>+</a:t>
            </a:r>
            <a:r>
              <a:rPr lang="en-US" dirty="0"/>
              <a:t>, </a:t>
            </a:r>
            <a:r>
              <a:rPr lang="en-US" i="1" dirty="0"/>
              <a:t>T</a:t>
            </a:r>
            <a:r>
              <a:rPr lang="en-US" baseline="-25000" dirty="0"/>
              <a:t>−</a:t>
            </a:r>
            <a:r>
              <a:rPr lang="en-US" dirty="0"/>
              <a:t>) = the sum of the ranks with the smallest value.</a:t>
            </a:r>
            <a:r>
              <a:rPr lang="en-US" i="1" dirty="0"/>
              <a:t> </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a:xfrm>
            <a:off x="457200" y="1280160"/>
            <a:ext cx="8229600" cy="1463040"/>
          </a:xfrm>
          <a:ln w="28575">
            <a:solidFill>
              <a:srgbClr val="FF0000"/>
            </a:solidFill>
          </a:ln>
        </p:spPr>
        <p:txBody>
          <a:bodyPr>
            <a:noAutofit/>
          </a:bodyPr>
          <a:lstStyle/>
          <a:p>
            <a:pPr algn="ctr"/>
            <a:r>
              <a:rPr lang="en-US" b="1" dirty="0">
                <a:solidFill>
                  <a:srgbClr val="000000"/>
                </a:solidFill>
              </a:rPr>
              <a:t>Note</a:t>
            </a:r>
          </a:p>
          <a:p>
            <a:r>
              <a:rPr lang="en-US" dirty="0">
                <a:solidFill>
                  <a:srgbClr val="000000"/>
                </a:solidFill>
              </a:rPr>
              <a:t>This is analogous to the “not equal to” alternative hypothesis.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pPr marL="461963" indent="-461963">
              <a:buFont typeface="Arial" pitchFamily="34" charset="0"/>
              <a:buChar char="•"/>
            </a:pPr>
            <a:r>
              <a:rPr lang="en-US" dirty="0"/>
              <a:t>The alternative hypothesis is that population X is shifted to the right of population Y, use </a:t>
            </a:r>
            <a:r>
              <a:rPr lang="en-US" i="1" dirty="0"/>
              <a:t>T</a:t>
            </a:r>
            <a:r>
              <a:rPr lang="en-US" baseline="-25000" dirty="0"/>
              <a:t>+</a:t>
            </a:r>
            <a:r>
              <a:rPr lang="en-US" dirty="0"/>
              <a:t> = the sum of the ranks associated with positive differences, where differences are defined as observations in population Y minus observations in population X. (The test statistic is defined in this manner because we expect the number of negative differences to outnumber the number of positive differences, and thus expect </a:t>
            </a:r>
            <a:r>
              <a:rPr lang="en-US" i="1" dirty="0"/>
              <a:t>T</a:t>
            </a:r>
            <a:r>
              <a:rPr lang="en-US" baseline="-25000" dirty="0"/>
              <a:t>+</a:t>
            </a:r>
            <a:r>
              <a:rPr lang="en-US" dirty="0"/>
              <a:t> to be the rank sum with the smallest value.)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49B2FB-7301-47BB-B79D-051BDF444462}"/>
              </a:ext>
            </a:extLst>
          </p:cNvPr>
          <p:cNvSpPr>
            <a:spLocks noGrp="1"/>
          </p:cNvSpPr>
          <p:nvPr>
            <p:ph type="title"/>
          </p:nvPr>
        </p:nvSpPr>
        <p:spPr/>
        <p:txBody>
          <a:bodyPr/>
          <a:lstStyle/>
          <a:p>
            <a:r>
              <a:rPr lang="en-US" dirty="0"/>
              <a:t>Wilcoxon Signed-Rank Test</a:t>
            </a:r>
          </a:p>
        </p:txBody>
      </p:sp>
      <p:sp>
        <p:nvSpPr>
          <p:cNvPr id="3" name="Content Placeholder 2">
            <a:extLst>
              <a:ext uri="{FF2B5EF4-FFF2-40B4-BE49-F238E27FC236}">
                <a16:creationId xmlns:a16="http://schemas.microsoft.com/office/drawing/2014/main" xmlns="" id="{022587C3-AFB2-4F50-B6CC-1CB8B5E69753}"/>
              </a:ext>
            </a:extLst>
          </p:cNvPr>
          <p:cNvSpPr>
            <a:spLocks noGrp="1"/>
          </p:cNvSpPr>
          <p:nvPr>
            <p:ph idx="1"/>
          </p:nvPr>
        </p:nvSpPr>
        <p:spPr/>
        <p:txBody>
          <a:bodyPr>
            <a:normAutofit fontScale="92500" lnSpcReduction="10000"/>
          </a:bodyPr>
          <a:lstStyle/>
          <a:p>
            <a:r>
              <a:rPr lang="en-US" dirty="0"/>
              <a:t>A disadvantage of the Sign Test, discussed in the previous section, is that it wastes information. The Sign Test merely counts the number of positive or negative signs in a paired difference experiment and ignores the magnitude of the differences. The </a:t>
            </a:r>
            <a:r>
              <a:rPr lang="en-US" b="1" dirty="0">
                <a:solidFill>
                  <a:srgbClr val="C00000"/>
                </a:solidFill>
              </a:rPr>
              <a:t>Wilcoxon Signed-Rank Test </a:t>
            </a:r>
            <a:r>
              <a:rPr lang="en-US" dirty="0"/>
              <a:t>is a nonparametric technique which can be used to evaluate a paired difference experiment. This test is designed to detect populations whose centers are shifted to the right or left of each other. As with the Sign Test, no distributional assumption is required. However, the pairs of data must have been selected in a random fashion, and it must be possible to rank the differences. </a:t>
            </a:r>
          </a:p>
        </p:txBody>
      </p:sp>
    </p:spTree>
    <p:extLst>
      <p:ext uri="{BB962C8B-B14F-4D97-AF65-F5344CB8AC3E}">
        <p14:creationId xmlns:p14="http://schemas.microsoft.com/office/powerpoint/2010/main" val="17148430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a:xfrm>
            <a:off x="457200" y="1280160"/>
            <a:ext cx="8229600" cy="1463040"/>
          </a:xfrm>
          <a:ln w="28575">
            <a:solidFill>
              <a:srgbClr val="FF0000"/>
            </a:solidFill>
          </a:ln>
        </p:spPr>
        <p:txBody>
          <a:bodyPr/>
          <a:lstStyle/>
          <a:p>
            <a:pPr algn="ctr"/>
            <a:r>
              <a:rPr lang="en-US" b="1" dirty="0">
                <a:solidFill>
                  <a:srgbClr val="000000"/>
                </a:solidFill>
              </a:rPr>
              <a:t>Note</a:t>
            </a:r>
          </a:p>
          <a:p>
            <a:r>
              <a:rPr lang="en-US" dirty="0">
                <a:solidFill>
                  <a:srgbClr val="000000"/>
                </a:solidFill>
              </a:rPr>
              <a:t>This is analogous to the “greater than” alternative hypothesis.</a:t>
            </a:r>
            <a:endParaRPr lang="en-US" b="1" dirty="0">
              <a:solidFill>
                <a:srgbClr val="0000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pPr marL="461963" indent="-461963">
              <a:buFont typeface="Arial" pitchFamily="34" charset="0"/>
              <a:buChar char="•"/>
            </a:pPr>
            <a:r>
              <a:rPr lang="en-US" dirty="0"/>
              <a:t>The alternative hypothesis is that population X is shifted to the left of population Y, use </a:t>
            </a:r>
            <a:r>
              <a:rPr lang="en-US" i="1" dirty="0"/>
              <a:t>T</a:t>
            </a:r>
            <a:r>
              <a:rPr lang="en-US" baseline="-25000" dirty="0"/>
              <a:t>−</a:t>
            </a:r>
            <a:r>
              <a:rPr lang="en-US" dirty="0"/>
              <a:t> = the sum of the ranks associated with negative differences, where differences are defined as observations in population Y minus observations in population X. (The test statistic is defined in this manner because we expect the number of positive differences to outnumber the number of negative differences, and thus expect </a:t>
            </a:r>
            <a:r>
              <a:rPr lang="en-US" i="1" dirty="0"/>
              <a:t>T</a:t>
            </a:r>
            <a:r>
              <a:rPr lang="en-US" baseline="-25000" dirty="0"/>
              <a:t>−</a:t>
            </a:r>
            <a:r>
              <a:rPr lang="en-US" dirty="0"/>
              <a:t> to be the rank sum with the smallest value.)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a:xfrm>
            <a:off x="457200" y="1280160"/>
            <a:ext cx="8229600" cy="1463040"/>
          </a:xfrm>
          <a:ln w="28575">
            <a:solidFill>
              <a:srgbClr val="FF0000"/>
            </a:solidFill>
          </a:ln>
        </p:spPr>
        <p:txBody>
          <a:bodyPr>
            <a:normAutofit/>
          </a:bodyPr>
          <a:lstStyle/>
          <a:p>
            <a:pPr algn="ctr"/>
            <a:r>
              <a:rPr lang="en-US" b="1" dirty="0">
                <a:solidFill>
                  <a:srgbClr val="000000"/>
                </a:solidFill>
              </a:rPr>
              <a:t>Note</a:t>
            </a:r>
          </a:p>
          <a:p>
            <a:r>
              <a:rPr lang="en-US" dirty="0">
                <a:solidFill>
                  <a:srgbClr val="000000"/>
                </a:solidFill>
              </a:rPr>
              <a:t>This is analogous to the “less than” alternative hypothesis.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It is important to note that if the smaller sum of the ranks is not as expected, the test should be halted and the decision should be to fail to reject the null hypothesis since there is no evidence in favor of the alternative hypothesis.</a:t>
            </a:r>
          </a:p>
          <a:p>
            <a:r>
              <a:rPr lang="en-US" dirty="0"/>
              <a:t>If </a:t>
            </a:r>
            <a:r>
              <a:rPr lang="en-US" i="1" dirty="0"/>
              <a:t>n </a:t>
            </a:r>
            <a:r>
              <a:rPr lang="en-US" dirty="0"/>
              <a:t>&gt; 25, the test statistic can be approximated by a standard normal distribution and is specified in the table following this example.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normAutofit/>
          </a:bodyPr>
          <a:lstStyle/>
          <a:p>
            <a:r>
              <a:rPr lang="en-US" dirty="0"/>
              <a:t>For the example at hand, </a:t>
            </a:r>
            <a:r>
              <a:rPr lang="en-US" i="1" dirty="0"/>
              <a:t>n </a:t>
            </a:r>
            <a:r>
              <a:rPr lang="en-US" dirty="0"/>
              <a:t>≤ 25 and the alternative hypothesis is that the probability distribution for </a:t>
            </a:r>
            <a:r>
              <a:rPr lang="en-US" i="1" dirty="0"/>
              <a:t>realized billable hours</a:t>
            </a:r>
            <a:r>
              <a:rPr lang="en-US" dirty="0"/>
              <a:t> after the training is shifted to the right of </a:t>
            </a:r>
            <a:r>
              <a:rPr lang="en-US" i="1" dirty="0"/>
              <a:t>realized billable hours</a:t>
            </a:r>
            <a:r>
              <a:rPr lang="en-US" dirty="0"/>
              <a:t> before the training. This implies that realized billable hours before the training minus </a:t>
            </a:r>
            <a:r>
              <a:rPr lang="en-US" i="1" dirty="0"/>
              <a:t>realized billable hours</a:t>
            </a:r>
            <a:r>
              <a:rPr lang="en-US" dirty="0"/>
              <a:t> after the training should generally be negative. If the rank sum with the smallest value is </a:t>
            </a:r>
            <a:r>
              <a:rPr lang="en-US" i="1" dirty="0"/>
              <a:t>T</a:t>
            </a:r>
            <a:r>
              <a:rPr lang="en-US" baseline="-25000" dirty="0"/>
              <a:t>−</a:t>
            </a:r>
            <a:r>
              <a:rPr lang="en-US" dirty="0"/>
              <a:t>, fail to reject the null hypothesis since there is no evidence that the alternative hypothesis is more reasonable.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Otherwise, the test statistic is given by </a:t>
            </a:r>
          </a:p>
          <a:p>
            <a:r>
              <a:rPr lang="en-US" i="1" dirty="0"/>
              <a:t>T</a:t>
            </a:r>
            <a:r>
              <a:rPr lang="en-US" dirty="0"/>
              <a:t> = </a:t>
            </a:r>
            <a:r>
              <a:rPr lang="en-US" i="1" dirty="0"/>
              <a:t>T</a:t>
            </a:r>
            <a:r>
              <a:rPr lang="en-US" baseline="-25000" dirty="0"/>
              <a:t>+</a:t>
            </a:r>
            <a:r>
              <a:rPr lang="en-US" dirty="0"/>
              <a:t> = the sum of the ranks associated with </a:t>
            </a:r>
            <a:r>
              <a:rPr lang="en-US" i="1" dirty="0"/>
              <a:t>positive</a:t>
            </a:r>
            <a:r>
              <a:rPr lang="en-US" dirty="0"/>
              <a:t> differences.</a:t>
            </a:r>
          </a:p>
          <a:p>
            <a:r>
              <a:rPr lang="en-US" dirty="0"/>
              <a:t>In order to calculate the test statistic, the signed ranks must be determined. To determine the signed ranks, first compute the difference for each pair of data values. Next, find the absolute value of each difference. Rank the absolute value of the differences using the ranking technique illustrated in Example 17.2.1 (ignore differences of zero).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normAutofit lnSpcReduction="10000"/>
          </a:bodyPr>
          <a:lstStyle/>
          <a:p>
            <a:r>
              <a:rPr lang="en-US" dirty="0"/>
              <a:t>Once the absolute value of the differences has been ranked, reassign the ranks the </a:t>
            </a:r>
            <a:r>
              <a:rPr lang="en-US" i="1" dirty="0"/>
              <a:t>sign </a:t>
            </a:r>
            <a:r>
              <a:rPr lang="en-US" dirty="0"/>
              <a:t>which each associated difference had before the absolute value was computed. Finally, add all of the ranks with positive signs to determine </a:t>
            </a:r>
            <a:r>
              <a:rPr lang="en-US" i="1" dirty="0"/>
              <a:t>T</a:t>
            </a:r>
            <a:r>
              <a:rPr lang="en-US" baseline="-25000" dirty="0"/>
              <a:t>+</a:t>
            </a:r>
            <a:r>
              <a:rPr lang="en-US" dirty="0"/>
              <a:t>, and add all of the ranks with negative signs to determine </a:t>
            </a:r>
            <a:r>
              <a:rPr lang="en-US" i="1" dirty="0"/>
              <a:t>T</a:t>
            </a:r>
            <a:r>
              <a:rPr lang="en-US" baseline="-25000" dirty="0"/>
              <a:t>−</a:t>
            </a:r>
            <a:r>
              <a:rPr lang="en-US" dirty="0"/>
              <a:t>. This procedure is illustrated in the table at the beginning of the example. </a:t>
            </a:r>
          </a:p>
          <a:p>
            <a:r>
              <a:rPr lang="en-US" dirty="0"/>
              <a:t>Using the result from the table, the test statistic is given by </a:t>
            </a:r>
          </a:p>
          <a:p>
            <a:r>
              <a:rPr lang="en-US" i="1" dirty="0"/>
              <a:t>T</a:t>
            </a:r>
            <a:r>
              <a:rPr lang="en-US" dirty="0"/>
              <a:t> = </a:t>
            </a:r>
            <a:r>
              <a:rPr lang="en-US" i="1" dirty="0"/>
              <a:t>T</a:t>
            </a:r>
            <a:r>
              <a:rPr lang="en-US" baseline="-25000" dirty="0"/>
              <a:t>+</a:t>
            </a:r>
            <a:r>
              <a:rPr lang="en-US" dirty="0"/>
              <a:t> = the sum of the ranks associated with positive differences = 4.5.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normAutofit/>
          </a:bodyPr>
          <a:lstStyle/>
          <a:p>
            <a:r>
              <a:rPr lang="en-US" b="1" dirty="0"/>
              <a:t>Step 4: </a:t>
            </a:r>
            <a:r>
              <a:rPr lang="en-US" dirty="0"/>
              <a:t>Determine the critical value(s) or </a:t>
            </a:r>
            <a:r>
              <a:rPr lang="en-US" i="1" dirty="0"/>
              <a:t>P</a:t>
            </a:r>
            <a:r>
              <a:rPr lang="en-US" dirty="0"/>
              <a:t>-value. </a:t>
            </a:r>
          </a:p>
          <a:p>
            <a:r>
              <a:rPr lang="en-US" dirty="0"/>
              <a:t>If </a:t>
            </a:r>
            <a:r>
              <a:rPr lang="en-US" i="1" dirty="0"/>
              <a:t>n</a:t>
            </a:r>
            <a:r>
              <a:rPr lang="en-US" dirty="0"/>
              <a:t> ≤ 25, the critical values are determined from Table J (in the Appendix) for the </a:t>
            </a:r>
            <a:r>
              <a:rPr lang="en-US" dirty="0" err="1"/>
              <a:t>Wilcoxon</a:t>
            </a:r>
            <a:r>
              <a:rPr lang="en-US" dirty="0"/>
              <a:t> Signed-Rank Test. The critical value is specified by the level of a, the number of non-zero differences in the test (</a:t>
            </a:r>
            <a:r>
              <a:rPr lang="en-US" i="1" dirty="0"/>
              <a:t>n</a:t>
            </a:r>
            <a:r>
              <a:rPr lang="en-US" dirty="0"/>
              <a:t>), and the alternative hypothesis. If the alternative hypothesis is </a:t>
            </a:r>
            <a:r>
              <a:rPr lang="en-US" i="1" dirty="0"/>
              <a:t>greater than</a:t>
            </a:r>
            <a:r>
              <a:rPr lang="en-US" dirty="0"/>
              <a:t> or </a:t>
            </a:r>
            <a:r>
              <a:rPr lang="en-US" i="1" dirty="0"/>
              <a:t>less than</a:t>
            </a:r>
            <a:r>
              <a:rPr lang="en-US" dirty="0"/>
              <a:t>, use the column in Table J labeled </a:t>
            </a:r>
            <a:r>
              <a:rPr lang="el-GR" dirty="0">
                <a:latin typeface="Calibri" panose="020F0502020204030204" pitchFamily="34" charset="0"/>
                <a:cs typeface="Calibri" panose="020F0502020204030204" pitchFamily="34" charset="0"/>
              </a:rPr>
              <a:t>α </a:t>
            </a:r>
            <a:r>
              <a:rPr lang="en-US" i="1" dirty="0"/>
              <a:t>for a one-tailed test</a:t>
            </a:r>
            <a:r>
              <a:rPr lang="en-US" dirty="0"/>
              <a:t>. If the alternative is </a:t>
            </a:r>
            <a:r>
              <a:rPr lang="en-US" i="1" dirty="0"/>
              <a:t>not equal to</a:t>
            </a:r>
            <a:r>
              <a:rPr lang="en-US" dirty="0"/>
              <a:t>, use the column in Table J labeled </a:t>
            </a:r>
            <a:r>
              <a:rPr lang="el-GR" i="1" dirty="0">
                <a:latin typeface="Cambria Math" panose="02040503050406030204" pitchFamily="18" charset="0"/>
                <a:ea typeface="Cambria Math" panose="02040503050406030204" pitchFamily="18" charset="0"/>
              </a:rPr>
              <a:t>α</a:t>
            </a:r>
            <a:r>
              <a:rPr lang="el-GR" dirty="0" smtClean="0">
                <a:latin typeface="Calibri" panose="020F0502020204030204" pitchFamily="34" charset="0"/>
                <a:cs typeface="Calibri" panose="020F0502020204030204" pitchFamily="34" charset="0"/>
              </a:rPr>
              <a:t> </a:t>
            </a:r>
            <a:r>
              <a:rPr lang="en-US" i="1" dirty="0"/>
              <a:t>for a two-tailed test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Because of the way the test statistic is defined, the null hypothesis is always rejected if the test statistic calculated from the data, </a:t>
            </a:r>
            <a:r>
              <a:rPr lang="en-US" i="1" dirty="0"/>
              <a:t>T</a:t>
            </a:r>
            <a:r>
              <a:rPr lang="en-US" dirty="0"/>
              <a:t>, is less than or equal to the critical value in Table J, </a:t>
            </a:r>
            <a:r>
              <a:rPr lang="en-US" i="1" dirty="0" err="1"/>
              <a:t>T</a:t>
            </a:r>
            <a:r>
              <a:rPr lang="en-US" i="1" baseline="-25000" dirty="0" err="1"/>
              <a:t>c</a:t>
            </a:r>
            <a:r>
              <a:rPr lang="en-US" dirty="0"/>
              <a:t> .</a:t>
            </a:r>
          </a:p>
          <a:p>
            <a:endParaRPr lang="en-US" dirty="0"/>
          </a:p>
        </p:txBody>
      </p:sp>
      <p:pic>
        <p:nvPicPr>
          <p:cNvPr id="169986" name="Picture 2"/>
          <p:cNvPicPr>
            <a:picLocks noChangeAspect="1" noChangeArrowheads="1"/>
          </p:cNvPicPr>
          <p:nvPr/>
        </p:nvPicPr>
        <p:blipFill>
          <a:blip r:embed="rId2" cstate="print"/>
          <a:srcRect/>
          <a:stretch>
            <a:fillRect/>
          </a:stretch>
        </p:blipFill>
        <p:spPr bwMode="auto">
          <a:xfrm>
            <a:off x="685800" y="3276600"/>
            <a:ext cx="7772400" cy="157597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For the quality example, </a:t>
            </a:r>
            <a:r>
              <a:rPr lang="en-US" i="1" dirty="0"/>
              <a:t>n </a:t>
            </a:r>
            <a:r>
              <a:rPr lang="en-US" dirty="0"/>
              <a:t>= 8 (recall there was one difference which was zero), </a:t>
            </a:r>
            <a:r>
              <a:rPr lang="el-GR" i="1" dirty="0">
                <a:latin typeface="Cambria Math" panose="02040503050406030204" pitchFamily="18" charset="0"/>
                <a:ea typeface="Cambria Math" panose="02040503050406030204" pitchFamily="18" charset="0"/>
              </a:rPr>
              <a:t>α</a:t>
            </a:r>
            <a:r>
              <a:rPr lang="en-US" dirty="0" smtClean="0"/>
              <a:t> </a:t>
            </a:r>
            <a:r>
              <a:rPr lang="en-US" dirty="0"/>
              <a:t>= 0.05, and the test is a one-sided test. Based on these specifications, the critical value determined from Table J is </a:t>
            </a:r>
            <a:r>
              <a:rPr lang="en-US" i="1" dirty="0" err="1"/>
              <a:t>T</a:t>
            </a:r>
            <a:r>
              <a:rPr lang="en-US" i="1" baseline="-25000" dirty="0" err="1"/>
              <a:t>c</a:t>
            </a:r>
            <a:r>
              <a:rPr lang="en-US" dirty="0"/>
              <a:t> = 6. The null hypothesis will be rejected if </a:t>
            </a:r>
            <a:r>
              <a:rPr lang="en-US" i="1" dirty="0"/>
              <a:t>T</a:t>
            </a:r>
            <a:r>
              <a:rPr lang="en-US" dirty="0"/>
              <a:t> ≤ 6. This rejection region is displayed in the previous figure.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E794C89-FCDB-4355-98B4-EF6460ECDCA1}"/>
              </a:ext>
            </a:extLst>
          </p:cNvPr>
          <p:cNvSpPr>
            <a:spLocks noGrp="1"/>
          </p:cNvSpPr>
          <p:nvPr>
            <p:ph type="title"/>
          </p:nvPr>
        </p:nvSpPr>
        <p:spPr/>
        <p:txBody>
          <a:bodyPr/>
          <a:lstStyle/>
          <a:p>
            <a:r>
              <a:rPr lang="en-US" dirty="0"/>
              <a:t>Wilcoxon Signed-Rank Test</a:t>
            </a:r>
          </a:p>
        </p:txBody>
      </p:sp>
      <p:sp>
        <p:nvSpPr>
          <p:cNvPr id="3" name="Content Placeholder 2">
            <a:extLst>
              <a:ext uri="{FF2B5EF4-FFF2-40B4-BE49-F238E27FC236}">
                <a16:creationId xmlns:a16="http://schemas.microsoft.com/office/drawing/2014/main" xmlns="" id="{2A37E4EB-4A80-42CB-BA12-AA91B8208D87}"/>
              </a:ext>
            </a:extLst>
          </p:cNvPr>
          <p:cNvSpPr>
            <a:spLocks noGrp="1"/>
          </p:cNvSpPr>
          <p:nvPr>
            <p:ph idx="1"/>
          </p:nvPr>
        </p:nvSpPr>
        <p:spPr/>
        <p:txBody>
          <a:bodyPr>
            <a:normAutofit lnSpcReduction="10000"/>
          </a:bodyPr>
          <a:lstStyle/>
          <a:p>
            <a:r>
              <a:rPr lang="en-US" dirty="0"/>
              <a:t>Ranking is nothing new. Simply put the data in order from smallest to largest and attach ranks to each data item. In general, the lowest value is assigned a rank of one and the highest value is assigned a rank of </a:t>
            </a:r>
            <a:r>
              <a:rPr lang="en-US" i="1" dirty="0"/>
              <a:t>n</a:t>
            </a:r>
            <a:r>
              <a:rPr lang="en-US" dirty="0"/>
              <a:t>, where </a:t>
            </a:r>
            <a:r>
              <a:rPr lang="en-US" i="1" dirty="0"/>
              <a:t>n</a:t>
            </a:r>
            <a:r>
              <a:rPr lang="en-US" dirty="0"/>
              <a:t> is the number of nonzero differences. How do we handle ties? If there are two or more values with the same magnitude, these values will each by assigned the same rank which is equal to the average of the ranks which would have been assigned to these values if they had slightly different consecutive values. The ranking procedure is explained more fully in the next example. </a:t>
            </a:r>
          </a:p>
        </p:txBody>
      </p:sp>
    </p:spTree>
    <p:extLst>
      <p:ext uri="{BB962C8B-B14F-4D97-AF65-F5344CB8AC3E}">
        <p14:creationId xmlns:p14="http://schemas.microsoft.com/office/powerpoint/2010/main" val="413283178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dirty="0"/>
              <a:t>If </a:t>
            </a:r>
            <a:r>
              <a:rPr lang="en-US" i="1" dirty="0"/>
              <a:t>n </a:t>
            </a:r>
            <a:r>
              <a:rPr lang="en-US" dirty="0"/>
              <a:t>&gt; 25, the critical values are determined in a similar manner to test statistics which have an approximate standard normal distribution under the null hypothesis. However, because of the way the test statistic is defined, we will always reject the null hypothesis for small values of the test statistic. Thus, the rejection region will always be established in the left tail, with the critical value defined by </a:t>
            </a:r>
            <a:r>
              <a:rPr lang="el-GR" i="1" dirty="0">
                <a:latin typeface="Cambria Math" panose="02040503050406030204" pitchFamily="18" charset="0"/>
                <a:ea typeface="Cambria Math" panose="02040503050406030204" pitchFamily="18" charset="0"/>
              </a:rPr>
              <a:t>α</a:t>
            </a:r>
            <a:r>
              <a:rPr lang="en-US" dirty="0" smtClean="0"/>
              <a:t> </a:t>
            </a:r>
            <a:r>
              <a:rPr lang="en-US" dirty="0"/>
              <a:t>for one-tailed tests, and </a:t>
            </a:r>
          </a:p>
          <a:p>
            <a:r>
              <a:rPr lang="en-US" dirty="0"/>
              <a:t>     for two-tailed tests. </a:t>
            </a:r>
          </a:p>
        </p:txBody>
      </p:sp>
      <p:graphicFrame>
        <p:nvGraphicFramePr>
          <p:cNvPr id="171010" name="Object 2"/>
          <p:cNvGraphicFramePr>
            <a:graphicFrameLocks noChangeAspect="1"/>
          </p:cNvGraphicFramePr>
          <p:nvPr>
            <p:extLst>
              <p:ext uri="{D42A27DB-BD31-4B8C-83A1-F6EECF244321}">
                <p14:modId xmlns:p14="http://schemas.microsoft.com/office/powerpoint/2010/main" val="2421701541"/>
              </p:ext>
            </p:extLst>
          </p:nvPr>
        </p:nvGraphicFramePr>
        <p:xfrm>
          <a:off x="527050" y="4679950"/>
          <a:ext cx="317500" cy="825500"/>
        </p:xfrm>
        <a:graphic>
          <a:graphicData uri="http://schemas.openxmlformats.org/presentationml/2006/ole">
            <mc:AlternateContent xmlns:mc="http://schemas.openxmlformats.org/markup-compatibility/2006">
              <mc:Choice xmlns:v="urn:schemas-microsoft-com:vml" Requires="v">
                <p:oleObj spid="_x0000_s171016" name="Equation" r:id="rId3" imgW="317160" imgH="825480" progId="Equation.DSMT4">
                  <p:embed/>
                </p:oleObj>
              </mc:Choice>
              <mc:Fallback>
                <p:oleObj name="Equation" r:id="rId3" imgW="317160" imgH="825480" progId="Equation.DSMT4">
                  <p:embed/>
                  <p:pic>
                    <p:nvPicPr>
                      <p:cNvPr id="0" name="Picture 2"/>
                      <p:cNvPicPr>
                        <a:picLocks noChangeAspect="1" noChangeArrowheads="1"/>
                      </p:cNvPicPr>
                      <p:nvPr/>
                    </p:nvPicPr>
                    <p:blipFill>
                      <a:blip r:embed="rId4"/>
                      <a:srcRect/>
                      <a:stretch>
                        <a:fillRect/>
                      </a:stretch>
                    </p:blipFill>
                    <p:spPr bwMode="auto">
                      <a:xfrm>
                        <a:off x="527050" y="4679950"/>
                        <a:ext cx="3175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b="1" dirty="0"/>
              <a:t>Step 5: </a:t>
            </a:r>
            <a:r>
              <a:rPr lang="en-US" dirty="0"/>
              <a:t>Make the decision to reject or fail to reject </a:t>
            </a:r>
            <a:r>
              <a:rPr lang="en-US" i="1" dirty="0"/>
              <a:t>H</a:t>
            </a:r>
            <a:r>
              <a:rPr lang="en-US" baseline="-25000" dirty="0"/>
              <a:t>0</a:t>
            </a:r>
            <a:r>
              <a:rPr lang="en-US" dirty="0"/>
              <a:t>.</a:t>
            </a:r>
            <a:r>
              <a:rPr lang="en-US" i="1" dirty="0"/>
              <a:t> </a:t>
            </a:r>
            <a:endParaRPr lang="en-US" dirty="0"/>
          </a:p>
        </p:txBody>
      </p:sp>
      <p:pic>
        <p:nvPicPr>
          <p:cNvPr id="172034" name="Picture 2"/>
          <p:cNvPicPr>
            <a:picLocks noChangeAspect="1" noChangeArrowheads="1"/>
          </p:cNvPicPr>
          <p:nvPr/>
        </p:nvPicPr>
        <p:blipFill>
          <a:blip r:embed="rId2" cstate="print"/>
          <a:srcRect/>
          <a:stretch>
            <a:fillRect/>
          </a:stretch>
        </p:blipFill>
        <p:spPr bwMode="auto">
          <a:xfrm>
            <a:off x="690563" y="1828800"/>
            <a:ext cx="7680960" cy="1809502"/>
          </a:xfrm>
          <a:prstGeom prst="rect">
            <a:avLst/>
          </a:prstGeom>
          <a:noFill/>
          <a:ln w="9525">
            <a:noFill/>
            <a:miter lim="800000"/>
            <a:headEnd/>
            <a:tailEnd/>
          </a:ln>
        </p:spPr>
      </p:pic>
      <p:sp>
        <p:nvSpPr>
          <p:cNvPr id="5" name="Rectangle 4"/>
          <p:cNvSpPr/>
          <p:nvPr/>
        </p:nvSpPr>
        <p:spPr>
          <a:xfrm>
            <a:off x="457200" y="3733800"/>
            <a:ext cx="8534400" cy="2246769"/>
          </a:xfrm>
          <a:prstGeom prst="rect">
            <a:avLst/>
          </a:prstGeom>
        </p:spPr>
        <p:txBody>
          <a:bodyPr wrap="square">
            <a:spAutoFit/>
          </a:bodyPr>
          <a:lstStyle/>
          <a:p>
            <a:r>
              <a:rPr lang="en-US" sz="2800" dirty="0"/>
              <a:t>As shown above, the value of the test statistic falls in the rejection region (4.5 is less than 6). Thus, we reject the null hypothesis at </a:t>
            </a:r>
            <a:r>
              <a:rPr lang="el-GR" sz="2800" i="1" dirty="0">
                <a:latin typeface="Cambria Math" panose="02040503050406030204" pitchFamily="18" charset="0"/>
                <a:ea typeface="Cambria Math" panose="02040503050406030204" pitchFamily="18" charset="0"/>
              </a:rPr>
              <a:t>α</a:t>
            </a:r>
            <a:r>
              <a:rPr lang="en-US" sz="2800" i="1" dirty="0" smtClean="0"/>
              <a:t> </a:t>
            </a:r>
            <a:r>
              <a:rPr lang="en-US" sz="2800" dirty="0"/>
              <a:t>= 0.05. It is unlikely that the difference between the observed value and the hypothesized value is due to ordinary sampling variation.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p:txBody>
          <a:bodyPr/>
          <a:lstStyle/>
          <a:p>
            <a:r>
              <a:rPr lang="en-US" b="1" dirty="0"/>
              <a:t>Step 6: </a:t>
            </a:r>
            <a:r>
              <a:rPr lang="en-US" dirty="0"/>
              <a:t>State the conclusion in terms of the original problem. </a:t>
            </a:r>
          </a:p>
          <a:p>
            <a:r>
              <a:rPr lang="en-US" dirty="0"/>
              <a:t>There is sufficient evidence for the management of the consulting firm to conclude at </a:t>
            </a:r>
            <a:r>
              <a:rPr lang="el-GR" i="1" dirty="0">
                <a:latin typeface="Cambria Math" panose="02040503050406030204" pitchFamily="18" charset="0"/>
                <a:ea typeface="Cambria Math" panose="02040503050406030204" pitchFamily="18" charset="0"/>
              </a:rPr>
              <a:t>α</a:t>
            </a:r>
            <a:r>
              <a:rPr lang="en-US" i="1" dirty="0" smtClean="0"/>
              <a:t> </a:t>
            </a:r>
            <a:r>
              <a:rPr lang="en-US" dirty="0"/>
              <a:t>= 0.05 that </a:t>
            </a:r>
            <a:r>
              <a:rPr lang="en-US" i="1" dirty="0"/>
              <a:t>realized billable hours</a:t>
            </a:r>
            <a:r>
              <a:rPr lang="en-US" dirty="0"/>
              <a:t> one year after the quality training are significantly higher than the </a:t>
            </a:r>
            <a:r>
              <a:rPr lang="en-US" i="1" dirty="0"/>
              <a:t>realized billable hours</a:t>
            </a:r>
            <a:r>
              <a:rPr lang="en-US" dirty="0"/>
              <a:t> before the quality training.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Signed-Rank Test </a:t>
            </a:r>
          </a:p>
        </p:txBody>
      </p:sp>
      <p:sp>
        <p:nvSpPr>
          <p:cNvPr id="3" name="Content Placeholder 2"/>
          <p:cNvSpPr>
            <a:spLocks noGrp="1"/>
          </p:cNvSpPr>
          <p:nvPr>
            <p:ph idx="1"/>
          </p:nvPr>
        </p:nvSpPr>
        <p:spPr>
          <a:xfrm>
            <a:off x="457200" y="1280160"/>
            <a:ext cx="8229600" cy="3970318"/>
          </a:xfrm>
          <a:solidFill>
            <a:srgbClr val="FFFFCC"/>
          </a:solidFill>
          <a:ln w="28575">
            <a:solidFill>
              <a:srgbClr val="000000"/>
            </a:solidFill>
          </a:ln>
        </p:spPr>
        <p:txBody>
          <a:bodyPr wrap="square">
            <a:spAutoFit/>
          </a:bodyPr>
          <a:lstStyle/>
          <a:p>
            <a:pPr algn="ctr"/>
            <a:r>
              <a:rPr lang="en-US" b="1" dirty="0">
                <a:solidFill>
                  <a:srgbClr val="000000"/>
                </a:solidFill>
              </a:rPr>
              <a:t>Procedure</a:t>
            </a:r>
          </a:p>
          <a:p>
            <a:r>
              <a:rPr lang="en-US" b="1" dirty="0">
                <a:solidFill>
                  <a:srgbClr val="000000"/>
                </a:solidFill>
              </a:rPr>
              <a:t>Assumptions: </a:t>
            </a:r>
          </a:p>
          <a:p>
            <a:pPr marL="461963" indent="-461963">
              <a:buFont typeface="+mj-lt"/>
              <a:buAutoNum type="arabicPeriod"/>
            </a:pPr>
            <a:r>
              <a:rPr lang="en-US" dirty="0">
                <a:solidFill>
                  <a:srgbClr val="000000"/>
                </a:solidFill>
              </a:rPr>
              <a:t>Pairs of data have been selected in a random fashion. </a:t>
            </a:r>
          </a:p>
          <a:p>
            <a:pPr marL="461963" indent="-461963">
              <a:buFont typeface="+mj-lt"/>
              <a:buAutoNum type="arabicPeriod"/>
            </a:pPr>
            <a:r>
              <a:rPr lang="en-US" dirty="0">
                <a:solidFill>
                  <a:srgbClr val="000000"/>
                </a:solidFill>
              </a:rPr>
              <a:t>Data are quantitative. </a:t>
            </a:r>
          </a:p>
          <a:p>
            <a:r>
              <a:rPr lang="en-US" b="1" dirty="0">
                <a:solidFill>
                  <a:srgbClr val="000000"/>
                </a:solidFill>
              </a:rPr>
              <a:t>Hypothesis: </a:t>
            </a:r>
          </a:p>
          <a:p>
            <a:pPr marL="461963" indent="-461963"/>
            <a:r>
              <a:rPr lang="en-US" i="1" dirty="0">
                <a:solidFill>
                  <a:srgbClr val="000000"/>
                </a:solidFill>
              </a:rPr>
              <a:t>H</a:t>
            </a:r>
            <a:r>
              <a:rPr lang="en-US" baseline="-25000" dirty="0">
                <a:solidFill>
                  <a:srgbClr val="000000"/>
                </a:solidFill>
              </a:rPr>
              <a:t>0</a:t>
            </a:r>
            <a:r>
              <a:rPr lang="en-US" dirty="0">
                <a:solidFill>
                  <a:srgbClr val="000000"/>
                </a:solidFill>
              </a:rPr>
              <a:t>: The probability distributions of the two populations of interest are the same.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Signed-Rank Test </a:t>
            </a:r>
          </a:p>
        </p:txBody>
      </p:sp>
      <p:sp>
        <p:nvSpPr>
          <p:cNvPr id="3" name="Content Placeholder 2"/>
          <p:cNvSpPr>
            <a:spLocks noGrp="1"/>
          </p:cNvSpPr>
          <p:nvPr>
            <p:ph idx="1"/>
          </p:nvPr>
        </p:nvSpPr>
        <p:spPr>
          <a:xfrm>
            <a:off x="457200" y="1280160"/>
            <a:ext cx="8229600" cy="3367076"/>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i="1" dirty="0">
                <a:solidFill>
                  <a:srgbClr val="000000"/>
                </a:solidFill>
              </a:rPr>
              <a:t>H</a:t>
            </a:r>
            <a:r>
              <a:rPr lang="en-US" i="1" baseline="-25000" dirty="0">
                <a:solidFill>
                  <a:srgbClr val="000000"/>
                </a:solidFill>
              </a:rPr>
              <a:t>a</a:t>
            </a:r>
            <a:r>
              <a:rPr lang="en-US" dirty="0">
                <a:solidFill>
                  <a:srgbClr val="000000"/>
                </a:solidFill>
              </a:rPr>
              <a:t>: &gt; One-Tailed: Population </a:t>
            </a:r>
            <a:r>
              <a:rPr lang="en-US" i="1" dirty="0">
                <a:solidFill>
                  <a:srgbClr val="000000"/>
                </a:solidFill>
              </a:rPr>
              <a:t>X</a:t>
            </a:r>
            <a:r>
              <a:rPr lang="en-US" dirty="0">
                <a:solidFill>
                  <a:srgbClr val="000000"/>
                </a:solidFill>
              </a:rPr>
              <a:t> is to the right of Population </a:t>
            </a:r>
            <a:r>
              <a:rPr lang="en-US" i="1" dirty="0">
                <a:solidFill>
                  <a:srgbClr val="000000"/>
                </a:solidFill>
              </a:rPr>
              <a:t>Y</a:t>
            </a:r>
            <a:r>
              <a:rPr lang="en-US" dirty="0">
                <a:solidFill>
                  <a:srgbClr val="000000"/>
                </a:solidFill>
              </a:rPr>
              <a:t> (Diff = </a:t>
            </a:r>
            <a:r>
              <a:rPr lang="en-US" i="1" dirty="0">
                <a:solidFill>
                  <a:srgbClr val="000000"/>
                </a:solidFill>
              </a:rPr>
              <a:t>Y</a:t>
            </a:r>
            <a:r>
              <a:rPr lang="en-US" dirty="0">
                <a:solidFill>
                  <a:srgbClr val="000000"/>
                </a:solidFill>
              </a:rPr>
              <a:t> − </a:t>
            </a:r>
            <a:r>
              <a:rPr lang="en-US" i="1" dirty="0">
                <a:solidFill>
                  <a:srgbClr val="000000"/>
                </a:solidFill>
              </a:rPr>
              <a:t>X</a:t>
            </a:r>
            <a:r>
              <a:rPr lang="en-US" dirty="0">
                <a:solidFill>
                  <a:srgbClr val="000000"/>
                </a:solidFill>
              </a:rPr>
              <a:t>).</a:t>
            </a:r>
          </a:p>
          <a:p>
            <a:r>
              <a:rPr lang="en-US" dirty="0">
                <a:solidFill>
                  <a:srgbClr val="000000"/>
                </a:solidFill>
              </a:rPr>
              <a:t>≠ Two-Tailed: Population </a:t>
            </a:r>
            <a:r>
              <a:rPr lang="en-US" i="1" dirty="0">
                <a:solidFill>
                  <a:srgbClr val="000000"/>
                </a:solidFill>
              </a:rPr>
              <a:t>X</a:t>
            </a:r>
            <a:r>
              <a:rPr lang="en-US" dirty="0">
                <a:solidFill>
                  <a:srgbClr val="000000"/>
                </a:solidFill>
              </a:rPr>
              <a:t> is to the </a:t>
            </a:r>
            <a:r>
              <a:rPr lang="en-US" i="1" dirty="0">
                <a:solidFill>
                  <a:srgbClr val="000000"/>
                </a:solidFill>
              </a:rPr>
              <a:t>right of or to the left of</a:t>
            </a:r>
            <a:r>
              <a:rPr lang="en-US" dirty="0">
                <a:solidFill>
                  <a:srgbClr val="000000"/>
                </a:solidFill>
              </a:rPr>
              <a:t> Population </a:t>
            </a:r>
            <a:r>
              <a:rPr lang="en-US" i="1" dirty="0">
                <a:solidFill>
                  <a:srgbClr val="000000"/>
                </a:solidFill>
              </a:rPr>
              <a:t>Y</a:t>
            </a:r>
            <a:r>
              <a:rPr lang="en-US" dirty="0">
                <a:solidFill>
                  <a:srgbClr val="000000"/>
                </a:solidFill>
              </a:rPr>
              <a:t>. </a:t>
            </a:r>
          </a:p>
          <a:p>
            <a:r>
              <a:rPr lang="en-US" dirty="0">
                <a:solidFill>
                  <a:srgbClr val="000000"/>
                </a:solidFill>
              </a:rPr>
              <a:t>&lt; One-Tailed: Population </a:t>
            </a:r>
            <a:r>
              <a:rPr lang="en-US" i="1" dirty="0">
                <a:solidFill>
                  <a:srgbClr val="000000"/>
                </a:solidFill>
              </a:rPr>
              <a:t>X</a:t>
            </a:r>
            <a:r>
              <a:rPr lang="en-US" dirty="0">
                <a:solidFill>
                  <a:srgbClr val="000000"/>
                </a:solidFill>
              </a:rPr>
              <a:t> is to the </a:t>
            </a:r>
            <a:r>
              <a:rPr lang="en-US" i="1" dirty="0">
                <a:solidFill>
                  <a:srgbClr val="000000"/>
                </a:solidFill>
              </a:rPr>
              <a:t>left of</a:t>
            </a:r>
            <a:r>
              <a:rPr lang="en-US" dirty="0">
                <a:solidFill>
                  <a:srgbClr val="000000"/>
                </a:solidFill>
              </a:rPr>
              <a:t> Population </a:t>
            </a:r>
            <a:r>
              <a:rPr lang="en-US" i="1" dirty="0">
                <a:solidFill>
                  <a:srgbClr val="000000"/>
                </a:solidFill>
              </a:rPr>
              <a:t>Y</a:t>
            </a:r>
            <a:r>
              <a:rPr lang="en-US" dirty="0">
                <a:solidFill>
                  <a:srgbClr val="000000"/>
                </a:solidFill>
              </a:rPr>
              <a:t> (Diff = </a:t>
            </a:r>
            <a:r>
              <a:rPr lang="en-US" i="1" dirty="0">
                <a:solidFill>
                  <a:srgbClr val="000000"/>
                </a:solidFill>
              </a:rPr>
              <a:t>Y</a:t>
            </a:r>
            <a:r>
              <a:rPr lang="en-US" dirty="0">
                <a:solidFill>
                  <a:srgbClr val="000000"/>
                </a:solidFill>
              </a:rPr>
              <a:t> − </a:t>
            </a:r>
            <a:r>
              <a:rPr lang="en-US" i="1" dirty="0">
                <a:solidFill>
                  <a:srgbClr val="000000"/>
                </a:solidFill>
              </a:rPr>
              <a:t>X</a:t>
            </a:r>
            <a:r>
              <a:rPr lang="en-US" dirty="0">
                <a:solidFill>
                  <a:srgbClr val="000000"/>
                </a:solidFill>
              </a:rPr>
              <a:t>). </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Signed-Rank Test </a:t>
            </a:r>
          </a:p>
        </p:txBody>
      </p:sp>
      <p:sp>
        <p:nvSpPr>
          <p:cNvPr id="3" name="Content Placeholder 2"/>
          <p:cNvSpPr>
            <a:spLocks noGrp="1"/>
          </p:cNvSpPr>
          <p:nvPr>
            <p:ph idx="1"/>
          </p:nvPr>
        </p:nvSpPr>
        <p:spPr>
          <a:xfrm>
            <a:off x="457200" y="1280160"/>
            <a:ext cx="8229600" cy="3970318"/>
          </a:xfrm>
          <a:solidFill>
            <a:srgbClr val="FFFFCC"/>
          </a:solidFill>
          <a:ln w="28575">
            <a:solidFill>
              <a:srgbClr val="000000"/>
            </a:solidFill>
          </a:ln>
        </p:spPr>
        <p:txBody>
          <a:bodyPr wrap="square">
            <a:spAutoFit/>
          </a:bodyPr>
          <a:lstStyle/>
          <a:p>
            <a:pPr algn="ctr"/>
            <a:r>
              <a:rPr lang="en-US" b="1" dirty="0">
                <a:solidFill>
                  <a:srgbClr val="000000"/>
                </a:solidFill>
              </a:rPr>
              <a:t>Procedure (cont.)</a:t>
            </a:r>
          </a:p>
          <a:p>
            <a:r>
              <a:rPr lang="en-US" b="1" dirty="0">
                <a:solidFill>
                  <a:srgbClr val="000000"/>
                </a:solidFill>
              </a:rPr>
              <a:t>Test Statistic: </a:t>
            </a:r>
          </a:p>
          <a:p>
            <a:r>
              <a:rPr lang="en-US" dirty="0">
                <a:solidFill>
                  <a:srgbClr val="000000"/>
                </a:solidFill>
              </a:rPr>
              <a:t>If </a:t>
            </a:r>
            <a:r>
              <a:rPr lang="en-US" i="1" dirty="0">
                <a:solidFill>
                  <a:srgbClr val="000000"/>
                </a:solidFill>
              </a:rPr>
              <a:t>n</a:t>
            </a:r>
            <a:r>
              <a:rPr lang="en-US" dirty="0">
                <a:solidFill>
                  <a:srgbClr val="000000"/>
                </a:solidFill>
              </a:rPr>
              <a:t> ≤ 25, and </a:t>
            </a:r>
          </a:p>
          <a:p>
            <a:r>
              <a:rPr lang="en-US" i="1" dirty="0">
                <a:solidFill>
                  <a:srgbClr val="000000"/>
                </a:solidFill>
              </a:rPr>
              <a:t>H</a:t>
            </a:r>
            <a:r>
              <a:rPr lang="en-US" i="1" baseline="-25000" dirty="0">
                <a:solidFill>
                  <a:srgbClr val="000000"/>
                </a:solidFill>
              </a:rPr>
              <a:t>a</a:t>
            </a:r>
            <a:r>
              <a:rPr lang="en-US" dirty="0">
                <a:solidFill>
                  <a:srgbClr val="000000"/>
                </a:solidFill>
              </a:rPr>
              <a:t>: &gt;, then </a:t>
            </a:r>
            <a:r>
              <a:rPr lang="en-US" i="1" dirty="0">
                <a:solidFill>
                  <a:srgbClr val="000000"/>
                </a:solidFill>
              </a:rPr>
              <a:t>T</a:t>
            </a:r>
            <a:r>
              <a:rPr lang="en-US" dirty="0">
                <a:solidFill>
                  <a:srgbClr val="000000"/>
                </a:solidFill>
              </a:rPr>
              <a:t> = </a:t>
            </a:r>
            <a:r>
              <a:rPr lang="en-US" i="1" dirty="0">
                <a:solidFill>
                  <a:srgbClr val="000000"/>
                </a:solidFill>
              </a:rPr>
              <a:t>T</a:t>
            </a:r>
            <a:r>
              <a:rPr lang="en-US" baseline="-25000" dirty="0">
                <a:solidFill>
                  <a:srgbClr val="000000"/>
                </a:solidFill>
              </a:rPr>
              <a:t>+</a:t>
            </a:r>
            <a:r>
              <a:rPr lang="en-US" dirty="0">
                <a:solidFill>
                  <a:srgbClr val="000000"/>
                </a:solidFill>
              </a:rPr>
              <a:t> = the sum of the ranks of the positive differences. </a:t>
            </a:r>
          </a:p>
          <a:p>
            <a:r>
              <a:rPr lang="en-US" i="1" dirty="0">
                <a:solidFill>
                  <a:srgbClr val="000000"/>
                </a:solidFill>
              </a:rPr>
              <a:t>H</a:t>
            </a:r>
            <a:r>
              <a:rPr lang="en-US" i="1" baseline="-25000" dirty="0">
                <a:solidFill>
                  <a:srgbClr val="000000"/>
                </a:solidFill>
              </a:rPr>
              <a:t>a</a:t>
            </a:r>
            <a:r>
              <a:rPr lang="en-US" dirty="0">
                <a:solidFill>
                  <a:srgbClr val="000000"/>
                </a:solidFill>
              </a:rPr>
              <a:t>: ≠, then </a:t>
            </a:r>
            <a:r>
              <a:rPr lang="en-US" i="1" dirty="0">
                <a:solidFill>
                  <a:srgbClr val="000000"/>
                </a:solidFill>
              </a:rPr>
              <a:t>T</a:t>
            </a:r>
            <a:r>
              <a:rPr lang="en-US" dirty="0">
                <a:solidFill>
                  <a:srgbClr val="000000"/>
                </a:solidFill>
              </a:rPr>
              <a:t> = Min (</a:t>
            </a:r>
            <a:r>
              <a:rPr lang="en-US" i="1" dirty="0">
                <a:solidFill>
                  <a:srgbClr val="000000"/>
                </a:solidFill>
              </a:rPr>
              <a:t>T</a:t>
            </a:r>
            <a:r>
              <a:rPr lang="en-US" baseline="-25000" dirty="0">
                <a:solidFill>
                  <a:srgbClr val="000000"/>
                </a:solidFill>
              </a:rPr>
              <a:t>+</a:t>
            </a:r>
            <a:r>
              <a:rPr lang="en-US" dirty="0">
                <a:solidFill>
                  <a:srgbClr val="000000"/>
                </a:solidFill>
              </a:rPr>
              <a:t>, </a:t>
            </a:r>
            <a:r>
              <a:rPr lang="en-US" i="1" dirty="0">
                <a:solidFill>
                  <a:srgbClr val="000000"/>
                </a:solidFill>
              </a:rPr>
              <a:t>T</a:t>
            </a:r>
            <a:r>
              <a:rPr lang="en-US" baseline="-25000" dirty="0">
                <a:solidFill>
                  <a:srgbClr val="000000"/>
                </a:solidFill>
              </a:rPr>
              <a:t>−</a:t>
            </a:r>
            <a:r>
              <a:rPr lang="en-US" dirty="0">
                <a:solidFill>
                  <a:srgbClr val="000000"/>
                </a:solidFill>
              </a:rPr>
              <a:t>). </a:t>
            </a:r>
          </a:p>
          <a:p>
            <a:r>
              <a:rPr lang="en-US" i="1" dirty="0">
                <a:solidFill>
                  <a:srgbClr val="000000"/>
                </a:solidFill>
              </a:rPr>
              <a:t>H</a:t>
            </a:r>
            <a:r>
              <a:rPr lang="en-US" i="1" baseline="-25000" dirty="0">
                <a:solidFill>
                  <a:srgbClr val="000000"/>
                </a:solidFill>
              </a:rPr>
              <a:t>a</a:t>
            </a:r>
            <a:r>
              <a:rPr lang="en-US" dirty="0">
                <a:solidFill>
                  <a:srgbClr val="000000"/>
                </a:solidFill>
              </a:rPr>
              <a:t>: &lt;, then </a:t>
            </a:r>
            <a:r>
              <a:rPr lang="en-US" i="1" dirty="0">
                <a:solidFill>
                  <a:srgbClr val="000000"/>
                </a:solidFill>
              </a:rPr>
              <a:t>T</a:t>
            </a:r>
            <a:r>
              <a:rPr lang="en-US" dirty="0">
                <a:solidFill>
                  <a:srgbClr val="000000"/>
                </a:solidFill>
              </a:rPr>
              <a:t> = </a:t>
            </a:r>
            <a:r>
              <a:rPr lang="en-US" i="1" dirty="0">
                <a:solidFill>
                  <a:srgbClr val="000000"/>
                </a:solidFill>
              </a:rPr>
              <a:t>T</a:t>
            </a:r>
            <a:r>
              <a:rPr lang="en-US" baseline="-25000" dirty="0">
                <a:solidFill>
                  <a:srgbClr val="000000"/>
                </a:solidFill>
              </a:rPr>
              <a:t>−</a:t>
            </a:r>
            <a:r>
              <a:rPr lang="en-US" dirty="0">
                <a:solidFill>
                  <a:srgbClr val="000000"/>
                </a:solidFill>
              </a:rPr>
              <a:t> = the sum of the ranks of the negative differences.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Signed-Rank Test </a:t>
            </a:r>
          </a:p>
        </p:txBody>
      </p:sp>
      <p:sp>
        <p:nvSpPr>
          <p:cNvPr id="3" name="Content Placeholder 2"/>
          <p:cNvSpPr>
            <a:spLocks noGrp="1"/>
          </p:cNvSpPr>
          <p:nvPr>
            <p:ph idx="1"/>
          </p:nvPr>
        </p:nvSpPr>
        <p:spPr>
          <a:xfrm>
            <a:off x="457200" y="1280160"/>
            <a:ext cx="8229600" cy="3520440"/>
          </a:xfrm>
          <a:solidFill>
            <a:srgbClr val="FFFFCC"/>
          </a:solidFill>
          <a:ln w="28575">
            <a:solidFill>
              <a:srgbClr val="000000"/>
            </a:solidFill>
          </a:ln>
        </p:spPr>
        <p:txBody>
          <a:bodyPr wrap="square">
            <a:noAutofit/>
          </a:bodyPr>
          <a:lstStyle/>
          <a:p>
            <a:pPr algn="ctr"/>
            <a:r>
              <a:rPr lang="en-US" b="1" dirty="0">
                <a:solidFill>
                  <a:srgbClr val="000000"/>
                </a:solidFill>
              </a:rPr>
              <a:t>Procedure (cont.)</a:t>
            </a:r>
          </a:p>
          <a:p>
            <a:r>
              <a:rPr lang="en-US" dirty="0">
                <a:solidFill>
                  <a:srgbClr val="000000"/>
                </a:solidFill>
              </a:rPr>
              <a:t>If </a:t>
            </a:r>
            <a:r>
              <a:rPr lang="en-US" i="1" dirty="0">
                <a:solidFill>
                  <a:srgbClr val="000000"/>
                </a:solidFill>
              </a:rPr>
              <a:t>n</a:t>
            </a:r>
            <a:r>
              <a:rPr lang="en-US" dirty="0">
                <a:solidFill>
                  <a:srgbClr val="000000"/>
                </a:solidFill>
              </a:rPr>
              <a:t> &gt; 25, T = Min (</a:t>
            </a:r>
            <a:r>
              <a:rPr lang="en-US" i="1" dirty="0">
                <a:solidFill>
                  <a:srgbClr val="000000"/>
                </a:solidFill>
              </a:rPr>
              <a:t>T</a:t>
            </a:r>
            <a:r>
              <a:rPr lang="en-US" baseline="-25000" dirty="0">
                <a:solidFill>
                  <a:srgbClr val="000000"/>
                </a:solidFill>
              </a:rPr>
              <a:t>+</a:t>
            </a:r>
            <a:r>
              <a:rPr lang="en-US" dirty="0">
                <a:solidFill>
                  <a:srgbClr val="000000"/>
                </a:solidFill>
              </a:rPr>
              <a:t>, </a:t>
            </a:r>
            <a:r>
              <a:rPr lang="en-US" i="1" dirty="0">
                <a:solidFill>
                  <a:srgbClr val="000000"/>
                </a:solidFill>
              </a:rPr>
              <a:t>T</a:t>
            </a:r>
            <a:r>
              <a:rPr lang="en-US" baseline="-25000" dirty="0">
                <a:solidFill>
                  <a:srgbClr val="000000"/>
                </a:solidFill>
              </a:rPr>
              <a:t>−</a:t>
            </a:r>
            <a:r>
              <a:rPr lang="en-US" dirty="0">
                <a:solidFill>
                  <a:srgbClr val="000000"/>
                </a:solidFill>
              </a:rPr>
              <a:t>), and the test statistic is given by </a:t>
            </a:r>
          </a:p>
        </p:txBody>
      </p:sp>
      <p:graphicFrame>
        <p:nvGraphicFramePr>
          <p:cNvPr id="173058" name="Object 2"/>
          <p:cNvGraphicFramePr>
            <a:graphicFrameLocks noChangeAspect="1"/>
          </p:cNvGraphicFramePr>
          <p:nvPr/>
        </p:nvGraphicFramePr>
        <p:xfrm>
          <a:off x="2971800" y="2628900"/>
          <a:ext cx="3200400" cy="1854200"/>
        </p:xfrm>
        <a:graphic>
          <a:graphicData uri="http://schemas.openxmlformats.org/presentationml/2006/ole">
            <mc:AlternateContent xmlns:mc="http://schemas.openxmlformats.org/markup-compatibility/2006">
              <mc:Choice xmlns:v="urn:schemas-microsoft-com:vml" Requires="v">
                <p:oleObj spid="_x0000_s173064" name="Equation" r:id="rId3" imgW="3200400" imgH="1854000" progId="Equation.DSMT4">
                  <p:embed/>
                </p:oleObj>
              </mc:Choice>
              <mc:Fallback>
                <p:oleObj name="Equation" r:id="rId3" imgW="3200400" imgH="1854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2628900"/>
                        <a:ext cx="3200400" cy="185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Test Procedure for the </a:t>
            </a:r>
            <a:r>
              <a:rPr lang="en-US" dirty="0" err="1"/>
              <a:t>Wilcoxon</a:t>
            </a:r>
            <a:r>
              <a:rPr lang="en-US" dirty="0"/>
              <a:t> Signed-Rank Test </a:t>
            </a:r>
          </a:p>
        </p:txBody>
      </p:sp>
      <p:sp>
        <p:nvSpPr>
          <p:cNvPr id="3" name="Content Placeholder 2"/>
          <p:cNvSpPr>
            <a:spLocks noGrp="1"/>
          </p:cNvSpPr>
          <p:nvPr>
            <p:ph idx="1"/>
          </p:nvPr>
        </p:nvSpPr>
        <p:spPr>
          <a:xfrm>
            <a:off x="457200" y="1280160"/>
            <a:ext cx="8229600" cy="3291840"/>
          </a:xfrm>
          <a:solidFill>
            <a:srgbClr val="FFFFCC"/>
          </a:solidFill>
          <a:ln w="28575">
            <a:solidFill>
              <a:srgbClr val="000000"/>
            </a:solidFill>
          </a:ln>
        </p:spPr>
        <p:txBody>
          <a:bodyPr wrap="square">
            <a:noAutofit/>
          </a:bodyPr>
          <a:lstStyle/>
          <a:p>
            <a:pPr algn="ctr"/>
            <a:r>
              <a:rPr lang="en-US" b="1" dirty="0">
                <a:solidFill>
                  <a:srgbClr val="000000"/>
                </a:solidFill>
              </a:rPr>
              <a:t>Procedure (cont.)</a:t>
            </a:r>
          </a:p>
          <a:p>
            <a:r>
              <a:rPr lang="en-US" b="1" dirty="0">
                <a:solidFill>
                  <a:srgbClr val="000000"/>
                </a:solidFill>
              </a:rPr>
              <a:t>Critical Value(s): </a:t>
            </a:r>
          </a:p>
          <a:p>
            <a:r>
              <a:rPr lang="en-US" dirty="0">
                <a:solidFill>
                  <a:srgbClr val="000000"/>
                </a:solidFill>
              </a:rPr>
              <a:t>If </a:t>
            </a:r>
            <a:r>
              <a:rPr lang="en-US" i="1" dirty="0">
                <a:solidFill>
                  <a:srgbClr val="000000"/>
                </a:solidFill>
              </a:rPr>
              <a:t>n</a:t>
            </a:r>
            <a:r>
              <a:rPr lang="en-US" dirty="0">
                <a:solidFill>
                  <a:srgbClr val="000000"/>
                </a:solidFill>
              </a:rPr>
              <a:t> ≤ 25,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T</a:t>
            </a:r>
            <a:r>
              <a:rPr lang="en-US" dirty="0">
                <a:solidFill>
                  <a:srgbClr val="000000"/>
                </a:solidFill>
              </a:rPr>
              <a:t> ≤ </a:t>
            </a:r>
            <a:r>
              <a:rPr lang="en-US" i="1" dirty="0" err="1">
                <a:solidFill>
                  <a:srgbClr val="000000"/>
                </a:solidFill>
              </a:rPr>
              <a:t>T</a:t>
            </a:r>
            <a:r>
              <a:rPr lang="en-US" i="1" baseline="-25000" dirty="0" err="1">
                <a:solidFill>
                  <a:srgbClr val="000000"/>
                </a:solidFill>
              </a:rPr>
              <a:t>c</a:t>
            </a:r>
            <a:r>
              <a:rPr lang="en-US" dirty="0">
                <a:solidFill>
                  <a:srgbClr val="000000"/>
                </a:solidFill>
              </a:rPr>
              <a:t> , the critical value in Table J. If </a:t>
            </a:r>
            <a:r>
              <a:rPr lang="en-US" i="1" dirty="0">
                <a:solidFill>
                  <a:srgbClr val="000000"/>
                </a:solidFill>
              </a:rPr>
              <a:t>n</a:t>
            </a:r>
            <a:r>
              <a:rPr lang="en-US" dirty="0">
                <a:solidFill>
                  <a:srgbClr val="000000"/>
                </a:solidFill>
              </a:rPr>
              <a:t> &gt; 25, and </a:t>
            </a:r>
          </a:p>
          <a:p>
            <a:r>
              <a:rPr lang="en-US" i="1" dirty="0">
                <a:solidFill>
                  <a:srgbClr val="000000"/>
                </a:solidFill>
              </a:rPr>
              <a:t>H</a:t>
            </a:r>
            <a:r>
              <a:rPr lang="en-US" i="1" baseline="-25000" dirty="0">
                <a:solidFill>
                  <a:srgbClr val="000000"/>
                </a:solidFill>
              </a:rPr>
              <a:t>a</a:t>
            </a:r>
            <a:r>
              <a:rPr lang="en-US" dirty="0">
                <a:solidFill>
                  <a:srgbClr val="000000"/>
                </a:solidFill>
              </a:rPr>
              <a:t>: &gt; or </a:t>
            </a:r>
            <a:r>
              <a:rPr lang="en-US" i="1" dirty="0">
                <a:solidFill>
                  <a:srgbClr val="000000"/>
                </a:solidFill>
              </a:rPr>
              <a:t>H</a:t>
            </a:r>
            <a:r>
              <a:rPr lang="en-US" i="1" baseline="-25000" dirty="0">
                <a:solidFill>
                  <a:srgbClr val="000000"/>
                </a:solidFill>
              </a:rPr>
              <a:t>a</a:t>
            </a:r>
            <a:r>
              <a:rPr lang="en-US" dirty="0">
                <a:solidFill>
                  <a:srgbClr val="000000"/>
                </a:solidFill>
              </a:rPr>
              <a:t>: &lt; , reject </a:t>
            </a:r>
            <a:r>
              <a:rPr lang="en-US" i="1" dirty="0">
                <a:solidFill>
                  <a:srgbClr val="000000"/>
                </a:solidFill>
              </a:rPr>
              <a:t>H</a:t>
            </a:r>
            <a:r>
              <a:rPr lang="en-US" baseline="-25000" dirty="0">
                <a:solidFill>
                  <a:srgbClr val="000000"/>
                </a:solidFill>
              </a:rPr>
              <a:t>0</a:t>
            </a:r>
            <a:r>
              <a:rPr lang="en-US" dirty="0">
                <a:solidFill>
                  <a:srgbClr val="000000"/>
                </a:solidFill>
              </a:rPr>
              <a:t> if </a:t>
            </a:r>
            <a:r>
              <a:rPr lang="en-US" i="1" dirty="0">
                <a:solidFill>
                  <a:srgbClr val="000000"/>
                </a:solidFill>
              </a:rPr>
              <a:t>z</a:t>
            </a:r>
            <a:r>
              <a:rPr lang="en-US" dirty="0">
                <a:solidFill>
                  <a:srgbClr val="000000"/>
                </a:solidFill>
              </a:rPr>
              <a:t> &lt; −</a:t>
            </a:r>
            <a:r>
              <a:rPr lang="en-US" i="1" dirty="0" smtClean="0">
                <a:solidFill>
                  <a:srgbClr val="000000"/>
                </a:solidFill>
              </a:rPr>
              <a:t>z</a:t>
            </a:r>
            <a:r>
              <a:rPr lang="el-GR" i="1" baseline="-25000" dirty="0" smtClean="0">
                <a:solidFill>
                  <a:srgbClr val="000000"/>
                </a:solidFill>
                <a:latin typeface="Cambria Math" panose="02040503050406030204" pitchFamily="18" charset="0"/>
                <a:ea typeface="Cambria Math" panose="02040503050406030204" pitchFamily="18" charset="0"/>
                <a:sym typeface="Symbol"/>
              </a:rPr>
              <a:t>α</a:t>
            </a:r>
            <a:r>
              <a:rPr lang="en-US" dirty="0" smtClean="0">
                <a:solidFill>
                  <a:srgbClr val="000000"/>
                </a:solidFill>
              </a:rPr>
              <a:t>. </a:t>
            </a:r>
            <a:endParaRPr lang="en-US" dirty="0">
              <a:solidFill>
                <a:srgbClr val="000000"/>
              </a:solidFill>
            </a:endParaRPr>
          </a:p>
          <a:p>
            <a:r>
              <a:rPr lang="en-US" i="1" dirty="0">
                <a:solidFill>
                  <a:srgbClr val="000000"/>
                </a:solidFill>
              </a:rPr>
              <a:t>H</a:t>
            </a:r>
            <a:r>
              <a:rPr lang="en-US" i="1" baseline="-25000" dirty="0">
                <a:solidFill>
                  <a:srgbClr val="000000"/>
                </a:solidFill>
              </a:rPr>
              <a:t>a</a:t>
            </a:r>
            <a:r>
              <a:rPr lang="en-US" dirty="0">
                <a:solidFill>
                  <a:srgbClr val="000000"/>
                </a:solidFill>
              </a:rPr>
              <a:t>: ≠ , reject </a:t>
            </a:r>
            <a:r>
              <a:rPr lang="en-US" i="1" dirty="0">
                <a:solidFill>
                  <a:srgbClr val="000000"/>
                </a:solidFill>
              </a:rPr>
              <a:t>H</a:t>
            </a:r>
            <a:r>
              <a:rPr lang="en-US" baseline="-25000" dirty="0">
                <a:solidFill>
                  <a:srgbClr val="000000"/>
                </a:solidFill>
              </a:rPr>
              <a:t>0</a:t>
            </a:r>
            <a:r>
              <a:rPr lang="en-US" dirty="0">
                <a:solidFill>
                  <a:srgbClr val="000000"/>
                </a:solidFill>
              </a:rPr>
              <a:t> if                 or if  </a:t>
            </a:r>
          </a:p>
        </p:txBody>
      </p:sp>
      <p:graphicFrame>
        <p:nvGraphicFramePr>
          <p:cNvPr id="174083" name="Object 3"/>
          <p:cNvGraphicFramePr>
            <a:graphicFrameLocks noChangeAspect="1"/>
          </p:cNvGraphicFramePr>
          <p:nvPr>
            <p:extLst>
              <p:ext uri="{D42A27DB-BD31-4B8C-83A1-F6EECF244321}">
                <p14:modId xmlns:p14="http://schemas.microsoft.com/office/powerpoint/2010/main" val="4182468646"/>
              </p:ext>
            </p:extLst>
          </p:nvPr>
        </p:nvGraphicFramePr>
        <p:xfrm>
          <a:off x="3095625" y="3827463"/>
          <a:ext cx="1155700" cy="584200"/>
        </p:xfrm>
        <a:graphic>
          <a:graphicData uri="http://schemas.openxmlformats.org/presentationml/2006/ole">
            <mc:AlternateContent xmlns:mc="http://schemas.openxmlformats.org/markup-compatibility/2006">
              <mc:Choice xmlns:v="urn:schemas-microsoft-com:vml" Requires="v">
                <p:oleObj spid="_x0000_s174095" name="Equation" r:id="rId3" imgW="1155600" imgH="583920" progId="Equation.DSMT4">
                  <p:embed/>
                </p:oleObj>
              </mc:Choice>
              <mc:Fallback>
                <p:oleObj name="Equation" r:id="rId3" imgW="1155600" imgH="583920" progId="Equation.DSMT4">
                  <p:embed/>
                  <p:pic>
                    <p:nvPicPr>
                      <p:cNvPr id="0" name="Picture 3"/>
                      <p:cNvPicPr>
                        <a:picLocks noChangeAspect="1" noChangeArrowheads="1"/>
                      </p:cNvPicPr>
                      <p:nvPr/>
                    </p:nvPicPr>
                    <p:blipFill>
                      <a:blip r:embed="rId4"/>
                      <a:srcRect/>
                      <a:stretch>
                        <a:fillRect/>
                      </a:stretch>
                    </p:blipFill>
                    <p:spPr bwMode="auto">
                      <a:xfrm>
                        <a:off x="3095625" y="3827463"/>
                        <a:ext cx="1155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084" name="Object 4"/>
          <p:cNvGraphicFramePr>
            <a:graphicFrameLocks noChangeAspect="1"/>
          </p:cNvGraphicFramePr>
          <p:nvPr>
            <p:extLst>
              <p:ext uri="{D42A27DB-BD31-4B8C-83A1-F6EECF244321}">
                <p14:modId xmlns:p14="http://schemas.microsoft.com/office/powerpoint/2010/main" val="1462063773"/>
              </p:ext>
            </p:extLst>
          </p:nvPr>
        </p:nvGraphicFramePr>
        <p:xfrm>
          <a:off x="5037589" y="3817923"/>
          <a:ext cx="1054100" cy="584200"/>
        </p:xfrm>
        <a:graphic>
          <a:graphicData uri="http://schemas.openxmlformats.org/presentationml/2006/ole">
            <mc:AlternateContent xmlns:mc="http://schemas.openxmlformats.org/markup-compatibility/2006">
              <mc:Choice xmlns:v="urn:schemas-microsoft-com:vml" Requires="v">
                <p:oleObj spid="_x0000_s174096" name="Equation" r:id="rId5" imgW="1054080" imgH="583920" progId="Equation.DSMT4">
                  <p:embed/>
                </p:oleObj>
              </mc:Choice>
              <mc:Fallback>
                <p:oleObj name="Equation" r:id="rId5" imgW="1054080" imgH="583920" progId="Equation.DSMT4">
                  <p:embed/>
                  <p:pic>
                    <p:nvPicPr>
                      <p:cNvPr id="0" name="Picture 4"/>
                      <p:cNvPicPr>
                        <a:picLocks noChangeAspect="1" noChangeArrowheads="1"/>
                      </p:cNvPicPr>
                      <p:nvPr/>
                    </p:nvPicPr>
                    <p:blipFill>
                      <a:blip r:embed="rId6"/>
                      <a:srcRect/>
                      <a:stretch>
                        <a:fillRect/>
                      </a:stretch>
                    </p:blipFill>
                    <p:spPr bwMode="auto">
                      <a:xfrm>
                        <a:off x="5037589" y="3817923"/>
                        <a:ext cx="10541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17.2.1 </a:t>
            </a:r>
          </a:p>
        </p:txBody>
      </p:sp>
      <p:sp>
        <p:nvSpPr>
          <p:cNvPr id="3" name="Content Placeholder 2"/>
          <p:cNvSpPr>
            <a:spLocks noGrp="1"/>
          </p:cNvSpPr>
          <p:nvPr>
            <p:ph idx="1"/>
          </p:nvPr>
        </p:nvSpPr>
        <p:spPr/>
        <p:txBody>
          <a:bodyPr/>
          <a:lstStyle/>
          <a:p>
            <a:r>
              <a:rPr lang="en-US" dirty="0"/>
              <a:t>Rank the following stocks, traded on the New York Stock Exchange, from the smallest price to the largest price. </a:t>
            </a:r>
          </a:p>
        </p:txBody>
      </p:sp>
      <p:graphicFrame>
        <p:nvGraphicFramePr>
          <p:cNvPr id="4" name="object 2"/>
          <p:cNvGraphicFramePr>
            <a:graphicFrameLocks noGrp="1"/>
          </p:cNvGraphicFramePr>
          <p:nvPr/>
        </p:nvGraphicFramePr>
        <p:xfrm>
          <a:off x="1051560" y="2667000"/>
          <a:ext cx="7040880" cy="3273425"/>
        </p:xfrm>
        <a:graphic>
          <a:graphicData uri="http://schemas.openxmlformats.org/drawingml/2006/table">
            <a:tbl>
              <a:tblPr firstRow="1" bandRow="1">
                <a:tableStyleId>{21E4AEA4-8DFA-4A89-87EB-49C32662AFE0}</a:tableStyleId>
              </a:tblPr>
              <a:tblGrid>
                <a:gridCol w="2743200">
                  <a:extLst>
                    <a:ext uri="{9D8B030D-6E8A-4147-A177-3AD203B41FA5}">
                      <a16:colId xmlns:a16="http://schemas.microsoft.com/office/drawing/2014/main" xmlns="" val="20000"/>
                    </a:ext>
                  </a:extLst>
                </a:gridCol>
                <a:gridCol w="2743200">
                  <a:extLst>
                    <a:ext uri="{9D8B030D-6E8A-4147-A177-3AD203B41FA5}">
                      <a16:colId xmlns:a16="http://schemas.microsoft.com/office/drawing/2014/main" xmlns="" val="20001"/>
                    </a:ext>
                  </a:extLst>
                </a:gridCol>
                <a:gridCol w="1554480">
                  <a:extLst>
                    <a:ext uri="{9D8B030D-6E8A-4147-A177-3AD203B41FA5}">
                      <a16:colId xmlns:a16="http://schemas.microsoft.com/office/drawing/2014/main" xmlns="" val="20002"/>
                    </a:ext>
                  </a:extLst>
                </a:gridCol>
              </a:tblGrid>
              <a:tr h="219075">
                <a:tc gridSpan="3">
                  <a:txBody>
                    <a:bodyPr/>
                    <a:lstStyle/>
                    <a:p>
                      <a:pPr algn="ctr"/>
                      <a:r>
                        <a:rPr lang="en-US" sz="2000" b="1" kern="1200" baseline="0" dirty="0">
                          <a:solidFill>
                            <a:schemeClr val="lt1"/>
                          </a:solidFill>
                          <a:latin typeface="+mn-lt"/>
                          <a:ea typeface="+mn-ea"/>
                          <a:cs typeface="+mn-cs"/>
                        </a:rPr>
                        <a:t>New York Stock Exchange</a:t>
                      </a:r>
                    </a:p>
                  </a:txBody>
                  <a:tcPr marL="0" marR="0" marT="41275" marB="0" anchor="ctr"/>
                </a:tc>
                <a:tc hMerge="1">
                  <a:txBody>
                    <a:bodyPr/>
                    <a:lstStyle/>
                    <a:p>
                      <a:pPr marL="11430" algn="ctr">
                        <a:lnSpc>
                          <a:spcPct val="100000"/>
                        </a:lnSpc>
                        <a:spcBef>
                          <a:spcPts val="325"/>
                        </a:spcBef>
                      </a:pPr>
                      <a:endParaRPr sz="2000" dirty="0">
                        <a:latin typeface="Roboto Condensed"/>
                        <a:cs typeface="Roboto Condensed"/>
                      </a:endParaRPr>
                    </a:p>
                  </a:txBody>
                  <a:tcPr marL="0" marR="0" marT="41275" marB="0"/>
                </a:tc>
                <a:tc hMerge="1">
                  <a:txBody>
                    <a:bodyPr/>
                    <a:lstStyle/>
                    <a:p>
                      <a:pPr marL="267335" algn="ctr">
                        <a:lnSpc>
                          <a:spcPct val="100000"/>
                        </a:lnSpc>
                        <a:spcBef>
                          <a:spcPts val="325"/>
                        </a:spcBef>
                      </a:pPr>
                      <a:endParaRPr sz="2000" dirty="0">
                        <a:latin typeface="Roboto Condensed"/>
                        <a:cs typeface="Roboto Condensed"/>
                      </a:endParaRPr>
                    </a:p>
                  </a:txBody>
                  <a:tcPr marL="0" marR="0" marT="41275" marB="0"/>
                </a:tc>
                <a:extLst>
                  <a:ext uri="{0D108BD9-81ED-4DB2-BD59-A6C34878D82A}">
                    <a16:rowId xmlns:a16="http://schemas.microsoft.com/office/drawing/2014/main" xmlns="" val="10000"/>
                  </a:ext>
                </a:extLst>
              </a:tr>
              <a:tr h="219075">
                <a:tc>
                  <a:txBody>
                    <a:bodyPr/>
                    <a:lstStyle/>
                    <a:p>
                      <a:pPr marL="12065" algn="ctr">
                        <a:lnSpc>
                          <a:spcPct val="100000"/>
                        </a:lnSpc>
                        <a:spcBef>
                          <a:spcPts val="325"/>
                        </a:spcBef>
                      </a:pPr>
                      <a:r>
                        <a:rPr sz="1800" b="1" spc="-5" dirty="0">
                          <a:solidFill>
                            <a:srgbClr val="000000"/>
                          </a:solidFill>
                        </a:rPr>
                        <a:t>Stock</a:t>
                      </a:r>
                      <a:endParaRPr sz="1800" b="1" dirty="0">
                        <a:solidFill>
                          <a:srgbClr val="000000"/>
                        </a:solidFill>
                        <a:latin typeface="Roboto Condensed"/>
                        <a:cs typeface="Roboto Condensed"/>
                      </a:endParaRPr>
                    </a:p>
                  </a:txBody>
                  <a:tcPr marL="0" marR="0" marT="41275" marB="0"/>
                </a:tc>
                <a:tc>
                  <a:txBody>
                    <a:bodyPr/>
                    <a:lstStyle/>
                    <a:p>
                      <a:pPr marL="11430" algn="ctr">
                        <a:lnSpc>
                          <a:spcPct val="100000"/>
                        </a:lnSpc>
                        <a:spcBef>
                          <a:spcPts val="325"/>
                        </a:spcBef>
                      </a:pPr>
                      <a:r>
                        <a:rPr sz="1800" b="1" dirty="0">
                          <a:solidFill>
                            <a:srgbClr val="000000"/>
                          </a:solidFill>
                        </a:rPr>
                        <a:t>Price </a:t>
                      </a:r>
                      <a:r>
                        <a:rPr sz="1800" b="1" spc="-5" dirty="0">
                          <a:solidFill>
                            <a:srgbClr val="000000"/>
                          </a:solidFill>
                        </a:rPr>
                        <a:t>Per</a:t>
                      </a:r>
                      <a:r>
                        <a:rPr sz="1800" b="1" spc="-20" dirty="0">
                          <a:solidFill>
                            <a:srgbClr val="000000"/>
                          </a:solidFill>
                        </a:rPr>
                        <a:t> </a:t>
                      </a:r>
                      <a:r>
                        <a:rPr sz="1800" b="1" spc="-10" dirty="0">
                          <a:solidFill>
                            <a:srgbClr val="000000"/>
                          </a:solidFill>
                        </a:rPr>
                        <a:t>Share</a:t>
                      </a:r>
                      <a:endParaRPr sz="1800" b="1" dirty="0">
                        <a:solidFill>
                          <a:srgbClr val="000000"/>
                        </a:solidFill>
                        <a:latin typeface="Roboto Condensed"/>
                        <a:cs typeface="Roboto Condensed"/>
                      </a:endParaRPr>
                    </a:p>
                  </a:txBody>
                  <a:tcPr marL="0" marR="0" marT="41275" marB="0"/>
                </a:tc>
                <a:tc>
                  <a:txBody>
                    <a:bodyPr/>
                    <a:lstStyle/>
                    <a:p>
                      <a:pPr marL="267335" algn="ctr">
                        <a:lnSpc>
                          <a:spcPct val="100000"/>
                        </a:lnSpc>
                        <a:spcBef>
                          <a:spcPts val="325"/>
                        </a:spcBef>
                      </a:pPr>
                      <a:r>
                        <a:rPr sz="1800" b="1" dirty="0">
                          <a:solidFill>
                            <a:srgbClr val="000000"/>
                          </a:solidFill>
                        </a:rPr>
                        <a:t>Rank</a:t>
                      </a:r>
                      <a:endParaRPr sz="1800" b="1" dirty="0">
                        <a:solidFill>
                          <a:srgbClr val="000000"/>
                        </a:solidFill>
                        <a:latin typeface="Roboto Condensed"/>
                        <a:cs typeface="Roboto Condensed"/>
                      </a:endParaRPr>
                    </a:p>
                  </a:txBody>
                  <a:tcPr marL="0" marR="0" marT="41275" marB="0"/>
                </a:tc>
                <a:extLst>
                  <a:ext uri="{0D108BD9-81ED-4DB2-BD59-A6C34878D82A}">
                    <a16:rowId xmlns:a16="http://schemas.microsoft.com/office/drawing/2014/main" xmlns="" val="10001"/>
                  </a:ext>
                </a:extLst>
              </a:tr>
              <a:tr h="206375">
                <a:tc>
                  <a:txBody>
                    <a:bodyPr/>
                    <a:lstStyle/>
                    <a:p>
                      <a:pPr marL="12065" algn="ctr">
                        <a:lnSpc>
                          <a:spcPct val="100000"/>
                        </a:lnSpc>
                        <a:spcBef>
                          <a:spcPts val="125"/>
                        </a:spcBef>
                      </a:pPr>
                      <a:r>
                        <a:rPr sz="1800" dirty="0">
                          <a:solidFill>
                            <a:srgbClr val="000000"/>
                          </a:solidFill>
                        </a:rPr>
                        <a:t>3M</a:t>
                      </a:r>
                      <a:r>
                        <a:rPr sz="1800" spc="-10" dirty="0">
                          <a:solidFill>
                            <a:srgbClr val="000000"/>
                          </a:solidFill>
                        </a:rPr>
                        <a:t> </a:t>
                      </a:r>
                      <a:r>
                        <a:rPr sz="1800" dirty="0">
                          <a:solidFill>
                            <a:srgbClr val="000000"/>
                          </a:solidFill>
                        </a:rPr>
                        <a:t>Co.</a:t>
                      </a:r>
                      <a:endParaRPr sz="18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239.26</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9</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6375">
                <a:tc>
                  <a:txBody>
                    <a:bodyPr/>
                    <a:lstStyle/>
                    <a:p>
                      <a:pPr marL="12065" algn="ctr">
                        <a:lnSpc>
                          <a:spcPct val="100000"/>
                        </a:lnSpc>
                        <a:spcBef>
                          <a:spcPts val="125"/>
                        </a:spcBef>
                      </a:pPr>
                      <a:r>
                        <a:rPr sz="1800" spc="-15" dirty="0">
                          <a:solidFill>
                            <a:srgbClr val="000000"/>
                          </a:solidFill>
                        </a:rPr>
                        <a:t>AT&amp;T</a:t>
                      </a:r>
                      <a:r>
                        <a:rPr sz="1800" spc="-10" dirty="0">
                          <a:solidFill>
                            <a:srgbClr val="000000"/>
                          </a:solidFill>
                        </a:rPr>
                        <a:t> </a:t>
                      </a:r>
                      <a:r>
                        <a:rPr sz="1800" dirty="0">
                          <a:solidFill>
                            <a:srgbClr val="000000"/>
                          </a:solidFill>
                        </a:rPr>
                        <a:t>Inc.</a:t>
                      </a:r>
                      <a:endParaRPr sz="18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37.27</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2</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L="12065" algn="ctr">
                        <a:lnSpc>
                          <a:spcPct val="100000"/>
                        </a:lnSpc>
                        <a:spcBef>
                          <a:spcPts val="125"/>
                        </a:spcBef>
                      </a:pPr>
                      <a:r>
                        <a:rPr sz="1800" spc="-5" dirty="0">
                          <a:solidFill>
                            <a:srgbClr val="000000"/>
                          </a:solidFill>
                        </a:rPr>
                        <a:t>Citigroup</a:t>
                      </a:r>
                      <a:r>
                        <a:rPr sz="1800" spc="-10" dirty="0">
                          <a:solidFill>
                            <a:srgbClr val="000000"/>
                          </a:solidFill>
                        </a:rPr>
                        <a:t> </a:t>
                      </a:r>
                      <a:r>
                        <a:rPr sz="1800" dirty="0">
                          <a:solidFill>
                            <a:srgbClr val="000000"/>
                          </a:solidFill>
                        </a:rPr>
                        <a:t>Inc.</a:t>
                      </a:r>
                      <a:endParaRPr sz="1800" dirty="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77.10</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4</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6375">
                <a:tc>
                  <a:txBody>
                    <a:bodyPr/>
                    <a:lstStyle/>
                    <a:p>
                      <a:pPr marL="12065" algn="ctr">
                        <a:lnSpc>
                          <a:spcPct val="100000"/>
                        </a:lnSpc>
                        <a:spcBef>
                          <a:spcPts val="125"/>
                        </a:spcBef>
                      </a:pPr>
                      <a:r>
                        <a:rPr sz="1800" spc="-10" dirty="0">
                          <a:solidFill>
                            <a:srgbClr val="000000"/>
                          </a:solidFill>
                        </a:rPr>
                        <a:t>Exxon </a:t>
                      </a:r>
                      <a:r>
                        <a:rPr sz="1800" dirty="0">
                          <a:solidFill>
                            <a:srgbClr val="000000"/>
                          </a:solidFill>
                        </a:rPr>
                        <a:t>Mobil</a:t>
                      </a:r>
                      <a:r>
                        <a:rPr sz="1800" spc="-20" dirty="0">
                          <a:solidFill>
                            <a:srgbClr val="000000"/>
                          </a:solidFill>
                        </a:rPr>
                        <a:t> </a:t>
                      </a:r>
                      <a:r>
                        <a:rPr sz="1800" spc="0" dirty="0">
                          <a:solidFill>
                            <a:srgbClr val="000000"/>
                          </a:solidFill>
                        </a:rPr>
                        <a:t>Corp.</a:t>
                      </a:r>
                      <a:endParaRPr sz="180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83.57</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5</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206375">
                <a:tc>
                  <a:txBody>
                    <a:bodyPr/>
                    <a:lstStyle/>
                    <a:p>
                      <a:pPr marL="12065" algn="ctr">
                        <a:lnSpc>
                          <a:spcPct val="100000"/>
                        </a:lnSpc>
                        <a:spcBef>
                          <a:spcPts val="125"/>
                        </a:spcBef>
                      </a:pPr>
                      <a:r>
                        <a:rPr sz="1800" spc="-10" dirty="0">
                          <a:solidFill>
                            <a:srgbClr val="000000"/>
                          </a:solidFill>
                        </a:rPr>
                        <a:t>Hewlett-Packard</a:t>
                      </a:r>
                      <a:r>
                        <a:rPr sz="1800" spc="-20" dirty="0">
                          <a:solidFill>
                            <a:srgbClr val="000000"/>
                          </a:solidFill>
                        </a:rPr>
                        <a:t> </a:t>
                      </a:r>
                      <a:r>
                        <a:rPr sz="1800" dirty="0">
                          <a:solidFill>
                            <a:srgbClr val="000000"/>
                          </a:solidFill>
                        </a:rPr>
                        <a:t>Co.</a:t>
                      </a:r>
                      <a:endParaRPr sz="180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14.23</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1</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206375">
                <a:tc>
                  <a:txBody>
                    <a:bodyPr/>
                    <a:lstStyle/>
                    <a:p>
                      <a:pPr marL="12065" algn="ctr">
                        <a:lnSpc>
                          <a:spcPct val="100000"/>
                        </a:lnSpc>
                        <a:spcBef>
                          <a:spcPts val="125"/>
                        </a:spcBef>
                      </a:pPr>
                      <a:r>
                        <a:rPr sz="1800" spc="-10" dirty="0">
                          <a:solidFill>
                            <a:srgbClr val="000000"/>
                          </a:solidFill>
                        </a:rPr>
                        <a:t>Merck </a:t>
                      </a:r>
                      <a:r>
                        <a:rPr sz="1800" dirty="0">
                          <a:solidFill>
                            <a:srgbClr val="000000"/>
                          </a:solidFill>
                        </a:rPr>
                        <a:t>&amp; Co.</a:t>
                      </a:r>
                      <a:r>
                        <a:rPr sz="1800" spc="-20" dirty="0">
                          <a:solidFill>
                            <a:srgbClr val="000000"/>
                          </a:solidFill>
                        </a:rPr>
                        <a:t> </a:t>
                      </a:r>
                      <a:r>
                        <a:rPr sz="1800" dirty="0">
                          <a:solidFill>
                            <a:srgbClr val="000000"/>
                          </a:solidFill>
                        </a:rPr>
                        <a:t>Inc.</a:t>
                      </a:r>
                      <a:endParaRPr sz="180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56.22</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3</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7"/>
                  </a:ext>
                </a:extLst>
              </a:tr>
              <a:tr h="206375">
                <a:tc>
                  <a:txBody>
                    <a:bodyPr/>
                    <a:lstStyle/>
                    <a:p>
                      <a:pPr marL="12065" algn="ctr">
                        <a:lnSpc>
                          <a:spcPct val="100000"/>
                        </a:lnSpc>
                        <a:spcBef>
                          <a:spcPts val="125"/>
                        </a:spcBef>
                      </a:pPr>
                      <a:r>
                        <a:rPr sz="1800" spc="-5" dirty="0">
                          <a:solidFill>
                            <a:srgbClr val="000000"/>
                          </a:solidFill>
                        </a:rPr>
                        <a:t>Procter </a:t>
                      </a:r>
                      <a:r>
                        <a:rPr sz="1800" dirty="0">
                          <a:solidFill>
                            <a:srgbClr val="000000"/>
                          </a:solidFill>
                        </a:rPr>
                        <a:t>&amp; Gamble</a:t>
                      </a:r>
                      <a:r>
                        <a:rPr sz="1800" spc="-50" dirty="0">
                          <a:solidFill>
                            <a:srgbClr val="000000"/>
                          </a:solidFill>
                        </a:rPr>
                        <a:t> </a:t>
                      </a:r>
                      <a:r>
                        <a:rPr sz="1800" dirty="0">
                          <a:solidFill>
                            <a:srgbClr val="000000"/>
                          </a:solidFill>
                        </a:rPr>
                        <a:t>Co.</a:t>
                      </a:r>
                      <a:endParaRPr sz="180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91.41</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6</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8"/>
                  </a:ext>
                </a:extLst>
              </a:tr>
              <a:tr h="206375">
                <a:tc>
                  <a:txBody>
                    <a:bodyPr/>
                    <a:lstStyle/>
                    <a:p>
                      <a:pPr marL="12065" algn="ctr">
                        <a:lnSpc>
                          <a:spcPct val="100000"/>
                        </a:lnSpc>
                        <a:spcBef>
                          <a:spcPts val="125"/>
                        </a:spcBef>
                      </a:pPr>
                      <a:r>
                        <a:rPr sz="1800" spc="-10" dirty="0">
                          <a:solidFill>
                            <a:srgbClr val="000000"/>
                          </a:solidFill>
                        </a:rPr>
                        <a:t>Wal-Mart </a:t>
                      </a:r>
                      <a:r>
                        <a:rPr sz="1800" spc="-5" dirty="0">
                          <a:solidFill>
                            <a:srgbClr val="000000"/>
                          </a:solidFill>
                        </a:rPr>
                        <a:t>Stores</a:t>
                      </a:r>
                      <a:r>
                        <a:rPr sz="1800" spc="-20" dirty="0">
                          <a:solidFill>
                            <a:srgbClr val="000000"/>
                          </a:solidFill>
                        </a:rPr>
                        <a:t> </a:t>
                      </a:r>
                      <a:r>
                        <a:rPr sz="1800" dirty="0">
                          <a:solidFill>
                            <a:srgbClr val="000000"/>
                          </a:solidFill>
                        </a:rPr>
                        <a:t>Inc.</a:t>
                      </a:r>
                      <a:endParaRPr sz="180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97.00</a:t>
                      </a:r>
                      <a:endParaRPr sz="1800" dirty="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7</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09"/>
                  </a:ext>
                </a:extLst>
              </a:tr>
              <a:tr h="206375">
                <a:tc>
                  <a:txBody>
                    <a:bodyPr/>
                    <a:lstStyle/>
                    <a:p>
                      <a:pPr marL="12065" algn="ctr">
                        <a:lnSpc>
                          <a:spcPct val="100000"/>
                        </a:lnSpc>
                        <a:spcBef>
                          <a:spcPts val="125"/>
                        </a:spcBef>
                      </a:pPr>
                      <a:r>
                        <a:rPr sz="1800" spc="-20" dirty="0">
                          <a:solidFill>
                            <a:srgbClr val="000000"/>
                          </a:solidFill>
                        </a:rPr>
                        <a:t>Walt </a:t>
                      </a:r>
                      <a:r>
                        <a:rPr sz="1800" spc="-5" dirty="0">
                          <a:solidFill>
                            <a:srgbClr val="000000"/>
                          </a:solidFill>
                        </a:rPr>
                        <a:t>Disney </a:t>
                      </a:r>
                      <a:r>
                        <a:rPr sz="1800" dirty="0">
                          <a:solidFill>
                            <a:srgbClr val="000000"/>
                          </a:solidFill>
                        </a:rPr>
                        <a:t>Co.</a:t>
                      </a:r>
                      <a:endParaRPr sz="1800">
                        <a:solidFill>
                          <a:srgbClr val="000000"/>
                        </a:solidFill>
                        <a:latin typeface="STIX"/>
                        <a:cs typeface="STIX"/>
                      </a:endParaRPr>
                    </a:p>
                  </a:txBody>
                  <a:tcPr marL="0" marR="0" marT="15875" marB="0"/>
                </a:tc>
                <a:tc>
                  <a:txBody>
                    <a:bodyPr/>
                    <a:lstStyle/>
                    <a:p>
                      <a:pPr marL="11430" algn="ctr">
                        <a:lnSpc>
                          <a:spcPct val="100000"/>
                        </a:lnSpc>
                        <a:spcBef>
                          <a:spcPts val="125"/>
                        </a:spcBef>
                      </a:pPr>
                      <a:r>
                        <a:rPr sz="1800" dirty="0">
                          <a:solidFill>
                            <a:srgbClr val="000000"/>
                          </a:solidFill>
                        </a:rPr>
                        <a:t>110.24</a:t>
                      </a:r>
                      <a:endParaRPr sz="1800">
                        <a:solidFill>
                          <a:srgbClr val="000000"/>
                        </a:solidFill>
                        <a:latin typeface="STIX"/>
                        <a:cs typeface="STIX"/>
                      </a:endParaRPr>
                    </a:p>
                  </a:txBody>
                  <a:tcPr marL="0" marR="0" marT="15875" marB="0"/>
                </a:tc>
                <a:tc>
                  <a:txBody>
                    <a:bodyPr/>
                    <a:lstStyle/>
                    <a:p>
                      <a:pPr marL="267335" algn="ctr">
                        <a:lnSpc>
                          <a:spcPct val="100000"/>
                        </a:lnSpc>
                        <a:spcBef>
                          <a:spcPts val="125"/>
                        </a:spcBef>
                      </a:pPr>
                      <a:r>
                        <a:rPr sz="1800" dirty="0">
                          <a:solidFill>
                            <a:srgbClr val="000000"/>
                          </a:solidFill>
                        </a:rPr>
                        <a:t>8</a:t>
                      </a:r>
                      <a:endParaRPr sz="1800" dirty="0">
                        <a:solidFill>
                          <a:srgbClr val="000000"/>
                        </a:solidFill>
                        <a:latin typeface="STIX"/>
                        <a:cs typeface="STIX"/>
                      </a:endParaRPr>
                    </a:p>
                  </a:txBody>
                  <a:tcPr marL="0" marR="0" marT="15875" marB="0"/>
                </a:tc>
                <a:extLst>
                  <a:ext uri="{0D108BD9-81ED-4DB2-BD59-A6C34878D82A}">
                    <a16:rowId xmlns:a16="http://schemas.microsoft.com/office/drawing/2014/main" xmlns="" val="10010"/>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17.2.1 (cont.)</a:t>
            </a:r>
          </a:p>
        </p:txBody>
      </p:sp>
      <p:sp>
        <p:nvSpPr>
          <p:cNvPr id="3" name="Content Placeholder 2"/>
          <p:cNvSpPr>
            <a:spLocks noGrp="1"/>
          </p:cNvSpPr>
          <p:nvPr>
            <p:ph idx="1"/>
          </p:nvPr>
        </p:nvSpPr>
        <p:spPr/>
        <p:txBody>
          <a:bodyPr/>
          <a:lstStyle/>
          <a:p>
            <a:r>
              <a:rPr lang="en-US" dirty="0"/>
              <a:t>The lowest-priced stock is Hewlett-Packard Co. at 14.23. It is assigned a rank of one. The next lowest price stock is AT&amp;T Inc, which is assigned a rank of 2. The highest priced stock is 3M Co., which has a rank of 9. The test procedure for the </a:t>
            </a:r>
            <a:r>
              <a:rPr lang="en-US" dirty="0" err="1"/>
              <a:t>Wilcoxon</a:t>
            </a:r>
            <a:r>
              <a:rPr lang="en-US" dirty="0"/>
              <a:t> Signed-Rank Test will be developed in the next example.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a:t>
            </a:r>
          </a:p>
        </p:txBody>
      </p:sp>
      <p:sp>
        <p:nvSpPr>
          <p:cNvPr id="3" name="Content Placeholder 2"/>
          <p:cNvSpPr>
            <a:spLocks noGrp="1"/>
          </p:cNvSpPr>
          <p:nvPr>
            <p:ph idx="1"/>
          </p:nvPr>
        </p:nvSpPr>
        <p:spPr>
          <a:xfrm>
            <a:off x="457200" y="1280160"/>
            <a:ext cx="8229600" cy="4832092"/>
          </a:xfrm>
        </p:spPr>
        <p:txBody>
          <a:bodyPr>
            <a:spAutoFit/>
          </a:bodyPr>
          <a:lstStyle/>
          <a:p>
            <a:r>
              <a:rPr lang="en-US" dirty="0"/>
              <a:t>A consulting firm implemented a quality program in an effort to improve the productivity level of its employees. All employees received two and one-half days of intensive training on the concepts of total quality management, with an emphasis on process mapping. In addition to the initial training, each employee participated on a team (a QET-Quality Enhancement Team or CIT-Continuous Improvement Team) which focused on either breakthrough improvements in a process-QET or the continuous improvement of a process-CIT.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a:xfrm>
            <a:off x="457200" y="1280160"/>
            <a:ext cx="8229600" cy="3970318"/>
          </a:xfrm>
        </p:spPr>
        <p:txBody>
          <a:bodyPr>
            <a:spAutoFit/>
          </a:bodyPr>
          <a:lstStyle/>
          <a:p>
            <a:r>
              <a:rPr lang="en-US" dirty="0"/>
              <a:t>Each team was given the responsibility and the authority to implement the improvements to the process which it deemed necessary. A year after the initial training, the management of the company conducted a study to see if the productivity level of its employees had improved. The productivity level of employees is measured by </a:t>
            </a:r>
            <a:r>
              <a:rPr lang="en-US" i="1" dirty="0"/>
              <a:t>realized billable hours</a:t>
            </a:r>
            <a:r>
              <a:rPr lang="en-US" dirty="0"/>
              <a:t> per week. </a:t>
            </a:r>
            <a:r>
              <a:rPr lang="en-US" i="1" dirty="0"/>
              <a:t>Realized billable hours</a:t>
            </a:r>
            <a:r>
              <a:rPr lang="en-US" dirty="0"/>
              <a:t> are the number of hours which an employee works and bills to a client.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sp>
        <p:nvSpPr>
          <p:cNvPr id="3" name="Content Placeholder 2"/>
          <p:cNvSpPr>
            <a:spLocks noGrp="1"/>
          </p:cNvSpPr>
          <p:nvPr>
            <p:ph idx="1"/>
          </p:nvPr>
        </p:nvSpPr>
        <p:spPr>
          <a:xfrm>
            <a:off x="457200" y="1280160"/>
            <a:ext cx="8229600" cy="3539430"/>
          </a:xfrm>
        </p:spPr>
        <p:txBody>
          <a:bodyPr>
            <a:spAutoFit/>
          </a:bodyPr>
          <a:lstStyle/>
          <a:p>
            <a:r>
              <a:rPr lang="en-US" dirty="0"/>
              <a:t>Nine employees are randomly selected and the </a:t>
            </a:r>
            <a:r>
              <a:rPr lang="en-US" i="1" dirty="0"/>
              <a:t>realized billable hours</a:t>
            </a:r>
            <a:r>
              <a:rPr lang="en-US" dirty="0"/>
              <a:t> are calculated before the initial quality training and one year after the initial quality training. The results of the survey are shown in the table on the next slide. Based on the data, can the management of the consulting firm conclude that the productivity level of its employees has significantly improved over the past year, at </a:t>
            </a:r>
            <a:r>
              <a:rPr lang="el-GR" i="1" dirty="0">
                <a:latin typeface="Cambria Math" panose="02040503050406030204" pitchFamily="18" charset="0"/>
                <a:ea typeface="Cambria Math" panose="02040503050406030204" pitchFamily="18" charset="0"/>
              </a:rPr>
              <a:t>α</a:t>
            </a:r>
            <a:r>
              <a:rPr lang="en-US" dirty="0" smtClean="0"/>
              <a:t> </a:t>
            </a:r>
            <a:r>
              <a:rPr lang="en-US" dirty="0"/>
              <a:t>= 0.05?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17.2.2 (cont.)</a:t>
            </a:r>
          </a:p>
        </p:txBody>
      </p:sp>
      <p:graphicFrame>
        <p:nvGraphicFramePr>
          <p:cNvPr id="4" name="object 2"/>
          <p:cNvGraphicFramePr>
            <a:graphicFrameLocks noGrp="1"/>
          </p:cNvGraphicFramePr>
          <p:nvPr/>
        </p:nvGraphicFramePr>
        <p:xfrm>
          <a:off x="304800" y="1447800"/>
          <a:ext cx="8595360" cy="4237990"/>
        </p:xfrm>
        <a:graphic>
          <a:graphicData uri="http://schemas.openxmlformats.org/drawingml/2006/table">
            <a:tbl>
              <a:tblPr firstRow="1" bandRow="1">
                <a:tableStyleId>{21E4AEA4-8DFA-4A89-87EB-49C32662AFE0}</a:tableStyleId>
              </a:tblPr>
              <a:tblGrid>
                <a:gridCol w="914400">
                  <a:extLst>
                    <a:ext uri="{9D8B030D-6E8A-4147-A177-3AD203B41FA5}">
                      <a16:colId xmlns:a16="http://schemas.microsoft.com/office/drawing/2014/main" xmlns="" val="20000"/>
                    </a:ext>
                  </a:extLst>
                </a:gridCol>
                <a:gridCol w="1554480">
                  <a:extLst>
                    <a:ext uri="{9D8B030D-6E8A-4147-A177-3AD203B41FA5}">
                      <a16:colId xmlns:a16="http://schemas.microsoft.com/office/drawing/2014/main" xmlns="" val="20001"/>
                    </a:ext>
                  </a:extLst>
                </a:gridCol>
                <a:gridCol w="1554480">
                  <a:extLst>
                    <a:ext uri="{9D8B030D-6E8A-4147-A177-3AD203B41FA5}">
                      <a16:colId xmlns:a16="http://schemas.microsoft.com/office/drawing/2014/main" xmlns="" val="20002"/>
                    </a:ext>
                  </a:extLst>
                </a:gridCol>
                <a:gridCol w="1005840">
                  <a:extLst>
                    <a:ext uri="{9D8B030D-6E8A-4147-A177-3AD203B41FA5}">
                      <a16:colId xmlns:a16="http://schemas.microsoft.com/office/drawing/2014/main" xmlns="" val="20003"/>
                    </a:ext>
                  </a:extLst>
                </a:gridCol>
                <a:gridCol w="1005840">
                  <a:extLst>
                    <a:ext uri="{9D8B030D-6E8A-4147-A177-3AD203B41FA5}">
                      <a16:colId xmlns:a16="http://schemas.microsoft.com/office/drawing/2014/main" xmlns="" val="20004"/>
                    </a:ext>
                  </a:extLst>
                </a:gridCol>
                <a:gridCol w="1463040">
                  <a:extLst>
                    <a:ext uri="{9D8B030D-6E8A-4147-A177-3AD203B41FA5}">
                      <a16:colId xmlns:a16="http://schemas.microsoft.com/office/drawing/2014/main" xmlns="" val="20005"/>
                    </a:ext>
                  </a:extLst>
                </a:gridCol>
                <a:gridCol w="1097280">
                  <a:extLst>
                    <a:ext uri="{9D8B030D-6E8A-4147-A177-3AD203B41FA5}">
                      <a16:colId xmlns:a16="http://schemas.microsoft.com/office/drawing/2014/main" xmlns="" val="20006"/>
                    </a:ext>
                  </a:extLst>
                </a:gridCol>
              </a:tblGrid>
              <a:tr h="381000">
                <a:tc gridSpan="7">
                  <a:txBody>
                    <a:bodyPr/>
                    <a:lstStyle/>
                    <a:p>
                      <a:pPr marL="12700" marR="0" indent="0" algn="ctr" defTabSz="914400" rtl="0" eaLnBrk="1" fontAlgn="auto" latinLnBrk="0" hangingPunct="1">
                        <a:lnSpc>
                          <a:spcPct val="100000"/>
                        </a:lnSpc>
                        <a:spcBef>
                          <a:spcPts val="0"/>
                        </a:spcBef>
                        <a:spcAft>
                          <a:spcPts val="0"/>
                        </a:spcAft>
                        <a:buClrTx/>
                        <a:buSzTx/>
                        <a:buFontTx/>
                        <a:buNone/>
                        <a:tabLst/>
                        <a:defRPr/>
                      </a:pPr>
                      <a:r>
                        <a:rPr lang="en-US" sz="1800" b="1" kern="1200" baseline="0" dirty="0">
                          <a:solidFill>
                            <a:schemeClr val="lt1"/>
                          </a:solidFill>
                          <a:latin typeface="+mn-lt"/>
                          <a:ea typeface="+mn-ea"/>
                          <a:cs typeface="+mn-cs"/>
                        </a:rPr>
                        <a:t>“Realized Billable Hours” per week</a:t>
                      </a:r>
                    </a:p>
                  </a:txBody>
                  <a:tcPr marL="0" marR="0" marT="0" marB="0" anchor="ctr"/>
                </a:tc>
                <a:tc hMerge="1">
                  <a:txBody>
                    <a:bodyPr/>
                    <a:lstStyle/>
                    <a:p>
                      <a:pPr marL="71755" marR="50165" indent="-635" algn="ctr">
                        <a:lnSpc>
                          <a:spcPct val="110000"/>
                        </a:lnSpc>
                        <a:spcBef>
                          <a:spcPts val="204"/>
                        </a:spcBef>
                      </a:pPr>
                      <a:endParaRPr sz="1600" baseline="0" dirty="0">
                        <a:latin typeface="Roboto Condensed"/>
                        <a:cs typeface="Roboto Condensed"/>
                      </a:endParaRPr>
                    </a:p>
                  </a:txBody>
                  <a:tcPr marL="0" marR="0" marT="26034" marB="0"/>
                </a:tc>
                <a:tc hMerge="1">
                  <a:txBody>
                    <a:bodyPr/>
                    <a:lstStyle/>
                    <a:p>
                      <a:pPr marL="76835" marR="56515" algn="ctr">
                        <a:lnSpc>
                          <a:spcPct val="110000"/>
                        </a:lnSpc>
                        <a:spcBef>
                          <a:spcPts val="204"/>
                        </a:spcBef>
                      </a:pPr>
                      <a:endParaRPr sz="1600" baseline="0" dirty="0">
                        <a:latin typeface="Roboto Condensed"/>
                        <a:cs typeface="Roboto Condensed"/>
                      </a:endParaRPr>
                    </a:p>
                  </a:txBody>
                  <a:tcPr marL="0" marR="0" marT="26034" marB="0"/>
                </a:tc>
                <a:tc hMerge="1">
                  <a:txBody>
                    <a:bodyPr/>
                    <a:lstStyle/>
                    <a:p>
                      <a:pPr marL="12065" algn="ctr">
                        <a:lnSpc>
                          <a:spcPct val="100000"/>
                        </a:lnSpc>
                        <a:spcBef>
                          <a:spcPts val="120"/>
                        </a:spcBef>
                      </a:pPr>
                      <a:endParaRPr sz="1600" baseline="0" dirty="0">
                        <a:latin typeface="Roboto Condensed"/>
                        <a:cs typeface="Roboto Condensed"/>
                      </a:endParaRPr>
                    </a:p>
                  </a:txBody>
                  <a:tcPr marL="0" marR="0" marT="3810" marB="0"/>
                </a:tc>
                <a:tc hMerge="1">
                  <a:txBody>
                    <a:bodyPr/>
                    <a:lstStyle/>
                    <a:p>
                      <a:pPr marL="57150" marR="36830" indent="36195" algn="just">
                        <a:lnSpc>
                          <a:spcPct val="110000"/>
                        </a:lnSpc>
                      </a:pPr>
                      <a:endParaRPr sz="1600" baseline="0" dirty="0">
                        <a:latin typeface="Roboto Condensed"/>
                        <a:cs typeface="Roboto Condensed"/>
                      </a:endParaRPr>
                    </a:p>
                  </a:txBody>
                  <a:tcPr marL="0" marR="0" marT="3810" marB="0"/>
                </a:tc>
                <a:tc hMerge="1">
                  <a:txBody>
                    <a:bodyPr/>
                    <a:lstStyle/>
                    <a:p>
                      <a:pPr marL="57150" marR="36830" indent="69215" algn="just">
                        <a:lnSpc>
                          <a:spcPct val="110000"/>
                        </a:lnSpc>
                        <a:spcBef>
                          <a:spcPts val="204"/>
                        </a:spcBef>
                      </a:pPr>
                      <a:endParaRPr sz="1600" baseline="0" dirty="0">
                        <a:latin typeface="Roboto Condensed"/>
                        <a:cs typeface="Roboto Condensed"/>
                      </a:endParaRPr>
                    </a:p>
                  </a:txBody>
                  <a:tcPr marL="0" marR="0" marT="26034" marB="0"/>
                </a:tc>
                <a:tc hMerge="1">
                  <a:txBody>
                    <a:bodyPr/>
                    <a:lstStyle/>
                    <a:p>
                      <a:pPr marL="136525" marR="67310" indent="-48895">
                        <a:lnSpc>
                          <a:spcPct val="110000"/>
                        </a:lnSpc>
                      </a:pPr>
                      <a:endParaRPr sz="1600" baseline="0" dirty="0">
                        <a:latin typeface="Roboto Condensed"/>
                        <a:cs typeface="Roboto Condensed"/>
                      </a:endParaRPr>
                    </a:p>
                  </a:txBody>
                  <a:tcPr marL="0" marR="0" marT="0" marB="0"/>
                </a:tc>
                <a:extLst>
                  <a:ext uri="{0D108BD9-81ED-4DB2-BD59-A6C34878D82A}">
                    <a16:rowId xmlns:a16="http://schemas.microsoft.com/office/drawing/2014/main" xmlns="" val="10000"/>
                  </a:ext>
                </a:extLst>
              </a:tr>
              <a:tr h="990600">
                <a:tc>
                  <a:txBody>
                    <a:bodyPr/>
                    <a:lstStyle/>
                    <a:p>
                      <a:pPr marL="12700" algn="ctr">
                        <a:lnSpc>
                          <a:spcPct val="100000"/>
                        </a:lnSpc>
                      </a:pPr>
                      <a:r>
                        <a:rPr sz="1600" b="1" spc="-5" baseline="0" dirty="0">
                          <a:solidFill>
                            <a:srgbClr val="000000"/>
                          </a:solidFill>
                        </a:rPr>
                        <a:t>Employee</a:t>
                      </a:r>
                      <a:endParaRPr sz="1600" b="1" baseline="0" dirty="0">
                        <a:solidFill>
                          <a:srgbClr val="000000"/>
                        </a:solidFill>
                        <a:latin typeface="Roboto Condensed"/>
                        <a:cs typeface="Roboto Condensed"/>
                      </a:endParaRPr>
                    </a:p>
                  </a:txBody>
                  <a:tcPr marL="0" marR="0" marT="0" marB="0" anchor="ctr"/>
                </a:tc>
                <a:tc>
                  <a:txBody>
                    <a:bodyPr/>
                    <a:lstStyle/>
                    <a:p>
                      <a:pPr marL="71755" marR="50165" indent="-635" algn="ctr">
                        <a:lnSpc>
                          <a:spcPct val="110000"/>
                        </a:lnSpc>
                        <a:spcBef>
                          <a:spcPts val="204"/>
                        </a:spcBef>
                      </a:pPr>
                      <a:r>
                        <a:rPr sz="1600" b="1" spc="-5" baseline="0" dirty="0">
                          <a:solidFill>
                            <a:srgbClr val="000000"/>
                          </a:solidFill>
                        </a:rPr>
                        <a:t>Realized  Billable</a:t>
                      </a:r>
                      <a:r>
                        <a:rPr sz="1600" b="1" spc="-80" baseline="0" dirty="0">
                          <a:solidFill>
                            <a:srgbClr val="000000"/>
                          </a:solidFill>
                        </a:rPr>
                        <a:t> </a:t>
                      </a:r>
                      <a:r>
                        <a:rPr sz="1600" b="1" baseline="0" dirty="0">
                          <a:solidFill>
                            <a:srgbClr val="000000"/>
                          </a:solidFill>
                        </a:rPr>
                        <a:t>Hours  </a:t>
                      </a:r>
                      <a:r>
                        <a:rPr sz="1600" b="1" spc="-10" baseline="0" dirty="0">
                          <a:solidFill>
                            <a:srgbClr val="000000"/>
                          </a:solidFill>
                        </a:rPr>
                        <a:t>Before</a:t>
                      </a:r>
                      <a:r>
                        <a:rPr sz="1600" b="1" spc="-70" baseline="0" dirty="0">
                          <a:solidFill>
                            <a:srgbClr val="000000"/>
                          </a:solidFill>
                        </a:rPr>
                        <a:t> </a:t>
                      </a:r>
                      <a:r>
                        <a:rPr sz="1600" b="1" baseline="0" dirty="0">
                          <a:solidFill>
                            <a:srgbClr val="000000"/>
                          </a:solidFill>
                        </a:rPr>
                        <a:t>Quality  </a:t>
                      </a:r>
                      <a:r>
                        <a:rPr sz="1600" b="1" spc="-10" baseline="0" dirty="0">
                          <a:solidFill>
                            <a:srgbClr val="000000"/>
                          </a:solidFill>
                        </a:rPr>
                        <a:t>Training</a:t>
                      </a:r>
                      <a:endParaRPr sz="1600" b="1" baseline="0" dirty="0">
                        <a:solidFill>
                          <a:srgbClr val="000000"/>
                        </a:solidFill>
                        <a:latin typeface="Roboto Condensed"/>
                        <a:cs typeface="Roboto Condensed"/>
                      </a:endParaRPr>
                    </a:p>
                  </a:txBody>
                  <a:tcPr marL="0" marR="0" marT="26034" marB="0" anchor="ctr"/>
                </a:tc>
                <a:tc>
                  <a:txBody>
                    <a:bodyPr/>
                    <a:lstStyle/>
                    <a:p>
                      <a:pPr marL="76835" marR="56515" algn="ctr">
                        <a:lnSpc>
                          <a:spcPct val="110000"/>
                        </a:lnSpc>
                        <a:spcBef>
                          <a:spcPts val="204"/>
                        </a:spcBef>
                      </a:pPr>
                      <a:r>
                        <a:rPr sz="1600" b="1" spc="-5" baseline="0" dirty="0">
                          <a:solidFill>
                            <a:srgbClr val="000000"/>
                          </a:solidFill>
                        </a:rPr>
                        <a:t>Realized  Billable</a:t>
                      </a:r>
                      <a:r>
                        <a:rPr sz="1600" b="1" spc="-90" baseline="0" dirty="0">
                          <a:solidFill>
                            <a:srgbClr val="000000"/>
                          </a:solidFill>
                        </a:rPr>
                        <a:t> </a:t>
                      </a:r>
                      <a:r>
                        <a:rPr sz="1600" b="1" baseline="0" dirty="0">
                          <a:solidFill>
                            <a:srgbClr val="000000"/>
                          </a:solidFill>
                        </a:rPr>
                        <a:t>Hours  </a:t>
                      </a:r>
                      <a:r>
                        <a:rPr sz="1600" b="1" spc="-5" baseline="0" dirty="0">
                          <a:solidFill>
                            <a:srgbClr val="000000"/>
                          </a:solidFill>
                        </a:rPr>
                        <a:t>After </a:t>
                      </a:r>
                      <a:r>
                        <a:rPr sz="1600" b="1" baseline="0" dirty="0">
                          <a:solidFill>
                            <a:srgbClr val="000000"/>
                          </a:solidFill>
                        </a:rPr>
                        <a:t>Quality  </a:t>
                      </a:r>
                      <a:r>
                        <a:rPr sz="1600" b="1" spc="-10" baseline="0" dirty="0">
                          <a:solidFill>
                            <a:srgbClr val="000000"/>
                          </a:solidFill>
                        </a:rPr>
                        <a:t>Training</a:t>
                      </a:r>
                      <a:endParaRPr sz="1600" b="1" baseline="0" dirty="0">
                        <a:solidFill>
                          <a:srgbClr val="000000"/>
                        </a:solidFill>
                        <a:latin typeface="Roboto Condensed"/>
                        <a:cs typeface="Roboto Condensed"/>
                      </a:endParaRPr>
                    </a:p>
                  </a:txBody>
                  <a:tcPr marL="0" marR="0" marT="26034" marB="0" anchor="ctr"/>
                </a:tc>
                <a:tc>
                  <a:txBody>
                    <a:bodyPr/>
                    <a:lstStyle/>
                    <a:p>
                      <a:pPr marL="57150" marR="36830" algn="ctr">
                        <a:lnSpc>
                          <a:spcPct val="110000"/>
                        </a:lnSpc>
                      </a:pPr>
                      <a:r>
                        <a:rPr sz="1600" b="1" spc="-5" baseline="0" dirty="0">
                          <a:solidFill>
                            <a:srgbClr val="000000"/>
                          </a:solidFill>
                        </a:rPr>
                        <a:t>Dif</a:t>
                      </a:r>
                      <a:r>
                        <a:rPr sz="1600" b="1" spc="-15" baseline="0" dirty="0">
                          <a:solidFill>
                            <a:srgbClr val="000000"/>
                          </a:solidFill>
                        </a:rPr>
                        <a:t>f</a:t>
                      </a:r>
                      <a:r>
                        <a:rPr sz="1600" b="1" spc="-5" baseline="0" dirty="0">
                          <a:solidFill>
                            <a:srgbClr val="000000"/>
                          </a:solidFill>
                        </a:rPr>
                        <a:t>e</a:t>
                      </a:r>
                      <a:r>
                        <a:rPr sz="1600" b="1" spc="-15" baseline="0" dirty="0">
                          <a:solidFill>
                            <a:srgbClr val="000000"/>
                          </a:solidFill>
                        </a:rPr>
                        <a:t>r</a:t>
                      </a:r>
                      <a:r>
                        <a:rPr sz="1600" b="1" spc="-5" baseline="0" dirty="0">
                          <a:solidFill>
                            <a:srgbClr val="000000"/>
                          </a:solidFill>
                        </a:rPr>
                        <a:t>ence  </a:t>
                      </a:r>
                      <a:r>
                        <a:rPr sz="1600" b="1" spc="-10" baseline="0" dirty="0">
                          <a:solidFill>
                            <a:srgbClr val="000000"/>
                          </a:solidFill>
                        </a:rPr>
                        <a:t>(Before</a:t>
                      </a:r>
                      <a:endParaRPr sz="1600" b="1" baseline="0" dirty="0">
                        <a:solidFill>
                          <a:srgbClr val="000000"/>
                        </a:solidFill>
                      </a:endParaRPr>
                    </a:p>
                    <a:p>
                      <a:pPr marL="12065" algn="ctr">
                        <a:lnSpc>
                          <a:spcPct val="100000"/>
                        </a:lnSpc>
                        <a:spcBef>
                          <a:spcPts val="120"/>
                        </a:spcBef>
                      </a:pPr>
                      <a:r>
                        <a:rPr sz="1600" b="1" baseline="0" dirty="0">
                          <a:solidFill>
                            <a:srgbClr val="000000"/>
                          </a:solidFill>
                        </a:rPr>
                        <a:t>−</a:t>
                      </a:r>
                      <a:r>
                        <a:rPr sz="1600" b="1" spc="-105" baseline="0" dirty="0">
                          <a:solidFill>
                            <a:srgbClr val="000000"/>
                          </a:solidFill>
                        </a:rPr>
                        <a:t> </a:t>
                      </a:r>
                      <a:r>
                        <a:rPr sz="1600" b="1" spc="-5" baseline="0" dirty="0">
                          <a:solidFill>
                            <a:srgbClr val="000000"/>
                          </a:solidFill>
                        </a:rPr>
                        <a:t>After)</a:t>
                      </a:r>
                      <a:endParaRPr sz="1600" b="1" baseline="0" dirty="0">
                        <a:solidFill>
                          <a:srgbClr val="000000"/>
                        </a:solidFill>
                        <a:latin typeface="Roboto Condensed"/>
                        <a:cs typeface="Roboto Condensed"/>
                      </a:endParaRPr>
                    </a:p>
                  </a:txBody>
                  <a:tcPr marL="0" marR="0" marT="3810" marB="0" anchor="ctr"/>
                </a:tc>
                <a:tc>
                  <a:txBody>
                    <a:bodyPr/>
                    <a:lstStyle/>
                    <a:p>
                      <a:pPr marL="57150" marR="36830" indent="36195" algn="ctr">
                        <a:lnSpc>
                          <a:spcPct val="110000"/>
                        </a:lnSpc>
                      </a:pPr>
                      <a:r>
                        <a:rPr sz="1600" b="1" spc="-5" baseline="0" dirty="0">
                          <a:solidFill>
                            <a:srgbClr val="000000"/>
                          </a:solidFill>
                        </a:rPr>
                        <a:t>Absolute  Value </a:t>
                      </a:r>
                      <a:r>
                        <a:rPr sz="1600" b="1" baseline="0" dirty="0">
                          <a:solidFill>
                            <a:srgbClr val="000000"/>
                          </a:solidFill>
                        </a:rPr>
                        <a:t>of  </a:t>
                      </a:r>
                      <a:r>
                        <a:rPr sz="1600" b="1" spc="-5" baseline="0" dirty="0">
                          <a:solidFill>
                            <a:srgbClr val="000000"/>
                          </a:solidFill>
                        </a:rPr>
                        <a:t>Dif</a:t>
                      </a:r>
                      <a:r>
                        <a:rPr sz="1600" b="1" spc="-15" baseline="0" dirty="0">
                          <a:solidFill>
                            <a:srgbClr val="000000"/>
                          </a:solidFill>
                        </a:rPr>
                        <a:t>f</a:t>
                      </a:r>
                      <a:r>
                        <a:rPr sz="1600" b="1" spc="-5" baseline="0" dirty="0">
                          <a:solidFill>
                            <a:srgbClr val="000000"/>
                          </a:solidFill>
                        </a:rPr>
                        <a:t>e</a:t>
                      </a:r>
                      <a:r>
                        <a:rPr sz="1600" b="1" spc="-15" baseline="0" dirty="0">
                          <a:solidFill>
                            <a:srgbClr val="000000"/>
                          </a:solidFill>
                        </a:rPr>
                        <a:t>r</a:t>
                      </a:r>
                      <a:r>
                        <a:rPr sz="1600" b="1" spc="-5" baseline="0" dirty="0">
                          <a:solidFill>
                            <a:srgbClr val="000000"/>
                          </a:solidFill>
                        </a:rPr>
                        <a:t>ence</a:t>
                      </a:r>
                      <a:endParaRPr sz="1600" b="1" baseline="0" dirty="0">
                        <a:solidFill>
                          <a:srgbClr val="000000"/>
                        </a:solidFill>
                        <a:latin typeface="Roboto Condensed"/>
                        <a:cs typeface="Roboto Condensed"/>
                      </a:endParaRPr>
                    </a:p>
                  </a:txBody>
                  <a:tcPr marL="0" marR="0" marT="3810" marB="0" anchor="ctr"/>
                </a:tc>
                <a:tc>
                  <a:txBody>
                    <a:bodyPr/>
                    <a:lstStyle/>
                    <a:p>
                      <a:pPr marL="57150" marR="36830" indent="69215" algn="ctr">
                        <a:lnSpc>
                          <a:spcPct val="110000"/>
                        </a:lnSpc>
                        <a:spcBef>
                          <a:spcPts val="204"/>
                        </a:spcBef>
                      </a:pPr>
                      <a:r>
                        <a:rPr sz="1600" b="1" baseline="0" dirty="0">
                          <a:solidFill>
                            <a:srgbClr val="000000"/>
                          </a:solidFill>
                        </a:rPr>
                        <a:t>Rank of  </a:t>
                      </a:r>
                      <a:r>
                        <a:rPr sz="1600" b="1" spc="-5" baseline="0" dirty="0">
                          <a:solidFill>
                            <a:srgbClr val="000000"/>
                          </a:solidFill>
                        </a:rPr>
                        <a:t>Absolute  Value </a:t>
                      </a:r>
                      <a:r>
                        <a:rPr sz="1600" b="1" baseline="0" dirty="0">
                          <a:solidFill>
                            <a:srgbClr val="000000"/>
                          </a:solidFill>
                        </a:rPr>
                        <a:t>of  </a:t>
                      </a:r>
                      <a:r>
                        <a:rPr sz="1600" b="1" spc="-5" baseline="0" dirty="0">
                          <a:solidFill>
                            <a:srgbClr val="000000"/>
                          </a:solidFill>
                        </a:rPr>
                        <a:t>Dif</a:t>
                      </a:r>
                      <a:r>
                        <a:rPr sz="1600" b="1" spc="-15" baseline="0" dirty="0">
                          <a:solidFill>
                            <a:srgbClr val="000000"/>
                          </a:solidFill>
                        </a:rPr>
                        <a:t>f</a:t>
                      </a:r>
                      <a:r>
                        <a:rPr sz="1600" b="1" spc="-5" baseline="0" dirty="0">
                          <a:solidFill>
                            <a:srgbClr val="000000"/>
                          </a:solidFill>
                        </a:rPr>
                        <a:t>e</a:t>
                      </a:r>
                      <a:r>
                        <a:rPr sz="1600" b="1" spc="-15" baseline="0" dirty="0">
                          <a:solidFill>
                            <a:srgbClr val="000000"/>
                          </a:solidFill>
                        </a:rPr>
                        <a:t>r</a:t>
                      </a:r>
                      <a:r>
                        <a:rPr sz="1600" b="1" spc="-5" baseline="0" dirty="0">
                          <a:solidFill>
                            <a:srgbClr val="000000"/>
                          </a:solidFill>
                        </a:rPr>
                        <a:t>ence</a:t>
                      </a:r>
                      <a:endParaRPr sz="1600" b="1" baseline="0" dirty="0">
                        <a:solidFill>
                          <a:srgbClr val="000000"/>
                        </a:solidFill>
                        <a:latin typeface="Roboto Condensed"/>
                        <a:cs typeface="Roboto Condensed"/>
                      </a:endParaRPr>
                    </a:p>
                  </a:txBody>
                  <a:tcPr marL="0" marR="0" marT="26034" marB="0" anchor="ctr"/>
                </a:tc>
                <a:tc>
                  <a:txBody>
                    <a:bodyPr/>
                    <a:lstStyle/>
                    <a:p>
                      <a:pPr marL="136525" marR="67310" indent="-48895" algn="ctr">
                        <a:lnSpc>
                          <a:spcPct val="110000"/>
                        </a:lnSpc>
                      </a:pPr>
                      <a:r>
                        <a:rPr sz="1600" b="1" spc="-5" baseline="0" dirty="0">
                          <a:solidFill>
                            <a:srgbClr val="000000"/>
                          </a:solidFill>
                        </a:rPr>
                        <a:t>Signed  </a:t>
                      </a:r>
                      <a:r>
                        <a:rPr sz="1600" b="1" baseline="0" dirty="0">
                          <a:solidFill>
                            <a:srgbClr val="000000"/>
                          </a:solidFill>
                        </a:rPr>
                        <a:t>Rank</a:t>
                      </a:r>
                      <a:endParaRPr sz="1600" b="1" baseline="0" dirty="0">
                        <a:solidFill>
                          <a:srgbClr val="000000"/>
                        </a:solidFill>
                        <a:latin typeface="Roboto Condensed"/>
                        <a:cs typeface="Roboto Condensed"/>
                      </a:endParaRPr>
                    </a:p>
                  </a:txBody>
                  <a:tcPr marL="0" marR="0" marT="0" marB="0" anchor="ctr"/>
                </a:tc>
                <a:extLst>
                  <a:ext uri="{0D108BD9-81ED-4DB2-BD59-A6C34878D82A}">
                    <a16:rowId xmlns:a16="http://schemas.microsoft.com/office/drawing/2014/main" xmlns="" val="10001"/>
                  </a:ext>
                </a:extLst>
              </a:tr>
              <a:tr h="206375">
                <a:tc>
                  <a:txBody>
                    <a:bodyPr/>
                    <a:lstStyle/>
                    <a:p>
                      <a:pPr marL="12700" algn="ctr">
                        <a:lnSpc>
                          <a:spcPct val="100000"/>
                        </a:lnSpc>
                        <a:spcBef>
                          <a:spcPts val="125"/>
                        </a:spcBef>
                      </a:pPr>
                      <a:r>
                        <a:rPr sz="1600" baseline="0" dirty="0">
                          <a:solidFill>
                            <a:srgbClr val="000000"/>
                          </a:solidFill>
                        </a:rPr>
                        <a:t>A</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20.5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25.5</a:t>
                      </a:r>
                      <a:endParaRPr sz="1600" baseline="0" dirty="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−5</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5</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2"/>
                  </a:ext>
                </a:extLst>
              </a:tr>
              <a:tr h="206375">
                <a:tc>
                  <a:txBody>
                    <a:bodyPr/>
                    <a:lstStyle/>
                    <a:p>
                      <a:pPr marL="12700" algn="ctr">
                        <a:lnSpc>
                          <a:spcPct val="100000"/>
                        </a:lnSpc>
                        <a:spcBef>
                          <a:spcPts val="125"/>
                        </a:spcBef>
                      </a:pPr>
                      <a:r>
                        <a:rPr sz="1600" baseline="0" dirty="0">
                          <a:solidFill>
                            <a:srgbClr val="000000"/>
                          </a:solidFill>
                        </a:rPr>
                        <a:t>B</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33.5</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33.5</a:t>
                      </a:r>
                      <a:endParaRPr sz="1600" baseline="0">
                        <a:solidFill>
                          <a:srgbClr val="000000"/>
                        </a:solidFill>
                        <a:latin typeface="STIX"/>
                        <a:cs typeface="STIX"/>
                      </a:endParaRPr>
                    </a:p>
                  </a:txBody>
                  <a:tcPr marL="0" marR="0" marT="15875" marB="0"/>
                </a:tc>
                <a:tc>
                  <a:txBody>
                    <a:bodyPr/>
                    <a:lstStyle/>
                    <a:p>
                      <a:pPr marR="247650" algn="ctr">
                        <a:lnSpc>
                          <a:spcPct val="100000"/>
                        </a:lnSpc>
                        <a:spcBef>
                          <a:spcPts val="125"/>
                        </a:spcBef>
                      </a:pPr>
                      <a:r>
                        <a:rPr sz="1600" baseline="0" dirty="0">
                          <a:solidFill>
                            <a:srgbClr val="000000"/>
                          </a:solidFill>
                        </a:rPr>
                        <a:t>0</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0</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spc="-5" baseline="0" dirty="0">
                          <a:solidFill>
                            <a:srgbClr val="000000"/>
                          </a:solidFill>
                        </a:rPr>
                        <a:t>Ignore</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spc="-5" baseline="0" dirty="0">
                          <a:solidFill>
                            <a:srgbClr val="000000"/>
                          </a:solidFill>
                        </a:rPr>
                        <a:t>Ignore</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3"/>
                  </a:ext>
                </a:extLst>
              </a:tr>
              <a:tr h="206375">
                <a:tc>
                  <a:txBody>
                    <a:bodyPr/>
                    <a:lstStyle/>
                    <a:p>
                      <a:pPr marL="12700" algn="ctr">
                        <a:lnSpc>
                          <a:spcPct val="100000"/>
                        </a:lnSpc>
                        <a:spcBef>
                          <a:spcPts val="125"/>
                        </a:spcBef>
                      </a:pPr>
                      <a:r>
                        <a:rPr sz="1600" baseline="0" dirty="0">
                          <a:solidFill>
                            <a:srgbClr val="000000"/>
                          </a:solidFill>
                        </a:rPr>
                        <a:t>C</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29.5</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35.5</a:t>
                      </a:r>
                      <a:endParaRPr sz="1600" baseline="0" dirty="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8</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−8</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4"/>
                  </a:ext>
                </a:extLst>
              </a:tr>
              <a:tr h="206375">
                <a:tc>
                  <a:txBody>
                    <a:bodyPr/>
                    <a:lstStyle/>
                    <a:p>
                      <a:pPr marL="12700" algn="ctr">
                        <a:lnSpc>
                          <a:spcPct val="100000"/>
                        </a:lnSpc>
                        <a:spcBef>
                          <a:spcPts val="125"/>
                        </a:spcBef>
                      </a:pPr>
                      <a:r>
                        <a:rPr sz="1600" baseline="0" dirty="0">
                          <a:solidFill>
                            <a:srgbClr val="000000"/>
                          </a:solidFill>
                        </a:rPr>
                        <a:t>D</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35.0</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32.0</a:t>
                      </a:r>
                      <a:endParaRPr sz="1600" baseline="0" dirty="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+3</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3</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5"/>
                  </a:ext>
                </a:extLst>
              </a:tr>
              <a:tr h="206375">
                <a:tc>
                  <a:txBody>
                    <a:bodyPr/>
                    <a:lstStyle/>
                    <a:p>
                      <a:pPr marL="12700" algn="ctr">
                        <a:lnSpc>
                          <a:spcPct val="100000"/>
                        </a:lnSpc>
                        <a:spcBef>
                          <a:spcPts val="125"/>
                        </a:spcBef>
                      </a:pPr>
                      <a:r>
                        <a:rPr sz="1600" baseline="0" dirty="0">
                          <a:solidFill>
                            <a:srgbClr val="000000"/>
                          </a:solidFill>
                        </a:rPr>
                        <a:t>E</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30.5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35.5</a:t>
                      </a:r>
                      <a:endParaRPr sz="1600" baseline="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−5</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5</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6"/>
                  </a:ext>
                </a:extLst>
              </a:tr>
              <a:tr h="206375">
                <a:tc>
                  <a:txBody>
                    <a:bodyPr/>
                    <a:lstStyle/>
                    <a:p>
                      <a:pPr marL="12700" algn="ctr">
                        <a:lnSpc>
                          <a:spcPct val="100000"/>
                        </a:lnSpc>
                        <a:spcBef>
                          <a:spcPts val="125"/>
                        </a:spcBef>
                      </a:pPr>
                      <a:r>
                        <a:rPr sz="1600" baseline="0" dirty="0">
                          <a:solidFill>
                            <a:srgbClr val="000000"/>
                          </a:solidFill>
                        </a:rPr>
                        <a:t>F</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18.5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17.5</a:t>
                      </a:r>
                      <a:endParaRPr sz="1600" baseline="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+1</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1</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1</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+1</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7"/>
                  </a:ext>
                </a:extLst>
              </a:tr>
              <a:tr h="206375">
                <a:tc>
                  <a:txBody>
                    <a:bodyPr/>
                    <a:lstStyle/>
                    <a:p>
                      <a:pPr marL="12700" algn="ctr">
                        <a:lnSpc>
                          <a:spcPct val="100000"/>
                        </a:lnSpc>
                        <a:spcBef>
                          <a:spcPts val="125"/>
                        </a:spcBef>
                      </a:pPr>
                      <a:r>
                        <a:rPr sz="1600" baseline="0" dirty="0">
                          <a:solidFill>
                            <a:srgbClr val="000000"/>
                          </a:solidFill>
                        </a:rPr>
                        <a:t>G</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27.5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32.5</a:t>
                      </a:r>
                      <a:endParaRPr sz="1600" baseline="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−5</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−6</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8"/>
                  </a:ext>
                </a:extLst>
              </a:tr>
              <a:tr h="206375">
                <a:tc>
                  <a:txBody>
                    <a:bodyPr/>
                    <a:lstStyle/>
                    <a:p>
                      <a:pPr marL="12700" algn="ctr">
                        <a:lnSpc>
                          <a:spcPct val="100000"/>
                        </a:lnSpc>
                        <a:spcBef>
                          <a:spcPts val="125"/>
                        </a:spcBef>
                      </a:pPr>
                      <a:r>
                        <a:rPr sz="1600" baseline="0" dirty="0">
                          <a:solidFill>
                            <a:srgbClr val="000000"/>
                          </a:solidFill>
                        </a:rPr>
                        <a:t>H</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30.5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33.5</a:t>
                      </a:r>
                      <a:endParaRPr sz="1600" baseline="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−3</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3</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−3.5</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09"/>
                  </a:ext>
                </a:extLst>
              </a:tr>
              <a:tr h="206375">
                <a:tc>
                  <a:txBody>
                    <a:bodyPr/>
                    <a:lstStyle/>
                    <a:p>
                      <a:pPr marL="12700" algn="ctr">
                        <a:lnSpc>
                          <a:spcPct val="100000"/>
                        </a:lnSpc>
                        <a:spcBef>
                          <a:spcPts val="125"/>
                        </a:spcBef>
                      </a:pPr>
                      <a:r>
                        <a:rPr sz="1600" baseline="0" dirty="0">
                          <a:solidFill>
                            <a:srgbClr val="000000"/>
                          </a:solidFill>
                        </a:rPr>
                        <a:t>I</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15.5</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17.5</a:t>
                      </a:r>
                      <a:endParaRPr sz="1600" baseline="0" dirty="0">
                        <a:solidFill>
                          <a:srgbClr val="000000"/>
                        </a:solidFill>
                        <a:latin typeface="STIX"/>
                        <a:cs typeface="STIX"/>
                      </a:endParaRPr>
                    </a:p>
                  </a:txBody>
                  <a:tcPr marL="0" marR="0" marT="15875" marB="0"/>
                </a:tc>
                <a:tc>
                  <a:txBody>
                    <a:bodyPr/>
                    <a:lstStyle/>
                    <a:p>
                      <a:pPr marR="217170" algn="ctr">
                        <a:lnSpc>
                          <a:spcPct val="100000"/>
                        </a:lnSpc>
                        <a:spcBef>
                          <a:spcPts val="125"/>
                        </a:spcBef>
                      </a:pPr>
                      <a:r>
                        <a:rPr sz="1600" baseline="0" dirty="0">
                          <a:solidFill>
                            <a:srgbClr val="000000"/>
                          </a:solidFill>
                        </a:rPr>
                        <a:t>−2</a:t>
                      </a:r>
                      <a:endParaRPr sz="1600" baseline="0" dirty="0">
                        <a:solidFill>
                          <a:srgbClr val="000000"/>
                        </a:solidFill>
                        <a:latin typeface="STIX"/>
                        <a:cs typeface="STIX"/>
                      </a:endParaRPr>
                    </a:p>
                  </a:txBody>
                  <a:tcPr marL="0" marR="0" marT="15875" marB="0"/>
                </a:tc>
                <a:tc>
                  <a:txBody>
                    <a:bodyPr/>
                    <a:lstStyle/>
                    <a:p>
                      <a:pPr marR="264795" algn="ctr">
                        <a:lnSpc>
                          <a:spcPct val="100000"/>
                        </a:lnSpc>
                        <a:spcBef>
                          <a:spcPts val="125"/>
                        </a:spcBef>
                      </a:pPr>
                      <a:r>
                        <a:rPr sz="1600" baseline="0" dirty="0">
                          <a:solidFill>
                            <a:srgbClr val="000000"/>
                          </a:solidFill>
                        </a:rPr>
                        <a:t>2</a:t>
                      </a:r>
                      <a:endParaRPr sz="1600" baseline="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2</a:t>
                      </a:r>
                      <a:endParaRPr sz="1600" baseline="0" dirty="0">
                        <a:solidFill>
                          <a:srgbClr val="000000"/>
                        </a:solidFill>
                        <a:latin typeface="STIX"/>
                        <a:cs typeface="STIX"/>
                      </a:endParaRPr>
                    </a:p>
                  </a:txBody>
                  <a:tcPr marL="0" marR="0" marT="15875" marB="0"/>
                </a:tc>
                <a:tc>
                  <a:txBody>
                    <a:bodyPr/>
                    <a:lstStyle/>
                    <a:p>
                      <a:pPr marL="12700" algn="ctr">
                        <a:lnSpc>
                          <a:spcPct val="100000"/>
                        </a:lnSpc>
                        <a:spcBef>
                          <a:spcPts val="125"/>
                        </a:spcBef>
                      </a:pPr>
                      <a:r>
                        <a:rPr sz="1600" baseline="0" dirty="0">
                          <a:solidFill>
                            <a:srgbClr val="000000"/>
                          </a:solidFill>
                        </a:rPr>
                        <a:t>−2</a:t>
                      </a:r>
                      <a:endParaRPr sz="1600" baseline="0" dirty="0">
                        <a:solidFill>
                          <a:srgbClr val="000000"/>
                        </a:solidFill>
                        <a:latin typeface="STIX"/>
                        <a:cs typeface="STIX"/>
                      </a:endParaRPr>
                    </a:p>
                  </a:txBody>
                  <a:tcPr marL="0" marR="0" marT="15875" marB="0"/>
                </a:tc>
                <a:extLst>
                  <a:ext uri="{0D108BD9-81ED-4DB2-BD59-A6C34878D82A}">
                    <a16:rowId xmlns:a16="http://schemas.microsoft.com/office/drawing/2014/main" xmlns="" val="10010"/>
                  </a:ext>
                </a:extLst>
              </a:tr>
              <a:tr h="394970">
                <a:tc gridSpan="7">
                  <a:txBody>
                    <a:bodyPr/>
                    <a:lstStyle/>
                    <a:p>
                      <a:pPr marR="67945" algn="r">
                        <a:lnSpc>
                          <a:spcPct val="100000"/>
                        </a:lnSpc>
                        <a:spcBef>
                          <a:spcPts val="125"/>
                        </a:spcBef>
                      </a:pPr>
                      <a:r>
                        <a:rPr sz="1600" spc="-10" baseline="0" dirty="0">
                          <a:solidFill>
                            <a:srgbClr val="000000"/>
                          </a:solidFill>
                        </a:rPr>
                        <a:t>T</a:t>
                      </a:r>
                      <a:r>
                        <a:rPr sz="1600" spc="-15" baseline="-25000" dirty="0">
                          <a:solidFill>
                            <a:srgbClr val="000000"/>
                          </a:solidFill>
                        </a:rPr>
                        <a:t>+</a:t>
                      </a:r>
                      <a:r>
                        <a:rPr sz="1600" spc="-15" baseline="0" dirty="0">
                          <a:solidFill>
                            <a:srgbClr val="000000"/>
                          </a:solidFill>
                        </a:rPr>
                        <a:t>  </a:t>
                      </a:r>
                      <a:r>
                        <a:rPr sz="1600" baseline="0" dirty="0">
                          <a:solidFill>
                            <a:srgbClr val="000000"/>
                          </a:solidFill>
                        </a:rPr>
                        <a:t>= </a:t>
                      </a:r>
                      <a:r>
                        <a:rPr sz="1600" spc="105" baseline="0" dirty="0">
                          <a:solidFill>
                            <a:srgbClr val="000000"/>
                          </a:solidFill>
                        </a:rPr>
                        <a:t> </a:t>
                      </a:r>
                      <a:r>
                        <a:rPr lang="en-US" sz="1600" spc="105" baseline="0" dirty="0">
                          <a:solidFill>
                            <a:srgbClr val="000000"/>
                          </a:solidFill>
                        </a:rPr>
                        <a:t> </a:t>
                      </a:r>
                      <a:r>
                        <a:rPr sz="1600" baseline="0" dirty="0">
                          <a:solidFill>
                            <a:srgbClr val="000000"/>
                          </a:solidFill>
                        </a:rPr>
                        <a:t>4.5</a:t>
                      </a:r>
                    </a:p>
                    <a:p>
                      <a:pPr marR="67945" algn="r">
                        <a:lnSpc>
                          <a:spcPct val="100000"/>
                        </a:lnSpc>
                        <a:spcBef>
                          <a:spcPts val="165"/>
                        </a:spcBef>
                      </a:pPr>
                      <a:r>
                        <a:rPr sz="1600" spc="-10" baseline="0" dirty="0">
                          <a:solidFill>
                            <a:srgbClr val="000000"/>
                          </a:solidFill>
                        </a:rPr>
                        <a:t>T</a:t>
                      </a:r>
                      <a:r>
                        <a:rPr sz="1600" spc="-15" baseline="-25000" dirty="0">
                          <a:solidFill>
                            <a:srgbClr val="000000"/>
                          </a:solidFill>
                        </a:rPr>
                        <a:t>−</a:t>
                      </a:r>
                      <a:r>
                        <a:rPr sz="1600" spc="-15" baseline="0" dirty="0">
                          <a:solidFill>
                            <a:srgbClr val="000000"/>
                          </a:solidFill>
                        </a:rPr>
                        <a:t>  </a:t>
                      </a:r>
                      <a:r>
                        <a:rPr sz="1600" baseline="0" dirty="0">
                          <a:solidFill>
                            <a:srgbClr val="000000"/>
                          </a:solidFill>
                        </a:rPr>
                        <a:t>=</a:t>
                      </a:r>
                      <a:r>
                        <a:rPr sz="1600" spc="-165" baseline="0" dirty="0">
                          <a:solidFill>
                            <a:srgbClr val="000000"/>
                          </a:solidFill>
                        </a:rPr>
                        <a:t> </a:t>
                      </a:r>
                      <a:r>
                        <a:rPr lang="en-US" sz="1600" spc="-165" baseline="0" dirty="0">
                          <a:solidFill>
                            <a:srgbClr val="000000"/>
                          </a:solidFill>
                        </a:rPr>
                        <a:t> </a:t>
                      </a:r>
                      <a:r>
                        <a:rPr sz="1600" baseline="0" dirty="0">
                          <a:solidFill>
                            <a:srgbClr val="000000"/>
                          </a:solidFill>
                        </a:rPr>
                        <a:t>31.5</a:t>
                      </a:r>
                      <a:endParaRPr sz="1600" baseline="0" dirty="0">
                        <a:solidFill>
                          <a:srgbClr val="000000"/>
                        </a:solidFill>
                        <a:latin typeface="STIX"/>
                        <a:cs typeface="STIX"/>
                      </a:endParaRPr>
                    </a:p>
                  </a:txBody>
                  <a:tcPr marL="0" marR="0" marT="15875"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xmlns="" val="10011"/>
                  </a:ext>
                </a:extLst>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2206</TotalTime>
  <Words>2553</Words>
  <Application>Microsoft Office PowerPoint</Application>
  <PresentationFormat>On-screen Show (4:3)</PresentationFormat>
  <Paragraphs>224</Paragraphs>
  <Slides>37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2</vt:i4>
      </vt:variant>
      <vt:variant>
        <vt:lpstr>Slide Titles</vt:lpstr>
      </vt:variant>
      <vt:variant>
        <vt:i4>37</vt:i4>
      </vt:variant>
    </vt:vector>
  </HeadingPairs>
  <TitlesOfParts>
    <vt:vector size="46" baseType="lpstr">
      <vt:lpstr>Arial</vt:lpstr>
      <vt:lpstr>Symbol</vt:lpstr>
      <vt:lpstr>Cambria Math</vt:lpstr>
      <vt:lpstr>Calibri</vt:lpstr>
      <vt:lpstr>Roboto Condensed</vt:lpstr>
      <vt:lpstr>STIX</vt:lpstr>
      <vt:lpstr>Office Theme</vt:lpstr>
      <vt:lpstr>MathType 6.0 Equation</vt:lpstr>
      <vt:lpstr>Equation</vt:lpstr>
      <vt:lpstr>Section 17.2</vt:lpstr>
      <vt:lpstr>Wilcoxon Signed-Rank Test</vt:lpstr>
      <vt:lpstr>Wilcoxon Signed-Rank Test</vt:lpstr>
      <vt:lpstr>Example 17.2.1 </vt:lpstr>
      <vt:lpstr>Example 17.2.1 (cont.)</vt:lpstr>
      <vt:lpstr>Example 17.2.2 </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Example 17.2.2 (cont.)</vt:lpstr>
      <vt:lpstr>Test Procedure for the Wilcoxon Signed-Rank Test </vt:lpstr>
      <vt:lpstr>Test Procedure for the Wilcoxon Signed-Rank Test </vt:lpstr>
      <vt:lpstr>Test Procedure for the Wilcoxon Signed-Rank Test </vt:lpstr>
      <vt:lpstr>Test Procedure for the Wilcoxon Signed-Rank Test </vt:lpstr>
      <vt:lpstr>Test Procedure for the Wilcoxon Signed-Rank Test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Statistics and Data 3e</dc:title>
  <dc:creator>Hawkes Learning</dc:creator>
  <cp:lastModifiedBy>kanthi</cp:lastModifiedBy>
  <cp:revision>697</cp:revision>
  <dcterms:created xsi:type="dcterms:W3CDTF">2013-04-26T14:43:13Z</dcterms:created>
  <dcterms:modified xsi:type="dcterms:W3CDTF">2018-09-14T11:38:35Z</dcterms:modified>
</cp:coreProperties>
</file>