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385" r:id="rId3"/>
    <p:sldId id="357" r:id="rId4"/>
    <p:sldId id="358" r:id="rId5"/>
    <p:sldId id="359" r:id="rId6"/>
    <p:sldId id="360" r:id="rId7"/>
    <p:sldId id="361" r:id="rId8"/>
    <p:sldId id="386" r:id="rId9"/>
    <p:sldId id="363" r:id="rId10"/>
    <p:sldId id="364" r:id="rId11"/>
    <p:sldId id="365" r:id="rId12"/>
    <p:sldId id="366" r:id="rId13"/>
    <p:sldId id="367" r:id="rId14"/>
    <p:sldId id="368" r:id="rId15"/>
    <p:sldId id="369" r:id="rId16"/>
    <p:sldId id="370" r:id="rId17"/>
    <p:sldId id="371" r:id="rId18"/>
    <p:sldId id="384" r:id="rId19"/>
    <p:sldId id="372" r:id="rId20"/>
    <p:sldId id="373" r:id="rId21"/>
    <p:sldId id="387" r:id="rId22"/>
    <p:sldId id="374" r:id="rId23"/>
    <p:sldId id="375" r:id="rId24"/>
    <p:sldId id="376" r:id="rId25"/>
    <p:sldId id="377" r:id="rId26"/>
    <p:sldId id="378" r:id="rId27"/>
    <p:sldId id="379" r:id="rId28"/>
    <p:sldId id="380" r:id="rId29"/>
    <p:sldId id="381" r:id="rId30"/>
    <p:sldId id="382" r:id="rId31"/>
    <p:sldId id="383" r:id="rId32"/>
  </p:sldIdLst>
  <p:sldSz cx="9144000" cy="6858000" type="screen4x3"/>
  <p:notesSz cx="6858000" cy="9144000"/>
  <p:embeddedFontLst>
    <p:embeddedFont>
      <p:font typeface="Cambria Math" panose="02040503050406030204" pitchFamily="18" charset="0"/>
      <p:regular r:id="rId35"/>
    </p:embeddedFont>
    <p:embeddedFont>
      <p:font typeface="Calibri" panose="020F0502020204030204" pitchFamily="34" charset="0"/>
      <p:regular r:id="rId36"/>
      <p:bold r:id="rId37"/>
      <p:italic r:id="rId38"/>
      <p:boldItalic r:id="rId39"/>
    </p:embeddedFont>
    <p:embeddedFont>
      <p:font typeface="Roboto Condensed" panose="020B0604020202020204" charset="0"/>
      <p:regular r:id="rId40"/>
      <p:bold r:id="rId41"/>
      <p:italic r:id="rId42"/>
      <p:boldItalic r:id="rId4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2"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F497D"/>
    <a:srgbClr val="00007E"/>
    <a:srgbClr val="0000FF"/>
    <a:srgbClr val="366092"/>
    <a:srgbClr val="FF0000"/>
    <a:srgbClr val="C00000"/>
    <a:srgbClr val="FFFFCC"/>
    <a:srgbClr val="007D7D"/>
    <a:srgbClr val="007E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9" autoAdjust="0"/>
    <p:restoredTop sz="94660"/>
  </p:normalViewPr>
  <p:slideViewPr>
    <p:cSldViewPr>
      <p:cViewPr varScale="1">
        <p:scale>
          <a:sx n="114" d="100"/>
          <a:sy n="114" d="100"/>
        </p:scale>
        <p:origin x="174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5.fntdata"/><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font" Target="fonts/font8.fntdata"/><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font" Target="fonts/font6.fntdata"/><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43" Type="http://schemas.openxmlformats.org/officeDocument/2006/relationships/font" Target="fonts/font9.fntdata"/><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4.fntdata"/><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font" Target="fonts/font7.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9/14/2018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3.bin"/><Relationship Id="rId4" Type="http://schemas.openxmlformats.org/officeDocument/2006/relationships/image" Target="../media/image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17.3</a:t>
            </a:r>
          </a:p>
        </p:txBody>
      </p:sp>
      <p:sp>
        <p:nvSpPr>
          <p:cNvPr id="3" name="Subtitle 2"/>
          <p:cNvSpPr>
            <a:spLocks noGrp="1"/>
          </p:cNvSpPr>
          <p:nvPr>
            <p:ph type="subTitle" idx="4294967295"/>
          </p:nvPr>
        </p:nvSpPr>
        <p:spPr>
          <a:xfrm>
            <a:off x="1371600" y="3502152"/>
            <a:ext cx="6400800" cy="584775"/>
          </a:xfrm>
          <a:prstGeom prst="rect">
            <a:avLst/>
          </a:prstGeom>
        </p:spPr>
        <p:txBody>
          <a:bodyPr rtlCol="0" anchor="t" anchorCtr="1">
            <a:spAutoFit/>
          </a:bodyPr>
          <a:lstStyle/>
          <a:p>
            <a:pPr algn="ctr">
              <a:buNone/>
              <a:defRPr/>
            </a:pPr>
            <a:r>
              <a:rPr lang="en-US" b="1" i="1" dirty="0">
                <a:solidFill>
                  <a:srgbClr val="1F497D"/>
                </a:solidFill>
              </a:rPr>
              <a:t>The </a:t>
            </a:r>
            <a:r>
              <a:rPr lang="en-US" b="1" i="1" dirty="0" err="1">
                <a:solidFill>
                  <a:srgbClr val="1F497D"/>
                </a:solidFill>
              </a:rPr>
              <a:t>Wilcoxon</a:t>
            </a:r>
            <a:r>
              <a:rPr lang="en-US" b="1" i="1" dirty="0">
                <a:solidFill>
                  <a:srgbClr val="1F497D"/>
                </a:solidFill>
              </a:rPr>
              <a:t> Rank-Sum Test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normAutofit lnSpcReduction="10000"/>
          </a:bodyPr>
          <a:lstStyle/>
          <a:p>
            <a:r>
              <a:rPr lang="en-US" dirty="0"/>
              <a:t>Since the hospital administrator is interested in knowing if the length of stay in the pediatric ward is </a:t>
            </a:r>
            <a:r>
              <a:rPr lang="en-US" i="1" dirty="0"/>
              <a:t>longer </a:t>
            </a:r>
            <a:r>
              <a:rPr lang="en-US" dirty="0"/>
              <a:t>than in the geriatric ward, this is a one-sided test.</a:t>
            </a:r>
          </a:p>
          <a:p>
            <a:pPr marL="511175" indent="-511175"/>
            <a:r>
              <a:rPr lang="en-US" i="1" dirty="0"/>
              <a:t>H</a:t>
            </a:r>
            <a:r>
              <a:rPr lang="en-US" baseline="-25000" dirty="0"/>
              <a:t>0</a:t>
            </a:r>
            <a:r>
              <a:rPr lang="en-US" dirty="0"/>
              <a:t>: The probability distributions of the length of hospital stay for the pediatric ward and the geriatric ward are the same. </a:t>
            </a:r>
          </a:p>
          <a:p>
            <a:pPr marL="511175" indent="-511175"/>
            <a:r>
              <a:rPr lang="en-US" i="1" dirty="0"/>
              <a:t>H</a:t>
            </a:r>
            <a:r>
              <a:rPr lang="en-US" i="1" baseline="-25000" dirty="0"/>
              <a:t>a</a:t>
            </a:r>
            <a:r>
              <a:rPr lang="en-US" dirty="0"/>
              <a:t>: The probability distribution for length of hospital stay in the pediatric ward is shifted to the right of that of the probability distribution of length of stay in the geriatric ward.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normAutofit lnSpcReduction="10000"/>
          </a:bodyPr>
          <a:lstStyle/>
          <a:p>
            <a:r>
              <a:rPr lang="en-US" b="1" dirty="0"/>
              <a:t>Step 2: </a:t>
            </a:r>
            <a:r>
              <a:rPr lang="en-US" dirty="0"/>
              <a:t>Specify the significance level </a:t>
            </a:r>
            <a:r>
              <a:rPr lang="el-GR" i="1" dirty="0">
                <a:latin typeface="Cambria Math" panose="02040503050406030204" pitchFamily="18" charset="0"/>
                <a:ea typeface="Cambria Math" panose="02040503050406030204" pitchFamily="18" charset="0"/>
              </a:rPr>
              <a:t>α</a:t>
            </a:r>
            <a:r>
              <a:rPr lang="en-US" dirty="0" smtClean="0"/>
              <a:t>. </a:t>
            </a:r>
            <a:endParaRPr lang="en-US" dirty="0"/>
          </a:p>
          <a:p>
            <a:r>
              <a:rPr lang="en-US" dirty="0"/>
              <a:t>The level of the test is specified in the problem to be</a:t>
            </a:r>
            <a:r>
              <a:rPr lang="en-US" i="1" dirty="0"/>
              <a:t> </a:t>
            </a:r>
            <a:br>
              <a:rPr lang="en-US" i="1" dirty="0"/>
            </a:br>
            <a:r>
              <a:rPr lang="el-GR" i="1" dirty="0">
                <a:latin typeface="Cambria Math" panose="02040503050406030204" pitchFamily="18" charset="0"/>
                <a:ea typeface="Cambria Math" panose="02040503050406030204" pitchFamily="18" charset="0"/>
              </a:rPr>
              <a:t>α</a:t>
            </a:r>
            <a:r>
              <a:rPr lang="en-US" i="1" dirty="0" smtClean="0"/>
              <a:t> </a:t>
            </a:r>
            <a:r>
              <a:rPr lang="en-US" dirty="0"/>
              <a:t>= 0.05. </a:t>
            </a:r>
          </a:p>
          <a:p>
            <a:r>
              <a:rPr lang="en-US" b="1" dirty="0"/>
              <a:t>Step 3:</a:t>
            </a:r>
            <a:r>
              <a:rPr lang="en-US" dirty="0"/>
              <a:t> Validate the assumptions of the hypothesis test, identify the appropriate test statistic and compute its value. </a:t>
            </a:r>
          </a:p>
          <a:p>
            <a:r>
              <a:rPr lang="en-US" dirty="0"/>
              <a:t>The assumptions have already been verified. </a:t>
            </a:r>
          </a:p>
          <a:p>
            <a:pPr marL="461963"/>
            <a:r>
              <a:rPr lang="en-US" dirty="0"/>
              <a:t>Data can be ranked (length of stay). </a:t>
            </a:r>
          </a:p>
          <a:p>
            <a:pPr marL="461963"/>
            <a:r>
              <a:rPr lang="en-US" dirty="0"/>
              <a:t>The two samples are selected in an independent and random fashion. </a:t>
            </a:r>
          </a:p>
          <a:p>
            <a:endParaRPr lang="en-US" dirty="0"/>
          </a:p>
        </p:txBody>
      </p:sp>
      <p:pic>
        <p:nvPicPr>
          <p:cNvPr id="4" name="Picture 2"/>
          <p:cNvPicPr>
            <a:picLocks noChangeAspect="1" noChangeArrowheads="1"/>
          </p:cNvPicPr>
          <p:nvPr/>
        </p:nvPicPr>
        <p:blipFill>
          <a:blip r:embed="rId2" cstate="print"/>
          <a:srcRect/>
          <a:stretch>
            <a:fillRect/>
          </a:stretch>
        </p:blipFill>
        <p:spPr bwMode="auto">
          <a:xfrm>
            <a:off x="533400" y="4343400"/>
            <a:ext cx="365760" cy="381663"/>
          </a:xfrm>
          <a:prstGeom prst="rect">
            <a:avLst/>
          </a:prstGeom>
          <a:noFill/>
          <a:ln w="9525">
            <a:noFill/>
            <a:miter lim="800000"/>
            <a:headEnd/>
            <a:tailEnd/>
          </a:ln>
        </p:spPr>
      </p:pic>
      <p:pic>
        <p:nvPicPr>
          <p:cNvPr id="5" name="Picture 2"/>
          <p:cNvPicPr>
            <a:picLocks noChangeAspect="1" noChangeArrowheads="1"/>
          </p:cNvPicPr>
          <p:nvPr/>
        </p:nvPicPr>
        <p:blipFill>
          <a:blip r:embed="rId2" cstate="print"/>
          <a:srcRect/>
          <a:stretch>
            <a:fillRect/>
          </a:stretch>
        </p:blipFill>
        <p:spPr bwMode="auto">
          <a:xfrm>
            <a:off x="533400" y="4800600"/>
            <a:ext cx="365760" cy="3816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lstStyle/>
          <a:p>
            <a:r>
              <a:rPr lang="en-US" dirty="0"/>
              <a:t>The </a:t>
            </a:r>
            <a:r>
              <a:rPr lang="en-US" dirty="0" err="1"/>
              <a:t>Wilcoxon</a:t>
            </a:r>
            <a:r>
              <a:rPr lang="en-US" dirty="0"/>
              <a:t> Rank-Sum Test uses the idea that if the null hypothesis is true, both samples come from the same population and you should be able to combine them. After the samples are combined, rank the data and compute the sum of the ranks for each sample. In our example, the </a:t>
            </a:r>
            <a:r>
              <a:rPr lang="en-US" dirty="0" err="1"/>
              <a:t>Wilcoxon</a:t>
            </a:r>
            <a:r>
              <a:rPr lang="en-US" dirty="0"/>
              <a:t> Rank-Sum Test compares the sum of the ranks, the </a:t>
            </a:r>
            <a:r>
              <a:rPr lang="en-US" i="1" dirty="0"/>
              <a:t>Rank-Sum</a:t>
            </a:r>
            <a:r>
              <a:rPr lang="en-US" dirty="0"/>
              <a:t>, for the pediatric ward patients to the sum of the ranks for the geriatric ward patients.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lstStyle/>
          <a:p>
            <a:r>
              <a:rPr lang="en-US" dirty="0"/>
              <a:t>If the null hypothesis is true, we would expect the Rank-Sums to have approximately the same value. If the Rank-Sums are very different, it will cause us to doubt that the observations come from the same population. Thus, the Rank-Sum will be the measure which will be used for our test statistic. How large a difference in the Rank- Sums is necessary before they are considered significantly different? This question is answered by the critical values specified in </a:t>
            </a:r>
            <a:r>
              <a:rPr lang="en-US" b="1" dirty="0"/>
              <a:t>Step 4</a:t>
            </a:r>
            <a:r>
              <a:rPr lang="en-US"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lstStyle/>
          <a:p>
            <a:r>
              <a:rPr lang="en-US" dirty="0"/>
              <a:t>If </a:t>
            </a:r>
            <a:r>
              <a:rPr lang="en-US" i="1" dirty="0"/>
              <a:t>n </a:t>
            </a:r>
            <a:r>
              <a:rPr lang="en-US" dirty="0"/>
              <a:t>≤ 10, the test statistic is given by the Rank-Sum associated with the population from which the smallest sample is taken. </a:t>
            </a:r>
          </a:p>
          <a:p>
            <a:r>
              <a:rPr lang="en-US" i="1" dirty="0"/>
              <a:t>T</a:t>
            </a:r>
            <a:r>
              <a:rPr lang="en-US" dirty="0"/>
              <a:t> = the Rank-Sum of the population with the smallest sample size.</a:t>
            </a:r>
          </a:p>
          <a:p>
            <a:r>
              <a:rPr lang="en-US" dirty="0"/>
              <a:t>If the sample sizes are equal, use the Rank-Sum associated with the population in the alternative hypothesis which is specified to be shifted to the right or shifted to the left.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normAutofit lnSpcReduction="10000"/>
          </a:bodyPr>
          <a:lstStyle/>
          <a:p>
            <a:r>
              <a:rPr lang="en-US" dirty="0"/>
              <a:t>If </a:t>
            </a:r>
            <a:r>
              <a:rPr lang="en-US" i="1" dirty="0"/>
              <a:t>n </a:t>
            </a:r>
            <a:r>
              <a:rPr lang="en-US" dirty="0"/>
              <a:t>&gt; 10, the test statistic is given in the procedure following this example. The distribution of the test statistic can be approximated by a standard normal distribution. </a:t>
            </a:r>
          </a:p>
          <a:p>
            <a:r>
              <a:rPr lang="en-US" dirty="0"/>
              <a:t>For the hospital example, </a:t>
            </a:r>
            <a:r>
              <a:rPr lang="en-US" i="1" dirty="0"/>
              <a:t>n</a:t>
            </a:r>
            <a:r>
              <a:rPr lang="en-US" baseline="-25000" dirty="0"/>
              <a:t>1</a:t>
            </a:r>
            <a:r>
              <a:rPr lang="en-US" dirty="0"/>
              <a:t> = 10 and </a:t>
            </a:r>
            <a:r>
              <a:rPr lang="en-US" i="1" dirty="0"/>
              <a:t>n</a:t>
            </a:r>
            <a:r>
              <a:rPr lang="en-US" baseline="-25000" dirty="0"/>
              <a:t>2</a:t>
            </a:r>
            <a:r>
              <a:rPr lang="en-US" dirty="0"/>
              <a:t> = 10. Since the two sample sizes are the same, we will use the Rank-Sum associated with the pediatric ward since it is specified to be shifted to the right of the geriatric ward in the alternative hypothesis. </a:t>
            </a:r>
          </a:p>
          <a:p>
            <a:r>
              <a:rPr lang="en-US" dirty="0"/>
              <a:t>Since </a:t>
            </a:r>
            <a:r>
              <a:rPr lang="en-US" i="1" dirty="0"/>
              <a:t>n</a:t>
            </a:r>
            <a:r>
              <a:rPr lang="en-US" baseline="-25000" dirty="0"/>
              <a:t>1</a:t>
            </a:r>
            <a:r>
              <a:rPr lang="en-US" dirty="0"/>
              <a:t> = </a:t>
            </a:r>
            <a:r>
              <a:rPr lang="en-US" i="1" dirty="0"/>
              <a:t>n</a:t>
            </a:r>
            <a:r>
              <a:rPr lang="en-US" baseline="-25000" dirty="0"/>
              <a:t>2</a:t>
            </a:r>
            <a:r>
              <a:rPr lang="en-US" dirty="0"/>
              <a:t>, </a:t>
            </a:r>
            <a:r>
              <a:rPr lang="en-US" i="1" dirty="0"/>
              <a:t>T</a:t>
            </a:r>
            <a:r>
              <a:rPr lang="en-US" dirty="0"/>
              <a:t> = the Rank-Sum of the population specified to be shifted to the right.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lstStyle/>
          <a:p>
            <a:r>
              <a:rPr lang="en-US" b="1" dirty="0"/>
              <a:t>Step 4: </a:t>
            </a:r>
            <a:r>
              <a:rPr lang="en-US" dirty="0"/>
              <a:t>Determine the critical value(s) or </a:t>
            </a:r>
            <a:r>
              <a:rPr lang="en-US" i="1" dirty="0"/>
              <a:t>P</a:t>
            </a:r>
            <a:r>
              <a:rPr lang="en-US" dirty="0"/>
              <a:t>-value. If </a:t>
            </a:r>
            <a:br>
              <a:rPr lang="en-US" dirty="0"/>
            </a:br>
            <a:r>
              <a:rPr lang="en-US" i="1" dirty="0"/>
              <a:t>n</a:t>
            </a:r>
            <a:r>
              <a:rPr lang="en-US" dirty="0"/>
              <a:t> ≤ 10, the critical values are determined from Table K (in the Appendix) for the </a:t>
            </a:r>
            <a:r>
              <a:rPr lang="en-US" dirty="0" err="1"/>
              <a:t>Wilcoxon</a:t>
            </a:r>
            <a:r>
              <a:rPr lang="en-US" dirty="0"/>
              <a:t> Rank-Sum Test. The critical value is specified by the level of </a:t>
            </a:r>
            <a:r>
              <a:rPr lang="el-GR" i="1" dirty="0">
                <a:latin typeface="Cambria Math" panose="02040503050406030204" pitchFamily="18" charset="0"/>
                <a:ea typeface="Cambria Math" panose="02040503050406030204" pitchFamily="18" charset="0"/>
              </a:rPr>
              <a:t>α</a:t>
            </a:r>
            <a:r>
              <a:rPr lang="en-US" dirty="0" smtClean="0"/>
              <a:t>, </a:t>
            </a:r>
            <a:r>
              <a:rPr lang="en-US" dirty="0"/>
              <a:t>the size of the first sample (</a:t>
            </a:r>
            <a:r>
              <a:rPr lang="en-US" i="1" dirty="0"/>
              <a:t>n</a:t>
            </a:r>
            <a:r>
              <a:rPr lang="en-US" baseline="-25000" dirty="0"/>
              <a:t>1</a:t>
            </a:r>
            <a:r>
              <a:rPr lang="en-US" dirty="0"/>
              <a:t>), the size of the second sample (</a:t>
            </a:r>
            <a:r>
              <a:rPr lang="en-US" i="1" dirty="0"/>
              <a:t>n</a:t>
            </a:r>
            <a:r>
              <a:rPr lang="en-US" baseline="-25000" dirty="0"/>
              <a:t>2</a:t>
            </a:r>
            <a:r>
              <a:rPr lang="en-US" dirty="0"/>
              <a:t>), and whether the test is a one-sided or two-sided test.</a:t>
            </a:r>
          </a:p>
          <a:p>
            <a:pPr marL="461963" indent="-461963">
              <a:buFont typeface="Arial" pitchFamily="34" charset="0"/>
              <a:buChar char="•"/>
            </a:pPr>
            <a:r>
              <a:rPr lang="en-US" dirty="0"/>
              <a:t>If the alternative hypothesis is one-sided and specifies that population X is to the right of population Y, the null hypothesis is rejected if </a:t>
            </a:r>
            <a:r>
              <a:rPr lang="en-US" i="1" dirty="0"/>
              <a:t>T </a:t>
            </a:r>
            <a:r>
              <a:rPr lang="en-US" dirty="0"/>
              <a:t>≥ </a:t>
            </a:r>
            <a:r>
              <a:rPr lang="en-US" i="1" dirty="0"/>
              <a:t>T</a:t>
            </a:r>
            <a:r>
              <a:rPr lang="en-US" i="1" baseline="-25000" dirty="0"/>
              <a:t>U</a:t>
            </a:r>
            <a:r>
              <a:rPr lang="en-US" dirty="0"/>
              <a:t> from Table K.</a:t>
            </a:r>
            <a:r>
              <a:rPr lang="en-US" i="1"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normAutofit/>
          </a:bodyPr>
          <a:lstStyle/>
          <a:p>
            <a:pPr marL="461963" indent="-461963">
              <a:buFont typeface="Arial" pitchFamily="34" charset="0"/>
              <a:buChar char="•"/>
            </a:pPr>
            <a:r>
              <a:rPr lang="en-US" dirty="0"/>
              <a:t>If the alternative hypothesis is two-sided and specifies that population X is either to the left of population Y or population X is to the right of population Y, the null hypothesis is rejected if </a:t>
            </a:r>
            <a:r>
              <a:rPr lang="en-US" i="1" dirty="0"/>
              <a:t>T </a:t>
            </a:r>
            <a:r>
              <a:rPr lang="en-US" dirty="0"/>
              <a:t>≤ </a:t>
            </a:r>
            <a:r>
              <a:rPr lang="en-US" i="1" dirty="0"/>
              <a:t>T</a:t>
            </a:r>
            <a:r>
              <a:rPr lang="en-US" i="1" baseline="-25000" dirty="0"/>
              <a:t>L</a:t>
            </a:r>
            <a:r>
              <a:rPr lang="en-US" dirty="0"/>
              <a:t> or </a:t>
            </a:r>
            <a:r>
              <a:rPr lang="en-US" i="1" dirty="0"/>
              <a:t>T</a:t>
            </a:r>
            <a:r>
              <a:rPr lang="en-US" dirty="0"/>
              <a:t> ≥ </a:t>
            </a:r>
            <a:r>
              <a:rPr lang="en-US" i="1" dirty="0"/>
              <a:t>T</a:t>
            </a:r>
            <a:r>
              <a:rPr lang="en-US" i="1" baseline="-25000" dirty="0"/>
              <a:t>U</a:t>
            </a:r>
            <a:r>
              <a:rPr lang="en-US" dirty="0"/>
              <a:t> from Table K.</a:t>
            </a:r>
            <a:r>
              <a:rPr lang="en-US" i="1" dirty="0"/>
              <a:t> </a:t>
            </a:r>
          </a:p>
          <a:p>
            <a:pPr marL="461963" indent="-461963">
              <a:buFont typeface="Arial" pitchFamily="34" charset="0"/>
              <a:buChar char="•"/>
            </a:pPr>
            <a:r>
              <a:rPr lang="en-US" dirty="0"/>
              <a:t>If the alternative hypothesis is one-sided, and specifies that population X is to the left of population Y, the null hypothesis is rejected if </a:t>
            </a:r>
            <a:r>
              <a:rPr lang="en-US" i="1" dirty="0"/>
              <a:t>T </a:t>
            </a:r>
            <a:r>
              <a:rPr lang="en-US" dirty="0"/>
              <a:t>≤ </a:t>
            </a:r>
            <a:r>
              <a:rPr lang="en-US" i="1" dirty="0"/>
              <a:t>T</a:t>
            </a:r>
            <a:r>
              <a:rPr lang="en-US" i="1" baseline="-25000" dirty="0"/>
              <a:t>L</a:t>
            </a:r>
            <a:r>
              <a:rPr lang="en-US" dirty="0"/>
              <a:t> from Table 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a:xfrm>
            <a:off x="457200" y="1280160"/>
            <a:ext cx="8229600" cy="1234440"/>
          </a:xfrm>
          <a:ln w="28575">
            <a:solidFill>
              <a:srgbClr val="FF0000"/>
            </a:solidFill>
          </a:ln>
        </p:spPr>
        <p:txBody>
          <a:bodyPr/>
          <a:lstStyle/>
          <a:p>
            <a:pPr algn="ctr"/>
            <a:r>
              <a:rPr lang="en-US" b="1" dirty="0">
                <a:solidFill>
                  <a:srgbClr val="000000"/>
                </a:solidFill>
              </a:rPr>
              <a:t>Note</a:t>
            </a:r>
          </a:p>
          <a:p>
            <a:r>
              <a:rPr lang="en-US" dirty="0">
                <a:solidFill>
                  <a:srgbClr val="000000"/>
                </a:solidFill>
              </a:rPr>
              <a:t>The smaller sample size is associated with population X.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a:xfrm>
            <a:off x="457200" y="1295400"/>
            <a:ext cx="8229600" cy="2677656"/>
          </a:xfrm>
        </p:spPr>
        <p:txBody>
          <a:bodyPr>
            <a:spAutoFit/>
          </a:bodyPr>
          <a:lstStyle/>
          <a:p>
            <a:r>
              <a:rPr lang="en-US" dirty="0"/>
              <a:t>For the hospital example, </a:t>
            </a:r>
            <a:r>
              <a:rPr lang="en-US" i="1" dirty="0"/>
              <a:t>n</a:t>
            </a:r>
            <a:r>
              <a:rPr lang="en-US" baseline="-25000" dirty="0"/>
              <a:t>1</a:t>
            </a:r>
            <a:r>
              <a:rPr lang="en-US" dirty="0"/>
              <a:t> = 10, </a:t>
            </a:r>
            <a:r>
              <a:rPr lang="en-US" i="1" dirty="0"/>
              <a:t>n</a:t>
            </a:r>
            <a:r>
              <a:rPr lang="en-US" baseline="-25000" dirty="0"/>
              <a:t>2</a:t>
            </a:r>
            <a:r>
              <a:rPr lang="en-US" dirty="0"/>
              <a:t> = 10, </a:t>
            </a:r>
            <a:r>
              <a:rPr lang="el-GR" i="1" dirty="0">
                <a:latin typeface="Cambria Math" panose="02040503050406030204" pitchFamily="18" charset="0"/>
                <a:ea typeface="Cambria Math" panose="02040503050406030204" pitchFamily="18" charset="0"/>
              </a:rPr>
              <a:t>α</a:t>
            </a:r>
            <a:r>
              <a:rPr lang="en-US" dirty="0" smtClean="0"/>
              <a:t> </a:t>
            </a:r>
            <a:r>
              <a:rPr lang="en-US" dirty="0"/>
              <a:t>= 0.05, and the alternative hypothesis is that the length of hospital stay in the pediatric ward is longer than in the geriatric ward. Thus, this is a one-sided test with length of stays in the pediatric ward hypothesized to be shifted to the right of length of stays in the geriatric ward.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5FE0B5-465D-465B-9BEB-35B61AABC809}"/>
              </a:ext>
            </a:extLst>
          </p:cNvPr>
          <p:cNvSpPr>
            <a:spLocks noGrp="1"/>
          </p:cNvSpPr>
          <p:nvPr>
            <p:ph type="title"/>
          </p:nvPr>
        </p:nvSpPr>
        <p:spPr/>
        <p:txBody>
          <a:bodyPr/>
          <a:lstStyle/>
          <a:p>
            <a:r>
              <a:rPr lang="en-US" dirty="0"/>
              <a:t>Wilcoxon Rank-Sum Test</a:t>
            </a:r>
          </a:p>
        </p:txBody>
      </p:sp>
      <p:sp>
        <p:nvSpPr>
          <p:cNvPr id="3" name="Content Placeholder 2">
            <a:extLst>
              <a:ext uri="{FF2B5EF4-FFF2-40B4-BE49-F238E27FC236}">
                <a16:creationId xmlns:a16="http://schemas.microsoft.com/office/drawing/2014/main" xmlns="" id="{45CE1222-8FD1-4ACD-9C5A-DF911F9192DD}"/>
              </a:ext>
            </a:extLst>
          </p:cNvPr>
          <p:cNvSpPr>
            <a:spLocks noGrp="1"/>
          </p:cNvSpPr>
          <p:nvPr>
            <p:ph idx="1"/>
          </p:nvPr>
        </p:nvSpPr>
        <p:spPr/>
        <p:txBody>
          <a:bodyPr>
            <a:normAutofit fontScale="92500"/>
          </a:bodyPr>
          <a:lstStyle/>
          <a:p>
            <a:r>
              <a:rPr lang="en-US" dirty="0"/>
              <a:t>The</a:t>
            </a:r>
            <a:r>
              <a:rPr lang="en-US" dirty="0">
                <a:solidFill>
                  <a:srgbClr val="FF0000"/>
                </a:solidFill>
              </a:rPr>
              <a:t> </a:t>
            </a:r>
            <a:r>
              <a:rPr lang="en-US" b="1" dirty="0">
                <a:solidFill>
                  <a:srgbClr val="FF0000"/>
                </a:solidFill>
              </a:rPr>
              <a:t>Wilcoxon Rank-Sum Test </a:t>
            </a:r>
            <a:r>
              <a:rPr lang="en-US" dirty="0"/>
              <a:t>is a nonparametric technique which can be used to compare two probability distributions when we are either unwilling or unable to make the assumptions of normality and equal variance. It may also be used in the situation where the level of the data is only ordinal, meaning we can only rank the data. Although the Wilcoxon Rank-Sum Test does not require the assumptions of normality and equal variance for validity, it does require that the two samples are drawn in a random and independent manner and that the data must be such that it can be ranked from largest to smallest.</a:t>
            </a:r>
          </a:p>
        </p:txBody>
      </p:sp>
    </p:spTree>
    <p:extLst>
      <p:ext uri="{BB962C8B-B14F-4D97-AF65-F5344CB8AC3E}">
        <p14:creationId xmlns:p14="http://schemas.microsoft.com/office/powerpoint/2010/main" val="2693961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normAutofit/>
          </a:bodyPr>
          <a:lstStyle/>
          <a:p>
            <a:r>
              <a:rPr lang="en-US" dirty="0"/>
              <a:t>Using Table K we find that the null hypothesis should be rejected if </a:t>
            </a:r>
            <a:r>
              <a:rPr lang="en-US" i="1" dirty="0"/>
              <a:t>T</a:t>
            </a:r>
            <a:r>
              <a:rPr lang="en-US" dirty="0"/>
              <a:t> &gt; </a:t>
            </a:r>
            <a:r>
              <a:rPr lang="en-US" i="1" dirty="0"/>
              <a:t>T</a:t>
            </a:r>
            <a:r>
              <a:rPr lang="en-US" i="1" baseline="-25000" dirty="0"/>
              <a:t>U</a:t>
            </a:r>
            <a:r>
              <a:rPr lang="en-US" dirty="0"/>
              <a:t> = 127. The rejection region is displayed in the figure below. </a:t>
            </a:r>
          </a:p>
          <a:p>
            <a:endParaRPr lang="en-US" dirty="0"/>
          </a:p>
          <a:p>
            <a:endParaRPr lang="en-US" dirty="0"/>
          </a:p>
          <a:p>
            <a:endParaRPr lang="en-US" dirty="0"/>
          </a:p>
        </p:txBody>
      </p:sp>
      <p:pic>
        <p:nvPicPr>
          <p:cNvPr id="4" name="Picture 2">
            <a:extLst>
              <a:ext uri="{FF2B5EF4-FFF2-40B4-BE49-F238E27FC236}">
                <a16:creationId xmlns:a16="http://schemas.microsoft.com/office/drawing/2014/main" xmlns="" id="{5CE459C6-54FC-48B7-B53B-447F60E30A63}"/>
              </a:ext>
            </a:extLst>
          </p:cNvPr>
          <p:cNvPicPr>
            <a:picLocks noChangeAspect="1" noChangeArrowheads="1"/>
          </p:cNvPicPr>
          <p:nvPr/>
        </p:nvPicPr>
        <p:blipFill>
          <a:blip r:embed="rId2" cstate="print"/>
          <a:srcRect/>
          <a:stretch>
            <a:fillRect/>
          </a:stretch>
        </p:blipFill>
        <p:spPr bwMode="auto">
          <a:xfrm>
            <a:off x="609600" y="2819400"/>
            <a:ext cx="7753350" cy="16383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normAutofit/>
          </a:bodyPr>
          <a:lstStyle/>
          <a:p>
            <a:r>
              <a:rPr lang="en-US" dirty="0"/>
              <a:t>If </a:t>
            </a:r>
            <a:r>
              <a:rPr lang="en-US" i="1" dirty="0"/>
              <a:t>n </a:t>
            </a:r>
            <a:r>
              <a:rPr lang="en-US" dirty="0"/>
              <a:t>&gt; 10, the critical values are determined in the usual manner for test statistics which have an approximate standard normal distribution under the null hypothesis. The procedure for determining the rejection region is described in the summary following this example. </a:t>
            </a:r>
          </a:p>
        </p:txBody>
      </p:sp>
    </p:spTree>
    <p:extLst>
      <p:ext uri="{BB962C8B-B14F-4D97-AF65-F5344CB8AC3E}">
        <p14:creationId xmlns:p14="http://schemas.microsoft.com/office/powerpoint/2010/main" val="243773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lstStyle/>
          <a:p>
            <a:r>
              <a:rPr lang="en-US" b="1" dirty="0"/>
              <a:t>Step 5: </a:t>
            </a:r>
            <a:r>
              <a:rPr lang="en-US" dirty="0"/>
              <a:t>Make the decision to reject or fail to reject </a:t>
            </a:r>
            <a:r>
              <a:rPr lang="en-US" i="1" dirty="0"/>
              <a:t>H</a:t>
            </a:r>
            <a:r>
              <a:rPr lang="en-US" baseline="-25000" dirty="0"/>
              <a:t>0</a:t>
            </a:r>
            <a:r>
              <a:rPr lang="en-US" dirty="0"/>
              <a:t>.</a:t>
            </a:r>
            <a:r>
              <a:rPr lang="en-US" i="1" dirty="0"/>
              <a:t> </a:t>
            </a:r>
            <a:endParaRPr lang="en-US" dirty="0"/>
          </a:p>
        </p:txBody>
      </p:sp>
      <p:pic>
        <p:nvPicPr>
          <p:cNvPr id="209922" name="Picture 2"/>
          <p:cNvPicPr>
            <a:picLocks noChangeAspect="1" noChangeArrowheads="1"/>
          </p:cNvPicPr>
          <p:nvPr/>
        </p:nvPicPr>
        <p:blipFill>
          <a:blip r:embed="rId2" cstate="print"/>
          <a:srcRect/>
          <a:stretch>
            <a:fillRect/>
          </a:stretch>
        </p:blipFill>
        <p:spPr bwMode="auto">
          <a:xfrm>
            <a:off x="1051560" y="1769378"/>
            <a:ext cx="7040880" cy="1640844"/>
          </a:xfrm>
          <a:prstGeom prst="rect">
            <a:avLst/>
          </a:prstGeom>
          <a:noFill/>
          <a:ln w="9525">
            <a:noFill/>
            <a:miter lim="800000"/>
            <a:headEnd/>
            <a:tailEnd/>
          </a:ln>
        </p:spPr>
      </p:pic>
      <p:sp>
        <p:nvSpPr>
          <p:cNvPr id="5" name="Rectangle 4"/>
          <p:cNvSpPr/>
          <p:nvPr/>
        </p:nvSpPr>
        <p:spPr>
          <a:xfrm>
            <a:off x="457200" y="3429000"/>
            <a:ext cx="8229600" cy="2677656"/>
          </a:xfrm>
          <a:prstGeom prst="rect">
            <a:avLst/>
          </a:prstGeom>
        </p:spPr>
        <p:txBody>
          <a:bodyPr>
            <a:spAutoFit/>
          </a:bodyPr>
          <a:lstStyle/>
          <a:p>
            <a:r>
              <a:rPr lang="en-US" sz="2800" dirty="0"/>
              <a:t>As shown above, the value of the test statistic does not fall in the rejection region (110 is less than 127). Thus, we fail to reject the null hypothesis at </a:t>
            </a:r>
            <a:r>
              <a:rPr lang="el-GR" sz="2800" i="1" dirty="0">
                <a:latin typeface="Cambria Math" panose="02040503050406030204" pitchFamily="18" charset="0"/>
                <a:ea typeface="Cambria Math" panose="02040503050406030204" pitchFamily="18" charset="0"/>
              </a:rPr>
              <a:t>α</a:t>
            </a:r>
            <a:r>
              <a:rPr lang="en-US" sz="2800" i="1" dirty="0" smtClean="0"/>
              <a:t> </a:t>
            </a:r>
            <a:r>
              <a:rPr lang="en-US" sz="2800" dirty="0"/>
              <a:t>= 0.05. The difference between the observed value and the hypothesized value cannot be attributed to anything other than ordinary sampling variation.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lstStyle/>
          <a:p>
            <a:r>
              <a:rPr lang="en-US" b="1" dirty="0"/>
              <a:t>Step 6: </a:t>
            </a:r>
            <a:r>
              <a:rPr lang="en-US" dirty="0"/>
              <a:t>State the conclusion in terms of the original problem. </a:t>
            </a:r>
          </a:p>
          <a:p>
            <a:r>
              <a:rPr lang="en-US" dirty="0"/>
              <a:t>There is not enough evidence for the hospital administrator to conclude at </a:t>
            </a:r>
            <a:r>
              <a:rPr lang="el-GR" i="1" dirty="0">
                <a:latin typeface="Cambria Math" panose="02040503050406030204" pitchFamily="18" charset="0"/>
                <a:ea typeface="Cambria Math" panose="02040503050406030204" pitchFamily="18" charset="0"/>
              </a:rPr>
              <a:t>α</a:t>
            </a:r>
            <a:r>
              <a:rPr lang="en-US" dirty="0" smtClean="0"/>
              <a:t> </a:t>
            </a:r>
            <a:r>
              <a:rPr lang="en-US" dirty="0"/>
              <a:t>= 0.05 that the length of hospital stays in the pediatric ward is longer than the geriatric ward. The hospital should direct the control efforts at both of the wards.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Rank-Sum Test </a:t>
            </a:r>
          </a:p>
        </p:txBody>
      </p:sp>
      <p:sp>
        <p:nvSpPr>
          <p:cNvPr id="3" name="Content Placeholder 2"/>
          <p:cNvSpPr>
            <a:spLocks noGrp="1"/>
          </p:cNvSpPr>
          <p:nvPr>
            <p:ph idx="1"/>
          </p:nvPr>
        </p:nvSpPr>
        <p:spPr>
          <a:xfrm>
            <a:off x="457200" y="1280160"/>
            <a:ext cx="8229600" cy="2505301"/>
          </a:xfrm>
          <a:solidFill>
            <a:srgbClr val="FFFFCC"/>
          </a:solidFill>
          <a:ln w="28575">
            <a:solidFill>
              <a:srgbClr val="000000"/>
            </a:solidFill>
          </a:ln>
        </p:spPr>
        <p:txBody>
          <a:bodyPr wrap="square">
            <a:spAutoFit/>
          </a:bodyPr>
          <a:lstStyle/>
          <a:p>
            <a:pPr algn="ctr"/>
            <a:r>
              <a:rPr lang="en-US" b="1" dirty="0">
                <a:solidFill>
                  <a:srgbClr val="000000"/>
                </a:solidFill>
              </a:rPr>
              <a:t>Procedure</a:t>
            </a:r>
          </a:p>
          <a:p>
            <a:r>
              <a:rPr lang="en-US" b="1" dirty="0">
                <a:solidFill>
                  <a:srgbClr val="000000"/>
                </a:solidFill>
              </a:rPr>
              <a:t>Assumptions: </a:t>
            </a:r>
          </a:p>
          <a:p>
            <a:pPr marL="514350" indent="-514350">
              <a:buFont typeface="+mj-lt"/>
              <a:buAutoNum type="arabicPeriod"/>
            </a:pPr>
            <a:r>
              <a:rPr lang="en-US" dirty="0">
                <a:solidFill>
                  <a:srgbClr val="000000"/>
                </a:solidFill>
              </a:rPr>
              <a:t>Data is such that they can be ranked. </a:t>
            </a:r>
          </a:p>
          <a:p>
            <a:pPr marL="514350" indent="-514350">
              <a:buFont typeface="+mj-lt"/>
              <a:buAutoNum type="arabicPeriod"/>
            </a:pPr>
            <a:r>
              <a:rPr lang="en-US" dirty="0">
                <a:solidFill>
                  <a:srgbClr val="000000"/>
                </a:solidFill>
              </a:rPr>
              <a:t>The two samples are selected in an independent and random fashion.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Rank-Sum Test </a:t>
            </a:r>
          </a:p>
        </p:txBody>
      </p:sp>
      <p:sp>
        <p:nvSpPr>
          <p:cNvPr id="3" name="Content Placeholder 2"/>
          <p:cNvSpPr>
            <a:spLocks noGrp="1"/>
          </p:cNvSpPr>
          <p:nvPr>
            <p:ph idx="1"/>
          </p:nvPr>
        </p:nvSpPr>
        <p:spPr>
          <a:xfrm>
            <a:off x="457200" y="1097280"/>
            <a:ext cx="8229600" cy="4832092"/>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b="1" dirty="0">
                <a:solidFill>
                  <a:srgbClr val="000000"/>
                </a:solidFill>
              </a:rPr>
              <a:t>Hypotheses: </a:t>
            </a:r>
          </a:p>
          <a:p>
            <a:pPr marL="511175" indent="-511175"/>
            <a:r>
              <a:rPr lang="en-US" i="1" dirty="0">
                <a:solidFill>
                  <a:srgbClr val="000000"/>
                </a:solidFill>
              </a:rPr>
              <a:t>H</a:t>
            </a:r>
            <a:r>
              <a:rPr lang="en-US" baseline="-25000" dirty="0">
                <a:solidFill>
                  <a:srgbClr val="000000"/>
                </a:solidFill>
              </a:rPr>
              <a:t>0</a:t>
            </a:r>
            <a:r>
              <a:rPr lang="en-US" dirty="0">
                <a:solidFill>
                  <a:srgbClr val="000000"/>
                </a:solidFill>
              </a:rPr>
              <a:t>: The probability distributions of the two populations of interest are the same. </a:t>
            </a:r>
            <a:endParaRPr lang="en-US" b="1" dirty="0">
              <a:solidFill>
                <a:srgbClr val="000000"/>
              </a:solidFill>
            </a:endParaRPr>
          </a:p>
          <a:p>
            <a:pPr marL="511175" indent="-511175"/>
            <a:r>
              <a:rPr lang="en-US" i="1" dirty="0">
                <a:solidFill>
                  <a:srgbClr val="000000"/>
                </a:solidFill>
              </a:rPr>
              <a:t>H</a:t>
            </a:r>
            <a:r>
              <a:rPr lang="en-US" i="1" baseline="-25000" dirty="0">
                <a:solidFill>
                  <a:srgbClr val="000000"/>
                </a:solidFill>
              </a:rPr>
              <a:t>a</a:t>
            </a:r>
            <a:r>
              <a:rPr lang="en-US" dirty="0">
                <a:solidFill>
                  <a:srgbClr val="000000"/>
                </a:solidFill>
              </a:rPr>
              <a:t>: &gt; One-Tailed: Population X is to the </a:t>
            </a:r>
            <a:r>
              <a:rPr lang="en-US" i="1" dirty="0">
                <a:solidFill>
                  <a:srgbClr val="000000"/>
                </a:solidFill>
              </a:rPr>
              <a:t>right of</a:t>
            </a:r>
            <a:r>
              <a:rPr lang="en-US" dirty="0">
                <a:solidFill>
                  <a:srgbClr val="000000"/>
                </a:solidFill>
              </a:rPr>
              <a:t> Population Y. </a:t>
            </a:r>
          </a:p>
          <a:p>
            <a:pPr marL="511175" indent="-511175"/>
            <a:r>
              <a:rPr lang="en-US" dirty="0">
                <a:solidFill>
                  <a:srgbClr val="000000"/>
                </a:solidFill>
              </a:rPr>
              <a:t>	≠ Two-Tailed: Population X is to the </a:t>
            </a:r>
            <a:r>
              <a:rPr lang="en-US" i="1" dirty="0">
                <a:solidFill>
                  <a:srgbClr val="000000"/>
                </a:solidFill>
              </a:rPr>
              <a:t>right of or to the left of</a:t>
            </a:r>
            <a:r>
              <a:rPr lang="en-US" dirty="0">
                <a:solidFill>
                  <a:srgbClr val="000000"/>
                </a:solidFill>
              </a:rPr>
              <a:t> Population Y. </a:t>
            </a:r>
          </a:p>
          <a:p>
            <a:pPr marL="511175" indent="-511175"/>
            <a:r>
              <a:rPr lang="en-US" dirty="0">
                <a:solidFill>
                  <a:srgbClr val="000000"/>
                </a:solidFill>
              </a:rPr>
              <a:t>	&lt; One-Tailed: Population X is to the </a:t>
            </a:r>
            <a:r>
              <a:rPr lang="en-US" i="1" dirty="0">
                <a:solidFill>
                  <a:srgbClr val="000000"/>
                </a:solidFill>
              </a:rPr>
              <a:t>left</a:t>
            </a:r>
            <a:r>
              <a:rPr lang="en-US" dirty="0">
                <a:solidFill>
                  <a:srgbClr val="000000"/>
                </a:solidFill>
              </a:rPr>
              <a:t> of Population Y.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Rank-Sum Test </a:t>
            </a:r>
          </a:p>
        </p:txBody>
      </p:sp>
      <p:sp>
        <p:nvSpPr>
          <p:cNvPr id="3" name="Content Placeholder 2"/>
          <p:cNvSpPr>
            <a:spLocks noGrp="1"/>
          </p:cNvSpPr>
          <p:nvPr>
            <p:ph idx="1"/>
          </p:nvPr>
        </p:nvSpPr>
        <p:spPr>
          <a:xfrm>
            <a:off x="457200" y="1280160"/>
            <a:ext cx="8229600" cy="2074414"/>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pPr marL="511175" indent="-511175"/>
            <a:r>
              <a:rPr lang="en-US" b="1" dirty="0">
                <a:solidFill>
                  <a:srgbClr val="000000"/>
                </a:solidFill>
              </a:rPr>
              <a:t>Test Statistic: </a:t>
            </a:r>
          </a:p>
          <a:p>
            <a:pPr marL="511175" indent="-511175"/>
            <a:r>
              <a:rPr lang="en-US" i="1" dirty="0">
                <a:solidFill>
                  <a:srgbClr val="000000"/>
                </a:solidFill>
              </a:rPr>
              <a:t>n</a:t>
            </a:r>
            <a:r>
              <a:rPr lang="en-US" baseline="-25000" dirty="0">
                <a:solidFill>
                  <a:srgbClr val="000000"/>
                </a:solidFill>
              </a:rPr>
              <a:t>1</a:t>
            </a:r>
            <a:r>
              <a:rPr lang="en-US" dirty="0">
                <a:solidFill>
                  <a:srgbClr val="000000"/>
                </a:solidFill>
              </a:rPr>
              <a:t> = the smaller of the sample sizes </a:t>
            </a:r>
          </a:p>
          <a:p>
            <a:pPr marL="511175" indent="-511175"/>
            <a:r>
              <a:rPr lang="en-US" i="1" dirty="0">
                <a:solidFill>
                  <a:srgbClr val="000000"/>
                </a:solidFill>
              </a:rPr>
              <a:t>n</a:t>
            </a:r>
            <a:r>
              <a:rPr lang="en-US" baseline="-25000" dirty="0">
                <a:solidFill>
                  <a:srgbClr val="000000"/>
                </a:solidFill>
              </a:rPr>
              <a:t>2</a:t>
            </a:r>
            <a:r>
              <a:rPr lang="en-US" dirty="0">
                <a:solidFill>
                  <a:srgbClr val="000000"/>
                </a:solidFill>
              </a:rPr>
              <a:t> = the larger of the sample sizes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Rank-Sum Test </a:t>
            </a:r>
          </a:p>
        </p:txBody>
      </p:sp>
      <p:sp>
        <p:nvSpPr>
          <p:cNvPr id="3" name="Content Placeholder 2"/>
          <p:cNvSpPr>
            <a:spLocks noGrp="1"/>
          </p:cNvSpPr>
          <p:nvPr>
            <p:ph idx="1"/>
          </p:nvPr>
        </p:nvSpPr>
        <p:spPr>
          <a:xfrm>
            <a:off x="457200" y="1280160"/>
            <a:ext cx="8229600" cy="4659737"/>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dirty="0">
                <a:solidFill>
                  <a:srgbClr val="000000"/>
                </a:solidFill>
              </a:rPr>
              <a:t>If </a:t>
            </a:r>
            <a:r>
              <a:rPr lang="en-US" i="1" dirty="0">
                <a:solidFill>
                  <a:srgbClr val="000000"/>
                </a:solidFill>
              </a:rPr>
              <a:t>n</a:t>
            </a:r>
            <a:r>
              <a:rPr lang="en-US" baseline="-25000" dirty="0">
                <a:solidFill>
                  <a:srgbClr val="000000"/>
                </a:solidFill>
              </a:rPr>
              <a:t>1</a:t>
            </a:r>
            <a:r>
              <a:rPr lang="en-US" dirty="0">
                <a:solidFill>
                  <a:srgbClr val="000000"/>
                </a:solidFill>
              </a:rPr>
              <a:t> ≤ 10, and the smaller sample size, </a:t>
            </a:r>
            <a:r>
              <a:rPr lang="en-US" i="1" dirty="0">
                <a:solidFill>
                  <a:srgbClr val="000000"/>
                </a:solidFill>
              </a:rPr>
              <a:t>n</a:t>
            </a:r>
            <a:r>
              <a:rPr lang="en-US" baseline="-25000" dirty="0">
                <a:solidFill>
                  <a:srgbClr val="000000"/>
                </a:solidFill>
              </a:rPr>
              <a:t>1</a:t>
            </a:r>
            <a:r>
              <a:rPr lang="en-US" dirty="0">
                <a:solidFill>
                  <a:srgbClr val="000000"/>
                </a:solidFill>
              </a:rPr>
              <a:t>, is associated with Population X, and </a:t>
            </a:r>
          </a:p>
          <a:p>
            <a:pPr marL="461963" indent="-461963"/>
            <a:r>
              <a:rPr lang="en-US" i="1" dirty="0">
                <a:solidFill>
                  <a:srgbClr val="000000"/>
                </a:solidFill>
              </a:rPr>
              <a:t>H</a:t>
            </a:r>
            <a:r>
              <a:rPr lang="en-US" i="1" baseline="-25000" dirty="0">
                <a:solidFill>
                  <a:srgbClr val="000000"/>
                </a:solidFill>
              </a:rPr>
              <a:t>a</a:t>
            </a:r>
            <a:r>
              <a:rPr lang="en-US" dirty="0">
                <a:solidFill>
                  <a:srgbClr val="000000"/>
                </a:solidFill>
              </a:rPr>
              <a:t>: &gt;, </a:t>
            </a:r>
            <a:r>
              <a:rPr lang="en-US" i="1" dirty="0">
                <a:solidFill>
                  <a:srgbClr val="000000"/>
                </a:solidFill>
              </a:rPr>
              <a:t>T</a:t>
            </a:r>
            <a:r>
              <a:rPr lang="en-US" dirty="0">
                <a:solidFill>
                  <a:srgbClr val="000000"/>
                </a:solidFill>
              </a:rPr>
              <a:t> = </a:t>
            </a:r>
            <a:r>
              <a:rPr lang="en-US" i="1" dirty="0" err="1">
                <a:solidFill>
                  <a:srgbClr val="000000"/>
                </a:solidFill>
              </a:rPr>
              <a:t>T</a:t>
            </a:r>
            <a:r>
              <a:rPr lang="en-US" i="1" baseline="-25000" dirty="0" err="1">
                <a:solidFill>
                  <a:srgbClr val="000000"/>
                </a:solidFill>
              </a:rPr>
              <a:t>x</a:t>
            </a:r>
            <a:r>
              <a:rPr lang="en-US" dirty="0">
                <a:solidFill>
                  <a:srgbClr val="000000"/>
                </a:solidFill>
              </a:rPr>
              <a:t> = the rank sum of the sample with the fewest members (if sample sizes are the same, </a:t>
            </a:r>
            <a:br>
              <a:rPr lang="en-US" dirty="0">
                <a:solidFill>
                  <a:srgbClr val="000000"/>
                </a:solidFill>
              </a:rPr>
            </a:br>
            <a:r>
              <a:rPr lang="en-US" i="1" dirty="0" err="1">
                <a:solidFill>
                  <a:srgbClr val="000000"/>
                </a:solidFill>
              </a:rPr>
              <a:t>T</a:t>
            </a:r>
            <a:r>
              <a:rPr lang="en-US" i="1" baseline="-25000" dirty="0" err="1">
                <a:solidFill>
                  <a:srgbClr val="000000"/>
                </a:solidFill>
              </a:rPr>
              <a:t>x</a:t>
            </a:r>
            <a:r>
              <a:rPr lang="en-US" dirty="0">
                <a:solidFill>
                  <a:srgbClr val="000000"/>
                </a:solidFill>
              </a:rPr>
              <a:t> = the rank sum of the population hypothesized to be shifted to the right). </a:t>
            </a:r>
          </a:p>
          <a:p>
            <a:pPr marL="461963" indent="-461963"/>
            <a:r>
              <a:rPr lang="en-US" i="1" dirty="0">
                <a:solidFill>
                  <a:srgbClr val="000000"/>
                </a:solidFill>
              </a:rPr>
              <a:t>H</a:t>
            </a:r>
            <a:r>
              <a:rPr lang="en-US" i="1" baseline="-25000" dirty="0">
                <a:solidFill>
                  <a:srgbClr val="000000"/>
                </a:solidFill>
              </a:rPr>
              <a:t>a</a:t>
            </a:r>
            <a:r>
              <a:rPr lang="en-US" baseline="-25000" dirty="0">
                <a:solidFill>
                  <a:srgbClr val="000000"/>
                </a:solidFill>
              </a:rPr>
              <a:t> </a:t>
            </a:r>
            <a:r>
              <a:rPr lang="en-US" dirty="0">
                <a:solidFill>
                  <a:srgbClr val="000000"/>
                </a:solidFill>
              </a:rPr>
              <a:t>: ≠, </a:t>
            </a:r>
            <a:r>
              <a:rPr lang="en-US" i="1" dirty="0">
                <a:solidFill>
                  <a:srgbClr val="000000"/>
                </a:solidFill>
              </a:rPr>
              <a:t>T</a:t>
            </a:r>
            <a:r>
              <a:rPr lang="en-US" dirty="0">
                <a:solidFill>
                  <a:srgbClr val="000000"/>
                </a:solidFill>
              </a:rPr>
              <a:t> = </a:t>
            </a:r>
            <a:r>
              <a:rPr lang="en-US" i="1" dirty="0" err="1">
                <a:solidFill>
                  <a:srgbClr val="000000"/>
                </a:solidFill>
              </a:rPr>
              <a:t>T</a:t>
            </a:r>
            <a:r>
              <a:rPr lang="en-US" i="1" baseline="-25000" dirty="0" err="1">
                <a:solidFill>
                  <a:srgbClr val="000000"/>
                </a:solidFill>
              </a:rPr>
              <a:t>x</a:t>
            </a:r>
            <a:r>
              <a:rPr lang="en-US" dirty="0">
                <a:solidFill>
                  <a:srgbClr val="000000"/>
                </a:solidFill>
              </a:rPr>
              <a:t> = the rank sum of the sample with the fewest members (if sample sizes are the same, use either rank sum).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Rank-Sum Test </a:t>
            </a:r>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pPr marL="461963" indent="-461963"/>
            <a:r>
              <a:rPr lang="en-US" i="1" dirty="0">
                <a:solidFill>
                  <a:srgbClr val="000000"/>
                </a:solidFill>
              </a:rPr>
              <a:t>H</a:t>
            </a:r>
            <a:r>
              <a:rPr lang="en-US" i="1" baseline="-25000" dirty="0">
                <a:solidFill>
                  <a:srgbClr val="000000"/>
                </a:solidFill>
              </a:rPr>
              <a:t>a</a:t>
            </a:r>
            <a:r>
              <a:rPr lang="en-US" baseline="-25000" dirty="0">
                <a:solidFill>
                  <a:srgbClr val="000000"/>
                </a:solidFill>
              </a:rPr>
              <a:t> </a:t>
            </a:r>
            <a:r>
              <a:rPr lang="en-US" dirty="0">
                <a:solidFill>
                  <a:srgbClr val="000000"/>
                </a:solidFill>
              </a:rPr>
              <a:t>: &lt;, </a:t>
            </a:r>
            <a:r>
              <a:rPr lang="en-US" i="1" dirty="0">
                <a:solidFill>
                  <a:srgbClr val="000000"/>
                </a:solidFill>
              </a:rPr>
              <a:t>T</a:t>
            </a:r>
            <a:r>
              <a:rPr lang="en-US" dirty="0">
                <a:solidFill>
                  <a:srgbClr val="000000"/>
                </a:solidFill>
              </a:rPr>
              <a:t> = </a:t>
            </a:r>
            <a:r>
              <a:rPr lang="en-US" i="1" dirty="0" err="1">
                <a:solidFill>
                  <a:srgbClr val="000000"/>
                </a:solidFill>
              </a:rPr>
              <a:t>T</a:t>
            </a:r>
            <a:r>
              <a:rPr lang="en-US" i="1" baseline="-25000" dirty="0" err="1">
                <a:solidFill>
                  <a:srgbClr val="000000"/>
                </a:solidFill>
              </a:rPr>
              <a:t>x</a:t>
            </a:r>
            <a:r>
              <a:rPr lang="en-US" dirty="0">
                <a:solidFill>
                  <a:srgbClr val="000000"/>
                </a:solidFill>
              </a:rPr>
              <a:t> = the rank sum of the sample with the fewest members (if sample sizes are the same, </a:t>
            </a:r>
            <a:br>
              <a:rPr lang="en-US" dirty="0">
                <a:solidFill>
                  <a:srgbClr val="000000"/>
                </a:solidFill>
              </a:rPr>
            </a:br>
            <a:r>
              <a:rPr lang="en-US" i="1" dirty="0" err="1">
                <a:solidFill>
                  <a:srgbClr val="000000"/>
                </a:solidFill>
              </a:rPr>
              <a:t>T</a:t>
            </a:r>
            <a:r>
              <a:rPr lang="en-US" i="1" baseline="-25000" dirty="0" err="1">
                <a:solidFill>
                  <a:srgbClr val="000000"/>
                </a:solidFill>
              </a:rPr>
              <a:t>x</a:t>
            </a:r>
            <a:r>
              <a:rPr lang="en-US" dirty="0">
                <a:solidFill>
                  <a:srgbClr val="000000"/>
                </a:solidFill>
              </a:rPr>
              <a:t> = the rank sum of the population hypothesized to be shifted to the left).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Rank-Sum Test </a:t>
            </a:r>
          </a:p>
        </p:txBody>
      </p:sp>
      <p:sp>
        <p:nvSpPr>
          <p:cNvPr id="3" name="Content Placeholder 2"/>
          <p:cNvSpPr>
            <a:spLocks noGrp="1"/>
          </p:cNvSpPr>
          <p:nvPr>
            <p:ph idx="1"/>
          </p:nvPr>
        </p:nvSpPr>
        <p:spPr>
          <a:xfrm>
            <a:off x="457200" y="1280160"/>
            <a:ext cx="8229600" cy="3672840"/>
          </a:xfrm>
          <a:solidFill>
            <a:srgbClr val="FFFFCC"/>
          </a:solidFill>
          <a:ln w="28575">
            <a:solidFill>
              <a:srgbClr val="000000"/>
            </a:solidFill>
          </a:ln>
        </p:spPr>
        <p:txBody>
          <a:bodyPr wrap="square">
            <a:noAutofit/>
          </a:bodyPr>
          <a:lstStyle/>
          <a:p>
            <a:pPr algn="ctr"/>
            <a:r>
              <a:rPr lang="en-US" b="1" dirty="0">
                <a:solidFill>
                  <a:srgbClr val="000000"/>
                </a:solidFill>
              </a:rPr>
              <a:t>Procedure (cont.)</a:t>
            </a:r>
          </a:p>
          <a:p>
            <a:r>
              <a:rPr lang="en-US" dirty="0">
                <a:solidFill>
                  <a:srgbClr val="000000"/>
                </a:solidFill>
              </a:rPr>
              <a:t>If </a:t>
            </a:r>
            <a:r>
              <a:rPr lang="en-US" i="1" dirty="0">
                <a:solidFill>
                  <a:srgbClr val="000000"/>
                </a:solidFill>
              </a:rPr>
              <a:t>n</a:t>
            </a:r>
            <a:r>
              <a:rPr lang="en-US" baseline="-25000" dirty="0">
                <a:solidFill>
                  <a:srgbClr val="000000"/>
                </a:solidFill>
              </a:rPr>
              <a:t>1</a:t>
            </a:r>
            <a:r>
              <a:rPr lang="en-US" dirty="0">
                <a:solidFill>
                  <a:srgbClr val="000000"/>
                </a:solidFill>
              </a:rPr>
              <a:t> &gt; 10, and the smaller sample size, </a:t>
            </a:r>
            <a:r>
              <a:rPr lang="en-US" i="1" dirty="0">
                <a:solidFill>
                  <a:srgbClr val="000000"/>
                </a:solidFill>
              </a:rPr>
              <a:t>n</a:t>
            </a:r>
            <a:r>
              <a:rPr lang="en-US" baseline="-25000" dirty="0">
                <a:solidFill>
                  <a:srgbClr val="000000"/>
                </a:solidFill>
              </a:rPr>
              <a:t>1</a:t>
            </a:r>
            <a:r>
              <a:rPr lang="en-US" dirty="0">
                <a:solidFill>
                  <a:srgbClr val="000000"/>
                </a:solidFill>
              </a:rPr>
              <a:t>, is associated with Population </a:t>
            </a:r>
            <a:r>
              <a:rPr lang="en-US" i="1" dirty="0">
                <a:solidFill>
                  <a:srgbClr val="000000"/>
                </a:solidFill>
              </a:rPr>
              <a:t>X</a:t>
            </a:r>
            <a:r>
              <a:rPr lang="en-US" dirty="0">
                <a:solidFill>
                  <a:srgbClr val="000000"/>
                </a:solidFill>
              </a:rPr>
              <a:t>, then</a:t>
            </a:r>
          </a:p>
        </p:txBody>
      </p:sp>
      <p:graphicFrame>
        <p:nvGraphicFramePr>
          <p:cNvPr id="1026" name="Object 2"/>
          <p:cNvGraphicFramePr>
            <a:graphicFrameLocks noChangeAspect="1"/>
          </p:cNvGraphicFramePr>
          <p:nvPr/>
        </p:nvGraphicFramePr>
        <p:xfrm>
          <a:off x="967791" y="2823478"/>
          <a:ext cx="3263900" cy="1917700"/>
        </p:xfrm>
        <a:graphic>
          <a:graphicData uri="http://schemas.openxmlformats.org/presentationml/2006/ole">
            <mc:AlternateContent xmlns:mc="http://schemas.openxmlformats.org/markup-compatibility/2006">
              <mc:Choice xmlns:v="urn:schemas-microsoft-com:vml" Requires="v">
                <p:oleObj spid="_x0000_s1034" name="Equation" r:id="rId3" imgW="3263760" imgH="1917360" progId="Equation.DSMT4">
                  <p:embed/>
                </p:oleObj>
              </mc:Choice>
              <mc:Fallback>
                <p:oleObj name="Equation" r:id="rId3" imgW="3263760" imgH="1917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7791" y="2823478"/>
                        <a:ext cx="32639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4320591" y="3454167"/>
            <a:ext cx="4518609" cy="523220"/>
          </a:xfrm>
          <a:prstGeom prst="rect">
            <a:avLst/>
          </a:prstGeom>
        </p:spPr>
        <p:txBody>
          <a:bodyPr wrap="none">
            <a:spAutoFit/>
          </a:bodyPr>
          <a:lstStyle/>
          <a:p>
            <a:r>
              <a:rPr lang="en-US" sz="2800" dirty="0">
                <a:solidFill>
                  <a:srgbClr val="000000"/>
                </a:solidFill>
              </a:rPr>
              <a:t>where </a:t>
            </a:r>
            <a:r>
              <a:rPr lang="en-US" sz="2800" i="1" dirty="0" err="1">
                <a:solidFill>
                  <a:srgbClr val="000000"/>
                </a:solidFill>
              </a:rPr>
              <a:t>T</a:t>
            </a:r>
            <a:r>
              <a:rPr lang="en-US" sz="2800" i="1" baseline="-25000" dirty="0" err="1">
                <a:solidFill>
                  <a:srgbClr val="000000"/>
                </a:solidFill>
              </a:rPr>
              <a:t>x</a:t>
            </a:r>
            <a:r>
              <a:rPr lang="en-US" sz="2800" i="1" dirty="0">
                <a:solidFill>
                  <a:srgbClr val="000000"/>
                </a:solidFill>
              </a:rPr>
              <a:t> </a:t>
            </a:r>
            <a:r>
              <a:rPr lang="en-US" sz="2800" dirty="0">
                <a:solidFill>
                  <a:srgbClr val="000000"/>
                </a:solidFill>
              </a:rPr>
              <a:t>is defined as above.</a:t>
            </a:r>
            <a:r>
              <a:rPr lang="en-US" sz="2800" i="1" dirty="0">
                <a:solidFill>
                  <a:srgbClr val="000000"/>
                </a:solidFill>
              </a:rPr>
              <a:t> </a:t>
            </a:r>
            <a:endParaRPr lang="en-US" sz="2800" dirty="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a:t>
            </a:r>
          </a:p>
        </p:txBody>
      </p:sp>
      <p:sp>
        <p:nvSpPr>
          <p:cNvPr id="3" name="Content Placeholder 2"/>
          <p:cNvSpPr>
            <a:spLocks noGrp="1"/>
          </p:cNvSpPr>
          <p:nvPr>
            <p:ph idx="1"/>
          </p:nvPr>
        </p:nvSpPr>
        <p:spPr/>
        <p:txBody>
          <a:bodyPr>
            <a:noAutofit/>
          </a:bodyPr>
          <a:lstStyle/>
          <a:p>
            <a:r>
              <a:rPr lang="en-US" dirty="0"/>
              <a:t>The administrator of a local hospital is attempting to control skyrocketing medical costs. A study has indicated that the longer a patient stays in the hospital the more costly it is for both the patient and the hospital. Contrary to popular belief, the hospital suffers in these situations because it is often not able to collect the entire bill for the stay. Generally the insurance company is unwilling to pay for the entire stay, or the individual is unable to pay.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Rank-Sum Test </a:t>
            </a:r>
          </a:p>
        </p:txBody>
      </p:sp>
      <p:sp>
        <p:nvSpPr>
          <p:cNvPr id="3" name="Content Placeholder 2"/>
          <p:cNvSpPr>
            <a:spLocks noGrp="1"/>
          </p:cNvSpPr>
          <p:nvPr>
            <p:ph idx="1"/>
          </p:nvPr>
        </p:nvSpPr>
        <p:spPr>
          <a:xfrm>
            <a:off x="457200" y="1280160"/>
            <a:ext cx="8229600" cy="3539430"/>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b="1" dirty="0">
                <a:solidFill>
                  <a:srgbClr val="000000"/>
                </a:solidFill>
              </a:rPr>
              <a:t>Critical Value(s): </a:t>
            </a:r>
          </a:p>
          <a:p>
            <a:r>
              <a:rPr lang="en-US" dirty="0">
                <a:solidFill>
                  <a:srgbClr val="000000"/>
                </a:solidFill>
              </a:rPr>
              <a:t>If </a:t>
            </a:r>
            <a:r>
              <a:rPr lang="en-US" i="1" dirty="0">
                <a:solidFill>
                  <a:srgbClr val="000000"/>
                </a:solidFill>
              </a:rPr>
              <a:t>n </a:t>
            </a:r>
            <a:r>
              <a:rPr lang="en-US" dirty="0">
                <a:solidFill>
                  <a:srgbClr val="000000"/>
                </a:solidFill>
              </a:rPr>
              <a:t>≤ 10, and </a:t>
            </a:r>
          </a:p>
          <a:p>
            <a:pPr marL="628650" indent="-401638"/>
            <a:r>
              <a:rPr lang="en-US" i="1" dirty="0">
                <a:solidFill>
                  <a:srgbClr val="000000"/>
                </a:solidFill>
              </a:rPr>
              <a:t>H</a:t>
            </a:r>
            <a:r>
              <a:rPr lang="en-US" i="1" baseline="-25000" dirty="0">
                <a:solidFill>
                  <a:srgbClr val="000000"/>
                </a:solidFill>
              </a:rPr>
              <a:t>a</a:t>
            </a:r>
            <a:r>
              <a:rPr lang="en-US" baseline="-25000" dirty="0">
                <a:solidFill>
                  <a:srgbClr val="000000"/>
                </a:solidFill>
              </a:rPr>
              <a:t> </a:t>
            </a:r>
            <a:r>
              <a:rPr lang="en-US" dirty="0">
                <a:solidFill>
                  <a:srgbClr val="000000"/>
                </a:solidFill>
              </a:rPr>
              <a:t>: &lt;, reject </a:t>
            </a:r>
            <a:r>
              <a:rPr lang="en-US" i="1" dirty="0">
                <a:solidFill>
                  <a:srgbClr val="000000"/>
                </a:solidFill>
              </a:rPr>
              <a:t>H</a:t>
            </a:r>
            <a:r>
              <a:rPr lang="en-US" baseline="-25000" dirty="0">
                <a:solidFill>
                  <a:srgbClr val="000000"/>
                </a:solidFill>
              </a:rPr>
              <a:t>0</a:t>
            </a:r>
            <a:r>
              <a:rPr lang="en-US" dirty="0">
                <a:solidFill>
                  <a:srgbClr val="000000"/>
                </a:solidFill>
              </a:rPr>
              <a:t> if </a:t>
            </a:r>
            <a:r>
              <a:rPr lang="en-US" i="1" dirty="0">
                <a:solidFill>
                  <a:srgbClr val="000000"/>
                </a:solidFill>
              </a:rPr>
              <a:t>T</a:t>
            </a:r>
            <a:r>
              <a:rPr lang="en-US" dirty="0">
                <a:solidFill>
                  <a:srgbClr val="000000"/>
                </a:solidFill>
              </a:rPr>
              <a:t> ≤ </a:t>
            </a:r>
            <a:r>
              <a:rPr lang="en-US" i="1" dirty="0">
                <a:solidFill>
                  <a:srgbClr val="000000"/>
                </a:solidFill>
              </a:rPr>
              <a:t>T</a:t>
            </a:r>
            <a:r>
              <a:rPr lang="en-US" i="1" baseline="-25000" dirty="0">
                <a:solidFill>
                  <a:srgbClr val="000000"/>
                </a:solidFill>
              </a:rPr>
              <a:t>L</a:t>
            </a:r>
            <a:r>
              <a:rPr lang="en-US" dirty="0">
                <a:solidFill>
                  <a:srgbClr val="000000"/>
                </a:solidFill>
              </a:rPr>
              <a:t> , the critical value in Table K. </a:t>
            </a:r>
          </a:p>
          <a:p>
            <a:pPr marL="628650" indent="-401638"/>
            <a:r>
              <a:rPr lang="en-US" i="1" dirty="0">
                <a:solidFill>
                  <a:srgbClr val="000000"/>
                </a:solidFill>
              </a:rPr>
              <a:t>H</a:t>
            </a:r>
            <a:r>
              <a:rPr lang="en-US" i="1" baseline="-25000" dirty="0">
                <a:solidFill>
                  <a:srgbClr val="000000"/>
                </a:solidFill>
              </a:rPr>
              <a:t>a</a:t>
            </a:r>
            <a:r>
              <a:rPr lang="en-US" baseline="-25000" dirty="0">
                <a:solidFill>
                  <a:srgbClr val="000000"/>
                </a:solidFill>
              </a:rPr>
              <a:t> </a:t>
            </a:r>
            <a:r>
              <a:rPr lang="en-US" dirty="0">
                <a:solidFill>
                  <a:srgbClr val="000000"/>
                </a:solidFill>
              </a:rPr>
              <a:t>: ≠, reject </a:t>
            </a:r>
            <a:r>
              <a:rPr lang="en-US" i="1" dirty="0">
                <a:solidFill>
                  <a:srgbClr val="000000"/>
                </a:solidFill>
              </a:rPr>
              <a:t>H</a:t>
            </a:r>
            <a:r>
              <a:rPr lang="en-US" baseline="-25000" dirty="0">
                <a:solidFill>
                  <a:srgbClr val="000000"/>
                </a:solidFill>
              </a:rPr>
              <a:t>0</a:t>
            </a:r>
            <a:r>
              <a:rPr lang="en-US" dirty="0">
                <a:solidFill>
                  <a:srgbClr val="000000"/>
                </a:solidFill>
              </a:rPr>
              <a:t> if </a:t>
            </a:r>
            <a:r>
              <a:rPr lang="en-US" i="1" dirty="0">
                <a:solidFill>
                  <a:srgbClr val="000000"/>
                </a:solidFill>
              </a:rPr>
              <a:t>T</a:t>
            </a:r>
            <a:r>
              <a:rPr lang="en-US" dirty="0">
                <a:solidFill>
                  <a:srgbClr val="000000"/>
                </a:solidFill>
              </a:rPr>
              <a:t> ≤ </a:t>
            </a:r>
            <a:r>
              <a:rPr lang="en-US" i="1" dirty="0">
                <a:solidFill>
                  <a:srgbClr val="000000"/>
                </a:solidFill>
              </a:rPr>
              <a:t>T</a:t>
            </a:r>
            <a:r>
              <a:rPr lang="en-US" i="1" baseline="-25000" dirty="0">
                <a:solidFill>
                  <a:srgbClr val="000000"/>
                </a:solidFill>
              </a:rPr>
              <a:t>L</a:t>
            </a:r>
            <a:r>
              <a:rPr lang="en-US" dirty="0">
                <a:solidFill>
                  <a:srgbClr val="000000"/>
                </a:solidFill>
              </a:rPr>
              <a:t> , or </a:t>
            </a:r>
            <a:r>
              <a:rPr lang="en-US" i="1" dirty="0">
                <a:solidFill>
                  <a:srgbClr val="000000"/>
                </a:solidFill>
              </a:rPr>
              <a:t>T</a:t>
            </a:r>
            <a:r>
              <a:rPr lang="en-US" dirty="0">
                <a:solidFill>
                  <a:srgbClr val="000000"/>
                </a:solidFill>
              </a:rPr>
              <a:t> ≥ </a:t>
            </a:r>
            <a:r>
              <a:rPr lang="en-US" i="1" dirty="0">
                <a:solidFill>
                  <a:srgbClr val="000000"/>
                </a:solidFill>
              </a:rPr>
              <a:t>T</a:t>
            </a:r>
            <a:r>
              <a:rPr lang="en-US" i="1" baseline="-25000" dirty="0">
                <a:solidFill>
                  <a:srgbClr val="000000"/>
                </a:solidFill>
              </a:rPr>
              <a:t>U</a:t>
            </a:r>
            <a:r>
              <a:rPr lang="en-US" dirty="0">
                <a:solidFill>
                  <a:srgbClr val="000000"/>
                </a:solidFill>
              </a:rPr>
              <a:t> the critical values in Table K. </a:t>
            </a:r>
          </a:p>
          <a:p>
            <a:pPr marL="628650" indent="-401638"/>
            <a:r>
              <a:rPr lang="en-US" i="1" dirty="0">
                <a:solidFill>
                  <a:srgbClr val="000000"/>
                </a:solidFill>
              </a:rPr>
              <a:t>H</a:t>
            </a:r>
            <a:r>
              <a:rPr lang="en-US" i="1" baseline="-25000" dirty="0">
                <a:solidFill>
                  <a:srgbClr val="000000"/>
                </a:solidFill>
              </a:rPr>
              <a:t>a</a:t>
            </a:r>
            <a:r>
              <a:rPr lang="en-US" baseline="-25000" dirty="0">
                <a:solidFill>
                  <a:srgbClr val="000000"/>
                </a:solidFill>
              </a:rPr>
              <a:t> </a:t>
            </a:r>
            <a:r>
              <a:rPr lang="en-US" dirty="0">
                <a:solidFill>
                  <a:srgbClr val="000000"/>
                </a:solidFill>
              </a:rPr>
              <a:t>: &gt;, reject </a:t>
            </a:r>
            <a:r>
              <a:rPr lang="en-US" i="1" dirty="0">
                <a:solidFill>
                  <a:srgbClr val="000000"/>
                </a:solidFill>
              </a:rPr>
              <a:t>H</a:t>
            </a:r>
            <a:r>
              <a:rPr lang="en-US" baseline="-25000" dirty="0">
                <a:solidFill>
                  <a:srgbClr val="000000"/>
                </a:solidFill>
              </a:rPr>
              <a:t>0</a:t>
            </a:r>
            <a:r>
              <a:rPr lang="en-US" dirty="0">
                <a:solidFill>
                  <a:srgbClr val="000000"/>
                </a:solidFill>
              </a:rPr>
              <a:t> if </a:t>
            </a:r>
            <a:r>
              <a:rPr lang="en-US" i="1" dirty="0">
                <a:solidFill>
                  <a:srgbClr val="000000"/>
                </a:solidFill>
              </a:rPr>
              <a:t>T</a:t>
            </a:r>
            <a:r>
              <a:rPr lang="en-US" dirty="0">
                <a:solidFill>
                  <a:srgbClr val="000000"/>
                </a:solidFill>
              </a:rPr>
              <a:t> ≥ </a:t>
            </a:r>
            <a:r>
              <a:rPr lang="en-US" i="1" dirty="0">
                <a:solidFill>
                  <a:srgbClr val="000000"/>
                </a:solidFill>
              </a:rPr>
              <a:t>T</a:t>
            </a:r>
            <a:r>
              <a:rPr lang="en-US" i="1" baseline="-25000" dirty="0">
                <a:solidFill>
                  <a:srgbClr val="000000"/>
                </a:solidFill>
              </a:rPr>
              <a:t>U</a:t>
            </a:r>
            <a:r>
              <a:rPr lang="en-US" dirty="0">
                <a:solidFill>
                  <a:srgbClr val="000000"/>
                </a:solidFill>
              </a:rPr>
              <a:t>, the critical value in Table K.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Rank-Sum Test </a:t>
            </a:r>
          </a:p>
        </p:txBody>
      </p:sp>
      <p:sp>
        <p:nvSpPr>
          <p:cNvPr id="3" name="Content Placeholder 2"/>
          <p:cNvSpPr>
            <a:spLocks noGrp="1"/>
          </p:cNvSpPr>
          <p:nvPr>
            <p:ph idx="1"/>
          </p:nvPr>
        </p:nvSpPr>
        <p:spPr>
          <a:xfrm>
            <a:off x="457200" y="1280160"/>
            <a:ext cx="8229600" cy="2529840"/>
          </a:xfrm>
          <a:solidFill>
            <a:srgbClr val="FFFFCC"/>
          </a:solidFill>
          <a:ln w="28575">
            <a:solidFill>
              <a:srgbClr val="000000"/>
            </a:solidFill>
          </a:ln>
        </p:spPr>
        <p:txBody>
          <a:bodyPr wrap="square">
            <a:noAutofit/>
          </a:bodyPr>
          <a:lstStyle/>
          <a:p>
            <a:pPr algn="ctr"/>
            <a:r>
              <a:rPr lang="en-US" b="1" dirty="0">
                <a:solidFill>
                  <a:srgbClr val="000000"/>
                </a:solidFill>
              </a:rPr>
              <a:t>Procedure (cont.)</a:t>
            </a:r>
          </a:p>
          <a:p>
            <a:r>
              <a:rPr lang="en-US" dirty="0">
                <a:solidFill>
                  <a:srgbClr val="000000"/>
                </a:solidFill>
              </a:rPr>
              <a:t>If </a:t>
            </a:r>
            <a:r>
              <a:rPr lang="en-US" i="1" dirty="0">
                <a:solidFill>
                  <a:srgbClr val="000000"/>
                </a:solidFill>
              </a:rPr>
              <a:t>n</a:t>
            </a:r>
            <a:r>
              <a:rPr lang="en-US" dirty="0">
                <a:solidFill>
                  <a:srgbClr val="000000"/>
                </a:solidFill>
              </a:rPr>
              <a:t> &gt; 10, and </a:t>
            </a:r>
          </a:p>
          <a:p>
            <a:pPr marL="285750"/>
            <a:r>
              <a:rPr lang="en-US" i="1" dirty="0">
                <a:solidFill>
                  <a:srgbClr val="000000"/>
                </a:solidFill>
              </a:rPr>
              <a:t>H</a:t>
            </a:r>
            <a:r>
              <a:rPr lang="en-US" i="1" baseline="-25000" dirty="0">
                <a:solidFill>
                  <a:srgbClr val="000000"/>
                </a:solidFill>
              </a:rPr>
              <a:t>a</a:t>
            </a:r>
            <a:r>
              <a:rPr lang="en-US" baseline="-25000" dirty="0">
                <a:solidFill>
                  <a:srgbClr val="000000"/>
                </a:solidFill>
              </a:rPr>
              <a:t> </a:t>
            </a:r>
            <a:r>
              <a:rPr lang="en-US" dirty="0">
                <a:solidFill>
                  <a:srgbClr val="000000"/>
                </a:solidFill>
              </a:rPr>
              <a:t>: &lt;, reject </a:t>
            </a:r>
            <a:r>
              <a:rPr lang="en-US" i="1" dirty="0">
                <a:solidFill>
                  <a:srgbClr val="000000"/>
                </a:solidFill>
              </a:rPr>
              <a:t>H</a:t>
            </a:r>
            <a:r>
              <a:rPr lang="en-US" baseline="-25000" dirty="0">
                <a:solidFill>
                  <a:srgbClr val="000000"/>
                </a:solidFill>
              </a:rPr>
              <a:t>0</a:t>
            </a:r>
            <a:r>
              <a:rPr lang="en-US" dirty="0">
                <a:solidFill>
                  <a:srgbClr val="000000"/>
                </a:solidFill>
              </a:rPr>
              <a:t> if </a:t>
            </a:r>
            <a:r>
              <a:rPr lang="en-US" i="1" dirty="0">
                <a:solidFill>
                  <a:srgbClr val="000000"/>
                </a:solidFill>
              </a:rPr>
              <a:t>z</a:t>
            </a:r>
            <a:r>
              <a:rPr lang="en-US" dirty="0">
                <a:solidFill>
                  <a:srgbClr val="000000"/>
                </a:solidFill>
              </a:rPr>
              <a:t> &lt; </a:t>
            </a:r>
            <a:r>
              <a:rPr lang="en-US" i="1" dirty="0" smtClean="0">
                <a:solidFill>
                  <a:srgbClr val="000000"/>
                </a:solidFill>
              </a:rPr>
              <a:t>z</a:t>
            </a:r>
            <a:r>
              <a:rPr lang="el-GR" i="1" baseline="-25000" dirty="0" smtClean="0">
                <a:solidFill>
                  <a:srgbClr val="000000"/>
                </a:solidFill>
                <a:latin typeface="Cambria Math" panose="02040503050406030204" pitchFamily="18" charset="0"/>
                <a:ea typeface="Cambria Math" panose="02040503050406030204" pitchFamily="18" charset="0"/>
                <a:sym typeface="Symbol"/>
              </a:rPr>
              <a:t>α</a:t>
            </a:r>
            <a:r>
              <a:rPr lang="en-US" baseline="-25000" dirty="0" smtClean="0">
                <a:solidFill>
                  <a:srgbClr val="000000"/>
                </a:solidFill>
                <a:sym typeface="Symbol"/>
              </a:rPr>
              <a:t> </a:t>
            </a:r>
            <a:r>
              <a:rPr lang="en-US" dirty="0">
                <a:solidFill>
                  <a:srgbClr val="000000"/>
                </a:solidFill>
              </a:rPr>
              <a:t>or </a:t>
            </a:r>
            <a:r>
              <a:rPr lang="en-US" i="1" dirty="0">
                <a:solidFill>
                  <a:srgbClr val="000000"/>
                </a:solidFill>
              </a:rPr>
              <a:t>H</a:t>
            </a:r>
            <a:r>
              <a:rPr lang="en-US" i="1" baseline="-25000" dirty="0">
                <a:solidFill>
                  <a:srgbClr val="000000"/>
                </a:solidFill>
              </a:rPr>
              <a:t>a</a:t>
            </a:r>
            <a:r>
              <a:rPr lang="en-US" baseline="-25000" dirty="0">
                <a:solidFill>
                  <a:srgbClr val="000000"/>
                </a:solidFill>
              </a:rPr>
              <a:t> </a:t>
            </a:r>
            <a:r>
              <a:rPr lang="en-US" dirty="0">
                <a:solidFill>
                  <a:srgbClr val="000000"/>
                </a:solidFill>
              </a:rPr>
              <a:t>: &gt; , reject </a:t>
            </a:r>
            <a:r>
              <a:rPr lang="en-US" i="1" dirty="0">
                <a:solidFill>
                  <a:srgbClr val="000000"/>
                </a:solidFill>
              </a:rPr>
              <a:t>H</a:t>
            </a:r>
            <a:r>
              <a:rPr lang="en-US" baseline="-25000" dirty="0">
                <a:solidFill>
                  <a:srgbClr val="000000"/>
                </a:solidFill>
              </a:rPr>
              <a:t>0</a:t>
            </a:r>
            <a:r>
              <a:rPr lang="en-US" dirty="0">
                <a:solidFill>
                  <a:srgbClr val="000000"/>
                </a:solidFill>
              </a:rPr>
              <a:t> if </a:t>
            </a:r>
            <a:r>
              <a:rPr lang="en-US" i="1" dirty="0">
                <a:solidFill>
                  <a:srgbClr val="000000"/>
                </a:solidFill>
              </a:rPr>
              <a:t>z</a:t>
            </a:r>
            <a:r>
              <a:rPr lang="en-US" dirty="0">
                <a:solidFill>
                  <a:srgbClr val="000000"/>
                </a:solidFill>
              </a:rPr>
              <a:t> &gt; </a:t>
            </a:r>
            <a:r>
              <a:rPr lang="en-US" i="1" dirty="0" smtClean="0">
                <a:solidFill>
                  <a:srgbClr val="000000"/>
                </a:solidFill>
              </a:rPr>
              <a:t>z</a:t>
            </a:r>
            <a:r>
              <a:rPr lang="el-GR" i="1" baseline="-25000" dirty="0" smtClean="0">
                <a:solidFill>
                  <a:srgbClr val="000000"/>
                </a:solidFill>
                <a:latin typeface="Cambria Math" panose="02040503050406030204" pitchFamily="18" charset="0"/>
                <a:ea typeface="Cambria Math" panose="02040503050406030204" pitchFamily="18" charset="0"/>
                <a:sym typeface="Symbol"/>
              </a:rPr>
              <a:t>α</a:t>
            </a:r>
            <a:r>
              <a:rPr lang="en-US" dirty="0" smtClean="0">
                <a:solidFill>
                  <a:srgbClr val="000000"/>
                </a:solidFill>
              </a:rPr>
              <a:t>. </a:t>
            </a:r>
            <a:endParaRPr lang="en-US" dirty="0">
              <a:solidFill>
                <a:srgbClr val="000000"/>
              </a:solidFill>
            </a:endParaRPr>
          </a:p>
          <a:p>
            <a:pPr marL="285750">
              <a:spcBef>
                <a:spcPts val="2400"/>
              </a:spcBef>
            </a:pPr>
            <a:r>
              <a:rPr lang="en-US" i="1" dirty="0">
                <a:solidFill>
                  <a:srgbClr val="000000"/>
                </a:solidFill>
              </a:rPr>
              <a:t>H</a:t>
            </a:r>
            <a:r>
              <a:rPr lang="en-US" i="1" baseline="-25000" dirty="0">
                <a:solidFill>
                  <a:srgbClr val="000000"/>
                </a:solidFill>
              </a:rPr>
              <a:t>a</a:t>
            </a:r>
            <a:r>
              <a:rPr lang="en-US" baseline="-25000" dirty="0">
                <a:solidFill>
                  <a:srgbClr val="000000"/>
                </a:solidFill>
              </a:rPr>
              <a:t> </a:t>
            </a:r>
            <a:r>
              <a:rPr lang="en-US" dirty="0">
                <a:solidFill>
                  <a:srgbClr val="000000"/>
                </a:solidFill>
              </a:rPr>
              <a:t>: ≠, reject </a:t>
            </a:r>
            <a:r>
              <a:rPr lang="en-US" i="1" dirty="0">
                <a:solidFill>
                  <a:srgbClr val="000000"/>
                </a:solidFill>
              </a:rPr>
              <a:t>H</a:t>
            </a:r>
            <a:r>
              <a:rPr lang="en-US" baseline="-25000" dirty="0">
                <a:solidFill>
                  <a:srgbClr val="000000"/>
                </a:solidFill>
              </a:rPr>
              <a:t>0</a:t>
            </a:r>
            <a:r>
              <a:rPr lang="en-US" dirty="0">
                <a:solidFill>
                  <a:srgbClr val="000000"/>
                </a:solidFill>
              </a:rPr>
              <a:t> if                 or if              </a:t>
            </a:r>
          </a:p>
        </p:txBody>
      </p:sp>
      <p:graphicFrame>
        <p:nvGraphicFramePr>
          <p:cNvPr id="3074" name="Object 2"/>
          <p:cNvGraphicFramePr>
            <a:graphicFrameLocks noChangeAspect="1"/>
          </p:cNvGraphicFramePr>
          <p:nvPr>
            <p:extLst>
              <p:ext uri="{D42A27DB-BD31-4B8C-83A1-F6EECF244321}">
                <p14:modId xmlns:p14="http://schemas.microsoft.com/office/powerpoint/2010/main" val="3865524021"/>
              </p:ext>
            </p:extLst>
          </p:nvPr>
        </p:nvGraphicFramePr>
        <p:xfrm>
          <a:off x="3370263" y="3098800"/>
          <a:ext cx="1155700" cy="584200"/>
        </p:xfrm>
        <a:graphic>
          <a:graphicData uri="http://schemas.openxmlformats.org/presentationml/2006/ole">
            <mc:AlternateContent xmlns:mc="http://schemas.openxmlformats.org/markup-compatibility/2006">
              <mc:Choice xmlns:v="urn:schemas-microsoft-com:vml" Requires="v">
                <p:oleObj spid="_x0000_s3090" name="Equation" r:id="rId3" imgW="1155600" imgH="583920" progId="Equation.DSMT4">
                  <p:embed/>
                </p:oleObj>
              </mc:Choice>
              <mc:Fallback>
                <p:oleObj name="Equation" r:id="rId3" imgW="1155600" imgH="583920" progId="Equation.DSMT4">
                  <p:embed/>
                  <p:pic>
                    <p:nvPicPr>
                      <p:cNvPr id="0" name="Picture 2"/>
                      <p:cNvPicPr>
                        <a:picLocks noChangeAspect="1" noChangeArrowheads="1"/>
                      </p:cNvPicPr>
                      <p:nvPr/>
                    </p:nvPicPr>
                    <p:blipFill>
                      <a:blip r:embed="rId4"/>
                      <a:srcRect/>
                      <a:stretch>
                        <a:fillRect/>
                      </a:stretch>
                    </p:blipFill>
                    <p:spPr bwMode="auto">
                      <a:xfrm>
                        <a:off x="3370263" y="3098800"/>
                        <a:ext cx="11557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5" name="Object 3"/>
          <p:cNvGraphicFramePr>
            <a:graphicFrameLocks noChangeAspect="1"/>
          </p:cNvGraphicFramePr>
          <p:nvPr>
            <p:extLst>
              <p:ext uri="{D42A27DB-BD31-4B8C-83A1-F6EECF244321}">
                <p14:modId xmlns:p14="http://schemas.microsoft.com/office/powerpoint/2010/main" val="4186706034"/>
              </p:ext>
            </p:extLst>
          </p:nvPr>
        </p:nvGraphicFramePr>
        <p:xfrm>
          <a:off x="5337612" y="3081556"/>
          <a:ext cx="1054100" cy="584200"/>
        </p:xfrm>
        <a:graphic>
          <a:graphicData uri="http://schemas.openxmlformats.org/presentationml/2006/ole">
            <mc:AlternateContent xmlns:mc="http://schemas.openxmlformats.org/markup-compatibility/2006">
              <mc:Choice xmlns:v="urn:schemas-microsoft-com:vml" Requires="v">
                <p:oleObj spid="_x0000_s3091" name="Equation" r:id="rId5" imgW="1054080" imgH="583920" progId="Equation.DSMT4">
                  <p:embed/>
                </p:oleObj>
              </mc:Choice>
              <mc:Fallback>
                <p:oleObj name="Equation" r:id="rId5" imgW="1054080" imgH="583920" progId="Equation.DSMT4">
                  <p:embed/>
                  <p:pic>
                    <p:nvPicPr>
                      <p:cNvPr id="0" name="Picture 3"/>
                      <p:cNvPicPr>
                        <a:picLocks noChangeAspect="1" noChangeArrowheads="1"/>
                      </p:cNvPicPr>
                      <p:nvPr/>
                    </p:nvPicPr>
                    <p:blipFill>
                      <a:blip r:embed="rId6"/>
                      <a:srcRect/>
                      <a:stretch>
                        <a:fillRect/>
                      </a:stretch>
                    </p:blipFill>
                    <p:spPr bwMode="auto">
                      <a:xfrm>
                        <a:off x="5337612" y="3081556"/>
                        <a:ext cx="10541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noAutofit/>
          </a:bodyPr>
          <a:lstStyle/>
          <a:p>
            <a:r>
              <a:rPr lang="en-US" dirty="0"/>
              <a:t>Based on the study, it appears that there are two wards with particularly lengthy hospital stays, the pediatric ward and the geriatric ward (excluding long-term care patients). It also appears that of these two areas the length of stay in the hospital is higher in the pediatric ward than in the geriatric ward. If there is overwhelming evidence that this is the case, all initial cost control efforts will be targeted specifically at the pediatric ward.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noAutofit/>
          </a:bodyPr>
          <a:lstStyle/>
          <a:p>
            <a:r>
              <a:rPr lang="en-US" dirty="0"/>
              <a:t>However, it could be that this observed difference is due to ordinary sampling variation as only 10 randomly selected patient stays from each ward were observed for the study. In this case, the hospital will target its initial cost control efforts at both wards equally. Partial results of the study are presented in the table below. Does the data provide sufficient evidence for the administrator to conclude that hospital stays are longer on the pediatric ward than on the geriatric ward at </a:t>
            </a:r>
            <a:br>
              <a:rPr lang="en-US" dirty="0"/>
            </a:br>
            <a:r>
              <a:rPr lang="el-GR" i="1" dirty="0">
                <a:latin typeface="Cambria Math" panose="02040503050406030204" pitchFamily="18" charset="0"/>
                <a:ea typeface="Cambria Math" panose="02040503050406030204" pitchFamily="18" charset="0"/>
              </a:rPr>
              <a:t>α</a:t>
            </a:r>
            <a:r>
              <a:rPr lang="en-US" dirty="0" smtClean="0"/>
              <a:t> </a:t>
            </a:r>
            <a:r>
              <a:rPr lang="en-US" dirty="0"/>
              <a:t>= 0.05?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graphicFrame>
        <p:nvGraphicFramePr>
          <p:cNvPr id="4" name="object 2"/>
          <p:cNvGraphicFramePr>
            <a:graphicFrameLocks noGrp="1"/>
          </p:cNvGraphicFramePr>
          <p:nvPr/>
        </p:nvGraphicFramePr>
        <p:xfrm>
          <a:off x="2057400" y="1219200"/>
          <a:ext cx="4754880" cy="4493895"/>
        </p:xfrm>
        <a:graphic>
          <a:graphicData uri="http://schemas.openxmlformats.org/drawingml/2006/table">
            <a:tbl>
              <a:tblPr firstRow="1" bandRow="1">
                <a:tableStyleId>{21E4AEA4-8DFA-4A89-87EB-49C32662AFE0}</a:tableStyleId>
              </a:tblPr>
              <a:tblGrid>
                <a:gridCol w="1188720">
                  <a:extLst>
                    <a:ext uri="{9D8B030D-6E8A-4147-A177-3AD203B41FA5}">
                      <a16:colId xmlns:a16="http://schemas.microsoft.com/office/drawing/2014/main" xmlns="" val="20000"/>
                    </a:ext>
                  </a:extLst>
                </a:gridCol>
                <a:gridCol w="1188720">
                  <a:extLst>
                    <a:ext uri="{9D8B030D-6E8A-4147-A177-3AD203B41FA5}">
                      <a16:colId xmlns:a16="http://schemas.microsoft.com/office/drawing/2014/main" xmlns="" val="20001"/>
                    </a:ext>
                  </a:extLst>
                </a:gridCol>
                <a:gridCol w="1188720">
                  <a:extLst>
                    <a:ext uri="{9D8B030D-6E8A-4147-A177-3AD203B41FA5}">
                      <a16:colId xmlns:a16="http://schemas.microsoft.com/office/drawing/2014/main" xmlns="" val="20002"/>
                    </a:ext>
                  </a:extLst>
                </a:gridCol>
                <a:gridCol w="1188720">
                  <a:extLst>
                    <a:ext uri="{9D8B030D-6E8A-4147-A177-3AD203B41FA5}">
                      <a16:colId xmlns:a16="http://schemas.microsoft.com/office/drawing/2014/main" xmlns="" val="20003"/>
                    </a:ext>
                  </a:extLst>
                </a:gridCol>
              </a:tblGrid>
              <a:tr h="219075">
                <a:tc gridSpan="4">
                  <a:txBody>
                    <a:bodyPr/>
                    <a:lstStyle/>
                    <a:p>
                      <a:pPr marL="13335" marR="0" indent="0" algn="ctr" defTabSz="914400" rtl="0" eaLnBrk="1" fontAlgn="auto" latinLnBrk="0" hangingPunct="1">
                        <a:lnSpc>
                          <a:spcPct val="100000"/>
                        </a:lnSpc>
                        <a:spcBef>
                          <a:spcPts val="325"/>
                        </a:spcBef>
                        <a:spcAft>
                          <a:spcPts val="0"/>
                        </a:spcAft>
                        <a:buClrTx/>
                        <a:buSzTx/>
                        <a:buFontTx/>
                        <a:buNone/>
                        <a:tabLst/>
                        <a:defRPr/>
                      </a:pPr>
                      <a:r>
                        <a:rPr lang="en-US" sz="1800" b="1" kern="1200" baseline="0" dirty="0">
                          <a:solidFill>
                            <a:schemeClr val="lt1"/>
                          </a:solidFill>
                          <a:latin typeface="+mn-lt"/>
                          <a:ea typeface="+mn-ea"/>
                          <a:cs typeface="+mn-cs"/>
                        </a:rPr>
                        <a:t>Length of Hospital Stay in Days </a:t>
                      </a:r>
                    </a:p>
                  </a:txBody>
                  <a:tcPr marL="0" marR="0" marT="41275" marB="0"/>
                </a:tc>
                <a:tc hMerge="1">
                  <a:txBody>
                    <a:bodyPr/>
                    <a:lstStyle/>
                    <a:p>
                      <a:pPr marL="12700" algn="ctr">
                        <a:lnSpc>
                          <a:spcPct val="100000"/>
                        </a:lnSpc>
                        <a:spcBef>
                          <a:spcPts val="325"/>
                        </a:spcBef>
                      </a:pPr>
                      <a:endParaRPr sz="2000">
                        <a:latin typeface="Roboto Condensed"/>
                        <a:cs typeface="Roboto Condensed"/>
                      </a:endParaRPr>
                    </a:p>
                  </a:txBody>
                  <a:tcPr marL="0" marR="0" marT="41275" marB="0"/>
                </a:tc>
                <a:tc hMerge="1">
                  <a:txBody>
                    <a:bodyPr/>
                    <a:lstStyle/>
                    <a:p>
                      <a:pPr marL="12065" algn="ctr">
                        <a:lnSpc>
                          <a:spcPct val="100000"/>
                        </a:lnSpc>
                        <a:spcBef>
                          <a:spcPts val="325"/>
                        </a:spcBef>
                      </a:pPr>
                      <a:endParaRPr sz="2000">
                        <a:latin typeface="Roboto Condensed"/>
                        <a:cs typeface="Roboto Condensed"/>
                      </a:endParaRPr>
                    </a:p>
                  </a:txBody>
                  <a:tcPr marL="0" marR="0" marT="41275" marB="0"/>
                </a:tc>
                <a:tc hMerge="1">
                  <a:txBody>
                    <a:bodyPr/>
                    <a:lstStyle/>
                    <a:p>
                      <a:pPr marR="74930" algn="r">
                        <a:lnSpc>
                          <a:spcPct val="100000"/>
                        </a:lnSpc>
                        <a:spcBef>
                          <a:spcPts val="325"/>
                        </a:spcBef>
                      </a:pPr>
                      <a:endParaRPr sz="2000" dirty="0">
                        <a:latin typeface="Roboto Condensed"/>
                        <a:cs typeface="Roboto Condensed"/>
                      </a:endParaRPr>
                    </a:p>
                  </a:txBody>
                  <a:tcPr marL="0" marR="0" marT="41275" marB="0"/>
                </a:tc>
                <a:extLst>
                  <a:ext uri="{0D108BD9-81ED-4DB2-BD59-A6C34878D82A}">
                    <a16:rowId xmlns:a16="http://schemas.microsoft.com/office/drawing/2014/main" xmlns="" val="10000"/>
                  </a:ext>
                </a:extLst>
              </a:tr>
              <a:tr h="219075">
                <a:tc>
                  <a:txBody>
                    <a:bodyPr/>
                    <a:lstStyle/>
                    <a:p>
                      <a:pPr marL="13335" algn="ctr">
                        <a:lnSpc>
                          <a:spcPct val="100000"/>
                        </a:lnSpc>
                        <a:spcBef>
                          <a:spcPts val="325"/>
                        </a:spcBef>
                      </a:pPr>
                      <a:r>
                        <a:rPr sz="2000" b="1" spc="-5" dirty="0">
                          <a:solidFill>
                            <a:srgbClr val="000000"/>
                          </a:solidFill>
                        </a:rPr>
                        <a:t>Pediatric</a:t>
                      </a:r>
                      <a:r>
                        <a:rPr sz="2000" b="1" spc="-15" dirty="0">
                          <a:solidFill>
                            <a:srgbClr val="000000"/>
                          </a:solidFill>
                        </a:rPr>
                        <a:t> </a:t>
                      </a:r>
                      <a:r>
                        <a:rPr sz="2000" b="1" spc="-10" dirty="0">
                          <a:solidFill>
                            <a:srgbClr val="000000"/>
                          </a:solidFill>
                        </a:rPr>
                        <a:t>Ward</a:t>
                      </a:r>
                      <a:endParaRPr sz="2000" b="1" dirty="0">
                        <a:solidFill>
                          <a:srgbClr val="000000"/>
                        </a:solidFill>
                        <a:latin typeface="Roboto Condensed"/>
                        <a:cs typeface="Roboto Condensed"/>
                      </a:endParaRPr>
                    </a:p>
                  </a:txBody>
                  <a:tcPr marL="0" marR="0" marT="41275" marB="0" anchor="ctr"/>
                </a:tc>
                <a:tc>
                  <a:txBody>
                    <a:bodyPr/>
                    <a:lstStyle/>
                    <a:p>
                      <a:pPr marL="12700" algn="ctr">
                        <a:lnSpc>
                          <a:spcPct val="100000"/>
                        </a:lnSpc>
                        <a:spcBef>
                          <a:spcPts val="325"/>
                        </a:spcBef>
                      </a:pPr>
                      <a:r>
                        <a:rPr sz="2000" b="1" dirty="0">
                          <a:solidFill>
                            <a:srgbClr val="000000"/>
                          </a:solidFill>
                        </a:rPr>
                        <a:t>Rank</a:t>
                      </a:r>
                      <a:endParaRPr sz="2000" b="1" dirty="0">
                        <a:solidFill>
                          <a:srgbClr val="000000"/>
                        </a:solidFill>
                        <a:latin typeface="Roboto Condensed"/>
                        <a:cs typeface="Roboto Condensed"/>
                      </a:endParaRPr>
                    </a:p>
                  </a:txBody>
                  <a:tcPr marL="0" marR="0" marT="41275" marB="0" anchor="ctr"/>
                </a:tc>
                <a:tc>
                  <a:txBody>
                    <a:bodyPr/>
                    <a:lstStyle/>
                    <a:p>
                      <a:pPr marL="12065" algn="ctr">
                        <a:lnSpc>
                          <a:spcPct val="100000"/>
                        </a:lnSpc>
                        <a:spcBef>
                          <a:spcPts val="325"/>
                        </a:spcBef>
                      </a:pPr>
                      <a:r>
                        <a:rPr sz="2000" b="1" dirty="0">
                          <a:solidFill>
                            <a:srgbClr val="000000"/>
                          </a:solidFill>
                        </a:rPr>
                        <a:t>Geriatric</a:t>
                      </a:r>
                      <a:r>
                        <a:rPr sz="2000" b="1" spc="-30" dirty="0">
                          <a:solidFill>
                            <a:srgbClr val="000000"/>
                          </a:solidFill>
                        </a:rPr>
                        <a:t> </a:t>
                      </a:r>
                      <a:r>
                        <a:rPr sz="2000" b="1" spc="-10" dirty="0">
                          <a:solidFill>
                            <a:srgbClr val="000000"/>
                          </a:solidFill>
                        </a:rPr>
                        <a:t>Ward</a:t>
                      </a:r>
                      <a:endParaRPr sz="2000" b="1" dirty="0">
                        <a:solidFill>
                          <a:srgbClr val="000000"/>
                        </a:solidFill>
                        <a:latin typeface="Roboto Condensed"/>
                        <a:cs typeface="Roboto Condensed"/>
                      </a:endParaRPr>
                    </a:p>
                  </a:txBody>
                  <a:tcPr marL="0" marR="0" marT="41275" marB="0" anchor="ctr"/>
                </a:tc>
                <a:tc>
                  <a:txBody>
                    <a:bodyPr/>
                    <a:lstStyle/>
                    <a:p>
                      <a:pPr marR="74930" algn="ctr">
                        <a:lnSpc>
                          <a:spcPct val="100000"/>
                        </a:lnSpc>
                        <a:spcBef>
                          <a:spcPts val="325"/>
                        </a:spcBef>
                      </a:pPr>
                      <a:r>
                        <a:rPr sz="2000" b="1" dirty="0">
                          <a:solidFill>
                            <a:srgbClr val="000000"/>
                          </a:solidFill>
                        </a:rPr>
                        <a:t>Rank</a:t>
                      </a:r>
                      <a:endParaRPr sz="2000" b="1" dirty="0">
                        <a:solidFill>
                          <a:srgbClr val="000000"/>
                        </a:solidFill>
                        <a:latin typeface="Roboto Condensed"/>
                        <a:cs typeface="Roboto Condensed"/>
                      </a:endParaRPr>
                    </a:p>
                  </a:txBody>
                  <a:tcPr marL="0" marR="0" marT="41275" marB="0" anchor="ctr"/>
                </a:tc>
                <a:extLst>
                  <a:ext uri="{0D108BD9-81ED-4DB2-BD59-A6C34878D82A}">
                    <a16:rowId xmlns:a16="http://schemas.microsoft.com/office/drawing/2014/main" xmlns="" val="10001"/>
                  </a:ext>
                </a:extLst>
              </a:tr>
              <a:tr h="206375">
                <a:tc>
                  <a:txBody>
                    <a:bodyPr/>
                    <a:lstStyle/>
                    <a:p>
                      <a:pPr marL="12700" algn="ctr">
                        <a:lnSpc>
                          <a:spcPct val="100000"/>
                        </a:lnSpc>
                        <a:spcBef>
                          <a:spcPts val="125"/>
                        </a:spcBef>
                      </a:pPr>
                      <a:r>
                        <a:rPr sz="2000" dirty="0">
                          <a:solidFill>
                            <a:srgbClr val="000000"/>
                          </a:solidFill>
                        </a:rPr>
                        <a:t>10</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9</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4</a:t>
                      </a:r>
                      <a:endParaRPr sz="2000">
                        <a:solidFill>
                          <a:srgbClr val="000000"/>
                        </a:solidFill>
                        <a:latin typeface="STIX"/>
                        <a:cs typeface="STIX"/>
                      </a:endParaRPr>
                    </a:p>
                  </a:txBody>
                  <a:tcPr marL="0" marR="0" marT="15875" marB="0" anchor="ctr"/>
                </a:tc>
                <a:tc>
                  <a:txBody>
                    <a:bodyPr/>
                    <a:lstStyle/>
                    <a:p>
                      <a:pPr marR="166370" algn="ctr">
                        <a:lnSpc>
                          <a:spcPct val="100000"/>
                        </a:lnSpc>
                        <a:spcBef>
                          <a:spcPts val="125"/>
                        </a:spcBef>
                      </a:pPr>
                      <a:r>
                        <a:rPr sz="2000" dirty="0">
                          <a:solidFill>
                            <a:srgbClr val="000000"/>
                          </a:solidFill>
                        </a:rPr>
                        <a:t>3</a:t>
                      </a:r>
                      <a:endParaRPr sz="2000">
                        <a:solidFill>
                          <a:srgbClr val="000000"/>
                        </a:solidFill>
                        <a:latin typeface="STIX"/>
                        <a:cs typeface="STIX"/>
                      </a:endParaRPr>
                    </a:p>
                  </a:txBody>
                  <a:tcPr marL="0" marR="0" marT="15875" marB="0" anchor="ctr"/>
                </a:tc>
                <a:extLst>
                  <a:ext uri="{0D108BD9-81ED-4DB2-BD59-A6C34878D82A}">
                    <a16:rowId xmlns:a16="http://schemas.microsoft.com/office/drawing/2014/main" xmlns="" val="10002"/>
                  </a:ext>
                </a:extLst>
              </a:tr>
              <a:tr h="206375">
                <a:tc>
                  <a:txBody>
                    <a:bodyPr/>
                    <a:lstStyle/>
                    <a:p>
                      <a:pPr marL="12700" algn="ctr">
                        <a:lnSpc>
                          <a:spcPct val="100000"/>
                        </a:lnSpc>
                        <a:spcBef>
                          <a:spcPts val="125"/>
                        </a:spcBef>
                      </a:pPr>
                      <a:r>
                        <a:rPr sz="2000" dirty="0">
                          <a:solidFill>
                            <a:srgbClr val="000000"/>
                          </a:solidFill>
                        </a:rPr>
                        <a:t>2</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1</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13</a:t>
                      </a:r>
                      <a:endParaRPr sz="2000" dirty="0">
                        <a:solidFill>
                          <a:srgbClr val="000000"/>
                        </a:solidFill>
                        <a:latin typeface="STIX"/>
                        <a:cs typeface="STIX"/>
                      </a:endParaRPr>
                    </a:p>
                  </a:txBody>
                  <a:tcPr marL="0" marR="0" marT="15875" marB="0" anchor="ctr"/>
                </a:tc>
                <a:tc>
                  <a:txBody>
                    <a:bodyPr/>
                    <a:lstStyle/>
                    <a:p>
                      <a:pPr marR="131445" algn="ctr">
                        <a:lnSpc>
                          <a:spcPct val="100000"/>
                        </a:lnSpc>
                        <a:spcBef>
                          <a:spcPts val="125"/>
                        </a:spcBef>
                      </a:pPr>
                      <a:r>
                        <a:rPr sz="2000" dirty="0">
                          <a:solidFill>
                            <a:srgbClr val="000000"/>
                          </a:solidFill>
                        </a:rPr>
                        <a:t>10</a:t>
                      </a:r>
                      <a:endParaRPr sz="2000">
                        <a:solidFill>
                          <a:srgbClr val="000000"/>
                        </a:solidFill>
                        <a:latin typeface="STIX"/>
                        <a:cs typeface="STIX"/>
                      </a:endParaRPr>
                    </a:p>
                  </a:txBody>
                  <a:tcPr marL="0" marR="0" marT="15875" marB="0" anchor="ctr"/>
                </a:tc>
                <a:extLst>
                  <a:ext uri="{0D108BD9-81ED-4DB2-BD59-A6C34878D82A}">
                    <a16:rowId xmlns:a16="http://schemas.microsoft.com/office/drawing/2014/main" xmlns="" val="10003"/>
                  </a:ext>
                </a:extLst>
              </a:tr>
              <a:tr h="206375">
                <a:tc>
                  <a:txBody>
                    <a:bodyPr/>
                    <a:lstStyle/>
                    <a:p>
                      <a:pPr marL="12700" algn="ctr">
                        <a:lnSpc>
                          <a:spcPct val="100000"/>
                        </a:lnSpc>
                        <a:spcBef>
                          <a:spcPts val="125"/>
                        </a:spcBef>
                      </a:pPr>
                      <a:r>
                        <a:rPr sz="2000" dirty="0">
                          <a:solidFill>
                            <a:srgbClr val="000000"/>
                          </a:solidFill>
                        </a:rPr>
                        <a:t>8</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7</a:t>
                      </a:r>
                      <a:endParaRPr sz="200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7</a:t>
                      </a:r>
                      <a:endParaRPr sz="2000" dirty="0">
                        <a:solidFill>
                          <a:srgbClr val="000000"/>
                        </a:solidFill>
                        <a:latin typeface="STIX"/>
                        <a:cs typeface="STIX"/>
                      </a:endParaRPr>
                    </a:p>
                  </a:txBody>
                  <a:tcPr marL="0" marR="0" marT="15875" marB="0" anchor="ctr"/>
                </a:tc>
                <a:tc>
                  <a:txBody>
                    <a:bodyPr/>
                    <a:lstStyle/>
                    <a:p>
                      <a:pPr marR="166370" algn="ctr">
                        <a:lnSpc>
                          <a:spcPct val="100000"/>
                        </a:lnSpc>
                        <a:spcBef>
                          <a:spcPts val="125"/>
                        </a:spcBef>
                      </a:pPr>
                      <a:r>
                        <a:rPr sz="2000" dirty="0">
                          <a:solidFill>
                            <a:srgbClr val="000000"/>
                          </a:solidFill>
                        </a:rPr>
                        <a:t>6</a:t>
                      </a:r>
                      <a:endParaRPr sz="2000">
                        <a:solidFill>
                          <a:srgbClr val="000000"/>
                        </a:solidFill>
                        <a:latin typeface="STIX"/>
                        <a:cs typeface="STIX"/>
                      </a:endParaRPr>
                    </a:p>
                  </a:txBody>
                  <a:tcPr marL="0" marR="0" marT="15875" marB="0" anchor="ctr"/>
                </a:tc>
                <a:extLst>
                  <a:ext uri="{0D108BD9-81ED-4DB2-BD59-A6C34878D82A}">
                    <a16:rowId xmlns:a16="http://schemas.microsoft.com/office/drawing/2014/main" xmlns="" val="10004"/>
                  </a:ext>
                </a:extLst>
              </a:tr>
              <a:tr h="206375">
                <a:tc>
                  <a:txBody>
                    <a:bodyPr/>
                    <a:lstStyle/>
                    <a:p>
                      <a:pPr marL="12700" algn="ctr">
                        <a:lnSpc>
                          <a:spcPct val="100000"/>
                        </a:lnSpc>
                        <a:spcBef>
                          <a:spcPts val="125"/>
                        </a:spcBef>
                      </a:pPr>
                      <a:r>
                        <a:rPr sz="2000" dirty="0">
                          <a:solidFill>
                            <a:srgbClr val="000000"/>
                          </a:solidFill>
                        </a:rPr>
                        <a:t>17</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12</a:t>
                      </a:r>
                      <a:endParaRPr sz="200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18</a:t>
                      </a:r>
                      <a:endParaRPr sz="2000" dirty="0">
                        <a:solidFill>
                          <a:srgbClr val="000000"/>
                        </a:solidFill>
                        <a:latin typeface="STIX"/>
                        <a:cs typeface="STIX"/>
                      </a:endParaRPr>
                    </a:p>
                  </a:txBody>
                  <a:tcPr marL="0" marR="0" marT="15875" marB="0" anchor="ctr"/>
                </a:tc>
                <a:tc>
                  <a:txBody>
                    <a:bodyPr/>
                    <a:lstStyle/>
                    <a:p>
                      <a:pPr marR="79375" algn="ctr">
                        <a:lnSpc>
                          <a:spcPct val="100000"/>
                        </a:lnSpc>
                        <a:spcBef>
                          <a:spcPts val="125"/>
                        </a:spcBef>
                      </a:pPr>
                      <a:r>
                        <a:rPr sz="2000" dirty="0">
                          <a:solidFill>
                            <a:srgbClr val="000000"/>
                          </a:solidFill>
                        </a:rPr>
                        <a:t>13.5</a:t>
                      </a:r>
                      <a:endParaRPr sz="2000" dirty="0">
                        <a:solidFill>
                          <a:srgbClr val="000000"/>
                        </a:solidFill>
                        <a:latin typeface="STIX"/>
                        <a:cs typeface="STIX"/>
                      </a:endParaRPr>
                    </a:p>
                  </a:txBody>
                  <a:tcPr marL="0" marR="0" marT="15875" marB="0" anchor="ctr"/>
                </a:tc>
                <a:extLst>
                  <a:ext uri="{0D108BD9-81ED-4DB2-BD59-A6C34878D82A}">
                    <a16:rowId xmlns:a16="http://schemas.microsoft.com/office/drawing/2014/main" xmlns="" val="10005"/>
                  </a:ext>
                </a:extLst>
              </a:tr>
              <a:tr h="206375">
                <a:tc>
                  <a:txBody>
                    <a:bodyPr/>
                    <a:lstStyle/>
                    <a:p>
                      <a:pPr marL="12700" algn="ctr">
                        <a:lnSpc>
                          <a:spcPct val="100000"/>
                        </a:lnSpc>
                        <a:spcBef>
                          <a:spcPts val="125"/>
                        </a:spcBef>
                      </a:pPr>
                      <a:r>
                        <a:rPr sz="2000" dirty="0">
                          <a:solidFill>
                            <a:srgbClr val="000000"/>
                          </a:solidFill>
                        </a:rPr>
                        <a:t>60</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20</a:t>
                      </a:r>
                      <a:endParaRPr sz="200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32</a:t>
                      </a:r>
                      <a:endParaRPr sz="2000">
                        <a:solidFill>
                          <a:srgbClr val="000000"/>
                        </a:solidFill>
                        <a:latin typeface="STIX"/>
                        <a:cs typeface="STIX"/>
                      </a:endParaRPr>
                    </a:p>
                  </a:txBody>
                  <a:tcPr marL="0" marR="0" marT="15875" marB="0" anchor="ctr"/>
                </a:tc>
                <a:tc>
                  <a:txBody>
                    <a:bodyPr/>
                    <a:lstStyle/>
                    <a:p>
                      <a:pPr marR="131445" algn="ctr">
                        <a:lnSpc>
                          <a:spcPct val="100000"/>
                        </a:lnSpc>
                        <a:spcBef>
                          <a:spcPts val="125"/>
                        </a:spcBef>
                      </a:pPr>
                      <a:r>
                        <a:rPr sz="2000" dirty="0">
                          <a:solidFill>
                            <a:srgbClr val="000000"/>
                          </a:solidFill>
                        </a:rPr>
                        <a:t>17</a:t>
                      </a:r>
                      <a:endParaRPr sz="2000" dirty="0">
                        <a:solidFill>
                          <a:srgbClr val="000000"/>
                        </a:solidFill>
                        <a:latin typeface="STIX"/>
                        <a:cs typeface="STIX"/>
                      </a:endParaRPr>
                    </a:p>
                  </a:txBody>
                  <a:tcPr marL="0" marR="0" marT="15875" marB="0" anchor="ctr"/>
                </a:tc>
                <a:extLst>
                  <a:ext uri="{0D108BD9-81ED-4DB2-BD59-A6C34878D82A}">
                    <a16:rowId xmlns:a16="http://schemas.microsoft.com/office/drawing/2014/main" xmlns="" val="10006"/>
                  </a:ext>
                </a:extLst>
              </a:tr>
              <a:tr h="206375">
                <a:tc>
                  <a:txBody>
                    <a:bodyPr/>
                    <a:lstStyle/>
                    <a:p>
                      <a:pPr marL="12700" algn="ctr">
                        <a:lnSpc>
                          <a:spcPct val="100000"/>
                        </a:lnSpc>
                        <a:spcBef>
                          <a:spcPts val="125"/>
                        </a:spcBef>
                      </a:pPr>
                      <a:r>
                        <a:rPr sz="2000" dirty="0">
                          <a:solidFill>
                            <a:srgbClr val="000000"/>
                          </a:solidFill>
                        </a:rPr>
                        <a:t>20</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15</a:t>
                      </a:r>
                      <a:endParaRPr sz="200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50</a:t>
                      </a:r>
                      <a:endParaRPr sz="2000">
                        <a:solidFill>
                          <a:srgbClr val="000000"/>
                        </a:solidFill>
                        <a:latin typeface="STIX"/>
                        <a:cs typeface="STIX"/>
                      </a:endParaRPr>
                    </a:p>
                  </a:txBody>
                  <a:tcPr marL="0" marR="0" marT="15875" marB="0" anchor="ctr"/>
                </a:tc>
                <a:tc>
                  <a:txBody>
                    <a:bodyPr/>
                    <a:lstStyle/>
                    <a:p>
                      <a:pPr marR="131445" algn="ctr">
                        <a:lnSpc>
                          <a:spcPct val="100000"/>
                        </a:lnSpc>
                        <a:spcBef>
                          <a:spcPts val="125"/>
                        </a:spcBef>
                      </a:pPr>
                      <a:r>
                        <a:rPr sz="2000" dirty="0">
                          <a:solidFill>
                            <a:srgbClr val="000000"/>
                          </a:solidFill>
                        </a:rPr>
                        <a:t>19</a:t>
                      </a:r>
                      <a:endParaRPr sz="2000" dirty="0">
                        <a:solidFill>
                          <a:srgbClr val="000000"/>
                        </a:solidFill>
                        <a:latin typeface="STIX"/>
                        <a:cs typeface="STIX"/>
                      </a:endParaRPr>
                    </a:p>
                  </a:txBody>
                  <a:tcPr marL="0" marR="0" marT="15875" marB="0" anchor="ctr"/>
                </a:tc>
                <a:extLst>
                  <a:ext uri="{0D108BD9-81ED-4DB2-BD59-A6C34878D82A}">
                    <a16:rowId xmlns:a16="http://schemas.microsoft.com/office/drawing/2014/main" xmlns="" val="10007"/>
                  </a:ext>
                </a:extLst>
              </a:tr>
              <a:tr h="206375">
                <a:tc>
                  <a:txBody>
                    <a:bodyPr/>
                    <a:lstStyle/>
                    <a:p>
                      <a:pPr marL="12700" algn="ctr">
                        <a:lnSpc>
                          <a:spcPct val="100000"/>
                        </a:lnSpc>
                        <a:spcBef>
                          <a:spcPts val="125"/>
                        </a:spcBef>
                      </a:pPr>
                      <a:r>
                        <a:rPr sz="2000" dirty="0">
                          <a:solidFill>
                            <a:srgbClr val="000000"/>
                          </a:solidFill>
                        </a:rPr>
                        <a:t>30</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16</a:t>
                      </a:r>
                      <a:endParaRPr sz="200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18</a:t>
                      </a:r>
                      <a:endParaRPr sz="2000">
                        <a:solidFill>
                          <a:srgbClr val="000000"/>
                        </a:solidFill>
                        <a:latin typeface="STIX"/>
                        <a:cs typeface="STIX"/>
                      </a:endParaRPr>
                    </a:p>
                  </a:txBody>
                  <a:tcPr marL="0" marR="0" marT="15875" marB="0" anchor="ctr"/>
                </a:tc>
                <a:tc>
                  <a:txBody>
                    <a:bodyPr/>
                    <a:lstStyle/>
                    <a:p>
                      <a:pPr marR="79375" algn="ctr">
                        <a:lnSpc>
                          <a:spcPct val="100000"/>
                        </a:lnSpc>
                        <a:spcBef>
                          <a:spcPts val="125"/>
                        </a:spcBef>
                      </a:pPr>
                      <a:r>
                        <a:rPr sz="2000" dirty="0">
                          <a:solidFill>
                            <a:srgbClr val="000000"/>
                          </a:solidFill>
                        </a:rPr>
                        <a:t>13.5</a:t>
                      </a:r>
                      <a:endParaRPr sz="2000" dirty="0">
                        <a:solidFill>
                          <a:srgbClr val="000000"/>
                        </a:solidFill>
                        <a:latin typeface="STIX"/>
                        <a:cs typeface="STIX"/>
                      </a:endParaRPr>
                    </a:p>
                  </a:txBody>
                  <a:tcPr marL="0" marR="0" marT="15875" marB="0" anchor="ctr"/>
                </a:tc>
                <a:extLst>
                  <a:ext uri="{0D108BD9-81ED-4DB2-BD59-A6C34878D82A}">
                    <a16:rowId xmlns:a16="http://schemas.microsoft.com/office/drawing/2014/main" xmlns="" val="10008"/>
                  </a:ext>
                </a:extLst>
              </a:tr>
              <a:tr h="206375">
                <a:tc>
                  <a:txBody>
                    <a:bodyPr/>
                    <a:lstStyle/>
                    <a:p>
                      <a:pPr marL="12700" algn="ctr">
                        <a:lnSpc>
                          <a:spcPct val="100000"/>
                        </a:lnSpc>
                        <a:spcBef>
                          <a:spcPts val="125"/>
                        </a:spcBef>
                      </a:pPr>
                      <a:r>
                        <a:rPr sz="2000" dirty="0">
                          <a:solidFill>
                            <a:srgbClr val="000000"/>
                          </a:solidFill>
                        </a:rPr>
                        <a:t>35</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18</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15</a:t>
                      </a:r>
                      <a:endParaRPr sz="2000">
                        <a:solidFill>
                          <a:srgbClr val="000000"/>
                        </a:solidFill>
                        <a:latin typeface="STIX"/>
                        <a:cs typeface="STIX"/>
                      </a:endParaRPr>
                    </a:p>
                  </a:txBody>
                  <a:tcPr marL="0" marR="0" marT="15875" marB="0" anchor="ctr"/>
                </a:tc>
                <a:tc>
                  <a:txBody>
                    <a:bodyPr/>
                    <a:lstStyle/>
                    <a:p>
                      <a:pPr marR="131445" algn="ctr">
                        <a:lnSpc>
                          <a:spcPct val="100000"/>
                        </a:lnSpc>
                        <a:spcBef>
                          <a:spcPts val="125"/>
                        </a:spcBef>
                      </a:pPr>
                      <a:r>
                        <a:rPr sz="2000" dirty="0">
                          <a:solidFill>
                            <a:srgbClr val="000000"/>
                          </a:solidFill>
                        </a:rPr>
                        <a:t>11</a:t>
                      </a:r>
                      <a:endParaRPr sz="2000" dirty="0">
                        <a:solidFill>
                          <a:srgbClr val="000000"/>
                        </a:solidFill>
                        <a:latin typeface="STIX"/>
                        <a:cs typeface="STIX"/>
                      </a:endParaRPr>
                    </a:p>
                  </a:txBody>
                  <a:tcPr marL="0" marR="0" marT="15875" marB="0" anchor="ctr"/>
                </a:tc>
                <a:extLst>
                  <a:ext uri="{0D108BD9-81ED-4DB2-BD59-A6C34878D82A}">
                    <a16:rowId xmlns:a16="http://schemas.microsoft.com/office/drawing/2014/main" xmlns="" val="10009"/>
                  </a:ext>
                </a:extLst>
              </a:tr>
              <a:tr h="206375">
                <a:tc>
                  <a:txBody>
                    <a:bodyPr/>
                    <a:lstStyle/>
                    <a:p>
                      <a:pPr marL="12700" algn="ctr">
                        <a:lnSpc>
                          <a:spcPct val="100000"/>
                        </a:lnSpc>
                        <a:spcBef>
                          <a:spcPts val="125"/>
                        </a:spcBef>
                      </a:pPr>
                      <a:r>
                        <a:rPr sz="2000" dirty="0">
                          <a:solidFill>
                            <a:srgbClr val="000000"/>
                          </a:solidFill>
                        </a:rPr>
                        <a:t>5</a:t>
                      </a:r>
                      <a:endParaRPr sz="200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4</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6</a:t>
                      </a:r>
                      <a:endParaRPr sz="2000">
                        <a:solidFill>
                          <a:srgbClr val="000000"/>
                        </a:solidFill>
                        <a:latin typeface="STIX"/>
                        <a:cs typeface="STIX"/>
                      </a:endParaRPr>
                    </a:p>
                  </a:txBody>
                  <a:tcPr marL="0" marR="0" marT="15875" marB="0" anchor="ctr"/>
                </a:tc>
                <a:tc>
                  <a:txBody>
                    <a:bodyPr/>
                    <a:lstStyle/>
                    <a:p>
                      <a:pPr marR="166370" algn="ctr">
                        <a:lnSpc>
                          <a:spcPct val="100000"/>
                        </a:lnSpc>
                        <a:spcBef>
                          <a:spcPts val="125"/>
                        </a:spcBef>
                      </a:pPr>
                      <a:r>
                        <a:rPr sz="2000" dirty="0">
                          <a:solidFill>
                            <a:srgbClr val="000000"/>
                          </a:solidFill>
                        </a:rPr>
                        <a:t>5</a:t>
                      </a:r>
                      <a:endParaRPr sz="2000" dirty="0">
                        <a:solidFill>
                          <a:srgbClr val="000000"/>
                        </a:solidFill>
                        <a:latin typeface="STIX"/>
                        <a:cs typeface="STIX"/>
                      </a:endParaRPr>
                    </a:p>
                  </a:txBody>
                  <a:tcPr marL="0" marR="0" marT="15875" marB="0" anchor="ctr"/>
                </a:tc>
                <a:extLst>
                  <a:ext uri="{0D108BD9-81ED-4DB2-BD59-A6C34878D82A}">
                    <a16:rowId xmlns:a16="http://schemas.microsoft.com/office/drawing/2014/main" xmlns="" val="10010"/>
                  </a:ext>
                </a:extLst>
              </a:tr>
              <a:tr h="206375">
                <a:tc>
                  <a:txBody>
                    <a:bodyPr/>
                    <a:lstStyle/>
                    <a:p>
                      <a:pPr marL="12700" algn="ctr">
                        <a:lnSpc>
                          <a:spcPct val="100000"/>
                        </a:lnSpc>
                        <a:spcBef>
                          <a:spcPts val="125"/>
                        </a:spcBef>
                      </a:pPr>
                      <a:r>
                        <a:rPr sz="2000" dirty="0">
                          <a:solidFill>
                            <a:srgbClr val="000000"/>
                          </a:solidFill>
                        </a:rPr>
                        <a:t>9</a:t>
                      </a:r>
                      <a:endParaRPr sz="200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8</a:t>
                      </a:r>
                      <a:endParaRPr sz="2000"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dirty="0">
                          <a:solidFill>
                            <a:srgbClr val="000000"/>
                          </a:solidFill>
                        </a:rPr>
                        <a:t>3</a:t>
                      </a:r>
                      <a:endParaRPr sz="2000">
                        <a:solidFill>
                          <a:srgbClr val="000000"/>
                        </a:solidFill>
                        <a:latin typeface="STIX"/>
                        <a:cs typeface="STIX"/>
                      </a:endParaRPr>
                    </a:p>
                  </a:txBody>
                  <a:tcPr marL="0" marR="0" marT="15875" marB="0" anchor="ctr"/>
                </a:tc>
                <a:tc>
                  <a:txBody>
                    <a:bodyPr/>
                    <a:lstStyle/>
                    <a:p>
                      <a:pPr marR="166370" algn="ctr">
                        <a:lnSpc>
                          <a:spcPct val="100000"/>
                        </a:lnSpc>
                        <a:spcBef>
                          <a:spcPts val="125"/>
                        </a:spcBef>
                      </a:pPr>
                      <a:r>
                        <a:rPr sz="2000" dirty="0">
                          <a:solidFill>
                            <a:srgbClr val="000000"/>
                          </a:solidFill>
                        </a:rPr>
                        <a:t>2</a:t>
                      </a:r>
                      <a:endParaRPr sz="2000" dirty="0">
                        <a:solidFill>
                          <a:srgbClr val="000000"/>
                        </a:solidFill>
                        <a:latin typeface="STIX"/>
                        <a:cs typeface="STIX"/>
                      </a:endParaRPr>
                    </a:p>
                  </a:txBody>
                  <a:tcPr marL="0" marR="0" marT="15875" marB="0" anchor="ctr"/>
                </a:tc>
                <a:extLst>
                  <a:ext uri="{0D108BD9-81ED-4DB2-BD59-A6C34878D82A}">
                    <a16:rowId xmlns:a16="http://schemas.microsoft.com/office/drawing/2014/main" xmlns="" val="10011"/>
                  </a:ext>
                </a:extLst>
              </a:tr>
              <a:tr h="205740">
                <a:tc>
                  <a:txBody>
                    <a:bodyPr/>
                    <a:lstStyle/>
                    <a:p>
                      <a:pPr marL="12700" algn="ctr">
                        <a:lnSpc>
                          <a:spcPct val="100000"/>
                        </a:lnSpc>
                        <a:spcBef>
                          <a:spcPts val="125"/>
                        </a:spcBef>
                      </a:pPr>
                      <a:r>
                        <a:rPr sz="2000" b="1" spc="-5" dirty="0">
                          <a:solidFill>
                            <a:srgbClr val="000000"/>
                          </a:solidFill>
                        </a:rPr>
                        <a:t>Rank-Sum</a:t>
                      </a:r>
                      <a:endParaRPr sz="2000" b="1" dirty="0">
                        <a:solidFill>
                          <a:srgbClr val="000000"/>
                        </a:solidFill>
                        <a:latin typeface="STIX"/>
                        <a:cs typeface="STIX"/>
                      </a:endParaRPr>
                    </a:p>
                  </a:txBody>
                  <a:tcPr marL="0" marR="0" marT="15875" marB="0" anchor="ctr"/>
                </a:tc>
                <a:tc>
                  <a:txBody>
                    <a:bodyPr/>
                    <a:lstStyle/>
                    <a:p>
                      <a:pPr marL="12700" algn="ctr">
                        <a:lnSpc>
                          <a:spcPct val="100000"/>
                        </a:lnSpc>
                        <a:spcBef>
                          <a:spcPts val="125"/>
                        </a:spcBef>
                      </a:pPr>
                      <a:r>
                        <a:rPr sz="2000" b="1" dirty="0">
                          <a:solidFill>
                            <a:srgbClr val="000000"/>
                          </a:solidFill>
                        </a:rPr>
                        <a:t>110</a:t>
                      </a:r>
                      <a:endParaRPr sz="2000" b="1" dirty="0">
                        <a:solidFill>
                          <a:srgbClr val="000000"/>
                        </a:solidFill>
                        <a:latin typeface="STIX"/>
                        <a:cs typeface="STIX"/>
                      </a:endParaRPr>
                    </a:p>
                  </a:txBody>
                  <a:tcPr marL="0" marR="0" marT="15875" marB="0" anchor="ctr"/>
                </a:tc>
                <a:tc>
                  <a:txBody>
                    <a:bodyPr/>
                    <a:lstStyle/>
                    <a:p>
                      <a:pPr algn="ctr">
                        <a:lnSpc>
                          <a:spcPct val="100000"/>
                        </a:lnSpc>
                      </a:pPr>
                      <a:endParaRPr sz="2000" b="1" dirty="0">
                        <a:solidFill>
                          <a:srgbClr val="000000"/>
                        </a:solidFill>
                        <a:latin typeface="Times New Roman"/>
                        <a:cs typeface="Times New Roman"/>
                      </a:endParaRPr>
                    </a:p>
                  </a:txBody>
                  <a:tcPr marL="0" marR="0" marT="0" marB="0" anchor="ctr"/>
                </a:tc>
                <a:tc>
                  <a:txBody>
                    <a:bodyPr/>
                    <a:lstStyle/>
                    <a:p>
                      <a:pPr marR="96520" algn="ctr">
                        <a:lnSpc>
                          <a:spcPct val="100000"/>
                        </a:lnSpc>
                        <a:spcBef>
                          <a:spcPts val="125"/>
                        </a:spcBef>
                      </a:pPr>
                      <a:r>
                        <a:rPr sz="2000" b="1" dirty="0">
                          <a:solidFill>
                            <a:srgbClr val="000000"/>
                          </a:solidFill>
                        </a:rPr>
                        <a:t>100</a:t>
                      </a:r>
                      <a:endParaRPr sz="2000" b="1" dirty="0">
                        <a:solidFill>
                          <a:srgbClr val="000000"/>
                        </a:solidFill>
                        <a:latin typeface="STIX"/>
                        <a:cs typeface="STIX"/>
                      </a:endParaRPr>
                    </a:p>
                  </a:txBody>
                  <a:tcPr marL="0" marR="0" marT="15875" marB="0" anchor="ctr"/>
                </a:tc>
                <a:extLst>
                  <a:ext uri="{0D108BD9-81ED-4DB2-BD59-A6C34878D82A}">
                    <a16:rowId xmlns:a16="http://schemas.microsoft.com/office/drawing/2014/main" xmlns="" val="10012"/>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normAutofit/>
          </a:bodyPr>
          <a:lstStyle/>
          <a:p>
            <a:r>
              <a:rPr lang="en-US" dirty="0"/>
              <a:t>The histograms indicate that the length of the hospital stay appears to have a skewed distribution for each ward. </a:t>
            </a:r>
          </a:p>
        </p:txBody>
      </p:sp>
      <p:pic>
        <p:nvPicPr>
          <p:cNvPr id="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28800" y="2362200"/>
            <a:ext cx="5486400" cy="3638824"/>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normAutofit/>
          </a:bodyPr>
          <a:lstStyle/>
          <a:p>
            <a:r>
              <a:rPr lang="en-US" dirty="0"/>
              <a:t>Thus, the assumption of normality may not be reasonable for this data. If the assumption of normality is not met, the small sample </a:t>
            </a:r>
            <a:r>
              <a:rPr lang="en-US" i="1" dirty="0"/>
              <a:t>t</a:t>
            </a:r>
            <a:r>
              <a:rPr lang="en-US" dirty="0"/>
              <a:t>-test for comparing two population means will not be valid. However, independent random samples were drawn from each ward and the data can be ranked. </a:t>
            </a:r>
          </a:p>
          <a:p>
            <a:endParaRPr lang="en-US" dirty="0"/>
          </a:p>
          <a:p>
            <a:r>
              <a:rPr lang="en-US" dirty="0"/>
              <a:t>Thus, the assumptions of the Wilcoxon Rank-Sum Test are satisfied and we can proceed with that test procedure.</a:t>
            </a:r>
          </a:p>
        </p:txBody>
      </p:sp>
    </p:spTree>
    <p:extLst>
      <p:ext uri="{BB962C8B-B14F-4D97-AF65-F5344CB8AC3E}">
        <p14:creationId xmlns:p14="http://schemas.microsoft.com/office/powerpoint/2010/main" val="3943230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17.3.1 (cont.) </a:t>
            </a:r>
          </a:p>
        </p:txBody>
      </p:sp>
      <p:sp>
        <p:nvSpPr>
          <p:cNvPr id="3" name="Content Placeholder 2"/>
          <p:cNvSpPr>
            <a:spLocks noGrp="1"/>
          </p:cNvSpPr>
          <p:nvPr>
            <p:ph idx="1"/>
          </p:nvPr>
        </p:nvSpPr>
        <p:spPr/>
        <p:txBody>
          <a:bodyPr>
            <a:normAutofit/>
          </a:bodyPr>
          <a:lstStyle/>
          <a:p>
            <a:r>
              <a:rPr lang="en-US" b="1" dirty="0"/>
              <a:t>Step 1: </a:t>
            </a:r>
            <a:r>
              <a:rPr lang="en-US" dirty="0"/>
              <a:t>Determine the null and alternative hypotheses. </a:t>
            </a:r>
          </a:p>
          <a:p>
            <a:r>
              <a:rPr lang="en-US" b="1" dirty="0"/>
              <a:t>Null Hypothesis:</a:t>
            </a:r>
            <a:r>
              <a:rPr lang="en-US" dirty="0"/>
              <a:t> The length of the hospital stay for the two wards is the same. </a:t>
            </a:r>
          </a:p>
          <a:p>
            <a:r>
              <a:rPr lang="en-US" b="1" dirty="0"/>
              <a:t>Alternative Hypothesis:</a:t>
            </a:r>
            <a:r>
              <a:rPr lang="en-US" dirty="0"/>
              <a:t> The length of the hospital stay is longer for the pediatric ward than the geriatric ward. </a:t>
            </a:r>
          </a:p>
          <a:p>
            <a:r>
              <a:rPr lang="en-US" dirty="0"/>
              <a:t>Because we are not making a hypothesis about a specific population parameter, we will delay the discussion of the statistical measures until </a:t>
            </a:r>
            <a:r>
              <a:rPr lang="en-US" b="1" dirty="0"/>
              <a:t>Step 3</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2278</TotalTime>
  <Words>1895</Words>
  <Application>Microsoft Office PowerPoint</Application>
  <PresentationFormat>On-screen Show (4:3)</PresentationFormat>
  <Paragraphs>156</Paragraphs>
  <Slides>31</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31</vt:i4>
      </vt:variant>
    </vt:vector>
  </HeadingPairs>
  <TitlesOfParts>
    <vt:vector size="41" baseType="lpstr">
      <vt:lpstr>Arial</vt:lpstr>
      <vt:lpstr>Symbol</vt:lpstr>
      <vt:lpstr>Cambria Math</vt:lpstr>
      <vt:lpstr>STIX</vt:lpstr>
      <vt:lpstr>Calibri</vt:lpstr>
      <vt:lpstr>Roboto Condensed</vt:lpstr>
      <vt:lpstr>Times New Roman</vt:lpstr>
      <vt:lpstr>Office Theme</vt:lpstr>
      <vt:lpstr>Equation</vt:lpstr>
      <vt:lpstr>MathType 6.0 Equation</vt:lpstr>
      <vt:lpstr>Section 17.3</vt:lpstr>
      <vt:lpstr>Wilcoxon Rank-Sum Test</vt:lpstr>
      <vt:lpstr>Example 17.3.1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Example 17.3.1 (cont.) </vt:lpstr>
      <vt:lpstr>Test Procedure for the Wilcoxon Rank-Sum Test </vt:lpstr>
      <vt:lpstr>Test Procedure for the Wilcoxon Rank-Sum Test </vt:lpstr>
      <vt:lpstr>Test Procedure for the Wilcoxon Rank-Sum Test </vt:lpstr>
      <vt:lpstr>Test Procedure for the Wilcoxon Rank-Sum Test </vt:lpstr>
      <vt:lpstr>Test Procedure for the Wilcoxon Rank-Sum Test </vt:lpstr>
      <vt:lpstr>Test Procedure for the Wilcoxon Rank-Sum Test </vt:lpstr>
      <vt:lpstr>Test Procedure for the Wilcoxon Rank-Sum Test </vt:lpstr>
      <vt:lpstr>Test Procedure for the Wilcoxon Rank-Sum Test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kanthi</cp:lastModifiedBy>
  <cp:revision>712</cp:revision>
  <dcterms:created xsi:type="dcterms:W3CDTF">2013-04-26T14:43:13Z</dcterms:created>
  <dcterms:modified xsi:type="dcterms:W3CDTF">2018-09-14T11:41:53Z</dcterms:modified>
</cp:coreProperties>
</file>