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366" r:id="rId3"/>
    <p:sldId id="367" r:id="rId4"/>
    <p:sldId id="368" r:id="rId5"/>
    <p:sldId id="369" r:id="rId6"/>
    <p:sldId id="357" r:id="rId7"/>
    <p:sldId id="358" r:id="rId8"/>
    <p:sldId id="370" r:id="rId9"/>
    <p:sldId id="371" r:id="rId10"/>
    <p:sldId id="372" r:id="rId11"/>
    <p:sldId id="365" r:id="rId12"/>
    <p:sldId id="359" r:id="rId13"/>
    <p:sldId id="360" r:id="rId14"/>
    <p:sldId id="361" r:id="rId15"/>
    <p:sldId id="362" r:id="rId16"/>
    <p:sldId id="363" r:id="rId17"/>
    <p:sldId id="364" r:id="rId18"/>
  </p:sldIdLst>
  <p:sldSz cx="9144000" cy="6858000" type="screen4x3"/>
  <p:notesSz cx="6858000" cy="9144000"/>
  <p:embeddedFontLst>
    <p:embeddedFont>
      <p:font typeface="Open Sans Semibold" panose="020B0604020202020204" charset="0"/>
      <p:bold r:id="rId21"/>
      <p:boldItalic r:id="rId22"/>
    </p:embeddedFont>
    <p:embeddedFont>
      <p:font typeface="Cambria Math" panose="02040503050406030204" pitchFamily="18" charset="0"/>
      <p:regular r:id="rId23"/>
    </p:embeddedFont>
    <p:embeddedFont>
      <p:font typeface="Roboto Condensed" panose="020B0604020202020204" charset="0"/>
      <p:regular r:id="rId24"/>
      <p:bold r:id="rId25"/>
      <p:italic r:id="rId26"/>
      <p:boldItalic r:id="rId27"/>
    </p:embeddedFon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in Hendrix" initials="RH" lastIdx="4" clrIdx="0">
    <p:extLst>
      <p:ext uri="{19B8F6BF-5375-455C-9EA6-DF929625EA0E}">
        <p15:presenceInfo xmlns:p15="http://schemas.microsoft.com/office/powerpoint/2012/main" userId="S-1-5-21-1482476501-413027322-842925246-109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66092"/>
    <a:srgbClr val="000000"/>
    <a:srgbClr val="FFFFCC"/>
    <a:srgbClr val="B2B2B2"/>
    <a:srgbClr val="5F5F5F"/>
    <a:srgbClr val="1F497D"/>
    <a:srgbClr val="00007E"/>
    <a:srgbClr val="0000FF"/>
    <a:srgbClr val="FF0000"/>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83" autoAdjust="0"/>
    <p:restoredTop sz="94660"/>
  </p:normalViewPr>
  <p:slideViewPr>
    <p:cSldViewPr>
      <p:cViewPr varScale="1">
        <p:scale>
          <a:sx n="114" d="100"/>
          <a:sy n="114" d="100"/>
        </p:scale>
        <p:origin x="174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29"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font" Target="fonts/font1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font" Target="fonts/font10.fntdata"/><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9/14/2018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17.4</a:t>
            </a:r>
          </a:p>
        </p:txBody>
      </p:sp>
      <p:sp>
        <p:nvSpPr>
          <p:cNvPr id="3" name="Subtitle 2"/>
          <p:cNvSpPr>
            <a:spLocks noGrp="1"/>
          </p:cNvSpPr>
          <p:nvPr>
            <p:ph type="subTitle" idx="4294967295"/>
          </p:nvPr>
        </p:nvSpPr>
        <p:spPr>
          <a:xfrm>
            <a:off x="1371600" y="3502152"/>
            <a:ext cx="6400800" cy="584775"/>
          </a:xfrm>
          <a:prstGeom prst="rect">
            <a:avLst/>
          </a:prstGeom>
        </p:spPr>
        <p:txBody>
          <a:bodyPr rtlCol="0" anchor="t" anchorCtr="1">
            <a:spAutoFit/>
          </a:bodyPr>
          <a:lstStyle/>
          <a:p>
            <a:pPr algn="ctr">
              <a:buNone/>
              <a:defRPr/>
            </a:pPr>
            <a:r>
              <a:rPr lang="en-US" b="1" i="1" dirty="0">
                <a:solidFill>
                  <a:srgbClr val="1F497D"/>
                </a:solidFill>
              </a:rPr>
              <a:t>The Rank Correlation Test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A77015-CD45-4504-B2E2-DEF9ED1E8C19}"/>
              </a:ext>
            </a:extLst>
          </p:cNvPr>
          <p:cNvSpPr>
            <a:spLocks noGrp="1"/>
          </p:cNvSpPr>
          <p:nvPr>
            <p:ph type="title"/>
          </p:nvPr>
        </p:nvSpPr>
        <p:spPr/>
        <p:txBody>
          <a:bodyPr/>
          <a:lstStyle/>
          <a:p>
            <a:r>
              <a:rPr lang="en-US" dirty="0"/>
              <a:t>Rank Correlation Procedure</a:t>
            </a:r>
          </a:p>
        </p:txBody>
      </p:sp>
      <p:pic>
        <p:nvPicPr>
          <p:cNvPr id="4" name="Picture 3">
            <a:extLst>
              <a:ext uri="{FF2B5EF4-FFF2-40B4-BE49-F238E27FC236}">
                <a16:creationId xmlns:a16="http://schemas.microsoft.com/office/drawing/2014/main" xmlns="" id="{C3E99B10-DF3F-4C4D-8BC9-045E13DD1CE0}"/>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533400" y="1061244"/>
            <a:ext cx="8153400" cy="4892040"/>
          </a:xfrm>
          <a:prstGeom prst="rect">
            <a:avLst/>
          </a:prstGeom>
        </p:spPr>
      </p:pic>
    </p:spTree>
    <p:extLst>
      <p:ext uri="{BB962C8B-B14F-4D97-AF65-F5344CB8AC3E}">
        <p14:creationId xmlns:p14="http://schemas.microsoft.com/office/powerpoint/2010/main" val="3115704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 of Correlation </a:t>
            </a:r>
          </a:p>
        </p:txBody>
      </p:sp>
      <p:sp>
        <p:nvSpPr>
          <p:cNvPr id="4" name="Content Placeholder 2"/>
          <p:cNvSpPr txBox="1">
            <a:spLocks/>
          </p:cNvSpPr>
          <p:nvPr/>
        </p:nvSpPr>
        <p:spPr>
          <a:xfrm>
            <a:off x="457200" y="1280160"/>
            <a:ext cx="8229600" cy="2758440"/>
          </a:xfrm>
          <a:prstGeom prst="rect">
            <a:avLst/>
          </a:prstGeom>
          <a:ln w="28575">
            <a:solidFill>
              <a:srgbClr val="FF0000"/>
            </a:solidFill>
          </a:ln>
        </p:spPr>
        <p:txBody>
          <a:bodyPr>
            <a:no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Note</a:t>
            </a:r>
          </a:p>
          <a:p>
            <a:pPr lvl="0">
              <a:spcBef>
                <a:spcPct val="20000"/>
              </a:spcBef>
            </a:pPr>
            <a:r>
              <a:rPr lang="en-US" sz="2800" dirty="0">
                <a:solidFill>
                  <a:srgbClr val="000000"/>
                </a:solidFill>
              </a:rPr>
              <a:t>The advantage of Spearman’s rank correlation coefficient is that it can be used to test for a monotonic, nonlinear relationship, i.e., </a:t>
            </a:r>
            <a:r>
              <a:rPr lang="en-US" sz="2800" i="1" dirty="0">
                <a:solidFill>
                  <a:srgbClr val="000000"/>
                </a:solidFill>
              </a:rPr>
              <a:t>y</a:t>
            </a:r>
            <a:r>
              <a:rPr lang="en-US" sz="2800" dirty="0">
                <a:solidFill>
                  <a:srgbClr val="000000"/>
                </a:solidFill>
              </a:rPr>
              <a:t> increases as </a:t>
            </a:r>
            <a:r>
              <a:rPr lang="en-US" sz="2800" i="1" dirty="0">
                <a:solidFill>
                  <a:srgbClr val="000000"/>
                </a:solidFill>
              </a:rPr>
              <a:t>x</a:t>
            </a:r>
            <a:r>
              <a:rPr lang="en-US" sz="2800" dirty="0">
                <a:solidFill>
                  <a:srgbClr val="000000"/>
                </a:solidFill>
              </a:rPr>
              <a:t> increases or </a:t>
            </a:r>
            <a:r>
              <a:rPr lang="en-US" sz="2800" i="1" dirty="0">
                <a:solidFill>
                  <a:srgbClr val="000000"/>
                </a:solidFill>
              </a:rPr>
              <a:t>y</a:t>
            </a:r>
            <a:r>
              <a:rPr lang="en-US" sz="2800" dirty="0">
                <a:solidFill>
                  <a:srgbClr val="000000"/>
                </a:solidFill>
              </a:rPr>
              <a:t> decreases as </a:t>
            </a:r>
            <a:r>
              <a:rPr lang="en-US" sz="2800" i="1" dirty="0">
                <a:solidFill>
                  <a:srgbClr val="000000"/>
                </a:solidFill>
              </a:rPr>
              <a:t>x </a:t>
            </a:r>
            <a:r>
              <a:rPr lang="en-US" sz="2800" dirty="0">
                <a:solidFill>
                  <a:srgbClr val="000000"/>
                </a:solidFill>
              </a:rPr>
              <a:t>increases, but not necessarily linearly. </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a:t>
            </a:r>
          </a:p>
        </p:txBody>
      </p:sp>
      <p:sp>
        <p:nvSpPr>
          <p:cNvPr id="3" name="Content Placeholder 2"/>
          <p:cNvSpPr>
            <a:spLocks noGrp="1"/>
          </p:cNvSpPr>
          <p:nvPr>
            <p:ph idx="1"/>
          </p:nvPr>
        </p:nvSpPr>
        <p:spPr/>
        <p:txBody>
          <a:bodyPr/>
          <a:lstStyle/>
          <a:p>
            <a:r>
              <a:rPr lang="en-US" dirty="0"/>
              <a:t>The academic performances of fifteen college graduates are observed to examine the relationship between their SAT scores and their GPAs. The SAT scores and the GPAs are given in the following table.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(cont.)</a:t>
            </a:r>
          </a:p>
        </p:txBody>
      </p:sp>
      <p:graphicFrame>
        <p:nvGraphicFramePr>
          <p:cNvPr id="4" name="object 2"/>
          <p:cNvGraphicFramePr>
            <a:graphicFrameLocks noGrp="1"/>
          </p:cNvGraphicFramePr>
          <p:nvPr/>
        </p:nvGraphicFramePr>
        <p:xfrm>
          <a:off x="822960" y="1371600"/>
          <a:ext cx="7498080" cy="2914650"/>
        </p:xfrm>
        <a:graphic>
          <a:graphicData uri="http://schemas.openxmlformats.org/drawingml/2006/table">
            <a:tbl>
              <a:tblPr firstRow="1" bandRow="1">
                <a:tableStyleId>{21E4AEA4-8DFA-4A89-87EB-49C32662AFE0}</a:tableStyleId>
              </a:tblPr>
              <a:tblGrid>
                <a:gridCol w="1097280">
                  <a:extLst>
                    <a:ext uri="{9D8B030D-6E8A-4147-A177-3AD203B41FA5}">
                      <a16:colId xmlns:a16="http://schemas.microsoft.com/office/drawing/2014/main" xmlns="" val="20000"/>
                    </a:ext>
                  </a:extLst>
                </a:gridCol>
                <a:gridCol w="1188720">
                  <a:extLst>
                    <a:ext uri="{9D8B030D-6E8A-4147-A177-3AD203B41FA5}">
                      <a16:colId xmlns:a16="http://schemas.microsoft.com/office/drawing/2014/main" xmlns="" val="20001"/>
                    </a:ext>
                  </a:extLst>
                </a:gridCol>
                <a:gridCol w="1463040">
                  <a:extLst>
                    <a:ext uri="{9D8B030D-6E8A-4147-A177-3AD203B41FA5}">
                      <a16:colId xmlns:a16="http://schemas.microsoft.com/office/drawing/2014/main" xmlns="" val="20002"/>
                    </a:ext>
                  </a:extLst>
                </a:gridCol>
                <a:gridCol w="1097280">
                  <a:extLst>
                    <a:ext uri="{9D8B030D-6E8A-4147-A177-3AD203B41FA5}">
                      <a16:colId xmlns:a16="http://schemas.microsoft.com/office/drawing/2014/main" xmlns="" val="20003"/>
                    </a:ext>
                  </a:extLst>
                </a:gridCol>
                <a:gridCol w="1188720">
                  <a:extLst>
                    <a:ext uri="{9D8B030D-6E8A-4147-A177-3AD203B41FA5}">
                      <a16:colId xmlns:a16="http://schemas.microsoft.com/office/drawing/2014/main" xmlns="" val="20004"/>
                    </a:ext>
                  </a:extLst>
                </a:gridCol>
                <a:gridCol w="1463040">
                  <a:extLst>
                    <a:ext uri="{9D8B030D-6E8A-4147-A177-3AD203B41FA5}">
                      <a16:colId xmlns:a16="http://schemas.microsoft.com/office/drawing/2014/main" xmlns="" val="20005"/>
                    </a:ext>
                  </a:extLst>
                </a:gridCol>
              </a:tblGrid>
              <a:tr h="196850">
                <a:tc>
                  <a:txBody>
                    <a:bodyPr/>
                    <a:lstStyle/>
                    <a:p>
                      <a:pPr marR="86360" algn="ctr">
                        <a:lnSpc>
                          <a:spcPct val="100000"/>
                        </a:lnSpc>
                        <a:spcBef>
                          <a:spcPts val="150"/>
                        </a:spcBef>
                      </a:pPr>
                      <a:r>
                        <a:rPr sz="2000" spc="-5" dirty="0"/>
                        <a:t>Student</a:t>
                      </a:r>
                      <a:endParaRPr sz="2000" dirty="0">
                        <a:latin typeface="Roboto Condensed"/>
                        <a:cs typeface="Roboto Condensed"/>
                      </a:endParaRPr>
                    </a:p>
                  </a:txBody>
                  <a:tcPr marL="0" marR="0" marT="19050" marB="0"/>
                </a:tc>
                <a:tc>
                  <a:txBody>
                    <a:bodyPr/>
                    <a:lstStyle/>
                    <a:p>
                      <a:pPr algn="ctr">
                        <a:lnSpc>
                          <a:spcPct val="100000"/>
                        </a:lnSpc>
                        <a:spcBef>
                          <a:spcPts val="150"/>
                        </a:spcBef>
                      </a:pPr>
                      <a:r>
                        <a:rPr sz="2000" spc="-25" dirty="0"/>
                        <a:t>SAT</a:t>
                      </a:r>
                      <a:r>
                        <a:rPr sz="2000" spc="-70" dirty="0"/>
                        <a:t> </a:t>
                      </a:r>
                      <a:r>
                        <a:rPr sz="2000" spc="-25" dirty="0"/>
                        <a:t>Total</a:t>
                      </a:r>
                      <a:endParaRPr sz="2000" dirty="0">
                        <a:latin typeface="Roboto Condensed"/>
                        <a:cs typeface="Roboto Condensed"/>
                      </a:endParaRPr>
                    </a:p>
                  </a:txBody>
                  <a:tcPr marL="0" marR="0" marT="19050" marB="0"/>
                </a:tc>
                <a:tc>
                  <a:txBody>
                    <a:bodyPr/>
                    <a:lstStyle/>
                    <a:p>
                      <a:pPr algn="ctr">
                        <a:lnSpc>
                          <a:spcPct val="100000"/>
                        </a:lnSpc>
                        <a:spcBef>
                          <a:spcPts val="150"/>
                        </a:spcBef>
                      </a:pPr>
                      <a:r>
                        <a:rPr sz="2000" spc="-5" dirty="0"/>
                        <a:t>College</a:t>
                      </a:r>
                      <a:r>
                        <a:rPr sz="2000" spc="-35" dirty="0"/>
                        <a:t> </a:t>
                      </a:r>
                      <a:r>
                        <a:rPr sz="2000" spc="-30" dirty="0"/>
                        <a:t>GPA</a:t>
                      </a:r>
                      <a:endParaRPr sz="2000" dirty="0">
                        <a:latin typeface="Roboto Condensed"/>
                        <a:cs typeface="Roboto Condensed"/>
                      </a:endParaRPr>
                    </a:p>
                  </a:txBody>
                  <a:tcPr marL="0" marR="0" marT="19050" marB="0"/>
                </a:tc>
                <a:tc>
                  <a:txBody>
                    <a:bodyPr/>
                    <a:lstStyle/>
                    <a:p>
                      <a:pPr algn="ctr">
                        <a:lnSpc>
                          <a:spcPct val="100000"/>
                        </a:lnSpc>
                        <a:spcBef>
                          <a:spcPts val="150"/>
                        </a:spcBef>
                      </a:pPr>
                      <a:r>
                        <a:rPr sz="2000" spc="-5" dirty="0"/>
                        <a:t>Student</a:t>
                      </a:r>
                      <a:endParaRPr sz="2000">
                        <a:latin typeface="Roboto Condensed"/>
                        <a:cs typeface="Roboto Condensed"/>
                      </a:endParaRPr>
                    </a:p>
                  </a:txBody>
                  <a:tcPr marL="0" marR="0" marT="19050" marB="0"/>
                </a:tc>
                <a:tc>
                  <a:txBody>
                    <a:bodyPr/>
                    <a:lstStyle/>
                    <a:p>
                      <a:pPr algn="ctr">
                        <a:lnSpc>
                          <a:spcPct val="100000"/>
                        </a:lnSpc>
                        <a:spcBef>
                          <a:spcPts val="150"/>
                        </a:spcBef>
                      </a:pPr>
                      <a:r>
                        <a:rPr sz="2000" spc="-25" dirty="0"/>
                        <a:t>SAT</a:t>
                      </a:r>
                      <a:r>
                        <a:rPr sz="2000" spc="-70" dirty="0"/>
                        <a:t> </a:t>
                      </a:r>
                      <a:r>
                        <a:rPr sz="2000" spc="-25" dirty="0"/>
                        <a:t>Total</a:t>
                      </a:r>
                      <a:endParaRPr sz="2000" dirty="0">
                        <a:latin typeface="Roboto Condensed"/>
                        <a:cs typeface="Roboto Condensed"/>
                      </a:endParaRPr>
                    </a:p>
                  </a:txBody>
                  <a:tcPr marL="0" marR="0" marT="19050" marB="0"/>
                </a:tc>
                <a:tc>
                  <a:txBody>
                    <a:bodyPr/>
                    <a:lstStyle/>
                    <a:p>
                      <a:pPr algn="ctr">
                        <a:lnSpc>
                          <a:spcPct val="100000"/>
                        </a:lnSpc>
                        <a:spcBef>
                          <a:spcPts val="150"/>
                        </a:spcBef>
                      </a:pPr>
                      <a:r>
                        <a:rPr sz="2000" spc="-5" dirty="0"/>
                        <a:t>College</a:t>
                      </a:r>
                      <a:r>
                        <a:rPr sz="2000" spc="-35" dirty="0"/>
                        <a:t> </a:t>
                      </a:r>
                      <a:r>
                        <a:rPr sz="2000" spc="-30" dirty="0"/>
                        <a:t>GPA</a:t>
                      </a:r>
                      <a:endParaRPr sz="2000" dirty="0">
                        <a:latin typeface="Roboto Condensed"/>
                        <a:cs typeface="Roboto Condensed"/>
                      </a:endParaRPr>
                    </a:p>
                  </a:txBody>
                  <a:tcPr marL="0" marR="0" marT="19050" marB="0"/>
                </a:tc>
                <a:extLst>
                  <a:ext uri="{0D108BD9-81ED-4DB2-BD59-A6C34878D82A}">
                    <a16:rowId xmlns:a16="http://schemas.microsoft.com/office/drawing/2014/main" xmlns="" val="10000"/>
                  </a:ext>
                </a:extLst>
              </a:tr>
              <a:tr h="196850">
                <a:tc>
                  <a:txBody>
                    <a:bodyPr/>
                    <a:lstStyle/>
                    <a:p>
                      <a:pPr marR="86360" algn="ctr">
                        <a:lnSpc>
                          <a:spcPct val="100000"/>
                        </a:lnSpc>
                        <a:spcBef>
                          <a:spcPts val="150"/>
                        </a:spcBef>
                      </a:pPr>
                      <a:r>
                        <a:rPr sz="2000" dirty="0">
                          <a:solidFill>
                            <a:srgbClr val="000000"/>
                          </a:solidFill>
                        </a:rPr>
                        <a:t>1</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1064</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2.52</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9</a:t>
                      </a:r>
                      <a:endParaRPr sz="200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1122</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2.59</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1"/>
                  </a:ext>
                </a:extLst>
              </a:tr>
              <a:tr h="196850">
                <a:tc>
                  <a:txBody>
                    <a:bodyPr/>
                    <a:lstStyle/>
                    <a:p>
                      <a:pPr marR="86360" algn="ctr">
                        <a:lnSpc>
                          <a:spcPct val="100000"/>
                        </a:lnSpc>
                        <a:spcBef>
                          <a:spcPts val="150"/>
                        </a:spcBef>
                      </a:pPr>
                      <a:r>
                        <a:rPr sz="2000" dirty="0">
                          <a:solidFill>
                            <a:srgbClr val="000000"/>
                          </a:solidFill>
                        </a:rPr>
                        <a:t>2</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1085</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2.74</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10</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1163</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3.20</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2"/>
                  </a:ext>
                </a:extLst>
              </a:tr>
              <a:tr h="196850">
                <a:tc>
                  <a:txBody>
                    <a:bodyPr/>
                    <a:lstStyle/>
                    <a:p>
                      <a:pPr marR="86360" algn="ctr">
                        <a:lnSpc>
                          <a:spcPct val="100000"/>
                        </a:lnSpc>
                        <a:spcBef>
                          <a:spcPts val="150"/>
                        </a:spcBef>
                      </a:pPr>
                      <a:r>
                        <a:rPr sz="2000" dirty="0">
                          <a:solidFill>
                            <a:srgbClr val="000000"/>
                          </a:solidFill>
                        </a:rPr>
                        <a:t>3</a:t>
                      </a:r>
                      <a:endParaRPr sz="200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1270</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2.76</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11</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1187</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3.21</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3"/>
                  </a:ext>
                </a:extLst>
              </a:tr>
              <a:tr h="196850">
                <a:tc>
                  <a:txBody>
                    <a:bodyPr/>
                    <a:lstStyle/>
                    <a:p>
                      <a:pPr marR="86360" algn="ctr">
                        <a:lnSpc>
                          <a:spcPct val="100000"/>
                        </a:lnSpc>
                        <a:spcBef>
                          <a:spcPts val="150"/>
                        </a:spcBef>
                      </a:pPr>
                      <a:r>
                        <a:rPr sz="2000" dirty="0">
                          <a:solidFill>
                            <a:srgbClr val="000000"/>
                          </a:solidFill>
                        </a:rPr>
                        <a:t>4</a:t>
                      </a:r>
                      <a:endParaRPr sz="200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1093</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2.83</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12</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1302</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3.39</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4"/>
                  </a:ext>
                </a:extLst>
              </a:tr>
              <a:tr h="196850">
                <a:tc>
                  <a:txBody>
                    <a:bodyPr/>
                    <a:lstStyle/>
                    <a:p>
                      <a:pPr marR="86360" algn="ctr">
                        <a:lnSpc>
                          <a:spcPct val="100000"/>
                        </a:lnSpc>
                        <a:spcBef>
                          <a:spcPts val="150"/>
                        </a:spcBef>
                      </a:pPr>
                      <a:r>
                        <a:rPr sz="2000" dirty="0">
                          <a:solidFill>
                            <a:srgbClr val="000000"/>
                          </a:solidFill>
                        </a:rPr>
                        <a:t>5</a:t>
                      </a:r>
                      <a:endParaRPr sz="200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1170</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2.91</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13</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1044</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3.41</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5"/>
                  </a:ext>
                </a:extLst>
              </a:tr>
              <a:tr h="196850">
                <a:tc>
                  <a:txBody>
                    <a:bodyPr/>
                    <a:lstStyle/>
                    <a:p>
                      <a:pPr marR="86360" algn="ctr">
                        <a:lnSpc>
                          <a:spcPct val="100000"/>
                        </a:lnSpc>
                        <a:spcBef>
                          <a:spcPts val="150"/>
                        </a:spcBef>
                      </a:pPr>
                      <a:r>
                        <a:rPr sz="2000" dirty="0">
                          <a:solidFill>
                            <a:srgbClr val="000000"/>
                          </a:solidFill>
                        </a:rPr>
                        <a:t>6</a:t>
                      </a:r>
                      <a:endParaRPr sz="200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1135</a:t>
                      </a:r>
                      <a:endParaRPr sz="200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2.40</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14</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1234</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3.42</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6"/>
                  </a:ext>
                </a:extLst>
              </a:tr>
              <a:tr h="196850">
                <a:tc>
                  <a:txBody>
                    <a:bodyPr/>
                    <a:lstStyle/>
                    <a:p>
                      <a:pPr marR="86360" algn="ctr">
                        <a:lnSpc>
                          <a:spcPct val="100000"/>
                        </a:lnSpc>
                        <a:spcBef>
                          <a:spcPts val="150"/>
                        </a:spcBef>
                      </a:pPr>
                      <a:r>
                        <a:rPr sz="2000" dirty="0">
                          <a:solidFill>
                            <a:srgbClr val="000000"/>
                          </a:solidFill>
                        </a:rPr>
                        <a:t>7</a:t>
                      </a:r>
                      <a:endParaRPr sz="200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1262</a:t>
                      </a:r>
                      <a:endParaRPr sz="200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3.08</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15</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1316</a:t>
                      </a:r>
                      <a:endParaRPr sz="2000" dirty="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3.47</a:t>
                      </a:r>
                      <a:endParaRPr sz="2000" dirty="0">
                        <a:solidFill>
                          <a:srgbClr val="000000"/>
                        </a:solidFill>
                        <a:latin typeface="STIX"/>
                        <a:cs typeface="STIX"/>
                      </a:endParaRPr>
                    </a:p>
                  </a:txBody>
                  <a:tcPr marL="0" marR="0" marT="19050" marB="0"/>
                </a:tc>
                <a:extLst>
                  <a:ext uri="{0D108BD9-81ED-4DB2-BD59-A6C34878D82A}">
                    <a16:rowId xmlns:a16="http://schemas.microsoft.com/office/drawing/2014/main" xmlns="" val="10007"/>
                  </a:ext>
                </a:extLst>
              </a:tr>
              <a:tr h="196850">
                <a:tc>
                  <a:txBody>
                    <a:bodyPr/>
                    <a:lstStyle/>
                    <a:p>
                      <a:pPr marR="86360" algn="ctr">
                        <a:lnSpc>
                          <a:spcPct val="100000"/>
                        </a:lnSpc>
                        <a:spcBef>
                          <a:spcPts val="150"/>
                        </a:spcBef>
                      </a:pPr>
                      <a:r>
                        <a:rPr sz="2000" dirty="0">
                          <a:solidFill>
                            <a:srgbClr val="000000"/>
                          </a:solidFill>
                        </a:rPr>
                        <a:t>8</a:t>
                      </a:r>
                      <a:endParaRPr sz="200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1074</a:t>
                      </a:r>
                      <a:endParaRPr sz="2000">
                        <a:solidFill>
                          <a:srgbClr val="000000"/>
                        </a:solidFill>
                        <a:latin typeface="STIX"/>
                        <a:cs typeface="STIX"/>
                      </a:endParaRPr>
                    </a:p>
                  </a:txBody>
                  <a:tcPr marL="0" marR="0" marT="19050" marB="0"/>
                </a:tc>
                <a:tc>
                  <a:txBody>
                    <a:bodyPr/>
                    <a:lstStyle/>
                    <a:p>
                      <a:pPr algn="ctr">
                        <a:lnSpc>
                          <a:spcPct val="100000"/>
                        </a:lnSpc>
                        <a:spcBef>
                          <a:spcPts val="150"/>
                        </a:spcBef>
                      </a:pPr>
                      <a:r>
                        <a:rPr sz="2000" dirty="0">
                          <a:solidFill>
                            <a:srgbClr val="000000"/>
                          </a:solidFill>
                        </a:rPr>
                        <a:t>3.17</a:t>
                      </a:r>
                      <a:endParaRPr sz="2000" dirty="0">
                        <a:solidFill>
                          <a:srgbClr val="000000"/>
                        </a:solidFill>
                        <a:latin typeface="STIX"/>
                        <a:cs typeface="STIX"/>
                      </a:endParaRPr>
                    </a:p>
                  </a:txBody>
                  <a:tcPr marL="0" marR="0" marT="19050" marB="0"/>
                </a:tc>
                <a:tc>
                  <a:txBody>
                    <a:bodyPr/>
                    <a:lstStyle/>
                    <a:p>
                      <a:pPr>
                        <a:lnSpc>
                          <a:spcPct val="100000"/>
                        </a:lnSpc>
                      </a:pPr>
                      <a:endParaRPr sz="2000" dirty="0">
                        <a:solidFill>
                          <a:srgbClr val="000000"/>
                        </a:solidFill>
                        <a:latin typeface="Times New Roman"/>
                        <a:cs typeface="Times New Roman"/>
                      </a:endParaRPr>
                    </a:p>
                  </a:txBody>
                  <a:tcPr marL="0" marR="0" marT="0" marB="0"/>
                </a:tc>
                <a:tc>
                  <a:txBody>
                    <a:bodyPr/>
                    <a:lstStyle/>
                    <a:p>
                      <a:pPr>
                        <a:lnSpc>
                          <a:spcPct val="100000"/>
                        </a:lnSpc>
                      </a:pPr>
                      <a:endParaRPr sz="2000">
                        <a:solidFill>
                          <a:srgbClr val="000000"/>
                        </a:solidFill>
                        <a:latin typeface="Times New Roman"/>
                        <a:cs typeface="Times New Roman"/>
                      </a:endParaRPr>
                    </a:p>
                  </a:txBody>
                  <a:tcPr marL="0" marR="0" marT="0" marB="0"/>
                </a:tc>
                <a:tc>
                  <a:txBody>
                    <a:bodyPr/>
                    <a:lstStyle/>
                    <a:p>
                      <a:pP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xmlns="" val="10008"/>
                  </a:ext>
                </a:extLst>
              </a:tr>
            </a:tbl>
          </a:graphicData>
        </a:graphic>
      </p:graphicFrame>
      <p:sp>
        <p:nvSpPr>
          <p:cNvPr id="5" name="Rectangle 4"/>
          <p:cNvSpPr/>
          <p:nvPr/>
        </p:nvSpPr>
        <p:spPr>
          <a:xfrm>
            <a:off x="457200" y="4495800"/>
            <a:ext cx="8229600" cy="954107"/>
          </a:xfrm>
          <a:prstGeom prst="rect">
            <a:avLst/>
          </a:prstGeom>
        </p:spPr>
        <p:txBody>
          <a:bodyPr>
            <a:spAutoFit/>
          </a:bodyPr>
          <a:lstStyle/>
          <a:p>
            <a:r>
              <a:rPr lang="en-US" sz="2800" dirty="0"/>
              <a:t>Test the hypothesis that there is no relationship between the variables at the </a:t>
            </a:r>
            <a:r>
              <a:rPr lang="el-GR" sz="2800" i="1" dirty="0" smtClean="0">
                <a:latin typeface="Cambria Math" panose="02040503050406030204" pitchFamily="18" charset="0"/>
                <a:ea typeface="Cambria Math" panose="02040503050406030204" pitchFamily="18" charset="0"/>
                <a:sym typeface="Symbol"/>
              </a:rPr>
              <a:t>α</a:t>
            </a:r>
            <a:r>
              <a:rPr lang="en-US" sz="2800" i="1" dirty="0" smtClean="0"/>
              <a:t> </a:t>
            </a:r>
            <a:r>
              <a:rPr lang="en-US" sz="2800" dirty="0"/>
              <a:t>= 0.10 level.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(cont.)</a:t>
            </a:r>
          </a:p>
        </p:txBody>
      </p:sp>
      <p:sp>
        <p:nvSpPr>
          <p:cNvPr id="3" name="Content Placeholder 2"/>
          <p:cNvSpPr>
            <a:spLocks noGrp="1"/>
          </p:cNvSpPr>
          <p:nvPr>
            <p:ph idx="1"/>
          </p:nvPr>
        </p:nvSpPr>
        <p:spPr/>
        <p:txBody>
          <a:bodyPr/>
          <a:lstStyle/>
          <a:p>
            <a:r>
              <a:rPr lang="en-US" b="1" dirty="0"/>
              <a:t>Solution</a:t>
            </a:r>
          </a:p>
          <a:p>
            <a:pPr>
              <a:spcBef>
                <a:spcPts val="0"/>
              </a:spcBef>
            </a:pPr>
            <a:endParaRPr lang="en-US" b="1" dirty="0"/>
          </a:p>
          <a:p>
            <a:pPr>
              <a:spcBef>
                <a:spcPts val="0"/>
              </a:spcBef>
            </a:pPr>
            <a:endParaRPr lang="en-US" dirty="0"/>
          </a:p>
          <a:p>
            <a:r>
              <a:rPr lang="en-US" dirty="0"/>
              <a:t>In order to test whether an association exists between these two variables at </a:t>
            </a:r>
            <a:r>
              <a:rPr lang="el-GR" i="1" dirty="0" smtClean="0">
                <a:latin typeface="Cambria Math" panose="02040503050406030204" pitchFamily="18" charset="0"/>
                <a:ea typeface="Cambria Math" panose="02040503050406030204" pitchFamily="18" charset="0"/>
                <a:sym typeface="Symbol"/>
              </a:rPr>
              <a:t>α</a:t>
            </a:r>
            <a:r>
              <a:rPr lang="en-US" i="1" dirty="0" smtClean="0"/>
              <a:t> </a:t>
            </a:r>
            <a:r>
              <a:rPr lang="en-US" dirty="0"/>
              <a:t>= 0.10, we prepare the following table. </a:t>
            </a:r>
          </a:p>
        </p:txBody>
      </p:sp>
      <p:sp>
        <p:nvSpPr>
          <p:cNvPr id="4" name="Rectangle 3"/>
          <p:cNvSpPr/>
          <p:nvPr/>
        </p:nvSpPr>
        <p:spPr>
          <a:xfrm>
            <a:off x="1676400" y="1684789"/>
            <a:ext cx="4572000" cy="954107"/>
          </a:xfrm>
          <a:prstGeom prst="rect">
            <a:avLst/>
          </a:prstGeom>
        </p:spPr>
        <p:txBody>
          <a:bodyPr>
            <a:spAutoFit/>
          </a:bodyPr>
          <a:lstStyle/>
          <a:p>
            <a:r>
              <a:rPr lang="en-US" sz="2800" i="1" dirty="0"/>
              <a:t>H</a:t>
            </a:r>
            <a:r>
              <a:rPr lang="en-US" sz="2800" baseline="-25000" dirty="0"/>
              <a:t>0</a:t>
            </a:r>
            <a:r>
              <a:rPr lang="en-US" sz="2800" dirty="0"/>
              <a:t>:</a:t>
            </a:r>
            <a:r>
              <a:rPr lang="en-US" sz="2800" i="1" dirty="0"/>
              <a:t> </a:t>
            </a:r>
            <a:r>
              <a:rPr lang="el-GR" sz="2800" i="1" dirty="0">
                <a:latin typeface="Cambria Math" panose="02040503050406030204" pitchFamily="18" charset="0"/>
                <a:ea typeface="Cambria Math" panose="02040503050406030204" pitchFamily="18" charset="0"/>
              </a:rPr>
              <a:t>ρ</a:t>
            </a:r>
            <a:r>
              <a:rPr lang="el-GR" sz="2800" i="1" dirty="0" smtClean="0"/>
              <a:t> </a:t>
            </a:r>
            <a:r>
              <a:rPr lang="el-GR" sz="2800" dirty="0"/>
              <a:t>= 0</a:t>
            </a:r>
            <a:r>
              <a:rPr lang="el-GR" sz="2800" i="1" dirty="0"/>
              <a:t> </a:t>
            </a:r>
          </a:p>
          <a:p>
            <a:r>
              <a:rPr lang="en-US" sz="2800" i="1" dirty="0"/>
              <a:t>H</a:t>
            </a:r>
            <a:r>
              <a:rPr lang="en-US" sz="2800" i="1" baseline="-25000" dirty="0"/>
              <a:t>a</a:t>
            </a:r>
            <a:r>
              <a:rPr lang="en-US" sz="2800" dirty="0"/>
              <a:t>: </a:t>
            </a:r>
            <a:r>
              <a:rPr lang="el-GR" sz="2800" i="1" dirty="0">
                <a:latin typeface="Cambria Math" panose="02040503050406030204" pitchFamily="18" charset="0"/>
                <a:ea typeface="Cambria Math" panose="02040503050406030204" pitchFamily="18" charset="0"/>
              </a:rPr>
              <a:t>ρ</a:t>
            </a:r>
            <a:r>
              <a:rPr lang="el-GR" sz="2800" dirty="0" smtClean="0"/>
              <a:t> </a:t>
            </a:r>
            <a:r>
              <a:rPr lang="el-GR" sz="2800" dirty="0"/>
              <a:t>≠ 0</a:t>
            </a:r>
            <a:r>
              <a:rPr lang="el-GR" sz="2800" i="1" dirty="0"/>
              <a:t> </a:t>
            </a:r>
            <a:endParaRPr lang="en-US" sz="28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(cont.)</a:t>
            </a:r>
          </a:p>
        </p:txBody>
      </p:sp>
      <p:graphicFrame>
        <p:nvGraphicFramePr>
          <p:cNvPr id="4" name="object 2"/>
          <p:cNvGraphicFramePr>
            <a:graphicFrameLocks noGrp="1"/>
          </p:cNvGraphicFramePr>
          <p:nvPr/>
        </p:nvGraphicFramePr>
        <p:xfrm>
          <a:off x="762000" y="1219200"/>
          <a:ext cx="7680960" cy="4697095"/>
        </p:xfrm>
        <a:graphic>
          <a:graphicData uri="http://schemas.openxmlformats.org/drawingml/2006/table">
            <a:tbl>
              <a:tblPr firstRow="1" bandRow="1">
                <a:tableStyleId>{21E4AEA4-8DFA-4A89-87EB-49C32662AFE0}</a:tableStyleId>
              </a:tblPr>
              <a:tblGrid>
                <a:gridCol w="1005840">
                  <a:extLst>
                    <a:ext uri="{9D8B030D-6E8A-4147-A177-3AD203B41FA5}">
                      <a16:colId xmlns:a16="http://schemas.microsoft.com/office/drawing/2014/main" xmlns="" val="20000"/>
                    </a:ext>
                  </a:extLst>
                </a:gridCol>
                <a:gridCol w="1737360">
                  <a:extLst>
                    <a:ext uri="{9D8B030D-6E8A-4147-A177-3AD203B41FA5}">
                      <a16:colId xmlns:a16="http://schemas.microsoft.com/office/drawing/2014/main" xmlns="" val="20001"/>
                    </a:ext>
                  </a:extLst>
                </a:gridCol>
                <a:gridCol w="1737360">
                  <a:extLst>
                    <a:ext uri="{9D8B030D-6E8A-4147-A177-3AD203B41FA5}">
                      <a16:colId xmlns:a16="http://schemas.microsoft.com/office/drawing/2014/main" xmlns="" val="20002"/>
                    </a:ext>
                  </a:extLst>
                </a:gridCol>
                <a:gridCol w="822960">
                  <a:extLst>
                    <a:ext uri="{9D8B030D-6E8A-4147-A177-3AD203B41FA5}">
                      <a16:colId xmlns:a16="http://schemas.microsoft.com/office/drawing/2014/main" xmlns="" val="20003"/>
                    </a:ext>
                  </a:extLst>
                </a:gridCol>
                <a:gridCol w="822960">
                  <a:extLst>
                    <a:ext uri="{9D8B030D-6E8A-4147-A177-3AD203B41FA5}">
                      <a16:colId xmlns:a16="http://schemas.microsoft.com/office/drawing/2014/main" xmlns="" val="20004"/>
                    </a:ext>
                  </a:extLst>
                </a:gridCol>
                <a:gridCol w="1554480">
                  <a:extLst>
                    <a:ext uri="{9D8B030D-6E8A-4147-A177-3AD203B41FA5}">
                      <a16:colId xmlns:a16="http://schemas.microsoft.com/office/drawing/2014/main" xmlns="" val="20005"/>
                    </a:ext>
                  </a:extLst>
                </a:gridCol>
              </a:tblGrid>
              <a:tr h="200025">
                <a:tc>
                  <a:txBody>
                    <a:bodyPr/>
                    <a:lstStyle/>
                    <a:p>
                      <a:pPr marR="10160" algn="ctr">
                        <a:lnSpc>
                          <a:spcPct val="100000"/>
                        </a:lnSpc>
                        <a:spcBef>
                          <a:spcPts val="175"/>
                        </a:spcBef>
                      </a:pPr>
                      <a:r>
                        <a:rPr sz="1800" spc="-5" dirty="0"/>
                        <a:t>Student</a:t>
                      </a:r>
                      <a:endParaRPr sz="1800" dirty="0">
                        <a:latin typeface="Roboto Condensed"/>
                        <a:cs typeface="Roboto Condensed"/>
                      </a:endParaRPr>
                    </a:p>
                  </a:txBody>
                  <a:tcPr marL="0" marR="0" marT="22225" marB="0"/>
                </a:tc>
                <a:tc>
                  <a:txBody>
                    <a:bodyPr/>
                    <a:lstStyle/>
                    <a:p>
                      <a:pPr algn="ctr">
                        <a:lnSpc>
                          <a:spcPct val="100000"/>
                        </a:lnSpc>
                        <a:spcBef>
                          <a:spcPts val="175"/>
                        </a:spcBef>
                      </a:pPr>
                      <a:r>
                        <a:rPr sz="1800" spc="-25" dirty="0"/>
                        <a:t>SAT Total</a:t>
                      </a:r>
                      <a:r>
                        <a:rPr sz="1800" spc="-55" dirty="0"/>
                        <a:t> </a:t>
                      </a:r>
                      <a:r>
                        <a:rPr sz="1800" spc="-5" dirty="0"/>
                        <a:t>(</a:t>
                      </a:r>
                      <a:r>
                        <a:rPr sz="1800" i="1" spc="-5" dirty="0"/>
                        <a:t>X</a:t>
                      </a:r>
                      <a:r>
                        <a:rPr sz="1800" spc="-5" dirty="0"/>
                        <a:t>)</a:t>
                      </a:r>
                      <a:endParaRPr sz="1800" dirty="0">
                        <a:latin typeface="Roboto Condensed"/>
                        <a:cs typeface="Roboto Condensed"/>
                      </a:endParaRPr>
                    </a:p>
                  </a:txBody>
                  <a:tcPr marL="0" marR="0" marT="22225" marB="0"/>
                </a:tc>
                <a:tc>
                  <a:txBody>
                    <a:bodyPr/>
                    <a:lstStyle/>
                    <a:p>
                      <a:pPr marL="635" algn="ctr">
                        <a:lnSpc>
                          <a:spcPct val="100000"/>
                        </a:lnSpc>
                        <a:spcBef>
                          <a:spcPts val="175"/>
                        </a:spcBef>
                      </a:pPr>
                      <a:r>
                        <a:rPr sz="1800" spc="-5" dirty="0"/>
                        <a:t>College </a:t>
                      </a:r>
                      <a:r>
                        <a:rPr sz="1800" spc="-30" dirty="0"/>
                        <a:t>GPA</a:t>
                      </a:r>
                      <a:r>
                        <a:rPr sz="1800" spc="-40" dirty="0"/>
                        <a:t> </a:t>
                      </a:r>
                      <a:r>
                        <a:rPr sz="1800" dirty="0"/>
                        <a:t>(</a:t>
                      </a:r>
                      <a:r>
                        <a:rPr sz="1800" i="1" dirty="0"/>
                        <a:t>Y</a:t>
                      </a:r>
                      <a:r>
                        <a:rPr sz="1800" dirty="0"/>
                        <a:t>)</a:t>
                      </a:r>
                      <a:endParaRPr sz="1800" dirty="0">
                        <a:latin typeface="Roboto Condensed"/>
                        <a:cs typeface="Roboto Condensed"/>
                      </a:endParaRPr>
                    </a:p>
                  </a:txBody>
                  <a:tcPr marL="0" marR="0" marT="22225" marB="0"/>
                </a:tc>
                <a:tc>
                  <a:txBody>
                    <a:bodyPr/>
                    <a:lstStyle/>
                    <a:p>
                      <a:pPr marR="127635" algn="r">
                        <a:lnSpc>
                          <a:spcPct val="100000"/>
                        </a:lnSpc>
                        <a:spcBef>
                          <a:spcPts val="175"/>
                        </a:spcBef>
                      </a:pPr>
                      <a:r>
                        <a:rPr sz="1800" i="1" dirty="0"/>
                        <a:t>R</a:t>
                      </a:r>
                      <a:r>
                        <a:rPr sz="1800" dirty="0"/>
                        <a:t>(</a:t>
                      </a:r>
                      <a:r>
                        <a:rPr sz="1800" i="1" dirty="0"/>
                        <a:t>X</a:t>
                      </a:r>
                      <a:r>
                        <a:rPr sz="1800" dirty="0"/>
                        <a:t>)</a:t>
                      </a:r>
                      <a:endParaRPr sz="1800" dirty="0">
                        <a:latin typeface="Roboto Condensed"/>
                        <a:cs typeface="Roboto Condensed"/>
                      </a:endParaRPr>
                    </a:p>
                  </a:txBody>
                  <a:tcPr marL="0" marR="0" marT="22225" marB="0"/>
                </a:tc>
                <a:tc>
                  <a:txBody>
                    <a:bodyPr/>
                    <a:lstStyle/>
                    <a:p>
                      <a:pPr marR="141605" algn="r">
                        <a:lnSpc>
                          <a:spcPct val="100000"/>
                        </a:lnSpc>
                        <a:spcBef>
                          <a:spcPts val="175"/>
                        </a:spcBef>
                      </a:pPr>
                      <a:r>
                        <a:rPr sz="1800" i="1" dirty="0"/>
                        <a:t>R</a:t>
                      </a:r>
                      <a:r>
                        <a:rPr sz="1800" dirty="0"/>
                        <a:t>(</a:t>
                      </a:r>
                      <a:r>
                        <a:rPr sz="1800" i="1" dirty="0"/>
                        <a:t>Y</a:t>
                      </a:r>
                      <a:r>
                        <a:rPr sz="1800" dirty="0"/>
                        <a:t>)</a:t>
                      </a:r>
                      <a:endParaRPr sz="1800" dirty="0">
                        <a:latin typeface="Roboto Condensed"/>
                        <a:cs typeface="Roboto Condensed"/>
                      </a:endParaRPr>
                    </a:p>
                  </a:txBody>
                  <a:tcPr marL="0" marR="0" marT="22225" marB="0"/>
                </a:tc>
                <a:tc>
                  <a:txBody>
                    <a:bodyPr/>
                    <a:lstStyle/>
                    <a:p>
                      <a:pPr marL="60960" algn="ctr">
                        <a:lnSpc>
                          <a:spcPct val="100000"/>
                        </a:lnSpc>
                        <a:spcBef>
                          <a:spcPts val="175"/>
                        </a:spcBef>
                      </a:pPr>
                      <a:r>
                        <a:rPr sz="1800" dirty="0"/>
                        <a:t>[</a:t>
                      </a:r>
                      <a:r>
                        <a:rPr sz="1800" i="1" dirty="0"/>
                        <a:t>R</a:t>
                      </a:r>
                      <a:r>
                        <a:rPr sz="1800" dirty="0"/>
                        <a:t>(</a:t>
                      </a:r>
                      <a:r>
                        <a:rPr sz="1800" i="1" dirty="0"/>
                        <a:t>X</a:t>
                      </a:r>
                      <a:r>
                        <a:rPr sz="1800" dirty="0"/>
                        <a:t>)</a:t>
                      </a:r>
                      <a:r>
                        <a:rPr lang="en-US" sz="1800" dirty="0"/>
                        <a:t> </a:t>
                      </a:r>
                      <a:r>
                        <a:rPr lang="en-US" sz="1800" dirty="0">
                          <a:latin typeface="Symbol" pitchFamily="98" charset="2"/>
                        </a:rPr>
                        <a:t>- </a:t>
                      </a:r>
                      <a:r>
                        <a:rPr sz="1800" i="1" dirty="0"/>
                        <a:t>R</a:t>
                      </a:r>
                      <a:r>
                        <a:rPr sz="1800" dirty="0"/>
                        <a:t>(</a:t>
                      </a:r>
                      <a:r>
                        <a:rPr sz="1800" i="1" dirty="0"/>
                        <a:t>Y</a:t>
                      </a:r>
                      <a:r>
                        <a:rPr sz="1800" dirty="0"/>
                        <a:t>)]</a:t>
                      </a:r>
                      <a:r>
                        <a:rPr sz="1800" baseline="45454" dirty="0"/>
                        <a:t>2</a:t>
                      </a:r>
                      <a:endParaRPr sz="1800" baseline="45454" dirty="0">
                        <a:latin typeface="Roboto Condensed"/>
                        <a:cs typeface="Roboto Condensed"/>
                      </a:endParaRPr>
                    </a:p>
                  </a:txBody>
                  <a:tcPr marL="0" marR="0" marT="22225" marB="0"/>
                </a:tc>
                <a:extLst>
                  <a:ext uri="{0D108BD9-81ED-4DB2-BD59-A6C34878D82A}">
                    <a16:rowId xmlns:a16="http://schemas.microsoft.com/office/drawing/2014/main" xmlns="" val="10000"/>
                  </a:ext>
                </a:extLst>
              </a:tr>
              <a:tr h="196850">
                <a:tc>
                  <a:txBody>
                    <a:bodyPr/>
                    <a:lstStyle/>
                    <a:p>
                      <a:pPr marR="10160" algn="ctr">
                        <a:lnSpc>
                          <a:spcPct val="100000"/>
                        </a:lnSpc>
                        <a:spcBef>
                          <a:spcPts val="150"/>
                        </a:spcBef>
                      </a:pPr>
                      <a:r>
                        <a:rPr sz="1800" dirty="0">
                          <a:solidFill>
                            <a:srgbClr val="000000"/>
                          </a:solidFill>
                        </a:rPr>
                        <a:t>1</a:t>
                      </a:r>
                      <a:endParaRPr sz="1800" dirty="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1064</a:t>
                      </a:r>
                      <a:endParaRPr sz="1800" dirty="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2.52</a:t>
                      </a:r>
                      <a:endParaRPr sz="1800" dirty="0">
                        <a:solidFill>
                          <a:srgbClr val="000000"/>
                        </a:solidFill>
                        <a:latin typeface="STIX"/>
                        <a:cs typeface="STIX"/>
                      </a:endParaRPr>
                    </a:p>
                  </a:txBody>
                  <a:tcPr marL="0" marR="0" marT="19050" marB="0"/>
                </a:tc>
                <a:tc>
                  <a:txBody>
                    <a:bodyPr/>
                    <a:lstStyle/>
                    <a:p>
                      <a:pPr marR="190500" algn="r">
                        <a:lnSpc>
                          <a:spcPct val="100000"/>
                        </a:lnSpc>
                        <a:spcBef>
                          <a:spcPts val="150"/>
                        </a:spcBef>
                      </a:pPr>
                      <a:r>
                        <a:rPr sz="1800" dirty="0">
                          <a:solidFill>
                            <a:srgbClr val="000000"/>
                          </a:solidFill>
                        </a:rPr>
                        <a:t>2</a:t>
                      </a:r>
                      <a:endParaRPr sz="1800" dirty="0">
                        <a:solidFill>
                          <a:srgbClr val="000000"/>
                        </a:solidFill>
                        <a:latin typeface="STIX"/>
                        <a:cs typeface="STIX"/>
                      </a:endParaRPr>
                    </a:p>
                  </a:txBody>
                  <a:tcPr marL="0" marR="0" marT="19050" marB="0"/>
                </a:tc>
                <a:tc>
                  <a:txBody>
                    <a:bodyPr/>
                    <a:lstStyle/>
                    <a:p>
                      <a:pPr marR="203200" algn="r">
                        <a:lnSpc>
                          <a:spcPct val="100000"/>
                        </a:lnSpc>
                        <a:spcBef>
                          <a:spcPts val="150"/>
                        </a:spcBef>
                      </a:pPr>
                      <a:r>
                        <a:rPr sz="1800" dirty="0">
                          <a:solidFill>
                            <a:srgbClr val="000000"/>
                          </a:solidFill>
                        </a:rPr>
                        <a:t>2</a:t>
                      </a:r>
                      <a:endParaRPr sz="1800">
                        <a:solidFill>
                          <a:srgbClr val="000000"/>
                        </a:solidFill>
                        <a:latin typeface="STIX"/>
                        <a:cs typeface="STIX"/>
                      </a:endParaRPr>
                    </a:p>
                  </a:txBody>
                  <a:tcPr marL="0" marR="0" marT="19050" marB="0"/>
                </a:tc>
                <a:tc>
                  <a:txBody>
                    <a:bodyPr/>
                    <a:lstStyle/>
                    <a:p>
                      <a:pPr marL="93345" algn="ctr">
                        <a:lnSpc>
                          <a:spcPct val="100000"/>
                        </a:lnSpc>
                        <a:spcBef>
                          <a:spcPts val="150"/>
                        </a:spcBef>
                      </a:pPr>
                      <a:r>
                        <a:rPr sz="1800" dirty="0">
                          <a:solidFill>
                            <a:srgbClr val="000000"/>
                          </a:solidFill>
                        </a:rPr>
                        <a:t>0</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01"/>
                  </a:ext>
                </a:extLst>
              </a:tr>
              <a:tr h="196850">
                <a:tc>
                  <a:txBody>
                    <a:bodyPr/>
                    <a:lstStyle/>
                    <a:p>
                      <a:pPr marR="10160" algn="ctr">
                        <a:lnSpc>
                          <a:spcPct val="100000"/>
                        </a:lnSpc>
                        <a:spcBef>
                          <a:spcPts val="150"/>
                        </a:spcBef>
                      </a:pPr>
                      <a:r>
                        <a:rPr sz="1800" dirty="0">
                          <a:solidFill>
                            <a:srgbClr val="000000"/>
                          </a:solidFill>
                        </a:rPr>
                        <a:t>2</a:t>
                      </a:r>
                      <a:endParaRPr sz="1800" dirty="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1085</a:t>
                      </a:r>
                      <a:endParaRPr sz="1800" dirty="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2.74</a:t>
                      </a:r>
                      <a:endParaRPr sz="1800" dirty="0">
                        <a:solidFill>
                          <a:srgbClr val="000000"/>
                        </a:solidFill>
                        <a:latin typeface="STIX"/>
                        <a:cs typeface="STIX"/>
                      </a:endParaRPr>
                    </a:p>
                  </a:txBody>
                  <a:tcPr marL="0" marR="0" marT="19050" marB="0"/>
                </a:tc>
                <a:tc>
                  <a:txBody>
                    <a:bodyPr/>
                    <a:lstStyle/>
                    <a:p>
                      <a:pPr marR="190500" algn="r">
                        <a:lnSpc>
                          <a:spcPct val="100000"/>
                        </a:lnSpc>
                        <a:spcBef>
                          <a:spcPts val="150"/>
                        </a:spcBef>
                      </a:pPr>
                      <a:r>
                        <a:rPr sz="1800" dirty="0">
                          <a:solidFill>
                            <a:srgbClr val="000000"/>
                          </a:solidFill>
                        </a:rPr>
                        <a:t>4</a:t>
                      </a:r>
                      <a:endParaRPr sz="1800" dirty="0">
                        <a:solidFill>
                          <a:srgbClr val="000000"/>
                        </a:solidFill>
                        <a:latin typeface="STIX"/>
                        <a:cs typeface="STIX"/>
                      </a:endParaRPr>
                    </a:p>
                  </a:txBody>
                  <a:tcPr marL="0" marR="0" marT="19050" marB="0"/>
                </a:tc>
                <a:tc>
                  <a:txBody>
                    <a:bodyPr/>
                    <a:lstStyle/>
                    <a:p>
                      <a:pPr marR="203200" algn="r">
                        <a:lnSpc>
                          <a:spcPct val="100000"/>
                        </a:lnSpc>
                        <a:spcBef>
                          <a:spcPts val="150"/>
                        </a:spcBef>
                      </a:pPr>
                      <a:r>
                        <a:rPr sz="1800" dirty="0">
                          <a:solidFill>
                            <a:srgbClr val="000000"/>
                          </a:solidFill>
                        </a:rPr>
                        <a:t>4</a:t>
                      </a:r>
                      <a:endParaRPr sz="1800" dirty="0">
                        <a:solidFill>
                          <a:srgbClr val="000000"/>
                        </a:solidFill>
                        <a:latin typeface="STIX"/>
                        <a:cs typeface="STIX"/>
                      </a:endParaRPr>
                    </a:p>
                  </a:txBody>
                  <a:tcPr marL="0" marR="0" marT="19050" marB="0"/>
                </a:tc>
                <a:tc>
                  <a:txBody>
                    <a:bodyPr/>
                    <a:lstStyle/>
                    <a:p>
                      <a:pPr marL="93345" algn="ctr">
                        <a:lnSpc>
                          <a:spcPct val="100000"/>
                        </a:lnSpc>
                        <a:spcBef>
                          <a:spcPts val="150"/>
                        </a:spcBef>
                      </a:pPr>
                      <a:r>
                        <a:rPr sz="1800" dirty="0">
                          <a:solidFill>
                            <a:srgbClr val="000000"/>
                          </a:solidFill>
                        </a:rPr>
                        <a:t>0</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02"/>
                  </a:ext>
                </a:extLst>
              </a:tr>
              <a:tr h="196850">
                <a:tc>
                  <a:txBody>
                    <a:bodyPr/>
                    <a:lstStyle/>
                    <a:p>
                      <a:pPr marR="10160" algn="ctr">
                        <a:lnSpc>
                          <a:spcPct val="100000"/>
                        </a:lnSpc>
                        <a:spcBef>
                          <a:spcPts val="150"/>
                        </a:spcBef>
                      </a:pPr>
                      <a:r>
                        <a:rPr sz="1800" dirty="0">
                          <a:solidFill>
                            <a:srgbClr val="000000"/>
                          </a:solidFill>
                        </a:rPr>
                        <a:t>3</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1270</a:t>
                      </a:r>
                      <a:endParaRPr sz="1800" dirty="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2.76</a:t>
                      </a:r>
                      <a:endParaRPr sz="1800" dirty="0">
                        <a:solidFill>
                          <a:srgbClr val="000000"/>
                        </a:solidFill>
                        <a:latin typeface="STIX"/>
                        <a:cs typeface="STIX"/>
                      </a:endParaRPr>
                    </a:p>
                  </a:txBody>
                  <a:tcPr marL="0" marR="0" marT="19050" marB="0"/>
                </a:tc>
                <a:tc>
                  <a:txBody>
                    <a:bodyPr/>
                    <a:lstStyle/>
                    <a:p>
                      <a:pPr marR="174625" algn="r">
                        <a:lnSpc>
                          <a:spcPct val="100000"/>
                        </a:lnSpc>
                        <a:spcBef>
                          <a:spcPts val="150"/>
                        </a:spcBef>
                      </a:pPr>
                      <a:r>
                        <a:rPr sz="1800" dirty="0">
                          <a:solidFill>
                            <a:srgbClr val="000000"/>
                          </a:solidFill>
                        </a:rPr>
                        <a:t>13</a:t>
                      </a:r>
                      <a:endParaRPr sz="1800">
                        <a:solidFill>
                          <a:srgbClr val="000000"/>
                        </a:solidFill>
                        <a:latin typeface="STIX"/>
                        <a:cs typeface="STIX"/>
                      </a:endParaRPr>
                    </a:p>
                  </a:txBody>
                  <a:tcPr marL="0" marR="0" marT="19050" marB="0"/>
                </a:tc>
                <a:tc>
                  <a:txBody>
                    <a:bodyPr/>
                    <a:lstStyle/>
                    <a:p>
                      <a:pPr marR="203200" algn="r">
                        <a:lnSpc>
                          <a:spcPct val="100000"/>
                        </a:lnSpc>
                        <a:spcBef>
                          <a:spcPts val="150"/>
                        </a:spcBef>
                      </a:pPr>
                      <a:r>
                        <a:rPr sz="1800" dirty="0">
                          <a:solidFill>
                            <a:srgbClr val="000000"/>
                          </a:solidFill>
                        </a:rPr>
                        <a:t>5</a:t>
                      </a:r>
                      <a:endParaRPr sz="1800" dirty="0">
                        <a:solidFill>
                          <a:srgbClr val="000000"/>
                        </a:solidFill>
                        <a:latin typeface="STIX"/>
                        <a:cs typeface="STIX"/>
                      </a:endParaRPr>
                    </a:p>
                  </a:txBody>
                  <a:tcPr marL="0" marR="0" marT="19050" marB="0"/>
                </a:tc>
                <a:tc>
                  <a:txBody>
                    <a:bodyPr/>
                    <a:lstStyle/>
                    <a:p>
                      <a:pPr marL="61594" algn="ctr">
                        <a:lnSpc>
                          <a:spcPct val="100000"/>
                        </a:lnSpc>
                        <a:spcBef>
                          <a:spcPts val="150"/>
                        </a:spcBef>
                      </a:pPr>
                      <a:r>
                        <a:rPr sz="1800" dirty="0">
                          <a:solidFill>
                            <a:srgbClr val="000000"/>
                          </a:solidFill>
                        </a:rPr>
                        <a:t>64</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03"/>
                  </a:ext>
                </a:extLst>
              </a:tr>
              <a:tr h="196850">
                <a:tc>
                  <a:txBody>
                    <a:bodyPr/>
                    <a:lstStyle/>
                    <a:p>
                      <a:pPr marR="10160" algn="ctr">
                        <a:lnSpc>
                          <a:spcPct val="100000"/>
                        </a:lnSpc>
                        <a:spcBef>
                          <a:spcPts val="150"/>
                        </a:spcBef>
                      </a:pPr>
                      <a:r>
                        <a:rPr sz="1800" dirty="0">
                          <a:solidFill>
                            <a:srgbClr val="000000"/>
                          </a:solidFill>
                        </a:rPr>
                        <a:t>4</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1093</a:t>
                      </a:r>
                      <a:endParaRPr sz="1800" dirty="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2.83</a:t>
                      </a:r>
                      <a:endParaRPr sz="1800" dirty="0">
                        <a:solidFill>
                          <a:srgbClr val="000000"/>
                        </a:solidFill>
                        <a:latin typeface="STIX"/>
                        <a:cs typeface="STIX"/>
                      </a:endParaRPr>
                    </a:p>
                  </a:txBody>
                  <a:tcPr marL="0" marR="0" marT="19050" marB="0"/>
                </a:tc>
                <a:tc>
                  <a:txBody>
                    <a:bodyPr/>
                    <a:lstStyle/>
                    <a:p>
                      <a:pPr marR="190500" algn="r">
                        <a:lnSpc>
                          <a:spcPct val="100000"/>
                        </a:lnSpc>
                        <a:spcBef>
                          <a:spcPts val="150"/>
                        </a:spcBef>
                      </a:pPr>
                      <a:r>
                        <a:rPr sz="1800" dirty="0">
                          <a:solidFill>
                            <a:srgbClr val="000000"/>
                          </a:solidFill>
                        </a:rPr>
                        <a:t>5</a:t>
                      </a:r>
                      <a:endParaRPr sz="1800">
                        <a:solidFill>
                          <a:srgbClr val="000000"/>
                        </a:solidFill>
                        <a:latin typeface="STIX"/>
                        <a:cs typeface="STIX"/>
                      </a:endParaRPr>
                    </a:p>
                  </a:txBody>
                  <a:tcPr marL="0" marR="0" marT="19050" marB="0"/>
                </a:tc>
                <a:tc>
                  <a:txBody>
                    <a:bodyPr/>
                    <a:lstStyle/>
                    <a:p>
                      <a:pPr marR="203200" algn="r">
                        <a:lnSpc>
                          <a:spcPct val="100000"/>
                        </a:lnSpc>
                        <a:spcBef>
                          <a:spcPts val="150"/>
                        </a:spcBef>
                      </a:pPr>
                      <a:r>
                        <a:rPr sz="1800" dirty="0">
                          <a:solidFill>
                            <a:srgbClr val="000000"/>
                          </a:solidFill>
                        </a:rPr>
                        <a:t>6</a:t>
                      </a:r>
                      <a:endParaRPr sz="1800" dirty="0">
                        <a:solidFill>
                          <a:srgbClr val="000000"/>
                        </a:solidFill>
                        <a:latin typeface="STIX"/>
                        <a:cs typeface="STIX"/>
                      </a:endParaRPr>
                    </a:p>
                  </a:txBody>
                  <a:tcPr marL="0" marR="0" marT="19050" marB="0"/>
                </a:tc>
                <a:tc>
                  <a:txBody>
                    <a:bodyPr/>
                    <a:lstStyle/>
                    <a:p>
                      <a:pPr marL="93345" algn="ctr">
                        <a:lnSpc>
                          <a:spcPct val="100000"/>
                        </a:lnSpc>
                        <a:spcBef>
                          <a:spcPts val="150"/>
                        </a:spcBef>
                      </a:pPr>
                      <a:r>
                        <a:rPr sz="1800" dirty="0">
                          <a:solidFill>
                            <a:srgbClr val="000000"/>
                          </a:solidFill>
                        </a:rPr>
                        <a:t>1</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04"/>
                  </a:ext>
                </a:extLst>
              </a:tr>
              <a:tr h="196850">
                <a:tc>
                  <a:txBody>
                    <a:bodyPr/>
                    <a:lstStyle/>
                    <a:p>
                      <a:pPr marR="10160" algn="ctr">
                        <a:lnSpc>
                          <a:spcPct val="100000"/>
                        </a:lnSpc>
                        <a:spcBef>
                          <a:spcPts val="150"/>
                        </a:spcBef>
                      </a:pPr>
                      <a:r>
                        <a:rPr sz="1800" dirty="0">
                          <a:solidFill>
                            <a:srgbClr val="000000"/>
                          </a:solidFill>
                        </a:rPr>
                        <a:t>5</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1170</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2.91</a:t>
                      </a:r>
                      <a:endParaRPr sz="1800" dirty="0">
                        <a:solidFill>
                          <a:srgbClr val="000000"/>
                        </a:solidFill>
                        <a:latin typeface="STIX"/>
                        <a:cs typeface="STIX"/>
                      </a:endParaRPr>
                    </a:p>
                  </a:txBody>
                  <a:tcPr marL="0" marR="0" marT="19050" marB="0"/>
                </a:tc>
                <a:tc>
                  <a:txBody>
                    <a:bodyPr/>
                    <a:lstStyle/>
                    <a:p>
                      <a:pPr marR="190500" algn="r">
                        <a:lnSpc>
                          <a:spcPct val="100000"/>
                        </a:lnSpc>
                        <a:spcBef>
                          <a:spcPts val="150"/>
                        </a:spcBef>
                      </a:pPr>
                      <a:r>
                        <a:rPr sz="1800" dirty="0">
                          <a:solidFill>
                            <a:srgbClr val="000000"/>
                          </a:solidFill>
                        </a:rPr>
                        <a:t>9</a:t>
                      </a:r>
                      <a:endParaRPr sz="1800">
                        <a:solidFill>
                          <a:srgbClr val="000000"/>
                        </a:solidFill>
                        <a:latin typeface="STIX"/>
                        <a:cs typeface="STIX"/>
                      </a:endParaRPr>
                    </a:p>
                  </a:txBody>
                  <a:tcPr marL="0" marR="0" marT="19050" marB="0"/>
                </a:tc>
                <a:tc>
                  <a:txBody>
                    <a:bodyPr/>
                    <a:lstStyle/>
                    <a:p>
                      <a:pPr marR="203200" algn="r">
                        <a:lnSpc>
                          <a:spcPct val="100000"/>
                        </a:lnSpc>
                        <a:spcBef>
                          <a:spcPts val="150"/>
                        </a:spcBef>
                      </a:pPr>
                      <a:r>
                        <a:rPr sz="1800" dirty="0">
                          <a:solidFill>
                            <a:srgbClr val="000000"/>
                          </a:solidFill>
                        </a:rPr>
                        <a:t>7</a:t>
                      </a:r>
                      <a:endParaRPr sz="1800" dirty="0">
                        <a:solidFill>
                          <a:srgbClr val="000000"/>
                        </a:solidFill>
                        <a:latin typeface="STIX"/>
                        <a:cs typeface="STIX"/>
                      </a:endParaRPr>
                    </a:p>
                  </a:txBody>
                  <a:tcPr marL="0" marR="0" marT="19050" marB="0"/>
                </a:tc>
                <a:tc>
                  <a:txBody>
                    <a:bodyPr/>
                    <a:lstStyle/>
                    <a:p>
                      <a:pPr marL="93345" algn="ctr">
                        <a:lnSpc>
                          <a:spcPct val="100000"/>
                        </a:lnSpc>
                        <a:spcBef>
                          <a:spcPts val="150"/>
                        </a:spcBef>
                      </a:pPr>
                      <a:r>
                        <a:rPr sz="1800" dirty="0">
                          <a:solidFill>
                            <a:srgbClr val="000000"/>
                          </a:solidFill>
                        </a:rPr>
                        <a:t>4</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05"/>
                  </a:ext>
                </a:extLst>
              </a:tr>
              <a:tr h="196850">
                <a:tc>
                  <a:txBody>
                    <a:bodyPr/>
                    <a:lstStyle/>
                    <a:p>
                      <a:pPr marR="10160" algn="ctr">
                        <a:lnSpc>
                          <a:spcPct val="100000"/>
                        </a:lnSpc>
                        <a:spcBef>
                          <a:spcPts val="150"/>
                        </a:spcBef>
                      </a:pPr>
                      <a:r>
                        <a:rPr sz="1800" dirty="0">
                          <a:solidFill>
                            <a:srgbClr val="000000"/>
                          </a:solidFill>
                        </a:rPr>
                        <a:t>6</a:t>
                      </a:r>
                      <a:endParaRPr sz="1800" dirty="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1135</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2.40</a:t>
                      </a:r>
                      <a:endParaRPr sz="1800" dirty="0">
                        <a:solidFill>
                          <a:srgbClr val="000000"/>
                        </a:solidFill>
                        <a:latin typeface="STIX"/>
                        <a:cs typeface="STIX"/>
                      </a:endParaRPr>
                    </a:p>
                  </a:txBody>
                  <a:tcPr marL="0" marR="0" marT="19050" marB="0"/>
                </a:tc>
                <a:tc>
                  <a:txBody>
                    <a:bodyPr/>
                    <a:lstStyle/>
                    <a:p>
                      <a:pPr marR="190500" algn="r">
                        <a:lnSpc>
                          <a:spcPct val="100000"/>
                        </a:lnSpc>
                        <a:spcBef>
                          <a:spcPts val="150"/>
                        </a:spcBef>
                      </a:pPr>
                      <a:r>
                        <a:rPr sz="1800" dirty="0">
                          <a:solidFill>
                            <a:srgbClr val="000000"/>
                          </a:solidFill>
                        </a:rPr>
                        <a:t>7</a:t>
                      </a:r>
                      <a:endParaRPr sz="1800">
                        <a:solidFill>
                          <a:srgbClr val="000000"/>
                        </a:solidFill>
                        <a:latin typeface="STIX"/>
                        <a:cs typeface="STIX"/>
                      </a:endParaRPr>
                    </a:p>
                  </a:txBody>
                  <a:tcPr marL="0" marR="0" marT="19050" marB="0"/>
                </a:tc>
                <a:tc>
                  <a:txBody>
                    <a:bodyPr/>
                    <a:lstStyle/>
                    <a:p>
                      <a:pPr marR="203200" algn="r">
                        <a:lnSpc>
                          <a:spcPct val="100000"/>
                        </a:lnSpc>
                        <a:spcBef>
                          <a:spcPts val="150"/>
                        </a:spcBef>
                      </a:pPr>
                      <a:r>
                        <a:rPr sz="1800" dirty="0">
                          <a:solidFill>
                            <a:srgbClr val="000000"/>
                          </a:solidFill>
                        </a:rPr>
                        <a:t>1</a:t>
                      </a:r>
                      <a:endParaRPr sz="1800">
                        <a:solidFill>
                          <a:srgbClr val="000000"/>
                        </a:solidFill>
                        <a:latin typeface="STIX"/>
                        <a:cs typeface="STIX"/>
                      </a:endParaRPr>
                    </a:p>
                  </a:txBody>
                  <a:tcPr marL="0" marR="0" marT="19050" marB="0"/>
                </a:tc>
                <a:tc>
                  <a:txBody>
                    <a:bodyPr/>
                    <a:lstStyle/>
                    <a:p>
                      <a:pPr marL="61594" algn="ctr">
                        <a:lnSpc>
                          <a:spcPct val="100000"/>
                        </a:lnSpc>
                        <a:spcBef>
                          <a:spcPts val="150"/>
                        </a:spcBef>
                      </a:pPr>
                      <a:r>
                        <a:rPr sz="1800" dirty="0">
                          <a:solidFill>
                            <a:srgbClr val="000000"/>
                          </a:solidFill>
                        </a:rPr>
                        <a:t>36</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06"/>
                  </a:ext>
                </a:extLst>
              </a:tr>
              <a:tr h="196850">
                <a:tc>
                  <a:txBody>
                    <a:bodyPr/>
                    <a:lstStyle/>
                    <a:p>
                      <a:pPr marR="10160" algn="ctr">
                        <a:lnSpc>
                          <a:spcPct val="100000"/>
                        </a:lnSpc>
                        <a:spcBef>
                          <a:spcPts val="150"/>
                        </a:spcBef>
                      </a:pPr>
                      <a:r>
                        <a:rPr sz="1800" dirty="0">
                          <a:solidFill>
                            <a:srgbClr val="000000"/>
                          </a:solidFill>
                        </a:rPr>
                        <a:t>7</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1262</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3.08</a:t>
                      </a:r>
                      <a:endParaRPr sz="1800">
                        <a:solidFill>
                          <a:srgbClr val="000000"/>
                        </a:solidFill>
                        <a:latin typeface="STIX"/>
                        <a:cs typeface="STIX"/>
                      </a:endParaRPr>
                    </a:p>
                  </a:txBody>
                  <a:tcPr marL="0" marR="0" marT="19050" marB="0"/>
                </a:tc>
                <a:tc>
                  <a:txBody>
                    <a:bodyPr/>
                    <a:lstStyle/>
                    <a:p>
                      <a:pPr marR="174625" algn="r">
                        <a:lnSpc>
                          <a:spcPct val="100000"/>
                        </a:lnSpc>
                        <a:spcBef>
                          <a:spcPts val="150"/>
                        </a:spcBef>
                      </a:pPr>
                      <a:r>
                        <a:rPr sz="1800" dirty="0">
                          <a:solidFill>
                            <a:srgbClr val="000000"/>
                          </a:solidFill>
                        </a:rPr>
                        <a:t>12</a:t>
                      </a:r>
                      <a:endParaRPr sz="1800" dirty="0">
                        <a:solidFill>
                          <a:srgbClr val="000000"/>
                        </a:solidFill>
                        <a:latin typeface="STIX"/>
                        <a:cs typeface="STIX"/>
                      </a:endParaRPr>
                    </a:p>
                  </a:txBody>
                  <a:tcPr marL="0" marR="0" marT="19050" marB="0"/>
                </a:tc>
                <a:tc>
                  <a:txBody>
                    <a:bodyPr/>
                    <a:lstStyle/>
                    <a:p>
                      <a:pPr marR="203200" algn="r">
                        <a:lnSpc>
                          <a:spcPct val="100000"/>
                        </a:lnSpc>
                        <a:spcBef>
                          <a:spcPts val="150"/>
                        </a:spcBef>
                      </a:pPr>
                      <a:r>
                        <a:rPr sz="1800" dirty="0">
                          <a:solidFill>
                            <a:srgbClr val="000000"/>
                          </a:solidFill>
                        </a:rPr>
                        <a:t>8</a:t>
                      </a:r>
                      <a:endParaRPr sz="1800">
                        <a:solidFill>
                          <a:srgbClr val="000000"/>
                        </a:solidFill>
                        <a:latin typeface="STIX"/>
                        <a:cs typeface="STIX"/>
                      </a:endParaRPr>
                    </a:p>
                  </a:txBody>
                  <a:tcPr marL="0" marR="0" marT="19050" marB="0"/>
                </a:tc>
                <a:tc>
                  <a:txBody>
                    <a:bodyPr/>
                    <a:lstStyle/>
                    <a:p>
                      <a:pPr marL="61594" algn="ctr">
                        <a:lnSpc>
                          <a:spcPct val="100000"/>
                        </a:lnSpc>
                        <a:spcBef>
                          <a:spcPts val="150"/>
                        </a:spcBef>
                      </a:pPr>
                      <a:r>
                        <a:rPr sz="1800" dirty="0">
                          <a:solidFill>
                            <a:srgbClr val="000000"/>
                          </a:solidFill>
                        </a:rPr>
                        <a:t>16</a:t>
                      </a:r>
                      <a:endParaRPr sz="1800">
                        <a:solidFill>
                          <a:srgbClr val="000000"/>
                        </a:solidFill>
                        <a:latin typeface="STIX"/>
                        <a:cs typeface="STIX"/>
                      </a:endParaRPr>
                    </a:p>
                  </a:txBody>
                  <a:tcPr marL="0" marR="0" marT="19050" marB="0"/>
                </a:tc>
                <a:extLst>
                  <a:ext uri="{0D108BD9-81ED-4DB2-BD59-A6C34878D82A}">
                    <a16:rowId xmlns:a16="http://schemas.microsoft.com/office/drawing/2014/main" xmlns="" val="10007"/>
                  </a:ext>
                </a:extLst>
              </a:tr>
              <a:tr h="196850">
                <a:tc>
                  <a:txBody>
                    <a:bodyPr/>
                    <a:lstStyle/>
                    <a:p>
                      <a:pPr marR="10160" algn="ctr">
                        <a:lnSpc>
                          <a:spcPct val="100000"/>
                        </a:lnSpc>
                        <a:spcBef>
                          <a:spcPts val="150"/>
                        </a:spcBef>
                      </a:pPr>
                      <a:r>
                        <a:rPr sz="1800" dirty="0">
                          <a:solidFill>
                            <a:srgbClr val="000000"/>
                          </a:solidFill>
                        </a:rPr>
                        <a:t>8</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1074</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3.17</a:t>
                      </a:r>
                      <a:endParaRPr sz="1800">
                        <a:solidFill>
                          <a:srgbClr val="000000"/>
                        </a:solidFill>
                        <a:latin typeface="STIX"/>
                        <a:cs typeface="STIX"/>
                      </a:endParaRPr>
                    </a:p>
                  </a:txBody>
                  <a:tcPr marL="0" marR="0" marT="19050" marB="0"/>
                </a:tc>
                <a:tc>
                  <a:txBody>
                    <a:bodyPr/>
                    <a:lstStyle/>
                    <a:p>
                      <a:pPr marR="190500" algn="r">
                        <a:lnSpc>
                          <a:spcPct val="100000"/>
                        </a:lnSpc>
                        <a:spcBef>
                          <a:spcPts val="150"/>
                        </a:spcBef>
                      </a:pPr>
                      <a:r>
                        <a:rPr sz="1800" dirty="0">
                          <a:solidFill>
                            <a:srgbClr val="000000"/>
                          </a:solidFill>
                        </a:rPr>
                        <a:t>3</a:t>
                      </a:r>
                      <a:endParaRPr sz="1800" dirty="0">
                        <a:solidFill>
                          <a:srgbClr val="000000"/>
                        </a:solidFill>
                        <a:latin typeface="STIX"/>
                        <a:cs typeface="STIX"/>
                      </a:endParaRPr>
                    </a:p>
                  </a:txBody>
                  <a:tcPr marL="0" marR="0" marT="19050" marB="0"/>
                </a:tc>
                <a:tc>
                  <a:txBody>
                    <a:bodyPr/>
                    <a:lstStyle/>
                    <a:p>
                      <a:pPr marR="203200" algn="r">
                        <a:lnSpc>
                          <a:spcPct val="100000"/>
                        </a:lnSpc>
                        <a:spcBef>
                          <a:spcPts val="150"/>
                        </a:spcBef>
                      </a:pPr>
                      <a:r>
                        <a:rPr sz="1800" dirty="0">
                          <a:solidFill>
                            <a:srgbClr val="000000"/>
                          </a:solidFill>
                        </a:rPr>
                        <a:t>9</a:t>
                      </a:r>
                      <a:endParaRPr sz="1800" dirty="0">
                        <a:solidFill>
                          <a:srgbClr val="000000"/>
                        </a:solidFill>
                        <a:latin typeface="STIX"/>
                        <a:cs typeface="STIX"/>
                      </a:endParaRPr>
                    </a:p>
                  </a:txBody>
                  <a:tcPr marL="0" marR="0" marT="19050" marB="0"/>
                </a:tc>
                <a:tc>
                  <a:txBody>
                    <a:bodyPr/>
                    <a:lstStyle/>
                    <a:p>
                      <a:pPr marL="61594" algn="ctr">
                        <a:lnSpc>
                          <a:spcPct val="100000"/>
                        </a:lnSpc>
                        <a:spcBef>
                          <a:spcPts val="150"/>
                        </a:spcBef>
                      </a:pPr>
                      <a:r>
                        <a:rPr sz="1800" dirty="0">
                          <a:solidFill>
                            <a:srgbClr val="000000"/>
                          </a:solidFill>
                        </a:rPr>
                        <a:t>36</a:t>
                      </a:r>
                      <a:endParaRPr sz="1800">
                        <a:solidFill>
                          <a:srgbClr val="000000"/>
                        </a:solidFill>
                        <a:latin typeface="STIX"/>
                        <a:cs typeface="STIX"/>
                      </a:endParaRPr>
                    </a:p>
                  </a:txBody>
                  <a:tcPr marL="0" marR="0" marT="19050" marB="0"/>
                </a:tc>
                <a:extLst>
                  <a:ext uri="{0D108BD9-81ED-4DB2-BD59-A6C34878D82A}">
                    <a16:rowId xmlns:a16="http://schemas.microsoft.com/office/drawing/2014/main" xmlns="" val="10008"/>
                  </a:ext>
                </a:extLst>
              </a:tr>
              <a:tr h="196850">
                <a:tc>
                  <a:txBody>
                    <a:bodyPr/>
                    <a:lstStyle/>
                    <a:p>
                      <a:pPr marR="10160" algn="ctr">
                        <a:lnSpc>
                          <a:spcPct val="100000"/>
                        </a:lnSpc>
                        <a:spcBef>
                          <a:spcPts val="150"/>
                        </a:spcBef>
                      </a:pPr>
                      <a:r>
                        <a:rPr sz="1800" dirty="0">
                          <a:solidFill>
                            <a:srgbClr val="000000"/>
                          </a:solidFill>
                        </a:rPr>
                        <a:t>9</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1122</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2.59</a:t>
                      </a:r>
                      <a:endParaRPr sz="1800">
                        <a:solidFill>
                          <a:srgbClr val="000000"/>
                        </a:solidFill>
                        <a:latin typeface="STIX"/>
                        <a:cs typeface="STIX"/>
                      </a:endParaRPr>
                    </a:p>
                  </a:txBody>
                  <a:tcPr marL="0" marR="0" marT="19050" marB="0"/>
                </a:tc>
                <a:tc>
                  <a:txBody>
                    <a:bodyPr/>
                    <a:lstStyle/>
                    <a:p>
                      <a:pPr marR="190500" algn="r">
                        <a:lnSpc>
                          <a:spcPct val="100000"/>
                        </a:lnSpc>
                        <a:spcBef>
                          <a:spcPts val="150"/>
                        </a:spcBef>
                      </a:pPr>
                      <a:r>
                        <a:rPr sz="1800" dirty="0">
                          <a:solidFill>
                            <a:srgbClr val="000000"/>
                          </a:solidFill>
                        </a:rPr>
                        <a:t>6</a:t>
                      </a:r>
                      <a:endParaRPr sz="1800">
                        <a:solidFill>
                          <a:srgbClr val="000000"/>
                        </a:solidFill>
                        <a:latin typeface="STIX"/>
                        <a:cs typeface="STIX"/>
                      </a:endParaRPr>
                    </a:p>
                  </a:txBody>
                  <a:tcPr marL="0" marR="0" marT="19050" marB="0"/>
                </a:tc>
                <a:tc>
                  <a:txBody>
                    <a:bodyPr/>
                    <a:lstStyle/>
                    <a:p>
                      <a:pPr marR="203200" algn="r">
                        <a:lnSpc>
                          <a:spcPct val="100000"/>
                        </a:lnSpc>
                        <a:spcBef>
                          <a:spcPts val="150"/>
                        </a:spcBef>
                      </a:pPr>
                      <a:r>
                        <a:rPr sz="1800" dirty="0">
                          <a:solidFill>
                            <a:srgbClr val="000000"/>
                          </a:solidFill>
                        </a:rPr>
                        <a:t>3</a:t>
                      </a:r>
                      <a:endParaRPr sz="1800" dirty="0">
                        <a:solidFill>
                          <a:srgbClr val="000000"/>
                        </a:solidFill>
                        <a:latin typeface="STIX"/>
                        <a:cs typeface="STIX"/>
                      </a:endParaRPr>
                    </a:p>
                  </a:txBody>
                  <a:tcPr marL="0" marR="0" marT="19050" marB="0"/>
                </a:tc>
                <a:tc>
                  <a:txBody>
                    <a:bodyPr/>
                    <a:lstStyle/>
                    <a:p>
                      <a:pPr marL="93345" algn="ctr">
                        <a:lnSpc>
                          <a:spcPct val="100000"/>
                        </a:lnSpc>
                        <a:spcBef>
                          <a:spcPts val="150"/>
                        </a:spcBef>
                      </a:pPr>
                      <a:r>
                        <a:rPr sz="1800" dirty="0">
                          <a:solidFill>
                            <a:srgbClr val="000000"/>
                          </a:solidFill>
                        </a:rPr>
                        <a:t>9</a:t>
                      </a:r>
                      <a:endParaRPr sz="1800">
                        <a:solidFill>
                          <a:srgbClr val="000000"/>
                        </a:solidFill>
                        <a:latin typeface="STIX"/>
                        <a:cs typeface="STIX"/>
                      </a:endParaRPr>
                    </a:p>
                  </a:txBody>
                  <a:tcPr marL="0" marR="0" marT="19050" marB="0"/>
                </a:tc>
                <a:extLst>
                  <a:ext uri="{0D108BD9-81ED-4DB2-BD59-A6C34878D82A}">
                    <a16:rowId xmlns:a16="http://schemas.microsoft.com/office/drawing/2014/main" xmlns="" val="10009"/>
                  </a:ext>
                </a:extLst>
              </a:tr>
              <a:tr h="196850">
                <a:tc>
                  <a:txBody>
                    <a:bodyPr/>
                    <a:lstStyle/>
                    <a:p>
                      <a:pPr marR="10160" algn="ctr">
                        <a:lnSpc>
                          <a:spcPct val="100000"/>
                        </a:lnSpc>
                        <a:spcBef>
                          <a:spcPts val="150"/>
                        </a:spcBef>
                      </a:pPr>
                      <a:r>
                        <a:rPr sz="1800" dirty="0">
                          <a:solidFill>
                            <a:srgbClr val="000000"/>
                          </a:solidFill>
                        </a:rPr>
                        <a:t>10</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1163</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3.20</a:t>
                      </a:r>
                      <a:endParaRPr sz="1800">
                        <a:solidFill>
                          <a:srgbClr val="000000"/>
                        </a:solidFill>
                        <a:latin typeface="STIX"/>
                        <a:cs typeface="STIX"/>
                      </a:endParaRPr>
                    </a:p>
                  </a:txBody>
                  <a:tcPr marL="0" marR="0" marT="19050" marB="0"/>
                </a:tc>
                <a:tc>
                  <a:txBody>
                    <a:bodyPr/>
                    <a:lstStyle/>
                    <a:p>
                      <a:pPr marR="190500" algn="r">
                        <a:lnSpc>
                          <a:spcPct val="100000"/>
                        </a:lnSpc>
                        <a:spcBef>
                          <a:spcPts val="150"/>
                        </a:spcBef>
                      </a:pPr>
                      <a:r>
                        <a:rPr sz="1800" dirty="0">
                          <a:solidFill>
                            <a:srgbClr val="000000"/>
                          </a:solidFill>
                        </a:rPr>
                        <a:t>8</a:t>
                      </a:r>
                      <a:endParaRPr sz="1800">
                        <a:solidFill>
                          <a:srgbClr val="000000"/>
                        </a:solidFill>
                        <a:latin typeface="STIX"/>
                        <a:cs typeface="STIX"/>
                      </a:endParaRPr>
                    </a:p>
                  </a:txBody>
                  <a:tcPr marL="0" marR="0" marT="19050" marB="0"/>
                </a:tc>
                <a:tc>
                  <a:txBody>
                    <a:bodyPr/>
                    <a:lstStyle/>
                    <a:p>
                      <a:pPr marR="187325" algn="r">
                        <a:lnSpc>
                          <a:spcPct val="100000"/>
                        </a:lnSpc>
                        <a:spcBef>
                          <a:spcPts val="150"/>
                        </a:spcBef>
                      </a:pPr>
                      <a:r>
                        <a:rPr sz="1800" dirty="0">
                          <a:solidFill>
                            <a:srgbClr val="000000"/>
                          </a:solidFill>
                        </a:rPr>
                        <a:t>10</a:t>
                      </a:r>
                      <a:endParaRPr sz="1800" dirty="0">
                        <a:solidFill>
                          <a:srgbClr val="000000"/>
                        </a:solidFill>
                        <a:latin typeface="STIX"/>
                        <a:cs typeface="STIX"/>
                      </a:endParaRPr>
                    </a:p>
                  </a:txBody>
                  <a:tcPr marL="0" marR="0" marT="19050" marB="0"/>
                </a:tc>
                <a:tc>
                  <a:txBody>
                    <a:bodyPr/>
                    <a:lstStyle/>
                    <a:p>
                      <a:pPr marL="93345" algn="ctr">
                        <a:lnSpc>
                          <a:spcPct val="100000"/>
                        </a:lnSpc>
                        <a:spcBef>
                          <a:spcPts val="150"/>
                        </a:spcBef>
                      </a:pPr>
                      <a:r>
                        <a:rPr sz="1800" dirty="0">
                          <a:solidFill>
                            <a:srgbClr val="000000"/>
                          </a:solidFill>
                        </a:rPr>
                        <a:t>4</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10"/>
                  </a:ext>
                </a:extLst>
              </a:tr>
              <a:tr h="196850">
                <a:tc>
                  <a:txBody>
                    <a:bodyPr/>
                    <a:lstStyle/>
                    <a:p>
                      <a:pPr marR="10160" algn="ctr">
                        <a:lnSpc>
                          <a:spcPct val="100000"/>
                        </a:lnSpc>
                        <a:spcBef>
                          <a:spcPts val="150"/>
                        </a:spcBef>
                      </a:pPr>
                      <a:r>
                        <a:rPr sz="1800" dirty="0">
                          <a:solidFill>
                            <a:srgbClr val="000000"/>
                          </a:solidFill>
                        </a:rPr>
                        <a:t>11</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1187</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3.21</a:t>
                      </a:r>
                      <a:endParaRPr sz="1800">
                        <a:solidFill>
                          <a:srgbClr val="000000"/>
                        </a:solidFill>
                        <a:latin typeface="STIX"/>
                        <a:cs typeface="STIX"/>
                      </a:endParaRPr>
                    </a:p>
                  </a:txBody>
                  <a:tcPr marL="0" marR="0" marT="19050" marB="0"/>
                </a:tc>
                <a:tc>
                  <a:txBody>
                    <a:bodyPr/>
                    <a:lstStyle/>
                    <a:p>
                      <a:pPr marR="174625" algn="r">
                        <a:lnSpc>
                          <a:spcPct val="100000"/>
                        </a:lnSpc>
                        <a:spcBef>
                          <a:spcPts val="150"/>
                        </a:spcBef>
                      </a:pPr>
                      <a:r>
                        <a:rPr sz="1800" dirty="0">
                          <a:solidFill>
                            <a:srgbClr val="000000"/>
                          </a:solidFill>
                        </a:rPr>
                        <a:t>10</a:t>
                      </a:r>
                      <a:endParaRPr sz="1800">
                        <a:solidFill>
                          <a:srgbClr val="000000"/>
                        </a:solidFill>
                        <a:latin typeface="STIX"/>
                        <a:cs typeface="STIX"/>
                      </a:endParaRPr>
                    </a:p>
                  </a:txBody>
                  <a:tcPr marL="0" marR="0" marT="19050" marB="0"/>
                </a:tc>
                <a:tc>
                  <a:txBody>
                    <a:bodyPr/>
                    <a:lstStyle/>
                    <a:p>
                      <a:pPr marR="187325" algn="r">
                        <a:lnSpc>
                          <a:spcPct val="100000"/>
                        </a:lnSpc>
                        <a:spcBef>
                          <a:spcPts val="150"/>
                        </a:spcBef>
                      </a:pPr>
                      <a:r>
                        <a:rPr sz="1800" dirty="0">
                          <a:solidFill>
                            <a:srgbClr val="000000"/>
                          </a:solidFill>
                        </a:rPr>
                        <a:t>11</a:t>
                      </a:r>
                      <a:endParaRPr sz="1800">
                        <a:solidFill>
                          <a:srgbClr val="000000"/>
                        </a:solidFill>
                        <a:latin typeface="STIX"/>
                        <a:cs typeface="STIX"/>
                      </a:endParaRPr>
                    </a:p>
                  </a:txBody>
                  <a:tcPr marL="0" marR="0" marT="19050" marB="0"/>
                </a:tc>
                <a:tc>
                  <a:txBody>
                    <a:bodyPr/>
                    <a:lstStyle/>
                    <a:p>
                      <a:pPr marL="93345" algn="ctr">
                        <a:lnSpc>
                          <a:spcPct val="100000"/>
                        </a:lnSpc>
                        <a:spcBef>
                          <a:spcPts val="150"/>
                        </a:spcBef>
                      </a:pPr>
                      <a:r>
                        <a:rPr sz="1800" dirty="0">
                          <a:solidFill>
                            <a:srgbClr val="000000"/>
                          </a:solidFill>
                        </a:rPr>
                        <a:t>1</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11"/>
                  </a:ext>
                </a:extLst>
              </a:tr>
              <a:tr h="196850">
                <a:tc>
                  <a:txBody>
                    <a:bodyPr/>
                    <a:lstStyle/>
                    <a:p>
                      <a:pPr marR="10160" algn="ctr">
                        <a:lnSpc>
                          <a:spcPct val="100000"/>
                        </a:lnSpc>
                        <a:spcBef>
                          <a:spcPts val="150"/>
                        </a:spcBef>
                      </a:pPr>
                      <a:r>
                        <a:rPr sz="1800" dirty="0">
                          <a:solidFill>
                            <a:srgbClr val="000000"/>
                          </a:solidFill>
                        </a:rPr>
                        <a:t>12</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1302</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3.39</a:t>
                      </a:r>
                      <a:endParaRPr sz="1800">
                        <a:solidFill>
                          <a:srgbClr val="000000"/>
                        </a:solidFill>
                        <a:latin typeface="STIX"/>
                        <a:cs typeface="STIX"/>
                      </a:endParaRPr>
                    </a:p>
                  </a:txBody>
                  <a:tcPr marL="0" marR="0" marT="19050" marB="0"/>
                </a:tc>
                <a:tc>
                  <a:txBody>
                    <a:bodyPr/>
                    <a:lstStyle/>
                    <a:p>
                      <a:pPr marR="174625" algn="r">
                        <a:lnSpc>
                          <a:spcPct val="100000"/>
                        </a:lnSpc>
                        <a:spcBef>
                          <a:spcPts val="150"/>
                        </a:spcBef>
                      </a:pPr>
                      <a:r>
                        <a:rPr sz="1800" dirty="0">
                          <a:solidFill>
                            <a:srgbClr val="000000"/>
                          </a:solidFill>
                        </a:rPr>
                        <a:t>14</a:t>
                      </a:r>
                      <a:endParaRPr sz="1800">
                        <a:solidFill>
                          <a:srgbClr val="000000"/>
                        </a:solidFill>
                        <a:latin typeface="STIX"/>
                        <a:cs typeface="STIX"/>
                      </a:endParaRPr>
                    </a:p>
                  </a:txBody>
                  <a:tcPr marL="0" marR="0" marT="19050" marB="0"/>
                </a:tc>
                <a:tc>
                  <a:txBody>
                    <a:bodyPr/>
                    <a:lstStyle/>
                    <a:p>
                      <a:pPr marR="187325" algn="r">
                        <a:lnSpc>
                          <a:spcPct val="100000"/>
                        </a:lnSpc>
                        <a:spcBef>
                          <a:spcPts val="150"/>
                        </a:spcBef>
                      </a:pPr>
                      <a:r>
                        <a:rPr sz="1800" dirty="0">
                          <a:solidFill>
                            <a:srgbClr val="000000"/>
                          </a:solidFill>
                        </a:rPr>
                        <a:t>12</a:t>
                      </a:r>
                      <a:endParaRPr sz="1800">
                        <a:solidFill>
                          <a:srgbClr val="000000"/>
                        </a:solidFill>
                        <a:latin typeface="STIX"/>
                        <a:cs typeface="STIX"/>
                      </a:endParaRPr>
                    </a:p>
                  </a:txBody>
                  <a:tcPr marL="0" marR="0" marT="19050" marB="0"/>
                </a:tc>
                <a:tc>
                  <a:txBody>
                    <a:bodyPr/>
                    <a:lstStyle/>
                    <a:p>
                      <a:pPr marL="93345" algn="ctr">
                        <a:lnSpc>
                          <a:spcPct val="100000"/>
                        </a:lnSpc>
                        <a:spcBef>
                          <a:spcPts val="150"/>
                        </a:spcBef>
                      </a:pPr>
                      <a:r>
                        <a:rPr sz="1800" dirty="0">
                          <a:solidFill>
                            <a:srgbClr val="000000"/>
                          </a:solidFill>
                        </a:rPr>
                        <a:t>4</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12"/>
                  </a:ext>
                </a:extLst>
              </a:tr>
              <a:tr h="196850">
                <a:tc>
                  <a:txBody>
                    <a:bodyPr/>
                    <a:lstStyle/>
                    <a:p>
                      <a:pPr marR="10160" algn="ctr">
                        <a:lnSpc>
                          <a:spcPct val="100000"/>
                        </a:lnSpc>
                        <a:spcBef>
                          <a:spcPts val="150"/>
                        </a:spcBef>
                      </a:pPr>
                      <a:r>
                        <a:rPr sz="1800" dirty="0">
                          <a:solidFill>
                            <a:srgbClr val="000000"/>
                          </a:solidFill>
                        </a:rPr>
                        <a:t>13</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1044</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3.41</a:t>
                      </a:r>
                      <a:endParaRPr sz="1800">
                        <a:solidFill>
                          <a:srgbClr val="000000"/>
                        </a:solidFill>
                        <a:latin typeface="STIX"/>
                        <a:cs typeface="STIX"/>
                      </a:endParaRPr>
                    </a:p>
                  </a:txBody>
                  <a:tcPr marL="0" marR="0" marT="19050" marB="0"/>
                </a:tc>
                <a:tc>
                  <a:txBody>
                    <a:bodyPr/>
                    <a:lstStyle/>
                    <a:p>
                      <a:pPr marR="190500" algn="r">
                        <a:lnSpc>
                          <a:spcPct val="100000"/>
                        </a:lnSpc>
                        <a:spcBef>
                          <a:spcPts val="150"/>
                        </a:spcBef>
                      </a:pPr>
                      <a:r>
                        <a:rPr sz="1800" dirty="0">
                          <a:solidFill>
                            <a:srgbClr val="000000"/>
                          </a:solidFill>
                        </a:rPr>
                        <a:t>1</a:t>
                      </a:r>
                      <a:endParaRPr sz="1800">
                        <a:solidFill>
                          <a:srgbClr val="000000"/>
                        </a:solidFill>
                        <a:latin typeface="STIX"/>
                        <a:cs typeface="STIX"/>
                      </a:endParaRPr>
                    </a:p>
                  </a:txBody>
                  <a:tcPr marL="0" marR="0" marT="19050" marB="0"/>
                </a:tc>
                <a:tc>
                  <a:txBody>
                    <a:bodyPr/>
                    <a:lstStyle/>
                    <a:p>
                      <a:pPr marR="187325" algn="r">
                        <a:lnSpc>
                          <a:spcPct val="100000"/>
                        </a:lnSpc>
                        <a:spcBef>
                          <a:spcPts val="150"/>
                        </a:spcBef>
                      </a:pPr>
                      <a:r>
                        <a:rPr sz="1800" dirty="0">
                          <a:solidFill>
                            <a:srgbClr val="000000"/>
                          </a:solidFill>
                        </a:rPr>
                        <a:t>13</a:t>
                      </a:r>
                      <a:endParaRPr sz="1800">
                        <a:solidFill>
                          <a:srgbClr val="000000"/>
                        </a:solidFill>
                        <a:latin typeface="STIX"/>
                        <a:cs typeface="STIX"/>
                      </a:endParaRPr>
                    </a:p>
                  </a:txBody>
                  <a:tcPr marL="0" marR="0" marT="19050" marB="0"/>
                </a:tc>
                <a:tc>
                  <a:txBody>
                    <a:bodyPr/>
                    <a:lstStyle/>
                    <a:p>
                      <a:pPr marL="61594" algn="ctr">
                        <a:lnSpc>
                          <a:spcPct val="100000"/>
                        </a:lnSpc>
                        <a:spcBef>
                          <a:spcPts val="150"/>
                        </a:spcBef>
                      </a:pPr>
                      <a:r>
                        <a:rPr sz="1800" dirty="0">
                          <a:solidFill>
                            <a:srgbClr val="000000"/>
                          </a:solidFill>
                        </a:rPr>
                        <a:t>144</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13"/>
                  </a:ext>
                </a:extLst>
              </a:tr>
              <a:tr h="196850">
                <a:tc>
                  <a:txBody>
                    <a:bodyPr/>
                    <a:lstStyle/>
                    <a:p>
                      <a:pPr marR="10160" algn="ctr">
                        <a:lnSpc>
                          <a:spcPct val="100000"/>
                        </a:lnSpc>
                        <a:spcBef>
                          <a:spcPts val="150"/>
                        </a:spcBef>
                      </a:pPr>
                      <a:r>
                        <a:rPr sz="1800" dirty="0">
                          <a:solidFill>
                            <a:srgbClr val="000000"/>
                          </a:solidFill>
                        </a:rPr>
                        <a:t>14</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1234</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3.42</a:t>
                      </a:r>
                      <a:endParaRPr sz="1800">
                        <a:solidFill>
                          <a:srgbClr val="000000"/>
                        </a:solidFill>
                        <a:latin typeface="STIX"/>
                        <a:cs typeface="STIX"/>
                      </a:endParaRPr>
                    </a:p>
                  </a:txBody>
                  <a:tcPr marL="0" marR="0" marT="19050" marB="0"/>
                </a:tc>
                <a:tc>
                  <a:txBody>
                    <a:bodyPr/>
                    <a:lstStyle/>
                    <a:p>
                      <a:pPr marR="174625" algn="r">
                        <a:lnSpc>
                          <a:spcPct val="100000"/>
                        </a:lnSpc>
                        <a:spcBef>
                          <a:spcPts val="150"/>
                        </a:spcBef>
                      </a:pPr>
                      <a:r>
                        <a:rPr sz="1800" dirty="0">
                          <a:solidFill>
                            <a:srgbClr val="000000"/>
                          </a:solidFill>
                        </a:rPr>
                        <a:t>11</a:t>
                      </a:r>
                      <a:endParaRPr sz="1800">
                        <a:solidFill>
                          <a:srgbClr val="000000"/>
                        </a:solidFill>
                        <a:latin typeface="STIX"/>
                        <a:cs typeface="STIX"/>
                      </a:endParaRPr>
                    </a:p>
                  </a:txBody>
                  <a:tcPr marL="0" marR="0" marT="19050" marB="0"/>
                </a:tc>
                <a:tc>
                  <a:txBody>
                    <a:bodyPr/>
                    <a:lstStyle/>
                    <a:p>
                      <a:pPr marR="187325" algn="r">
                        <a:lnSpc>
                          <a:spcPct val="100000"/>
                        </a:lnSpc>
                        <a:spcBef>
                          <a:spcPts val="150"/>
                        </a:spcBef>
                      </a:pPr>
                      <a:r>
                        <a:rPr sz="1800" dirty="0">
                          <a:solidFill>
                            <a:srgbClr val="000000"/>
                          </a:solidFill>
                        </a:rPr>
                        <a:t>14</a:t>
                      </a:r>
                      <a:endParaRPr sz="1800">
                        <a:solidFill>
                          <a:srgbClr val="000000"/>
                        </a:solidFill>
                        <a:latin typeface="STIX"/>
                        <a:cs typeface="STIX"/>
                      </a:endParaRPr>
                    </a:p>
                  </a:txBody>
                  <a:tcPr marL="0" marR="0" marT="19050" marB="0"/>
                </a:tc>
                <a:tc>
                  <a:txBody>
                    <a:bodyPr/>
                    <a:lstStyle/>
                    <a:p>
                      <a:pPr marL="93345" algn="ctr">
                        <a:lnSpc>
                          <a:spcPct val="100000"/>
                        </a:lnSpc>
                        <a:spcBef>
                          <a:spcPts val="150"/>
                        </a:spcBef>
                      </a:pPr>
                      <a:r>
                        <a:rPr sz="1800" dirty="0">
                          <a:solidFill>
                            <a:srgbClr val="000000"/>
                          </a:solidFill>
                        </a:rPr>
                        <a:t>9</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14"/>
                  </a:ext>
                </a:extLst>
              </a:tr>
              <a:tr h="196850">
                <a:tc>
                  <a:txBody>
                    <a:bodyPr/>
                    <a:lstStyle/>
                    <a:p>
                      <a:pPr marR="10160" algn="ctr">
                        <a:lnSpc>
                          <a:spcPct val="100000"/>
                        </a:lnSpc>
                        <a:spcBef>
                          <a:spcPts val="150"/>
                        </a:spcBef>
                      </a:pPr>
                      <a:r>
                        <a:rPr sz="1800" dirty="0">
                          <a:solidFill>
                            <a:srgbClr val="000000"/>
                          </a:solidFill>
                        </a:rPr>
                        <a:t>15</a:t>
                      </a:r>
                      <a:endParaRPr sz="1800">
                        <a:solidFill>
                          <a:srgbClr val="000000"/>
                        </a:solidFill>
                        <a:latin typeface="STIX"/>
                        <a:cs typeface="STIX"/>
                      </a:endParaRPr>
                    </a:p>
                  </a:txBody>
                  <a:tcPr marL="0" marR="0" marT="19050" marB="0"/>
                </a:tc>
                <a:tc>
                  <a:txBody>
                    <a:bodyPr/>
                    <a:lstStyle/>
                    <a:p>
                      <a:pPr algn="ctr">
                        <a:lnSpc>
                          <a:spcPct val="100000"/>
                        </a:lnSpc>
                        <a:spcBef>
                          <a:spcPts val="150"/>
                        </a:spcBef>
                      </a:pPr>
                      <a:r>
                        <a:rPr sz="1800" dirty="0">
                          <a:solidFill>
                            <a:srgbClr val="000000"/>
                          </a:solidFill>
                        </a:rPr>
                        <a:t>1316</a:t>
                      </a:r>
                      <a:endParaRPr sz="1800">
                        <a:solidFill>
                          <a:srgbClr val="000000"/>
                        </a:solidFill>
                        <a:latin typeface="STIX"/>
                        <a:cs typeface="STIX"/>
                      </a:endParaRPr>
                    </a:p>
                  </a:txBody>
                  <a:tcPr marL="0" marR="0" marT="19050" marB="0"/>
                </a:tc>
                <a:tc>
                  <a:txBody>
                    <a:bodyPr/>
                    <a:lstStyle/>
                    <a:p>
                      <a:pPr marL="635" algn="ctr">
                        <a:lnSpc>
                          <a:spcPct val="100000"/>
                        </a:lnSpc>
                        <a:spcBef>
                          <a:spcPts val="150"/>
                        </a:spcBef>
                      </a:pPr>
                      <a:r>
                        <a:rPr sz="1800" dirty="0">
                          <a:solidFill>
                            <a:srgbClr val="000000"/>
                          </a:solidFill>
                        </a:rPr>
                        <a:t>3.47</a:t>
                      </a:r>
                      <a:endParaRPr sz="1800">
                        <a:solidFill>
                          <a:srgbClr val="000000"/>
                        </a:solidFill>
                        <a:latin typeface="STIX"/>
                        <a:cs typeface="STIX"/>
                      </a:endParaRPr>
                    </a:p>
                  </a:txBody>
                  <a:tcPr marL="0" marR="0" marT="19050" marB="0"/>
                </a:tc>
                <a:tc>
                  <a:txBody>
                    <a:bodyPr/>
                    <a:lstStyle/>
                    <a:p>
                      <a:pPr marR="174625" algn="r">
                        <a:lnSpc>
                          <a:spcPct val="100000"/>
                        </a:lnSpc>
                        <a:spcBef>
                          <a:spcPts val="150"/>
                        </a:spcBef>
                      </a:pPr>
                      <a:r>
                        <a:rPr sz="1800" dirty="0">
                          <a:solidFill>
                            <a:srgbClr val="000000"/>
                          </a:solidFill>
                        </a:rPr>
                        <a:t>15</a:t>
                      </a:r>
                      <a:endParaRPr sz="1800">
                        <a:solidFill>
                          <a:srgbClr val="000000"/>
                        </a:solidFill>
                        <a:latin typeface="STIX"/>
                        <a:cs typeface="STIX"/>
                      </a:endParaRPr>
                    </a:p>
                  </a:txBody>
                  <a:tcPr marL="0" marR="0" marT="19050" marB="0"/>
                </a:tc>
                <a:tc>
                  <a:txBody>
                    <a:bodyPr/>
                    <a:lstStyle/>
                    <a:p>
                      <a:pPr marR="187325" algn="r">
                        <a:lnSpc>
                          <a:spcPct val="100000"/>
                        </a:lnSpc>
                        <a:spcBef>
                          <a:spcPts val="150"/>
                        </a:spcBef>
                      </a:pPr>
                      <a:r>
                        <a:rPr sz="1800" dirty="0">
                          <a:solidFill>
                            <a:srgbClr val="000000"/>
                          </a:solidFill>
                        </a:rPr>
                        <a:t>15</a:t>
                      </a:r>
                      <a:endParaRPr sz="1800">
                        <a:solidFill>
                          <a:srgbClr val="000000"/>
                        </a:solidFill>
                        <a:latin typeface="STIX"/>
                        <a:cs typeface="STIX"/>
                      </a:endParaRPr>
                    </a:p>
                  </a:txBody>
                  <a:tcPr marL="0" marR="0" marT="19050" marB="0"/>
                </a:tc>
                <a:tc>
                  <a:txBody>
                    <a:bodyPr/>
                    <a:lstStyle/>
                    <a:p>
                      <a:pPr marL="93345" algn="ctr">
                        <a:lnSpc>
                          <a:spcPct val="100000"/>
                        </a:lnSpc>
                        <a:spcBef>
                          <a:spcPts val="150"/>
                        </a:spcBef>
                      </a:pPr>
                      <a:r>
                        <a:rPr sz="1800" dirty="0">
                          <a:solidFill>
                            <a:srgbClr val="000000"/>
                          </a:solidFill>
                        </a:rPr>
                        <a:t>0</a:t>
                      </a:r>
                      <a:endParaRPr sz="1800" dirty="0">
                        <a:solidFill>
                          <a:srgbClr val="000000"/>
                        </a:solidFill>
                        <a:latin typeface="STIX"/>
                        <a:cs typeface="STIX"/>
                      </a:endParaRPr>
                    </a:p>
                  </a:txBody>
                  <a:tcPr marL="0" marR="0" marT="19050" marB="0"/>
                </a:tc>
                <a:extLst>
                  <a:ext uri="{0D108BD9-81ED-4DB2-BD59-A6C34878D82A}">
                    <a16:rowId xmlns:a16="http://schemas.microsoft.com/office/drawing/2014/main" xmlns="" val="10015"/>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(cont.)</a:t>
            </a:r>
          </a:p>
        </p:txBody>
      </p:sp>
      <p:sp>
        <p:nvSpPr>
          <p:cNvPr id="3" name="Content Placeholder 2"/>
          <p:cNvSpPr>
            <a:spLocks noGrp="1"/>
          </p:cNvSpPr>
          <p:nvPr>
            <p:ph idx="1"/>
          </p:nvPr>
        </p:nvSpPr>
        <p:spPr/>
        <p:txBody>
          <a:bodyPr/>
          <a:lstStyle/>
          <a:p>
            <a:pPr>
              <a:spcBef>
                <a:spcPts val="1200"/>
              </a:spcBef>
            </a:pPr>
            <a:r>
              <a:rPr lang="en-US" dirty="0"/>
              <a:t>We then calculate the test statistic </a:t>
            </a:r>
          </a:p>
          <a:p>
            <a:pPr>
              <a:spcBef>
                <a:spcPts val="1800"/>
              </a:spcBef>
            </a:pPr>
            <a:r>
              <a:rPr lang="en-US" dirty="0"/>
              <a:t>                                                      Since our sample size is </a:t>
            </a:r>
          </a:p>
          <a:p>
            <a:pPr>
              <a:spcBef>
                <a:spcPts val="1800"/>
              </a:spcBef>
            </a:pPr>
            <a:r>
              <a:rPr lang="en-US" dirty="0"/>
              <a:t>15 (</a:t>
            </a:r>
            <a:r>
              <a:rPr lang="en-US" i="1" dirty="0"/>
              <a:t>n</a:t>
            </a:r>
            <a:r>
              <a:rPr lang="en-US" dirty="0"/>
              <a:t> ≤ 30), the value of the statistic is compared with the critical value obtained using Appendix A Table L. </a:t>
            </a:r>
          </a:p>
        </p:txBody>
      </p:sp>
      <p:graphicFrame>
        <p:nvGraphicFramePr>
          <p:cNvPr id="35842" name="Object 2"/>
          <p:cNvGraphicFramePr>
            <a:graphicFrameLocks noChangeAspect="1"/>
          </p:cNvGraphicFramePr>
          <p:nvPr/>
        </p:nvGraphicFramePr>
        <p:xfrm>
          <a:off x="617989" y="1752600"/>
          <a:ext cx="4152900" cy="1016000"/>
        </p:xfrm>
        <a:graphic>
          <a:graphicData uri="http://schemas.openxmlformats.org/presentationml/2006/ole">
            <mc:AlternateContent xmlns:mc="http://schemas.openxmlformats.org/markup-compatibility/2006">
              <mc:Choice xmlns:v="urn:schemas-microsoft-com:vml" Requires="v">
                <p:oleObj spid="_x0000_s35881" name="Equation" r:id="rId3" imgW="4152600" imgH="1015920" progId="Equation.DSMT4">
                  <p:embed/>
                </p:oleObj>
              </mc:Choice>
              <mc:Fallback>
                <p:oleObj name="Equation" r:id="rId3" imgW="4152600" imgH="10159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989" y="1752600"/>
                        <a:ext cx="41529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2"/>
          <p:cNvGraphicFramePr>
            <a:graphicFrameLocks noGrp="1"/>
          </p:cNvGraphicFramePr>
          <p:nvPr/>
        </p:nvGraphicFramePr>
        <p:xfrm>
          <a:off x="1874520" y="3657600"/>
          <a:ext cx="5394960" cy="2117725"/>
        </p:xfrm>
        <a:graphic>
          <a:graphicData uri="http://schemas.openxmlformats.org/drawingml/2006/table">
            <a:tbl>
              <a:tblPr firstRow="1" bandRow="1">
                <a:tableStyleId>{21E4AEA4-8DFA-4A89-87EB-49C32662AFE0}</a:tableStyleId>
              </a:tblPr>
              <a:tblGrid>
                <a:gridCol w="914400">
                  <a:extLst>
                    <a:ext uri="{9D8B030D-6E8A-4147-A177-3AD203B41FA5}">
                      <a16:colId xmlns:a16="http://schemas.microsoft.com/office/drawing/2014/main" xmlns="" val="20000"/>
                    </a:ext>
                  </a:extLst>
                </a:gridCol>
                <a:gridCol w="914400">
                  <a:extLst>
                    <a:ext uri="{9D8B030D-6E8A-4147-A177-3AD203B41FA5}">
                      <a16:colId xmlns:a16="http://schemas.microsoft.com/office/drawing/2014/main" xmlns="" val="20001"/>
                    </a:ext>
                  </a:extLst>
                </a:gridCol>
                <a:gridCol w="1188720">
                  <a:extLst>
                    <a:ext uri="{9D8B030D-6E8A-4147-A177-3AD203B41FA5}">
                      <a16:colId xmlns:a16="http://schemas.microsoft.com/office/drawing/2014/main" xmlns="" val="20002"/>
                    </a:ext>
                  </a:extLst>
                </a:gridCol>
                <a:gridCol w="1188720">
                  <a:extLst>
                    <a:ext uri="{9D8B030D-6E8A-4147-A177-3AD203B41FA5}">
                      <a16:colId xmlns:a16="http://schemas.microsoft.com/office/drawing/2014/main" xmlns="" val="20003"/>
                    </a:ext>
                  </a:extLst>
                </a:gridCol>
                <a:gridCol w="1188720">
                  <a:extLst>
                    <a:ext uri="{9D8B030D-6E8A-4147-A177-3AD203B41FA5}">
                      <a16:colId xmlns:a16="http://schemas.microsoft.com/office/drawing/2014/main" xmlns="" val="20004"/>
                    </a:ext>
                  </a:extLst>
                </a:gridCol>
              </a:tblGrid>
              <a:tr h="196850">
                <a:tc>
                  <a:txBody>
                    <a:bodyPr/>
                    <a:lstStyle/>
                    <a:p>
                      <a:pPr marL="90805" algn="ctr">
                        <a:lnSpc>
                          <a:spcPct val="100000"/>
                        </a:lnSpc>
                        <a:spcBef>
                          <a:spcPts val="150"/>
                        </a:spcBef>
                      </a:pPr>
                      <a:r>
                        <a:rPr sz="2000" i="1" dirty="0"/>
                        <a:t>n</a:t>
                      </a:r>
                      <a:endParaRPr sz="2000" i="1" dirty="0">
                        <a:latin typeface="Roboto Condensed"/>
                        <a:cs typeface="Roboto Condensed"/>
                      </a:endParaRPr>
                    </a:p>
                  </a:txBody>
                  <a:tcPr marL="0" marR="0" marT="19050" marB="0"/>
                </a:tc>
                <a:tc>
                  <a:txBody>
                    <a:bodyPr/>
                    <a:lstStyle/>
                    <a:p>
                      <a:pPr marL="109220" algn="ctr">
                        <a:lnSpc>
                          <a:spcPct val="100000"/>
                        </a:lnSpc>
                        <a:spcBef>
                          <a:spcPts val="150"/>
                        </a:spcBef>
                      </a:pPr>
                      <a:r>
                        <a:rPr sz="2000" spc="-5" dirty="0"/>
                        <a:t>...</a:t>
                      </a:r>
                      <a:endParaRPr sz="2000" dirty="0">
                        <a:latin typeface="Roboto Condensed"/>
                        <a:cs typeface="Roboto Condensed"/>
                      </a:endParaRPr>
                    </a:p>
                  </a:txBody>
                  <a:tcPr marL="0" marR="0" marT="19050" marB="0"/>
                </a:tc>
                <a:tc>
                  <a:txBody>
                    <a:bodyPr/>
                    <a:lstStyle/>
                    <a:p>
                      <a:pPr marL="635" algn="ctr">
                        <a:lnSpc>
                          <a:spcPct val="100000"/>
                        </a:lnSpc>
                        <a:spcBef>
                          <a:spcPts val="150"/>
                        </a:spcBef>
                      </a:pPr>
                      <a:r>
                        <a:rPr lang="en-US" sz="2000" dirty="0">
                          <a:sym typeface="Symbol"/>
                        </a:rPr>
                        <a:t></a:t>
                      </a:r>
                      <a:r>
                        <a:rPr sz="2000" dirty="0"/>
                        <a:t> =</a:t>
                      </a:r>
                      <a:r>
                        <a:rPr sz="2000" spc="-65" dirty="0"/>
                        <a:t> </a:t>
                      </a:r>
                      <a:r>
                        <a:rPr sz="2000" dirty="0"/>
                        <a:t>0.10</a:t>
                      </a:r>
                      <a:endParaRPr sz="2000" dirty="0">
                        <a:latin typeface="Roboto Condensed"/>
                        <a:cs typeface="Roboto Condensed"/>
                      </a:endParaRPr>
                    </a:p>
                  </a:txBody>
                  <a:tcPr marL="0" marR="0" marT="19050" marB="0"/>
                </a:tc>
                <a:tc>
                  <a:txBody>
                    <a:bodyPr/>
                    <a:lstStyle/>
                    <a:p>
                      <a:pPr marL="635" algn="ctr">
                        <a:lnSpc>
                          <a:spcPct val="100000"/>
                        </a:lnSpc>
                        <a:spcBef>
                          <a:spcPts val="150"/>
                        </a:spcBef>
                      </a:pPr>
                      <a:r>
                        <a:rPr lang="en-US" sz="2000" dirty="0">
                          <a:sym typeface="Symbol"/>
                        </a:rPr>
                        <a:t></a:t>
                      </a:r>
                      <a:r>
                        <a:rPr sz="2000" dirty="0"/>
                        <a:t> =</a:t>
                      </a:r>
                      <a:r>
                        <a:rPr sz="2000" spc="-65" dirty="0"/>
                        <a:t> </a:t>
                      </a:r>
                      <a:r>
                        <a:rPr sz="2000" dirty="0"/>
                        <a:t>0.05</a:t>
                      </a:r>
                      <a:endParaRPr sz="2000" dirty="0">
                        <a:latin typeface="Roboto Condensed"/>
                        <a:cs typeface="Roboto Condensed"/>
                      </a:endParaRPr>
                    </a:p>
                  </a:txBody>
                  <a:tcPr marL="0" marR="0" marT="19050" marB="0"/>
                </a:tc>
                <a:tc>
                  <a:txBody>
                    <a:bodyPr/>
                    <a:lstStyle/>
                    <a:p>
                      <a:pPr marL="635" algn="ctr">
                        <a:lnSpc>
                          <a:spcPct val="100000"/>
                        </a:lnSpc>
                        <a:spcBef>
                          <a:spcPts val="150"/>
                        </a:spcBef>
                      </a:pPr>
                      <a:r>
                        <a:rPr lang="en-US" sz="2000" dirty="0">
                          <a:sym typeface="Symbol"/>
                        </a:rPr>
                        <a:t></a:t>
                      </a:r>
                      <a:r>
                        <a:rPr sz="2000" dirty="0"/>
                        <a:t> =</a:t>
                      </a:r>
                      <a:r>
                        <a:rPr sz="2000" spc="-65" dirty="0"/>
                        <a:t> </a:t>
                      </a:r>
                      <a:r>
                        <a:rPr sz="2000" dirty="0"/>
                        <a:t>0.02</a:t>
                      </a:r>
                      <a:endParaRPr sz="2000" dirty="0">
                        <a:latin typeface="Roboto Condensed"/>
                        <a:cs typeface="Roboto Condensed"/>
                      </a:endParaRPr>
                    </a:p>
                  </a:txBody>
                  <a:tcPr marL="0" marR="0" marT="19050" marB="0"/>
                </a:tc>
                <a:extLst>
                  <a:ext uri="{0D108BD9-81ED-4DB2-BD59-A6C34878D82A}">
                    <a16:rowId xmlns:a16="http://schemas.microsoft.com/office/drawing/2014/main" xmlns="" val="10000"/>
                  </a:ext>
                </a:extLst>
              </a:tr>
              <a:tr h="205740">
                <a:tc>
                  <a:txBody>
                    <a:bodyPr/>
                    <a:lstStyle/>
                    <a:p>
                      <a:pPr marL="63500" algn="ctr">
                        <a:lnSpc>
                          <a:spcPct val="100000"/>
                        </a:lnSpc>
                        <a:spcBef>
                          <a:spcPts val="425"/>
                        </a:spcBef>
                      </a:pPr>
                      <a:r>
                        <a:rPr sz="2000" dirty="0">
                          <a:solidFill>
                            <a:srgbClr val="000000"/>
                          </a:solidFill>
                        </a:rPr>
                        <a:t>11</a:t>
                      </a:r>
                      <a:endParaRPr sz="2000" dirty="0">
                        <a:solidFill>
                          <a:srgbClr val="000000"/>
                        </a:solidFill>
                        <a:latin typeface="Open Sans Semibold"/>
                        <a:cs typeface="Open Sans Semibold"/>
                      </a:endParaRPr>
                    </a:p>
                  </a:txBody>
                  <a:tcPr marL="0" marR="0" marT="53975"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rowSpan="4">
                  <a:txBody>
                    <a:bodyPr/>
                    <a:lstStyle/>
                    <a:p>
                      <a:pPr marL="100330" algn="ctr">
                        <a:lnSpc>
                          <a:spcPct val="100000"/>
                        </a:lnSpc>
                        <a:spcBef>
                          <a:spcPts val="125"/>
                        </a:spcBef>
                      </a:pPr>
                      <a:r>
                        <a:rPr sz="2000" dirty="0">
                          <a:solidFill>
                            <a:srgbClr val="000000"/>
                          </a:solidFill>
                        </a:rPr>
                        <a:t>0.523</a:t>
                      </a:r>
                    </a:p>
                    <a:p>
                      <a:pPr marL="100330" algn="ctr">
                        <a:lnSpc>
                          <a:spcPct val="100000"/>
                        </a:lnSpc>
                        <a:spcBef>
                          <a:spcPts val="305"/>
                        </a:spcBef>
                      </a:pPr>
                      <a:r>
                        <a:rPr sz="2000" dirty="0">
                          <a:solidFill>
                            <a:srgbClr val="000000"/>
                          </a:solidFill>
                        </a:rPr>
                        <a:t>0.497</a:t>
                      </a:r>
                    </a:p>
                    <a:p>
                      <a:pPr marL="100330" algn="ctr">
                        <a:lnSpc>
                          <a:spcPct val="100000"/>
                        </a:lnSpc>
                        <a:spcBef>
                          <a:spcPts val="305"/>
                        </a:spcBef>
                      </a:pPr>
                      <a:r>
                        <a:rPr sz="2000" dirty="0">
                          <a:solidFill>
                            <a:srgbClr val="000000"/>
                          </a:solidFill>
                        </a:rPr>
                        <a:t>0.475</a:t>
                      </a:r>
                    </a:p>
                    <a:p>
                      <a:pPr marL="100330" algn="ctr">
                        <a:lnSpc>
                          <a:spcPct val="100000"/>
                        </a:lnSpc>
                        <a:spcBef>
                          <a:spcPts val="305"/>
                        </a:spcBef>
                      </a:pPr>
                      <a:r>
                        <a:rPr sz="2000" dirty="0">
                          <a:solidFill>
                            <a:srgbClr val="000000"/>
                          </a:solidFill>
                        </a:rPr>
                        <a:t>0.457</a:t>
                      </a:r>
                      <a:endParaRPr sz="2000" dirty="0">
                        <a:solidFill>
                          <a:srgbClr val="000000"/>
                        </a:solidFill>
                        <a:latin typeface="STIX"/>
                        <a:cs typeface="STIX"/>
                      </a:endParaRPr>
                    </a:p>
                  </a:txBody>
                  <a:tcPr marL="0" marR="0" marT="15875" marB="0">
                    <a:solidFill>
                      <a:srgbClr val="B2B2B2"/>
                    </a:solidFill>
                  </a:tcPr>
                </a:tc>
                <a:tc>
                  <a:txBody>
                    <a:bodyPr/>
                    <a:lstStyle/>
                    <a:p>
                      <a:pPr marL="635" algn="ctr">
                        <a:lnSpc>
                          <a:spcPct val="100000"/>
                        </a:lnSpc>
                        <a:spcBef>
                          <a:spcPts val="125"/>
                        </a:spcBef>
                      </a:pPr>
                      <a:r>
                        <a:rPr sz="2000" dirty="0">
                          <a:solidFill>
                            <a:srgbClr val="000000"/>
                          </a:solidFill>
                        </a:rPr>
                        <a:t>0.623</a:t>
                      </a:r>
                      <a:endParaRPr sz="2000" dirty="0">
                        <a:solidFill>
                          <a:srgbClr val="000000"/>
                        </a:solidFill>
                        <a:latin typeface="STIX"/>
                        <a:cs typeface="STIX"/>
                      </a:endParaRPr>
                    </a:p>
                  </a:txBody>
                  <a:tcPr marL="0" marR="0" marT="15875" marB="0"/>
                </a:tc>
                <a:tc>
                  <a:txBody>
                    <a:bodyPr/>
                    <a:lstStyle/>
                    <a:p>
                      <a:pPr marL="635" algn="ctr">
                        <a:lnSpc>
                          <a:spcPct val="100000"/>
                        </a:lnSpc>
                        <a:spcBef>
                          <a:spcPts val="125"/>
                        </a:spcBef>
                      </a:pPr>
                      <a:r>
                        <a:rPr sz="2000" dirty="0">
                          <a:solidFill>
                            <a:srgbClr val="000000"/>
                          </a:solidFill>
                        </a:rPr>
                        <a:t>0.736</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1"/>
                  </a:ext>
                </a:extLst>
              </a:tr>
              <a:tr h="206375">
                <a:tc>
                  <a:txBody>
                    <a:bodyPr/>
                    <a:lstStyle/>
                    <a:p>
                      <a:pPr marL="63500" algn="ctr">
                        <a:lnSpc>
                          <a:spcPct val="100000"/>
                        </a:lnSpc>
                        <a:spcBef>
                          <a:spcPts val="425"/>
                        </a:spcBef>
                      </a:pPr>
                      <a:r>
                        <a:rPr sz="2000" dirty="0">
                          <a:solidFill>
                            <a:srgbClr val="000000"/>
                          </a:solidFill>
                        </a:rPr>
                        <a:t>12</a:t>
                      </a:r>
                      <a:endParaRPr sz="2000" dirty="0">
                        <a:solidFill>
                          <a:srgbClr val="000000"/>
                        </a:solidFill>
                        <a:latin typeface="Open Sans Semibold"/>
                        <a:cs typeface="Open Sans Semibold"/>
                      </a:endParaRPr>
                    </a:p>
                  </a:txBody>
                  <a:tcPr marL="0" marR="0" marT="53975"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vMerge="1">
                  <a:txBody>
                    <a:bodyPr/>
                    <a:lstStyle/>
                    <a:p>
                      <a:endParaRPr/>
                    </a:p>
                  </a:txBody>
                  <a:tcPr marL="0" marR="0" marT="15875" marB="0">
                    <a:lnT w="12700">
                      <a:solidFill>
                        <a:srgbClr val="6A6A71"/>
                      </a:solidFill>
                      <a:prstDash val="solid"/>
                    </a:lnT>
                    <a:solidFill>
                      <a:srgbClr val="C9C2BF"/>
                    </a:solidFill>
                  </a:tcPr>
                </a:tc>
                <a:tc>
                  <a:txBody>
                    <a:bodyPr/>
                    <a:lstStyle/>
                    <a:p>
                      <a:pPr marL="635" algn="ctr">
                        <a:lnSpc>
                          <a:spcPct val="100000"/>
                        </a:lnSpc>
                        <a:spcBef>
                          <a:spcPts val="125"/>
                        </a:spcBef>
                      </a:pPr>
                      <a:r>
                        <a:rPr sz="2000" dirty="0">
                          <a:solidFill>
                            <a:srgbClr val="000000"/>
                          </a:solidFill>
                        </a:rPr>
                        <a:t>0.591</a:t>
                      </a:r>
                      <a:endParaRPr sz="2000" dirty="0">
                        <a:solidFill>
                          <a:srgbClr val="000000"/>
                        </a:solidFill>
                        <a:latin typeface="STIX"/>
                        <a:cs typeface="STIX"/>
                      </a:endParaRPr>
                    </a:p>
                  </a:txBody>
                  <a:tcPr marL="0" marR="0" marT="15875" marB="0"/>
                </a:tc>
                <a:tc>
                  <a:txBody>
                    <a:bodyPr/>
                    <a:lstStyle/>
                    <a:p>
                      <a:pPr marL="635" algn="ctr">
                        <a:lnSpc>
                          <a:spcPct val="100000"/>
                        </a:lnSpc>
                        <a:spcBef>
                          <a:spcPts val="125"/>
                        </a:spcBef>
                      </a:pPr>
                      <a:r>
                        <a:rPr sz="2000" dirty="0">
                          <a:solidFill>
                            <a:srgbClr val="000000"/>
                          </a:solidFill>
                        </a:rPr>
                        <a:t>0.703</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206375">
                <a:tc>
                  <a:txBody>
                    <a:bodyPr/>
                    <a:lstStyle/>
                    <a:p>
                      <a:pPr marL="63500" algn="ctr">
                        <a:lnSpc>
                          <a:spcPct val="100000"/>
                        </a:lnSpc>
                        <a:spcBef>
                          <a:spcPts val="425"/>
                        </a:spcBef>
                      </a:pPr>
                      <a:r>
                        <a:rPr sz="2000" dirty="0">
                          <a:solidFill>
                            <a:srgbClr val="000000"/>
                          </a:solidFill>
                        </a:rPr>
                        <a:t>13</a:t>
                      </a:r>
                      <a:endParaRPr sz="2000">
                        <a:solidFill>
                          <a:srgbClr val="000000"/>
                        </a:solidFill>
                        <a:latin typeface="Open Sans Semibold"/>
                        <a:cs typeface="Open Sans Semibold"/>
                      </a:endParaRPr>
                    </a:p>
                  </a:txBody>
                  <a:tcPr marL="0" marR="0" marT="53975"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vMerge="1">
                  <a:txBody>
                    <a:bodyPr/>
                    <a:lstStyle/>
                    <a:p>
                      <a:endParaRPr/>
                    </a:p>
                  </a:txBody>
                  <a:tcPr marL="0" marR="0" marT="15875" marB="0">
                    <a:lnT w="12700">
                      <a:solidFill>
                        <a:srgbClr val="6A6A71"/>
                      </a:solidFill>
                      <a:prstDash val="solid"/>
                    </a:lnT>
                    <a:solidFill>
                      <a:srgbClr val="C9C2BF"/>
                    </a:solidFill>
                  </a:tcPr>
                </a:tc>
                <a:tc>
                  <a:txBody>
                    <a:bodyPr/>
                    <a:lstStyle/>
                    <a:p>
                      <a:pPr marL="635" algn="ctr">
                        <a:lnSpc>
                          <a:spcPct val="100000"/>
                        </a:lnSpc>
                        <a:spcBef>
                          <a:spcPts val="125"/>
                        </a:spcBef>
                      </a:pPr>
                      <a:r>
                        <a:rPr sz="2000" dirty="0">
                          <a:solidFill>
                            <a:srgbClr val="000000"/>
                          </a:solidFill>
                        </a:rPr>
                        <a:t>0.566</a:t>
                      </a:r>
                      <a:endParaRPr sz="2000" dirty="0">
                        <a:solidFill>
                          <a:srgbClr val="000000"/>
                        </a:solidFill>
                        <a:latin typeface="STIX"/>
                        <a:cs typeface="STIX"/>
                      </a:endParaRPr>
                    </a:p>
                  </a:txBody>
                  <a:tcPr marL="0" marR="0" marT="15875" marB="0"/>
                </a:tc>
                <a:tc>
                  <a:txBody>
                    <a:bodyPr/>
                    <a:lstStyle/>
                    <a:p>
                      <a:pPr marL="635" algn="ctr">
                        <a:lnSpc>
                          <a:spcPct val="100000"/>
                        </a:lnSpc>
                        <a:spcBef>
                          <a:spcPts val="125"/>
                        </a:spcBef>
                      </a:pPr>
                      <a:r>
                        <a:rPr sz="2000" dirty="0">
                          <a:solidFill>
                            <a:srgbClr val="000000"/>
                          </a:solidFill>
                        </a:rPr>
                        <a:t>0.673</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06375">
                <a:tc>
                  <a:txBody>
                    <a:bodyPr/>
                    <a:lstStyle/>
                    <a:p>
                      <a:pPr marL="63500" algn="ctr">
                        <a:lnSpc>
                          <a:spcPct val="100000"/>
                        </a:lnSpc>
                        <a:spcBef>
                          <a:spcPts val="425"/>
                        </a:spcBef>
                      </a:pPr>
                      <a:r>
                        <a:rPr sz="2000" dirty="0">
                          <a:solidFill>
                            <a:srgbClr val="000000"/>
                          </a:solidFill>
                        </a:rPr>
                        <a:t>14</a:t>
                      </a:r>
                      <a:endParaRPr sz="2000">
                        <a:solidFill>
                          <a:srgbClr val="000000"/>
                        </a:solidFill>
                        <a:latin typeface="Open Sans Semibold"/>
                        <a:cs typeface="Open Sans Semibold"/>
                      </a:endParaRPr>
                    </a:p>
                  </a:txBody>
                  <a:tcPr marL="0" marR="0" marT="53975" marB="0"/>
                </a:tc>
                <a:tc>
                  <a:txBody>
                    <a:bodyPr/>
                    <a:lstStyle/>
                    <a:p>
                      <a:pPr algn="ctr">
                        <a:lnSpc>
                          <a:spcPct val="100000"/>
                        </a:lnSpc>
                      </a:pPr>
                      <a:endParaRPr sz="2000">
                        <a:solidFill>
                          <a:srgbClr val="000000"/>
                        </a:solidFill>
                        <a:latin typeface="Times New Roman"/>
                        <a:cs typeface="Times New Roman"/>
                      </a:endParaRPr>
                    </a:p>
                  </a:txBody>
                  <a:tcPr marL="0" marR="0" marT="0" marB="0"/>
                </a:tc>
                <a:tc vMerge="1">
                  <a:txBody>
                    <a:bodyPr/>
                    <a:lstStyle/>
                    <a:p>
                      <a:endParaRPr/>
                    </a:p>
                  </a:txBody>
                  <a:tcPr marL="0" marR="0" marT="15875" marB="0">
                    <a:lnT w="12700">
                      <a:solidFill>
                        <a:srgbClr val="6A6A71"/>
                      </a:solidFill>
                      <a:prstDash val="solid"/>
                    </a:lnT>
                    <a:solidFill>
                      <a:srgbClr val="C9C2BF"/>
                    </a:solidFill>
                  </a:tcPr>
                </a:tc>
                <a:tc>
                  <a:txBody>
                    <a:bodyPr/>
                    <a:lstStyle/>
                    <a:p>
                      <a:pPr marL="635" algn="ctr">
                        <a:lnSpc>
                          <a:spcPct val="100000"/>
                        </a:lnSpc>
                        <a:spcBef>
                          <a:spcPts val="125"/>
                        </a:spcBef>
                      </a:pPr>
                      <a:r>
                        <a:rPr sz="2000" dirty="0">
                          <a:solidFill>
                            <a:srgbClr val="000000"/>
                          </a:solidFill>
                        </a:rPr>
                        <a:t>0.545</a:t>
                      </a:r>
                      <a:endParaRPr sz="2000" dirty="0">
                        <a:solidFill>
                          <a:srgbClr val="000000"/>
                        </a:solidFill>
                        <a:latin typeface="STIX"/>
                        <a:cs typeface="STIX"/>
                      </a:endParaRPr>
                    </a:p>
                  </a:txBody>
                  <a:tcPr marL="0" marR="0" marT="15875" marB="0"/>
                </a:tc>
                <a:tc>
                  <a:txBody>
                    <a:bodyPr/>
                    <a:lstStyle/>
                    <a:p>
                      <a:pPr marL="635" algn="ctr">
                        <a:lnSpc>
                          <a:spcPct val="100000"/>
                        </a:lnSpc>
                        <a:spcBef>
                          <a:spcPts val="125"/>
                        </a:spcBef>
                      </a:pPr>
                      <a:r>
                        <a:rPr sz="2000" dirty="0">
                          <a:solidFill>
                            <a:srgbClr val="000000"/>
                          </a:solidFill>
                        </a:rPr>
                        <a:t>0.646</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r h="206375">
                <a:tc>
                  <a:txBody>
                    <a:bodyPr/>
                    <a:lstStyle/>
                    <a:p>
                      <a:pPr marL="63500" algn="ctr">
                        <a:lnSpc>
                          <a:spcPct val="100000"/>
                        </a:lnSpc>
                        <a:spcBef>
                          <a:spcPts val="425"/>
                        </a:spcBef>
                      </a:pPr>
                      <a:r>
                        <a:rPr sz="2000" dirty="0">
                          <a:solidFill>
                            <a:srgbClr val="000000"/>
                          </a:solidFill>
                        </a:rPr>
                        <a:t>15</a:t>
                      </a:r>
                      <a:endParaRPr sz="2000" dirty="0">
                        <a:solidFill>
                          <a:srgbClr val="000000"/>
                        </a:solidFill>
                        <a:latin typeface="Open Sans Semibold"/>
                        <a:cs typeface="Open Sans Semibold"/>
                      </a:endParaRPr>
                    </a:p>
                  </a:txBody>
                  <a:tcPr marL="0" marR="0" marT="53975" marB="0">
                    <a:solidFill>
                      <a:srgbClr val="B2B2B2"/>
                    </a:solidFill>
                  </a:tcPr>
                </a:tc>
                <a:tc>
                  <a:txBody>
                    <a:bodyPr/>
                    <a:lstStyle/>
                    <a:p>
                      <a:pPr algn="ctr">
                        <a:lnSpc>
                          <a:spcPct val="100000"/>
                        </a:lnSpc>
                      </a:pPr>
                      <a:endParaRPr sz="2000" dirty="0">
                        <a:solidFill>
                          <a:srgbClr val="000000"/>
                        </a:solidFill>
                        <a:latin typeface="Times New Roman"/>
                        <a:cs typeface="Times New Roman"/>
                      </a:endParaRPr>
                    </a:p>
                  </a:txBody>
                  <a:tcPr marL="0" marR="0" marT="0" marB="0">
                    <a:solidFill>
                      <a:srgbClr val="B2B2B2"/>
                    </a:solidFill>
                  </a:tcPr>
                </a:tc>
                <a:tc>
                  <a:txBody>
                    <a:bodyPr/>
                    <a:lstStyle/>
                    <a:p>
                      <a:pPr marL="635" algn="ctr">
                        <a:lnSpc>
                          <a:spcPct val="100000"/>
                        </a:lnSpc>
                        <a:spcBef>
                          <a:spcPts val="125"/>
                        </a:spcBef>
                      </a:pPr>
                      <a:r>
                        <a:rPr sz="2000" dirty="0">
                          <a:solidFill>
                            <a:srgbClr val="000000"/>
                          </a:solidFill>
                        </a:rPr>
                        <a:t>0.441</a:t>
                      </a:r>
                      <a:endParaRPr sz="2000" dirty="0">
                        <a:solidFill>
                          <a:srgbClr val="000000"/>
                        </a:solidFill>
                        <a:latin typeface="STIX"/>
                        <a:cs typeface="STIX"/>
                      </a:endParaRPr>
                    </a:p>
                  </a:txBody>
                  <a:tcPr marL="0" marR="0" marT="15875" marB="0">
                    <a:solidFill>
                      <a:srgbClr val="FFFFCC"/>
                    </a:solidFill>
                  </a:tcPr>
                </a:tc>
                <a:tc>
                  <a:txBody>
                    <a:bodyPr/>
                    <a:lstStyle/>
                    <a:p>
                      <a:pPr marL="635" algn="ctr">
                        <a:lnSpc>
                          <a:spcPct val="100000"/>
                        </a:lnSpc>
                        <a:spcBef>
                          <a:spcPts val="125"/>
                        </a:spcBef>
                      </a:pPr>
                      <a:r>
                        <a:rPr sz="2000" dirty="0">
                          <a:solidFill>
                            <a:srgbClr val="000000"/>
                          </a:solidFill>
                        </a:rPr>
                        <a:t>0.525</a:t>
                      </a:r>
                      <a:endParaRPr sz="2000" dirty="0">
                        <a:solidFill>
                          <a:srgbClr val="000000"/>
                        </a:solidFill>
                        <a:latin typeface="STIX"/>
                        <a:cs typeface="STIX"/>
                      </a:endParaRPr>
                    </a:p>
                  </a:txBody>
                  <a:tcPr marL="0" marR="0" marT="15875" marB="0">
                    <a:solidFill>
                      <a:srgbClr val="B2B2B2"/>
                    </a:solidFill>
                  </a:tcPr>
                </a:tc>
                <a:tc>
                  <a:txBody>
                    <a:bodyPr/>
                    <a:lstStyle/>
                    <a:p>
                      <a:pPr marL="635" algn="ctr">
                        <a:lnSpc>
                          <a:spcPct val="100000"/>
                        </a:lnSpc>
                        <a:spcBef>
                          <a:spcPts val="125"/>
                        </a:spcBef>
                      </a:pPr>
                      <a:r>
                        <a:rPr sz="2000" dirty="0">
                          <a:solidFill>
                            <a:srgbClr val="000000"/>
                          </a:solidFill>
                        </a:rPr>
                        <a:t>0.623</a:t>
                      </a:r>
                      <a:endParaRPr sz="2000" dirty="0">
                        <a:solidFill>
                          <a:srgbClr val="000000"/>
                        </a:solidFill>
                        <a:latin typeface="STIX"/>
                        <a:cs typeface="STIX"/>
                      </a:endParaRPr>
                    </a:p>
                  </a:txBody>
                  <a:tcPr marL="0" marR="0" marT="15875" marB="0">
                    <a:solidFill>
                      <a:srgbClr val="B2B2B2"/>
                    </a:solidFill>
                  </a:tcPr>
                </a:tc>
                <a:extLst>
                  <a:ext uri="{0D108BD9-81ED-4DB2-BD59-A6C34878D82A}">
                    <a16:rowId xmlns:a16="http://schemas.microsoft.com/office/drawing/2014/main" xmlns="" val="10005"/>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17.4.2 (cont.)</a:t>
            </a:r>
          </a:p>
        </p:txBody>
      </p:sp>
      <p:sp>
        <p:nvSpPr>
          <p:cNvPr id="3" name="Content Placeholder 2"/>
          <p:cNvSpPr>
            <a:spLocks noGrp="1"/>
          </p:cNvSpPr>
          <p:nvPr>
            <p:ph idx="1"/>
          </p:nvPr>
        </p:nvSpPr>
        <p:spPr/>
        <p:txBody>
          <a:bodyPr/>
          <a:lstStyle/>
          <a:p>
            <a:r>
              <a:rPr lang="en-US" b="1" dirty="0"/>
              <a:t>Note: </a:t>
            </a:r>
            <a:r>
              <a:rPr lang="en-US" dirty="0"/>
              <a:t>Table L in Appendix A is constructed for a two-tailed test. So, we want to reject </a:t>
            </a:r>
            <a:r>
              <a:rPr lang="en-US" i="1" dirty="0"/>
              <a:t>H</a:t>
            </a:r>
            <a:r>
              <a:rPr lang="en-US" baseline="-25000" dirty="0"/>
              <a:t>0</a:t>
            </a:r>
            <a:r>
              <a:rPr lang="en-US" dirty="0"/>
              <a:t> if </a:t>
            </a:r>
            <a:r>
              <a:rPr lang="en-US" i="1" dirty="0" err="1"/>
              <a:t>r</a:t>
            </a:r>
            <a:r>
              <a:rPr lang="en-US" i="1" baseline="-25000" dirty="0" err="1"/>
              <a:t>s</a:t>
            </a:r>
            <a:r>
              <a:rPr lang="en-US" dirty="0"/>
              <a:t> &lt; −0.441 or </a:t>
            </a:r>
            <a:br>
              <a:rPr lang="en-US" dirty="0"/>
            </a:br>
            <a:r>
              <a:rPr lang="en-US" i="1" dirty="0" err="1"/>
              <a:t>r</a:t>
            </a:r>
            <a:r>
              <a:rPr lang="en-US" i="1" baseline="-25000" dirty="0" err="1"/>
              <a:t>s</a:t>
            </a:r>
            <a:r>
              <a:rPr lang="en-US" dirty="0"/>
              <a:t> &gt; 0.441. Since 0.4143 &lt; 0.441, we fail to reject the null hypothesis at the 10% level of significance. Hence, there does not seem to be an association between SAT scores and GPAs. </a:t>
            </a:r>
          </a:p>
        </p:txBody>
      </p:sp>
      <p:pic>
        <p:nvPicPr>
          <p:cNvPr id="36866" name="Picture 2"/>
          <p:cNvPicPr>
            <a:picLocks noChangeAspect="1" noChangeArrowheads="1"/>
          </p:cNvPicPr>
          <p:nvPr/>
        </p:nvPicPr>
        <p:blipFill>
          <a:blip r:embed="rId2" cstate="print"/>
          <a:srcRect/>
          <a:stretch>
            <a:fillRect/>
          </a:stretch>
        </p:blipFill>
        <p:spPr bwMode="auto">
          <a:xfrm>
            <a:off x="838200" y="4038600"/>
            <a:ext cx="7315200" cy="168188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3E5248-7C03-44C9-A9E5-0A80F2FC3DE7}"/>
              </a:ext>
            </a:extLst>
          </p:cNvPr>
          <p:cNvSpPr>
            <a:spLocks noGrp="1"/>
          </p:cNvSpPr>
          <p:nvPr>
            <p:ph type="title"/>
          </p:nvPr>
        </p:nvSpPr>
        <p:spPr/>
        <p:txBody>
          <a:bodyPr/>
          <a:lstStyle/>
          <a:p>
            <a:r>
              <a:rPr lang="en-US" dirty="0"/>
              <a:t>The Rank Correlation Test</a:t>
            </a:r>
          </a:p>
        </p:txBody>
      </p:sp>
      <p:sp>
        <p:nvSpPr>
          <p:cNvPr id="4" name="Content Placeholder 2">
            <a:extLst>
              <a:ext uri="{FF2B5EF4-FFF2-40B4-BE49-F238E27FC236}">
                <a16:creationId xmlns:a16="http://schemas.microsoft.com/office/drawing/2014/main" xmlns="" id="{B2C74FC2-51E1-4B8C-9239-098280754F8C}"/>
              </a:ext>
            </a:extLst>
          </p:cNvPr>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r>
              <a:rPr lang="en-US" b="1" dirty="0">
                <a:solidFill>
                  <a:srgbClr val="000000"/>
                </a:solidFill>
              </a:rPr>
              <a:t>Assumptions: </a:t>
            </a:r>
          </a:p>
          <a:p>
            <a:pPr marL="514350" indent="-514350">
              <a:buFont typeface="+mj-lt"/>
              <a:buAutoNum type="arabicPeriod"/>
            </a:pPr>
            <a:r>
              <a:rPr lang="en-US" dirty="0">
                <a:solidFill>
                  <a:srgbClr val="000000"/>
                </a:solidFill>
              </a:rPr>
              <a:t>Pairs of data have been selected in a random fashion.</a:t>
            </a:r>
          </a:p>
          <a:p>
            <a:pPr marL="514350" indent="-514350">
              <a:buFont typeface="+mj-lt"/>
              <a:buAutoNum type="arabicPeriod"/>
            </a:pPr>
            <a:r>
              <a:rPr lang="en-US" dirty="0">
                <a:solidFill>
                  <a:srgbClr val="000000"/>
                </a:solidFill>
              </a:rPr>
              <a:t>Data are quantitative.</a:t>
            </a:r>
          </a:p>
          <a:p>
            <a:pPr marL="514350" indent="-514350">
              <a:buFont typeface="+mj-lt"/>
              <a:buAutoNum type="arabicPeriod"/>
            </a:pPr>
            <a:r>
              <a:rPr lang="en-US" dirty="0">
                <a:solidFill>
                  <a:srgbClr val="000000"/>
                </a:solidFill>
              </a:rPr>
              <a:t>There are no ties in the rank data.</a:t>
            </a:r>
          </a:p>
        </p:txBody>
      </p:sp>
    </p:spTree>
    <p:extLst>
      <p:ext uri="{BB962C8B-B14F-4D97-AF65-F5344CB8AC3E}">
        <p14:creationId xmlns:p14="http://schemas.microsoft.com/office/powerpoint/2010/main" val="4119510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3E5248-7C03-44C9-A9E5-0A80F2FC3DE7}"/>
              </a:ext>
            </a:extLst>
          </p:cNvPr>
          <p:cNvSpPr>
            <a:spLocks noGrp="1"/>
          </p:cNvSpPr>
          <p:nvPr>
            <p:ph type="title"/>
          </p:nvPr>
        </p:nvSpPr>
        <p:spPr/>
        <p:txBody>
          <a:bodyPr/>
          <a:lstStyle/>
          <a:p>
            <a:r>
              <a:rPr lang="en-US" dirty="0"/>
              <a:t>The Rank Correlation Test</a:t>
            </a:r>
          </a:p>
        </p:txBody>
      </p:sp>
      <p:sp>
        <p:nvSpPr>
          <p:cNvPr id="4" name="Content Placeholder 2">
            <a:extLst>
              <a:ext uri="{FF2B5EF4-FFF2-40B4-BE49-F238E27FC236}">
                <a16:creationId xmlns:a16="http://schemas.microsoft.com/office/drawing/2014/main" xmlns="" id="{B2C74FC2-51E1-4B8C-9239-098280754F8C}"/>
              </a:ext>
            </a:extLst>
          </p:cNvPr>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b="1" dirty="0">
                <a:solidFill>
                  <a:srgbClr val="000000"/>
                </a:solidFill>
              </a:rPr>
              <a:t>Hypothesis:</a:t>
            </a:r>
          </a:p>
          <a:p>
            <a:pPr>
              <a:tabLst>
                <a:tab pos="461963" algn="l"/>
              </a:tabLst>
            </a:pPr>
            <a:r>
              <a:rPr lang="en-US" i="1" dirty="0">
                <a:solidFill>
                  <a:srgbClr val="000000"/>
                </a:solidFill>
              </a:rPr>
              <a:t>	H</a:t>
            </a:r>
            <a:r>
              <a:rPr lang="en-US" baseline="-25000" dirty="0">
                <a:solidFill>
                  <a:srgbClr val="000000"/>
                </a:solidFill>
              </a:rPr>
              <a:t>0</a:t>
            </a:r>
            <a:r>
              <a:rPr lang="en-US" dirty="0">
                <a:solidFill>
                  <a:srgbClr val="000000"/>
                </a:solidFill>
              </a:rPr>
              <a:t>: </a:t>
            </a:r>
            <a:r>
              <a:rPr lang="el-GR" i="1" dirty="0" smtClean="0">
                <a:solidFill>
                  <a:srgbClr val="000000"/>
                </a:solidFill>
                <a:latin typeface="Cambria Math" panose="02040503050406030204" pitchFamily="18" charset="0"/>
                <a:ea typeface="Cambria Math" panose="02040503050406030204" pitchFamily="18" charset="0"/>
              </a:rPr>
              <a:t>ρ</a:t>
            </a:r>
            <a:r>
              <a:rPr lang="en-US" dirty="0" smtClean="0">
                <a:solidFill>
                  <a:srgbClr val="000000"/>
                </a:solidFill>
                <a:latin typeface="Cambria Math" panose="02040503050406030204" pitchFamily="18" charset="0"/>
                <a:ea typeface="Cambria Math" panose="02040503050406030204" pitchFamily="18" charset="0"/>
              </a:rPr>
              <a:t> </a:t>
            </a:r>
            <a:r>
              <a:rPr lang="en-US" dirty="0">
                <a:solidFill>
                  <a:srgbClr val="000000"/>
                </a:solidFill>
                <a:latin typeface="Cambria Math" panose="02040503050406030204" pitchFamily="18" charset="0"/>
                <a:ea typeface="Cambria Math" panose="02040503050406030204" pitchFamily="18" charset="0"/>
              </a:rPr>
              <a:t>= </a:t>
            </a:r>
            <a:r>
              <a:rPr lang="en-US" dirty="0">
                <a:solidFill>
                  <a:srgbClr val="000000"/>
                </a:solidFill>
              </a:rPr>
              <a:t>0</a:t>
            </a:r>
            <a:r>
              <a:rPr lang="en-US" dirty="0" smtClean="0">
                <a:solidFill>
                  <a:srgbClr val="000000"/>
                </a:solidFill>
                <a:latin typeface="Cambria Math" panose="02040503050406030204" pitchFamily="18" charset="0"/>
                <a:ea typeface="Cambria Math" panose="02040503050406030204" pitchFamily="18" charset="0"/>
              </a:rPr>
              <a:t>  </a:t>
            </a:r>
            <a:r>
              <a:rPr lang="en-US" dirty="0" smtClean="0">
                <a:solidFill>
                  <a:srgbClr val="000000"/>
                </a:solidFill>
              </a:rPr>
              <a:t>There </a:t>
            </a:r>
            <a:r>
              <a:rPr lang="en-US" dirty="0">
                <a:solidFill>
                  <a:srgbClr val="000000"/>
                </a:solidFill>
              </a:rPr>
              <a:t>is no correlation between the two 	variables. </a:t>
            </a:r>
          </a:p>
          <a:p>
            <a:pPr>
              <a:tabLst>
                <a:tab pos="461963" algn="l"/>
              </a:tabLst>
            </a:pPr>
            <a:r>
              <a:rPr lang="en-US" i="1" dirty="0">
                <a:solidFill>
                  <a:srgbClr val="000000"/>
                </a:solidFill>
              </a:rPr>
              <a:t>	H</a:t>
            </a:r>
            <a:r>
              <a:rPr lang="en-US" i="1" baseline="-25000" dirty="0">
                <a:solidFill>
                  <a:srgbClr val="000000"/>
                </a:solidFill>
              </a:rPr>
              <a:t>a</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ρ </a:t>
            </a:r>
            <a:r>
              <a:rPr lang="en-US" dirty="0">
                <a:solidFill>
                  <a:srgbClr val="000000"/>
                </a:solidFill>
                <a:latin typeface="Cambria Math" panose="02040503050406030204" pitchFamily="18" charset="0"/>
                <a:ea typeface="Cambria Math" panose="02040503050406030204" pitchFamily="18" charset="0"/>
              </a:rPr>
              <a:t>≠ </a:t>
            </a:r>
            <a:r>
              <a:rPr lang="en-US" dirty="0">
                <a:solidFill>
                  <a:srgbClr val="000000"/>
                </a:solidFill>
              </a:rPr>
              <a:t>0  There is a correlation between the two 	variables.</a:t>
            </a:r>
          </a:p>
        </p:txBody>
      </p:sp>
    </p:spTree>
    <p:extLst>
      <p:ext uri="{BB962C8B-B14F-4D97-AF65-F5344CB8AC3E}">
        <p14:creationId xmlns:p14="http://schemas.microsoft.com/office/powerpoint/2010/main" val="2642706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3E5248-7C03-44C9-A9E5-0A80F2FC3DE7}"/>
              </a:ext>
            </a:extLst>
          </p:cNvPr>
          <p:cNvSpPr>
            <a:spLocks noGrp="1"/>
          </p:cNvSpPr>
          <p:nvPr>
            <p:ph type="title"/>
          </p:nvPr>
        </p:nvSpPr>
        <p:spPr/>
        <p:txBody>
          <a:bodyPr/>
          <a:lstStyle/>
          <a:p>
            <a:r>
              <a:rPr lang="en-US" dirty="0"/>
              <a:t>The Rank Correlation Test</a:t>
            </a:r>
          </a:p>
        </p:txBody>
      </p:sp>
      <p:sp>
        <p:nvSpPr>
          <p:cNvPr id="4" name="Content Placeholder 2">
            <a:extLst>
              <a:ext uri="{FF2B5EF4-FFF2-40B4-BE49-F238E27FC236}">
                <a16:creationId xmlns:a16="http://schemas.microsoft.com/office/drawing/2014/main" xmlns="" id="{B2C74FC2-51E1-4B8C-9239-098280754F8C}"/>
              </a:ext>
            </a:extLst>
          </p:cNvPr>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b="1" dirty="0">
                <a:solidFill>
                  <a:srgbClr val="000000"/>
                </a:solidFill>
              </a:rPr>
              <a:t>Test Statistic:</a:t>
            </a:r>
          </a:p>
          <a:p>
            <a:endParaRPr lang="en-US" b="1" dirty="0">
              <a:solidFill>
                <a:srgbClr val="000000"/>
              </a:solidFill>
            </a:endParaRPr>
          </a:p>
          <a:p>
            <a:endParaRPr lang="en-US" b="1" dirty="0">
              <a:solidFill>
                <a:srgbClr val="000000"/>
              </a:solidFill>
            </a:endParaRPr>
          </a:p>
          <a:p>
            <a:pPr>
              <a:tabLst>
                <a:tab pos="461963" algn="l"/>
              </a:tabLst>
            </a:pPr>
            <a:r>
              <a:rPr lang="en-US" dirty="0">
                <a:solidFill>
                  <a:srgbClr val="000000"/>
                </a:solidFill>
              </a:rPr>
              <a:t>	where</a:t>
            </a:r>
          </a:p>
          <a:p>
            <a:pPr>
              <a:tabLst>
                <a:tab pos="461963" algn="l"/>
              </a:tabLst>
            </a:pPr>
            <a:endParaRPr lang="en-US" dirty="0">
              <a:solidFill>
                <a:srgbClr val="000000"/>
              </a:solidFill>
            </a:endParaRPr>
          </a:p>
          <a:p>
            <a:pPr>
              <a:tabLst>
                <a:tab pos="461963" algn="l"/>
              </a:tabLst>
            </a:pPr>
            <a:r>
              <a:rPr lang="en-US" dirty="0">
                <a:solidFill>
                  <a:srgbClr val="000000"/>
                </a:solidFill>
              </a:rPr>
              <a:t>	and </a:t>
            </a:r>
            <a:r>
              <a:rPr lang="en-US" i="1" dirty="0">
                <a:solidFill>
                  <a:srgbClr val="000000"/>
                </a:solidFill>
              </a:rPr>
              <a:t>n</a:t>
            </a:r>
            <a:r>
              <a:rPr lang="en-US" dirty="0">
                <a:solidFill>
                  <a:srgbClr val="000000"/>
                </a:solidFill>
              </a:rPr>
              <a:t> = the total number of pairs of data.</a:t>
            </a:r>
            <a:endParaRPr lang="en-US" b="1" dirty="0">
              <a:solidFill>
                <a:srgbClr val="000000"/>
              </a:solidFill>
            </a:endParaRPr>
          </a:p>
        </p:txBody>
      </p:sp>
      <p:graphicFrame>
        <p:nvGraphicFramePr>
          <p:cNvPr id="5" name="Object 4">
            <a:extLst>
              <a:ext uri="{FF2B5EF4-FFF2-40B4-BE49-F238E27FC236}">
                <a16:creationId xmlns:a16="http://schemas.microsoft.com/office/drawing/2014/main" xmlns="" id="{D374E9C0-E0F6-4381-AB77-BCAA849081DC}"/>
              </a:ext>
            </a:extLst>
          </p:cNvPr>
          <p:cNvGraphicFramePr>
            <a:graphicFrameLocks noChangeAspect="1"/>
          </p:cNvGraphicFramePr>
          <p:nvPr>
            <p:extLst>
              <p:ext uri="{D42A27DB-BD31-4B8C-83A1-F6EECF244321}">
                <p14:modId xmlns:p14="http://schemas.microsoft.com/office/powerpoint/2010/main" val="4053544719"/>
              </p:ext>
            </p:extLst>
          </p:nvPr>
        </p:nvGraphicFramePr>
        <p:xfrm>
          <a:off x="3276600" y="2133600"/>
          <a:ext cx="2590800" cy="1016000"/>
        </p:xfrm>
        <a:graphic>
          <a:graphicData uri="http://schemas.openxmlformats.org/presentationml/2006/ole">
            <mc:AlternateContent xmlns:mc="http://schemas.openxmlformats.org/markup-compatibility/2006">
              <mc:Choice xmlns:v="urn:schemas-microsoft-com:vml" Requires="v">
                <p:oleObj spid="_x0000_s37953" name="Equation" r:id="rId3" imgW="2590560" imgH="1015920" progId="Equation.DSMT4">
                  <p:embed/>
                </p:oleObj>
              </mc:Choice>
              <mc:Fallback>
                <p:oleObj name="Equation" r:id="rId3" imgW="2590560" imgH="1015920" progId="Equation.DSMT4">
                  <p:embed/>
                  <p:pic>
                    <p:nvPicPr>
                      <p:cNvPr id="0" name=""/>
                      <p:cNvPicPr/>
                      <p:nvPr/>
                    </p:nvPicPr>
                    <p:blipFill>
                      <a:blip r:embed="rId4"/>
                      <a:stretch>
                        <a:fillRect/>
                      </a:stretch>
                    </p:blipFill>
                    <p:spPr>
                      <a:xfrm>
                        <a:off x="3276600" y="2133600"/>
                        <a:ext cx="2590800" cy="10160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xmlns="" id="{F17C2600-2092-4DE7-A4B0-07DBC95EB4CD}"/>
              </a:ext>
            </a:extLst>
          </p:cNvPr>
          <p:cNvGraphicFramePr>
            <a:graphicFrameLocks noChangeAspect="1"/>
          </p:cNvGraphicFramePr>
          <p:nvPr>
            <p:extLst>
              <p:ext uri="{D42A27DB-BD31-4B8C-83A1-F6EECF244321}">
                <p14:modId xmlns:p14="http://schemas.microsoft.com/office/powerpoint/2010/main" val="225721537"/>
              </p:ext>
            </p:extLst>
          </p:nvPr>
        </p:nvGraphicFramePr>
        <p:xfrm>
          <a:off x="2015384" y="3144698"/>
          <a:ext cx="3340100" cy="952500"/>
        </p:xfrm>
        <a:graphic>
          <a:graphicData uri="http://schemas.openxmlformats.org/presentationml/2006/ole">
            <mc:AlternateContent xmlns:mc="http://schemas.openxmlformats.org/markup-compatibility/2006">
              <mc:Choice xmlns:v="urn:schemas-microsoft-com:vml" Requires="v">
                <p:oleObj spid="_x0000_s37954" name="Equation" r:id="rId5" imgW="3340080" imgH="952200" progId="Equation.DSMT4">
                  <p:embed/>
                </p:oleObj>
              </mc:Choice>
              <mc:Fallback>
                <p:oleObj name="Equation" r:id="rId5" imgW="3340080" imgH="952200" progId="Equation.DSMT4">
                  <p:embed/>
                  <p:pic>
                    <p:nvPicPr>
                      <p:cNvPr id="0" name=""/>
                      <p:cNvPicPr/>
                      <p:nvPr/>
                    </p:nvPicPr>
                    <p:blipFill>
                      <a:blip r:embed="rId6"/>
                      <a:stretch>
                        <a:fillRect/>
                      </a:stretch>
                    </p:blipFill>
                    <p:spPr>
                      <a:xfrm>
                        <a:off x="2015384" y="3144698"/>
                        <a:ext cx="3340100" cy="952500"/>
                      </a:xfrm>
                      <a:prstGeom prst="rect">
                        <a:avLst/>
                      </a:prstGeom>
                    </p:spPr>
                  </p:pic>
                </p:oleObj>
              </mc:Fallback>
            </mc:AlternateContent>
          </a:graphicData>
        </a:graphic>
      </p:graphicFrame>
    </p:spTree>
    <p:extLst>
      <p:ext uri="{BB962C8B-B14F-4D97-AF65-F5344CB8AC3E}">
        <p14:creationId xmlns:p14="http://schemas.microsoft.com/office/powerpoint/2010/main" val="1425168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3E5248-7C03-44C9-A9E5-0A80F2FC3DE7}"/>
              </a:ext>
            </a:extLst>
          </p:cNvPr>
          <p:cNvSpPr>
            <a:spLocks noGrp="1"/>
          </p:cNvSpPr>
          <p:nvPr>
            <p:ph type="title"/>
          </p:nvPr>
        </p:nvSpPr>
        <p:spPr/>
        <p:txBody>
          <a:bodyPr/>
          <a:lstStyle/>
          <a:p>
            <a:r>
              <a:rPr lang="en-US" dirty="0"/>
              <a:t>The Rank Correlation Test</a:t>
            </a:r>
          </a:p>
        </p:txBody>
      </p:sp>
      <p:sp>
        <p:nvSpPr>
          <p:cNvPr id="4" name="Content Placeholder 2">
            <a:extLst>
              <a:ext uri="{FF2B5EF4-FFF2-40B4-BE49-F238E27FC236}">
                <a16:creationId xmlns:a16="http://schemas.microsoft.com/office/drawing/2014/main" xmlns="" id="{B2C74FC2-51E1-4B8C-9239-098280754F8C}"/>
              </a:ext>
            </a:extLst>
          </p:cNvPr>
          <p:cNvSpPr>
            <a:spLocks noGrp="1"/>
          </p:cNvSpPr>
          <p:nvPr>
            <p:ph idx="1"/>
          </p:nvPr>
        </p:nvSpPr>
        <p:spPr>
          <a:xfrm>
            <a:off x="457200" y="1280160"/>
            <a:ext cx="8229600" cy="4001095"/>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b="1" dirty="0">
                <a:solidFill>
                  <a:srgbClr val="000000"/>
                </a:solidFill>
              </a:rPr>
              <a:t>Critical Values:</a:t>
            </a:r>
          </a:p>
          <a:p>
            <a:r>
              <a:rPr lang="en-US" dirty="0">
                <a:solidFill>
                  <a:srgbClr val="000000"/>
                </a:solidFill>
              </a:rPr>
              <a:t>If </a:t>
            </a:r>
            <a:r>
              <a:rPr lang="en-US" i="1" dirty="0">
                <a:solidFill>
                  <a:srgbClr val="000000"/>
                </a:solidFill>
              </a:rPr>
              <a:t>n</a:t>
            </a:r>
            <a:r>
              <a:rPr lang="en-US" dirty="0">
                <a:solidFill>
                  <a:srgbClr val="000000"/>
                </a:solidFill>
              </a:rPr>
              <a:t> </a:t>
            </a:r>
            <a:r>
              <a:rPr lang="en-US" dirty="0">
                <a:solidFill>
                  <a:srgbClr val="000000"/>
                </a:solidFill>
                <a:latin typeface="Cambria Math" panose="02040503050406030204" pitchFamily="18" charset="0"/>
                <a:ea typeface="Cambria Math" panose="02040503050406030204" pitchFamily="18" charset="0"/>
              </a:rPr>
              <a:t>≤ </a:t>
            </a:r>
            <a:r>
              <a:rPr lang="en-US" dirty="0">
                <a:solidFill>
                  <a:srgbClr val="000000"/>
                </a:solidFill>
              </a:rPr>
              <a:t>30,</a:t>
            </a:r>
          </a:p>
          <a:p>
            <a:pPr>
              <a:tabLst>
                <a:tab pos="461963" algn="l"/>
              </a:tabLst>
            </a:pPr>
            <a:r>
              <a:rPr lang="en-US" dirty="0">
                <a:solidFill>
                  <a:srgbClr val="000000"/>
                </a:solidFill>
              </a:rPr>
              <a:t>	Reject if |</a:t>
            </a:r>
            <a:r>
              <a:rPr lang="en-US" i="1" dirty="0" err="1">
                <a:solidFill>
                  <a:srgbClr val="000000"/>
                </a:solidFill>
              </a:rPr>
              <a:t>r</a:t>
            </a:r>
            <a:r>
              <a:rPr lang="en-US" baseline="-25000" dirty="0" err="1">
                <a:solidFill>
                  <a:srgbClr val="000000"/>
                </a:solidFill>
              </a:rPr>
              <a:t>s</a:t>
            </a:r>
            <a:r>
              <a:rPr lang="en-US" dirty="0">
                <a:solidFill>
                  <a:srgbClr val="000000"/>
                </a:solidFill>
              </a:rPr>
              <a:t>| is greater than the critical value in 	the 	table for the Rank Correlation Test.</a:t>
            </a:r>
          </a:p>
          <a:p>
            <a:pPr>
              <a:tabLst>
                <a:tab pos="461963" algn="l"/>
              </a:tabLst>
            </a:pPr>
            <a:r>
              <a:rPr lang="en-US" dirty="0">
                <a:solidFill>
                  <a:srgbClr val="000000"/>
                </a:solidFill>
              </a:rPr>
              <a:t>If </a:t>
            </a:r>
            <a:r>
              <a:rPr lang="en-US" i="1" dirty="0">
                <a:solidFill>
                  <a:srgbClr val="000000"/>
                </a:solidFill>
              </a:rPr>
              <a:t>n</a:t>
            </a:r>
            <a:r>
              <a:rPr lang="en-US" dirty="0">
                <a:solidFill>
                  <a:srgbClr val="000000"/>
                </a:solidFill>
              </a:rPr>
              <a:t> </a:t>
            </a:r>
            <a:r>
              <a:rPr lang="en-US" dirty="0">
                <a:solidFill>
                  <a:srgbClr val="000000"/>
                </a:solidFill>
                <a:latin typeface="Cambria Math" panose="02040503050406030204" pitchFamily="18" charset="0"/>
                <a:ea typeface="Cambria Math" panose="02040503050406030204" pitchFamily="18" charset="0"/>
              </a:rPr>
              <a:t>&gt; </a:t>
            </a:r>
            <a:r>
              <a:rPr lang="en-US" dirty="0">
                <a:solidFill>
                  <a:srgbClr val="000000"/>
                </a:solidFill>
              </a:rPr>
              <a:t>30,</a:t>
            </a:r>
          </a:p>
          <a:p>
            <a:pPr>
              <a:tabLst>
                <a:tab pos="461963" algn="l"/>
              </a:tabLst>
            </a:pPr>
            <a:endParaRPr lang="en-US" sz="1000" dirty="0">
              <a:solidFill>
                <a:srgbClr val="000000"/>
              </a:solidFill>
            </a:endParaRPr>
          </a:p>
          <a:p>
            <a:pPr>
              <a:tabLst>
                <a:tab pos="461963" algn="l"/>
              </a:tabLst>
            </a:pPr>
            <a:r>
              <a:rPr lang="en-US" dirty="0">
                <a:solidFill>
                  <a:srgbClr val="000000"/>
                </a:solidFill>
              </a:rPr>
              <a:t>	Reject if </a:t>
            </a:r>
          </a:p>
          <a:p>
            <a:endParaRPr lang="en-US" sz="1500" dirty="0">
              <a:solidFill>
                <a:srgbClr val="000000"/>
              </a:solidFill>
            </a:endParaRPr>
          </a:p>
        </p:txBody>
      </p:sp>
      <p:graphicFrame>
        <p:nvGraphicFramePr>
          <p:cNvPr id="5" name="Object 4">
            <a:extLst>
              <a:ext uri="{FF2B5EF4-FFF2-40B4-BE49-F238E27FC236}">
                <a16:creationId xmlns:a16="http://schemas.microsoft.com/office/drawing/2014/main" xmlns="" id="{D374E9C0-E0F6-4381-AB77-BCAA849081DC}"/>
              </a:ext>
            </a:extLst>
          </p:cNvPr>
          <p:cNvGraphicFramePr>
            <a:graphicFrameLocks noChangeAspect="1"/>
          </p:cNvGraphicFramePr>
          <p:nvPr>
            <p:extLst>
              <p:ext uri="{D42A27DB-BD31-4B8C-83A1-F6EECF244321}">
                <p14:modId xmlns:p14="http://schemas.microsoft.com/office/powerpoint/2010/main" val="3498007624"/>
              </p:ext>
            </p:extLst>
          </p:nvPr>
        </p:nvGraphicFramePr>
        <p:xfrm>
          <a:off x="2286000" y="4140200"/>
          <a:ext cx="1651000" cy="1041400"/>
        </p:xfrm>
        <a:graphic>
          <a:graphicData uri="http://schemas.openxmlformats.org/presentationml/2006/ole">
            <mc:AlternateContent xmlns:mc="http://schemas.openxmlformats.org/markup-compatibility/2006">
              <mc:Choice xmlns:v="urn:schemas-microsoft-com:vml" Requires="v">
                <p:oleObj spid="_x0000_s38946" name="Equation" r:id="rId3" imgW="1650960" imgH="1041120" progId="Equation.DSMT4">
                  <p:embed/>
                </p:oleObj>
              </mc:Choice>
              <mc:Fallback>
                <p:oleObj name="Equation" r:id="rId3" imgW="1650960" imgH="1041120" progId="Equation.DSMT4">
                  <p:embed/>
                  <p:pic>
                    <p:nvPicPr>
                      <p:cNvPr id="5" name="Object 4">
                        <a:extLst>
                          <a:ext uri="{FF2B5EF4-FFF2-40B4-BE49-F238E27FC236}">
                            <a16:creationId xmlns:a16="http://schemas.microsoft.com/office/drawing/2014/main" xmlns="" id="{D374E9C0-E0F6-4381-AB77-BCAA849081DC}"/>
                          </a:ext>
                        </a:extLst>
                      </p:cNvPr>
                      <p:cNvPicPr/>
                      <p:nvPr/>
                    </p:nvPicPr>
                    <p:blipFill>
                      <a:blip r:embed="rId4"/>
                      <a:stretch>
                        <a:fillRect/>
                      </a:stretch>
                    </p:blipFill>
                    <p:spPr>
                      <a:xfrm>
                        <a:off x="2286000" y="4140200"/>
                        <a:ext cx="1651000" cy="1041400"/>
                      </a:xfrm>
                      <a:prstGeom prst="rect">
                        <a:avLst/>
                      </a:prstGeom>
                    </p:spPr>
                  </p:pic>
                </p:oleObj>
              </mc:Fallback>
            </mc:AlternateContent>
          </a:graphicData>
        </a:graphic>
      </p:graphicFrame>
    </p:spTree>
    <p:extLst>
      <p:ext uri="{BB962C8B-B14F-4D97-AF65-F5344CB8AC3E}">
        <p14:creationId xmlns:p14="http://schemas.microsoft.com/office/powerpoint/2010/main" val="3828299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17.4.1 </a:t>
            </a:r>
          </a:p>
        </p:txBody>
      </p:sp>
      <p:sp>
        <p:nvSpPr>
          <p:cNvPr id="3" name="Content Placeholder 2"/>
          <p:cNvSpPr>
            <a:spLocks noGrp="1"/>
          </p:cNvSpPr>
          <p:nvPr>
            <p:ph idx="1"/>
          </p:nvPr>
        </p:nvSpPr>
        <p:spPr/>
        <p:txBody>
          <a:bodyPr>
            <a:noAutofit/>
          </a:bodyPr>
          <a:lstStyle/>
          <a:p>
            <a:r>
              <a:rPr lang="en-US" dirty="0"/>
              <a:t>Consider the given data set. </a:t>
            </a:r>
          </a:p>
        </p:txBody>
      </p:sp>
      <p:graphicFrame>
        <p:nvGraphicFramePr>
          <p:cNvPr id="4" name="Table 3"/>
          <p:cNvGraphicFramePr>
            <a:graphicFrameLocks noGrp="1"/>
          </p:cNvGraphicFramePr>
          <p:nvPr/>
        </p:nvGraphicFramePr>
        <p:xfrm>
          <a:off x="2057400" y="1863055"/>
          <a:ext cx="5029200" cy="1188720"/>
        </p:xfrm>
        <a:graphic>
          <a:graphicData uri="http://schemas.openxmlformats.org/drawingml/2006/table">
            <a:tbl>
              <a:tblPr firstRow="1" bandRow="1">
                <a:tableStyleId>{21E4AEA4-8DFA-4A89-87EB-49C32662AFE0}</a:tableStyleId>
              </a:tblPr>
              <a:tblGrid>
                <a:gridCol w="1005840">
                  <a:extLst>
                    <a:ext uri="{9D8B030D-6E8A-4147-A177-3AD203B41FA5}">
                      <a16:colId xmlns:a16="http://schemas.microsoft.com/office/drawing/2014/main" xmlns="" val="20000"/>
                    </a:ext>
                  </a:extLst>
                </a:gridCol>
                <a:gridCol w="1005840">
                  <a:extLst>
                    <a:ext uri="{9D8B030D-6E8A-4147-A177-3AD203B41FA5}">
                      <a16:colId xmlns:a16="http://schemas.microsoft.com/office/drawing/2014/main" xmlns="" val="20001"/>
                    </a:ext>
                  </a:extLst>
                </a:gridCol>
                <a:gridCol w="1005840">
                  <a:extLst>
                    <a:ext uri="{9D8B030D-6E8A-4147-A177-3AD203B41FA5}">
                      <a16:colId xmlns:a16="http://schemas.microsoft.com/office/drawing/2014/main" xmlns="" val="20002"/>
                    </a:ext>
                  </a:extLst>
                </a:gridCol>
                <a:gridCol w="1005840">
                  <a:extLst>
                    <a:ext uri="{9D8B030D-6E8A-4147-A177-3AD203B41FA5}">
                      <a16:colId xmlns:a16="http://schemas.microsoft.com/office/drawing/2014/main" xmlns="" val="20003"/>
                    </a:ext>
                  </a:extLst>
                </a:gridCol>
                <a:gridCol w="1005840">
                  <a:extLst>
                    <a:ext uri="{9D8B030D-6E8A-4147-A177-3AD203B41FA5}">
                      <a16:colId xmlns:a16="http://schemas.microsoft.com/office/drawing/2014/main" xmlns="" val="20004"/>
                    </a:ext>
                  </a:extLst>
                </a:gridCol>
              </a:tblGrid>
              <a:tr h="370840">
                <a:tc gridSpan="5">
                  <a:txBody>
                    <a:bodyPr/>
                    <a:lstStyle/>
                    <a:p>
                      <a:pPr algn="ctr"/>
                      <a:r>
                        <a:rPr lang="en-US" sz="2000" kern="1200" baseline="0" dirty="0"/>
                        <a:t>Original Data</a:t>
                      </a:r>
                      <a:endParaRPr lang="en-US" sz="2000" b="1" kern="1200" baseline="0" dirty="0">
                        <a:solidFill>
                          <a:schemeClr val="lt1"/>
                        </a:solidFill>
                        <a:latin typeface="+mn-lt"/>
                        <a:ea typeface="+mn-ea"/>
                        <a:cs typeface="+mn-cs"/>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365760">
                <a:tc>
                  <a:txBody>
                    <a:bodyPr/>
                    <a:lstStyle/>
                    <a:p>
                      <a:pPr algn="ctr"/>
                      <a:r>
                        <a:rPr lang="en-US" sz="2000" b="1" i="1" dirty="0">
                          <a:solidFill>
                            <a:srgbClr val="000000"/>
                          </a:solidFill>
                        </a:rPr>
                        <a:t>X</a:t>
                      </a:r>
                    </a:p>
                  </a:txBody>
                  <a:tcPr/>
                </a:tc>
                <a:tc>
                  <a:txBody>
                    <a:bodyPr/>
                    <a:lstStyle/>
                    <a:p>
                      <a:pPr algn="ctr"/>
                      <a:r>
                        <a:rPr lang="en-US" sz="2000" dirty="0">
                          <a:solidFill>
                            <a:srgbClr val="000000"/>
                          </a:solidFill>
                        </a:rPr>
                        <a:t>7</a:t>
                      </a:r>
                    </a:p>
                  </a:txBody>
                  <a:tcPr/>
                </a:tc>
                <a:tc>
                  <a:txBody>
                    <a:bodyPr/>
                    <a:lstStyle/>
                    <a:p>
                      <a:pPr algn="ctr"/>
                      <a:r>
                        <a:rPr lang="en-US" sz="2000" dirty="0">
                          <a:solidFill>
                            <a:srgbClr val="000000"/>
                          </a:solidFill>
                        </a:rPr>
                        <a:t>5</a:t>
                      </a:r>
                    </a:p>
                  </a:txBody>
                  <a:tcPr/>
                </a:tc>
                <a:tc>
                  <a:txBody>
                    <a:bodyPr/>
                    <a:lstStyle/>
                    <a:p>
                      <a:pPr algn="ctr"/>
                      <a:r>
                        <a:rPr lang="en-US" sz="2000" dirty="0">
                          <a:solidFill>
                            <a:srgbClr val="000000"/>
                          </a:solidFill>
                        </a:rPr>
                        <a:t>8</a:t>
                      </a:r>
                    </a:p>
                  </a:txBody>
                  <a:tcPr/>
                </a:tc>
                <a:tc>
                  <a:txBody>
                    <a:bodyPr/>
                    <a:lstStyle/>
                    <a:p>
                      <a:pPr algn="ctr"/>
                      <a:r>
                        <a:rPr lang="en-US" sz="2000" dirty="0">
                          <a:solidFill>
                            <a:srgbClr val="000000"/>
                          </a:solidFill>
                        </a:rPr>
                        <a:t>9</a:t>
                      </a:r>
                    </a:p>
                  </a:txBody>
                  <a:tcPr/>
                </a:tc>
                <a:extLst>
                  <a:ext uri="{0D108BD9-81ED-4DB2-BD59-A6C34878D82A}">
                    <a16:rowId xmlns:a16="http://schemas.microsoft.com/office/drawing/2014/main" xmlns="" val="10001"/>
                  </a:ext>
                </a:extLst>
              </a:tr>
              <a:tr h="365760">
                <a:tc>
                  <a:txBody>
                    <a:bodyPr/>
                    <a:lstStyle/>
                    <a:p>
                      <a:pPr algn="ctr"/>
                      <a:r>
                        <a:rPr lang="en-US" sz="2000" b="1" i="1" dirty="0">
                          <a:solidFill>
                            <a:srgbClr val="000000"/>
                          </a:solidFill>
                        </a:rPr>
                        <a:t>Y</a:t>
                      </a:r>
                    </a:p>
                  </a:txBody>
                  <a:tcPr/>
                </a:tc>
                <a:tc>
                  <a:txBody>
                    <a:bodyPr/>
                    <a:lstStyle/>
                    <a:p>
                      <a:pPr algn="ctr"/>
                      <a:r>
                        <a:rPr lang="en-US" sz="2000" dirty="0">
                          <a:solidFill>
                            <a:srgbClr val="000000"/>
                          </a:solidFill>
                        </a:rPr>
                        <a:t>4</a:t>
                      </a:r>
                    </a:p>
                  </a:txBody>
                  <a:tcPr/>
                </a:tc>
                <a:tc>
                  <a:txBody>
                    <a:bodyPr/>
                    <a:lstStyle/>
                    <a:p>
                      <a:pPr algn="ctr"/>
                      <a:r>
                        <a:rPr lang="en-US" sz="2000" dirty="0">
                          <a:solidFill>
                            <a:srgbClr val="000000"/>
                          </a:solidFill>
                        </a:rPr>
                        <a:t>7</a:t>
                      </a:r>
                    </a:p>
                  </a:txBody>
                  <a:tcPr/>
                </a:tc>
                <a:tc>
                  <a:txBody>
                    <a:bodyPr/>
                    <a:lstStyle/>
                    <a:p>
                      <a:pPr algn="ctr"/>
                      <a:r>
                        <a:rPr lang="en-US" sz="2000" dirty="0">
                          <a:solidFill>
                            <a:srgbClr val="000000"/>
                          </a:solidFill>
                        </a:rPr>
                        <a:t>9</a:t>
                      </a:r>
                    </a:p>
                  </a:txBody>
                  <a:tcPr/>
                </a:tc>
                <a:tc>
                  <a:txBody>
                    <a:bodyPr/>
                    <a:lstStyle/>
                    <a:p>
                      <a:pPr algn="ctr"/>
                      <a:r>
                        <a:rPr lang="en-US" sz="2000" dirty="0">
                          <a:solidFill>
                            <a:srgbClr val="000000"/>
                          </a:solidFill>
                        </a:rPr>
                        <a:t>8</a:t>
                      </a:r>
                    </a:p>
                  </a:txBody>
                  <a:tcPr/>
                </a:tc>
                <a:extLst>
                  <a:ext uri="{0D108BD9-81ED-4DB2-BD59-A6C34878D82A}">
                    <a16:rowId xmlns:a16="http://schemas.microsoft.com/office/drawing/2014/main" xmlns="" val="10002"/>
                  </a:ext>
                </a:extLst>
              </a:tr>
            </a:tbl>
          </a:graphicData>
        </a:graphic>
      </p:graphicFrame>
      <p:sp>
        <p:nvSpPr>
          <p:cNvPr id="5" name="Rectangle 4"/>
          <p:cNvSpPr/>
          <p:nvPr/>
        </p:nvSpPr>
        <p:spPr>
          <a:xfrm>
            <a:off x="457200" y="3210580"/>
            <a:ext cx="6110519" cy="523220"/>
          </a:xfrm>
          <a:prstGeom prst="rect">
            <a:avLst/>
          </a:prstGeom>
        </p:spPr>
        <p:txBody>
          <a:bodyPr wrap="none">
            <a:spAutoFit/>
          </a:bodyPr>
          <a:lstStyle/>
          <a:p>
            <a:r>
              <a:rPr lang="en-US" sz="2800" dirty="0"/>
              <a:t>Converting the data to ranks, we obtain: </a:t>
            </a:r>
          </a:p>
        </p:txBody>
      </p:sp>
      <p:graphicFrame>
        <p:nvGraphicFramePr>
          <p:cNvPr id="6" name="object 2"/>
          <p:cNvGraphicFramePr>
            <a:graphicFrameLocks noGrp="1"/>
          </p:cNvGraphicFramePr>
          <p:nvPr/>
        </p:nvGraphicFramePr>
        <p:xfrm>
          <a:off x="2743200" y="3810000"/>
          <a:ext cx="3657600" cy="1974850"/>
        </p:xfrm>
        <a:graphic>
          <a:graphicData uri="http://schemas.openxmlformats.org/drawingml/2006/table">
            <a:tbl>
              <a:tblPr firstRow="1" bandRow="1">
                <a:tableStyleId>{21E4AEA4-8DFA-4A89-87EB-49C32662AFE0}</a:tableStyleId>
              </a:tblPr>
              <a:tblGrid>
                <a:gridCol w="914400">
                  <a:extLst>
                    <a:ext uri="{9D8B030D-6E8A-4147-A177-3AD203B41FA5}">
                      <a16:colId xmlns:a16="http://schemas.microsoft.com/office/drawing/2014/main" xmlns="" val="20000"/>
                    </a:ext>
                  </a:extLst>
                </a:gridCol>
                <a:gridCol w="914400">
                  <a:extLst>
                    <a:ext uri="{9D8B030D-6E8A-4147-A177-3AD203B41FA5}">
                      <a16:colId xmlns:a16="http://schemas.microsoft.com/office/drawing/2014/main" xmlns="" val="20001"/>
                    </a:ext>
                  </a:extLst>
                </a:gridCol>
                <a:gridCol w="914400">
                  <a:extLst>
                    <a:ext uri="{9D8B030D-6E8A-4147-A177-3AD203B41FA5}">
                      <a16:colId xmlns:a16="http://schemas.microsoft.com/office/drawing/2014/main" xmlns="" val="20002"/>
                    </a:ext>
                  </a:extLst>
                </a:gridCol>
                <a:gridCol w="914400">
                  <a:extLst>
                    <a:ext uri="{9D8B030D-6E8A-4147-A177-3AD203B41FA5}">
                      <a16:colId xmlns:a16="http://schemas.microsoft.com/office/drawing/2014/main" xmlns="" val="20003"/>
                    </a:ext>
                  </a:extLst>
                </a:gridCol>
              </a:tblGrid>
              <a:tr h="219075">
                <a:tc gridSpan="4">
                  <a:txBody>
                    <a:bodyPr/>
                    <a:lstStyle/>
                    <a:p>
                      <a:pPr algn="ctr"/>
                      <a:r>
                        <a:rPr lang="en-US" sz="2000" b="1" kern="1200" baseline="0" dirty="0">
                          <a:solidFill>
                            <a:schemeClr val="lt1"/>
                          </a:solidFill>
                          <a:latin typeface="+mn-lt"/>
                          <a:ea typeface="+mn-ea"/>
                          <a:cs typeface="+mn-cs"/>
                        </a:rPr>
                        <a:t>Ranked Data</a:t>
                      </a:r>
                    </a:p>
                  </a:txBody>
                  <a:tcPr marL="0" marR="0" marT="41275" marB="0"/>
                </a:tc>
                <a:tc hMerge="1">
                  <a:txBody>
                    <a:bodyPr/>
                    <a:lstStyle/>
                    <a:p>
                      <a:pPr algn="ctr">
                        <a:lnSpc>
                          <a:spcPct val="100000"/>
                        </a:lnSpc>
                        <a:spcBef>
                          <a:spcPts val="325"/>
                        </a:spcBef>
                      </a:pPr>
                      <a:endParaRPr sz="1000" dirty="0">
                        <a:latin typeface="Roboto Condensed"/>
                        <a:cs typeface="Roboto Condensed"/>
                      </a:endParaRPr>
                    </a:p>
                  </a:txBody>
                  <a:tcPr marL="0" marR="0" marT="41275" marB="0"/>
                </a:tc>
                <a:tc hMerge="1">
                  <a:txBody>
                    <a:bodyPr/>
                    <a:lstStyle/>
                    <a:p>
                      <a:pPr marL="228600">
                        <a:lnSpc>
                          <a:spcPct val="100000"/>
                        </a:lnSpc>
                        <a:spcBef>
                          <a:spcPts val="325"/>
                        </a:spcBef>
                      </a:pPr>
                      <a:endParaRPr sz="1000">
                        <a:latin typeface="Roboto Condensed"/>
                        <a:cs typeface="Roboto Condensed"/>
                      </a:endParaRPr>
                    </a:p>
                  </a:txBody>
                  <a:tcPr marL="0" marR="0" marT="41275" marB="0"/>
                </a:tc>
                <a:tc hMerge="1">
                  <a:txBody>
                    <a:bodyPr/>
                    <a:lstStyle/>
                    <a:p>
                      <a:pPr marL="92710" algn="ctr">
                        <a:lnSpc>
                          <a:spcPct val="100000"/>
                        </a:lnSpc>
                        <a:spcBef>
                          <a:spcPts val="325"/>
                        </a:spcBef>
                      </a:pPr>
                      <a:endParaRPr sz="1000" dirty="0">
                        <a:latin typeface="Roboto Condensed"/>
                        <a:cs typeface="Roboto Condensed"/>
                      </a:endParaRPr>
                    </a:p>
                  </a:txBody>
                  <a:tcPr marL="0" marR="0" marT="41275" marB="0"/>
                </a:tc>
                <a:extLst>
                  <a:ext uri="{0D108BD9-81ED-4DB2-BD59-A6C34878D82A}">
                    <a16:rowId xmlns:a16="http://schemas.microsoft.com/office/drawing/2014/main" xmlns="" val="10000"/>
                  </a:ext>
                </a:extLst>
              </a:tr>
              <a:tr h="219075">
                <a:tc>
                  <a:txBody>
                    <a:bodyPr/>
                    <a:lstStyle/>
                    <a:p>
                      <a:pPr marL="63500" algn="ctr">
                        <a:lnSpc>
                          <a:spcPct val="100000"/>
                        </a:lnSpc>
                        <a:spcBef>
                          <a:spcPts val="325"/>
                        </a:spcBef>
                      </a:pPr>
                      <a:r>
                        <a:rPr sz="2000" b="1" i="1" dirty="0">
                          <a:solidFill>
                            <a:srgbClr val="000000"/>
                          </a:solidFill>
                        </a:rPr>
                        <a:t>X</a:t>
                      </a:r>
                      <a:endParaRPr sz="2000" b="1" i="1" dirty="0">
                        <a:solidFill>
                          <a:srgbClr val="000000"/>
                        </a:solidFill>
                        <a:latin typeface="Roboto Condensed"/>
                        <a:cs typeface="Roboto Condensed"/>
                      </a:endParaRPr>
                    </a:p>
                  </a:txBody>
                  <a:tcPr marL="0" marR="0" marT="41275" marB="0"/>
                </a:tc>
                <a:tc>
                  <a:txBody>
                    <a:bodyPr/>
                    <a:lstStyle/>
                    <a:p>
                      <a:pPr algn="ctr">
                        <a:lnSpc>
                          <a:spcPct val="100000"/>
                        </a:lnSpc>
                        <a:spcBef>
                          <a:spcPts val="325"/>
                        </a:spcBef>
                      </a:pPr>
                      <a:r>
                        <a:rPr sz="2000" b="1" i="1" dirty="0">
                          <a:solidFill>
                            <a:srgbClr val="000000"/>
                          </a:solidFill>
                        </a:rPr>
                        <a:t>R</a:t>
                      </a:r>
                      <a:r>
                        <a:rPr sz="2000" b="1" dirty="0">
                          <a:solidFill>
                            <a:srgbClr val="000000"/>
                          </a:solidFill>
                        </a:rPr>
                        <a:t>(</a:t>
                      </a:r>
                      <a:r>
                        <a:rPr sz="2000" b="1" i="1" dirty="0">
                          <a:solidFill>
                            <a:srgbClr val="000000"/>
                          </a:solidFill>
                        </a:rPr>
                        <a:t>X</a:t>
                      </a:r>
                      <a:r>
                        <a:rPr sz="2000" b="1" dirty="0">
                          <a:solidFill>
                            <a:srgbClr val="000000"/>
                          </a:solidFill>
                        </a:rPr>
                        <a:t>)</a:t>
                      </a:r>
                      <a:endParaRPr sz="2000" b="1" dirty="0">
                        <a:solidFill>
                          <a:srgbClr val="000000"/>
                        </a:solidFill>
                        <a:latin typeface="Roboto Condensed"/>
                        <a:cs typeface="Roboto Condensed"/>
                      </a:endParaRPr>
                    </a:p>
                  </a:txBody>
                  <a:tcPr marL="0" marR="0" marT="41275" marB="0"/>
                </a:tc>
                <a:tc>
                  <a:txBody>
                    <a:bodyPr/>
                    <a:lstStyle/>
                    <a:p>
                      <a:pPr marL="228600" algn="ctr">
                        <a:lnSpc>
                          <a:spcPct val="100000"/>
                        </a:lnSpc>
                        <a:spcBef>
                          <a:spcPts val="325"/>
                        </a:spcBef>
                      </a:pPr>
                      <a:r>
                        <a:rPr sz="2000" b="1" i="1" dirty="0">
                          <a:solidFill>
                            <a:srgbClr val="000000"/>
                          </a:solidFill>
                        </a:rPr>
                        <a:t>Y</a:t>
                      </a:r>
                      <a:endParaRPr sz="2000" b="1" i="1" dirty="0">
                        <a:solidFill>
                          <a:srgbClr val="000000"/>
                        </a:solidFill>
                        <a:latin typeface="Roboto Condensed"/>
                        <a:cs typeface="Roboto Condensed"/>
                      </a:endParaRPr>
                    </a:p>
                  </a:txBody>
                  <a:tcPr marL="0" marR="0" marT="41275" marB="0"/>
                </a:tc>
                <a:tc>
                  <a:txBody>
                    <a:bodyPr/>
                    <a:lstStyle/>
                    <a:p>
                      <a:pPr marL="92710" algn="ctr">
                        <a:lnSpc>
                          <a:spcPct val="100000"/>
                        </a:lnSpc>
                        <a:spcBef>
                          <a:spcPts val="325"/>
                        </a:spcBef>
                      </a:pPr>
                      <a:r>
                        <a:rPr sz="2000" b="1" i="1" spc="-10" dirty="0">
                          <a:solidFill>
                            <a:srgbClr val="000000"/>
                          </a:solidFill>
                        </a:rPr>
                        <a:t>R</a:t>
                      </a:r>
                      <a:r>
                        <a:rPr sz="2000" b="1" spc="-10" dirty="0">
                          <a:solidFill>
                            <a:srgbClr val="000000"/>
                          </a:solidFill>
                        </a:rPr>
                        <a:t>(</a:t>
                      </a:r>
                      <a:r>
                        <a:rPr sz="2000" b="1" i="1" spc="-10" dirty="0">
                          <a:solidFill>
                            <a:srgbClr val="000000"/>
                          </a:solidFill>
                        </a:rPr>
                        <a:t>Y</a:t>
                      </a:r>
                      <a:r>
                        <a:rPr sz="2000" b="1" spc="-10" dirty="0">
                          <a:solidFill>
                            <a:srgbClr val="000000"/>
                          </a:solidFill>
                        </a:rPr>
                        <a:t>)</a:t>
                      </a:r>
                      <a:endParaRPr sz="2000" b="1" dirty="0">
                        <a:solidFill>
                          <a:srgbClr val="000000"/>
                        </a:solidFill>
                        <a:latin typeface="Roboto Condensed"/>
                        <a:cs typeface="Roboto Condensed"/>
                      </a:endParaRPr>
                    </a:p>
                  </a:txBody>
                  <a:tcPr marL="0" marR="0" marT="41275" marB="0"/>
                </a:tc>
                <a:extLst>
                  <a:ext uri="{0D108BD9-81ED-4DB2-BD59-A6C34878D82A}">
                    <a16:rowId xmlns:a16="http://schemas.microsoft.com/office/drawing/2014/main" xmlns="" val="10001"/>
                  </a:ext>
                </a:extLst>
              </a:tr>
              <a:tr h="206375">
                <a:tc>
                  <a:txBody>
                    <a:bodyPr/>
                    <a:lstStyle/>
                    <a:p>
                      <a:pPr marL="63500" algn="ctr">
                        <a:lnSpc>
                          <a:spcPct val="100000"/>
                        </a:lnSpc>
                        <a:spcBef>
                          <a:spcPts val="125"/>
                        </a:spcBef>
                      </a:pPr>
                      <a:r>
                        <a:rPr sz="2000" dirty="0">
                          <a:solidFill>
                            <a:srgbClr val="000000"/>
                          </a:solidFill>
                        </a:rPr>
                        <a:t>7</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2</a:t>
                      </a:r>
                      <a:endParaRPr sz="2000" dirty="0">
                        <a:solidFill>
                          <a:srgbClr val="000000"/>
                        </a:solidFill>
                        <a:latin typeface="STIX"/>
                        <a:cs typeface="STIX"/>
                      </a:endParaRPr>
                    </a:p>
                  </a:txBody>
                  <a:tcPr marL="0" marR="0" marT="15875" marB="0"/>
                </a:tc>
                <a:tc>
                  <a:txBody>
                    <a:bodyPr/>
                    <a:lstStyle/>
                    <a:p>
                      <a:pPr marL="227329" algn="ctr">
                        <a:lnSpc>
                          <a:spcPct val="100000"/>
                        </a:lnSpc>
                        <a:spcBef>
                          <a:spcPts val="125"/>
                        </a:spcBef>
                      </a:pPr>
                      <a:r>
                        <a:rPr sz="2000" dirty="0">
                          <a:solidFill>
                            <a:srgbClr val="000000"/>
                          </a:solidFill>
                        </a:rPr>
                        <a:t>4</a:t>
                      </a:r>
                      <a:endParaRPr sz="2000" dirty="0">
                        <a:solidFill>
                          <a:srgbClr val="000000"/>
                        </a:solidFill>
                        <a:latin typeface="STIX"/>
                        <a:cs typeface="STIX"/>
                      </a:endParaRPr>
                    </a:p>
                  </a:txBody>
                  <a:tcPr marL="0" marR="0" marT="15875" marB="0"/>
                </a:tc>
                <a:tc>
                  <a:txBody>
                    <a:bodyPr/>
                    <a:lstStyle/>
                    <a:p>
                      <a:pPr marL="92710"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206375">
                <a:tc>
                  <a:txBody>
                    <a:bodyPr/>
                    <a:lstStyle/>
                    <a:p>
                      <a:pPr marL="63500" algn="ctr">
                        <a:lnSpc>
                          <a:spcPct val="100000"/>
                        </a:lnSpc>
                        <a:spcBef>
                          <a:spcPts val="125"/>
                        </a:spcBef>
                      </a:pPr>
                      <a:r>
                        <a:rPr sz="2000" dirty="0">
                          <a:solidFill>
                            <a:srgbClr val="000000"/>
                          </a:solidFill>
                        </a:rPr>
                        <a:t>5</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a:t>
                      </a:r>
                      <a:endParaRPr sz="2000">
                        <a:solidFill>
                          <a:srgbClr val="000000"/>
                        </a:solidFill>
                        <a:latin typeface="STIX"/>
                        <a:cs typeface="STIX"/>
                      </a:endParaRPr>
                    </a:p>
                  </a:txBody>
                  <a:tcPr marL="0" marR="0" marT="15875" marB="0"/>
                </a:tc>
                <a:tc>
                  <a:txBody>
                    <a:bodyPr/>
                    <a:lstStyle/>
                    <a:p>
                      <a:pPr marL="227329" algn="ctr">
                        <a:lnSpc>
                          <a:spcPct val="100000"/>
                        </a:lnSpc>
                        <a:spcBef>
                          <a:spcPts val="125"/>
                        </a:spcBef>
                      </a:pPr>
                      <a:r>
                        <a:rPr sz="2000" dirty="0">
                          <a:solidFill>
                            <a:srgbClr val="000000"/>
                          </a:solidFill>
                        </a:rPr>
                        <a:t>7</a:t>
                      </a:r>
                      <a:endParaRPr sz="2000" dirty="0">
                        <a:solidFill>
                          <a:srgbClr val="000000"/>
                        </a:solidFill>
                        <a:latin typeface="STIX"/>
                        <a:cs typeface="STIX"/>
                      </a:endParaRPr>
                    </a:p>
                  </a:txBody>
                  <a:tcPr marL="0" marR="0" marT="15875" marB="0"/>
                </a:tc>
                <a:tc>
                  <a:txBody>
                    <a:bodyPr/>
                    <a:lstStyle/>
                    <a:p>
                      <a:pPr marL="92710" algn="ctr">
                        <a:lnSpc>
                          <a:spcPct val="100000"/>
                        </a:lnSpc>
                        <a:spcBef>
                          <a:spcPts val="125"/>
                        </a:spcBef>
                      </a:pPr>
                      <a:r>
                        <a:rPr sz="2000" dirty="0">
                          <a:solidFill>
                            <a:srgbClr val="000000"/>
                          </a:solidFill>
                        </a:rPr>
                        <a:t>2</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05740">
                <a:tc>
                  <a:txBody>
                    <a:bodyPr/>
                    <a:lstStyle/>
                    <a:p>
                      <a:pPr marL="63500" algn="ctr">
                        <a:lnSpc>
                          <a:spcPct val="100000"/>
                        </a:lnSpc>
                        <a:spcBef>
                          <a:spcPts val="125"/>
                        </a:spcBef>
                      </a:pPr>
                      <a:r>
                        <a:rPr sz="2000" dirty="0">
                          <a:solidFill>
                            <a:srgbClr val="000000"/>
                          </a:solidFill>
                        </a:rPr>
                        <a:t>8</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3</a:t>
                      </a:r>
                      <a:endParaRPr sz="2000">
                        <a:solidFill>
                          <a:srgbClr val="000000"/>
                        </a:solidFill>
                        <a:latin typeface="STIX"/>
                        <a:cs typeface="STIX"/>
                      </a:endParaRPr>
                    </a:p>
                  </a:txBody>
                  <a:tcPr marL="0" marR="0" marT="15875" marB="0"/>
                </a:tc>
                <a:tc>
                  <a:txBody>
                    <a:bodyPr/>
                    <a:lstStyle/>
                    <a:p>
                      <a:pPr marL="227329" algn="ctr">
                        <a:lnSpc>
                          <a:spcPct val="100000"/>
                        </a:lnSpc>
                        <a:spcBef>
                          <a:spcPts val="125"/>
                        </a:spcBef>
                      </a:pPr>
                      <a:r>
                        <a:rPr sz="2000" dirty="0">
                          <a:solidFill>
                            <a:srgbClr val="000000"/>
                          </a:solidFill>
                        </a:rPr>
                        <a:t>9</a:t>
                      </a:r>
                      <a:endParaRPr sz="2000">
                        <a:solidFill>
                          <a:srgbClr val="000000"/>
                        </a:solidFill>
                        <a:latin typeface="STIX"/>
                        <a:cs typeface="STIX"/>
                      </a:endParaRPr>
                    </a:p>
                  </a:txBody>
                  <a:tcPr marL="0" marR="0" marT="15875" marB="0"/>
                </a:tc>
                <a:tc>
                  <a:txBody>
                    <a:bodyPr/>
                    <a:lstStyle/>
                    <a:p>
                      <a:pPr marL="92710" algn="ctr">
                        <a:lnSpc>
                          <a:spcPct val="100000"/>
                        </a:lnSpc>
                        <a:spcBef>
                          <a:spcPts val="125"/>
                        </a:spcBef>
                      </a:pPr>
                      <a:r>
                        <a:rPr sz="2000" dirty="0">
                          <a:solidFill>
                            <a:srgbClr val="000000"/>
                          </a:solidFill>
                        </a:rPr>
                        <a:t>4</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r h="206375">
                <a:tc>
                  <a:txBody>
                    <a:bodyPr/>
                    <a:lstStyle/>
                    <a:p>
                      <a:pPr marL="63500" algn="ctr">
                        <a:lnSpc>
                          <a:spcPct val="100000"/>
                        </a:lnSpc>
                        <a:spcBef>
                          <a:spcPts val="125"/>
                        </a:spcBef>
                      </a:pPr>
                      <a:r>
                        <a:rPr sz="2000" dirty="0">
                          <a:solidFill>
                            <a:srgbClr val="000000"/>
                          </a:solidFill>
                        </a:rPr>
                        <a:t>9</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4</a:t>
                      </a:r>
                      <a:endParaRPr sz="2000">
                        <a:solidFill>
                          <a:srgbClr val="000000"/>
                        </a:solidFill>
                        <a:latin typeface="STIX"/>
                        <a:cs typeface="STIX"/>
                      </a:endParaRPr>
                    </a:p>
                  </a:txBody>
                  <a:tcPr marL="0" marR="0" marT="15875" marB="0"/>
                </a:tc>
                <a:tc>
                  <a:txBody>
                    <a:bodyPr/>
                    <a:lstStyle/>
                    <a:p>
                      <a:pPr marL="227329" algn="ctr">
                        <a:lnSpc>
                          <a:spcPct val="100000"/>
                        </a:lnSpc>
                        <a:spcBef>
                          <a:spcPts val="125"/>
                        </a:spcBef>
                      </a:pPr>
                      <a:r>
                        <a:rPr sz="2000" dirty="0">
                          <a:solidFill>
                            <a:srgbClr val="000000"/>
                          </a:solidFill>
                        </a:rPr>
                        <a:t>8</a:t>
                      </a:r>
                      <a:endParaRPr sz="2000">
                        <a:solidFill>
                          <a:srgbClr val="000000"/>
                        </a:solidFill>
                        <a:latin typeface="STIX"/>
                        <a:cs typeface="STIX"/>
                      </a:endParaRPr>
                    </a:p>
                  </a:txBody>
                  <a:tcPr marL="0" marR="0" marT="15875" marB="0"/>
                </a:tc>
                <a:tc>
                  <a:txBody>
                    <a:bodyPr/>
                    <a:lstStyle/>
                    <a:p>
                      <a:pPr marL="92710" algn="ctr">
                        <a:lnSpc>
                          <a:spcPct val="100000"/>
                        </a:lnSpc>
                        <a:spcBef>
                          <a:spcPts val="125"/>
                        </a:spcBef>
                      </a:pPr>
                      <a:r>
                        <a:rPr sz="2000" dirty="0">
                          <a:solidFill>
                            <a:srgbClr val="000000"/>
                          </a:solidFill>
                        </a:rPr>
                        <a:t>3</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17.4.1 (cont.)</a:t>
            </a:r>
          </a:p>
        </p:txBody>
      </p:sp>
      <p:sp>
        <p:nvSpPr>
          <p:cNvPr id="3" name="Content Placeholder 2"/>
          <p:cNvSpPr>
            <a:spLocks noGrp="1"/>
          </p:cNvSpPr>
          <p:nvPr>
            <p:ph idx="1"/>
          </p:nvPr>
        </p:nvSpPr>
        <p:spPr/>
        <p:txBody>
          <a:bodyPr/>
          <a:lstStyle/>
          <a:p>
            <a:r>
              <a:rPr lang="en-US" dirty="0"/>
              <a:t>The value of </a:t>
            </a:r>
            <a:r>
              <a:rPr lang="en-US" i="1" dirty="0" err="1"/>
              <a:t>r</a:t>
            </a:r>
            <a:r>
              <a:rPr lang="en-US" i="1" baseline="-25000" dirty="0" err="1"/>
              <a:t>s</a:t>
            </a:r>
            <a:r>
              <a:rPr lang="en-US" i="1" dirty="0"/>
              <a:t> </a:t>
            </a:r>
            <a:r>
              <a:rPr lang="en-US" dirty="0"/>
              <a:t>is then given by </a:t>
            </a:r>
          </a:p>
        </p:txBody>
      </p:sp>
      <p:graphicFrame>
        <p:nvGraphicFramePr>
          <p:cNvPr id="34819" name="Object 3"/>
          <p:cNvGraphicFramePr>
            <a:graphicFrameLocks noChangeAspect="1"/>
          </p:cNvGraphicFramePr>
          <p:nvPr/>
        </p:nvGraphicFramePr>
        <p:xfrm>
          <a:off x="2819400" y="2057400"/>
          <a:ext cx="2463800" cy="1016000"/>
        </p:xfrm>
        <a:graphic>
          <a:graphicData uri="http://schemas.openxmlformats.org/presentationml/2006/ole">
            <mc:AlternateContent xmlns:mc="http://schemas.openxmlformats.org/markup-compatibility/2006">
              <mc:Choice xmlns:v="urn:schemas-microsoft-com:vml" Requires="v">
                <p:oleObj spid="_x0000_s34897" name="Equation" r:id="rId3" imgW="2463480" imgH="1015920" progId="Equation.DSMT4">
                  <p:embed/>
                </p:oleObj>
              </mc:Choice>
              <mc:Fallback>
                <p:oleObj name="Equation" r:id="rId3" imgW="2463480" imgH="10159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2057400"/>
                        <a:ext cx="2463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0" name="Object 4"/>
          <p:cNvGraphicFramePr>
            <a:graphicFrameLocks noChangeAspect="1"/>
          </p:cNvGraphicFramePr>
          <p:nvPr/>
        </p:nvGraphicFramePr>
        <p:xfrm>
          <a:off x="3140978" y="3276600"/>
          <a:ext cx="1016000" cy="292100"/>
        </p:xfrm>
        <a:graphic>
          <a:graphicData uri="http://schemas.openxmlformats.org/presentationml/2006/ole">
            <mc:AlternateContent xmlns:mc="http://schemas.openxmlformats.org/markup-compatibility/2006">
              <mc:Choice xmlns:v="urn:schemas-microsoft-com:vml" Requires="v">
                <p:oleObj spid="_x0000_s34898" name="Equation" r:id="rId5" imgW="1015920" imgH="291960" progId="Equation.DSMT4">
                  <p:embed/>
                </p:oleObj>
              </mc:Choice>
              <mc:Fallback>
                <p:oleObj name="Equation" r:id="rId5" imgW="101592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0978" y="32766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652B06-5D9C-4F9C-BAAC-E3045FAD382F}"/>
              </a:ext>
            </a:extLst>
          </p:cNvPr>
          <p:cNvSpPr>
            <a:spLocks noGrp="1"/>
          </p:cNvSpPr>
          <p:nvPr>
            <p:ph type="title"/>
          </p:nvPr>
        </p:nvSpPr>
        <p:spPr/>
        <p:txBody>
          <a:bodyPr/>
          <a:lstStyle/>
          <a:p>
            <a:r>
              <a:rPr lang="en-US" dirty="0"/>
              <a:t>The Rank Correlation Test</a:t>
            </a:r>
          </a:p>
        </p:txBody>
      </p:sp>
      <p:sp>
        <p:nvSpPr>
          <p:cNvPr id="3" name="Content Placeholder 2">
            <a:extLst>
              <a:ext uri="{FF2B5EF4-FFF2-40B4-BE49-F238E27FC236}">
                <a16:creationId xmlns:a16="http://schemas.microsoft.com/office/drawing/2014/main" xmlns="" id="{F0FA9164-1089-4FCC-BA48-11CF9B12FA8A}"/>
              </a:ext>
            </a:extLst>
          </p:cNvPr>
          <p:cNvSpPr>
            <a:spLocks noGrp="1"/>
          </p:cNvSpPr>
          <p:nvPr>
            <p:ph idx="1"/>
          </p:nvPr>
        </p:nvSpPr>
        <p:spPr/>
        <p:txBody>
          <a:bodyPr/>
          <a:lstStyle/>
          <a:p>
            <a:r>
              <a:rPr lang="en-US" dirty="0"/>
              <a:t>We want to test the null hypothesis that there is no correlation between the two variables against the alternative hypothesis that there is a correlation. More specifically, we test </a:t>
            </a:r>
          </a:p>
          <a:p>
            <a:r>
              <a:rPr lang="en-US" i="1" dirty="0"/>
              <a:t>H</a:t>
            </a:r>
            <a:r>
              <a:rPr lang="en-US" baseline="-25000" dirty="0"/>
              <a:t>0</a:t>
            </a:r>
            <a:r>
              <a:rPr lang="en-US" dirty="0"/>
              <a:t>: </a:t>
            </a:r>
            <a:r>
              <a:rPr lang="el-GR" i="1" dirty="0" smtClean="0">
                <a:latin typeface="Cambria Math" panose="02040503050406030204" pitchFamily="18" charset="0"/>
                <a:ea typeface="Cambria Math" panose="02040503050406030204" pitchFamily="18" charset="0"/>
              </a:rPr>
              <a:t>ρ</a:t>
            </a:r>
            <a:r>
              <a:rPr lang="en-US" dirty="0" smtClean="0">
                <a:latin typeface="Cambria Math" panose="02040503050406030204" pitchFamily="18" charset="0"/>
                <a:ea typeface="Cambria Math" panose="02040503050406030204" pitchFamily="18" charset="0"/>
              </a:rPr>
              <a:t> </a:t>
            </a:r>
            <a:r>
              <a:rPr lang="en-US" dirty="0">
                <a:latin typeface="Cambria Math" panose="02040503050406030204" pitchFamily="18" charset="0"/>
                <a:ea typeface="Cambria Math" panose="02040503050406030204" pitchFamily="18" charset="0"/>
              </a:rPr>
              <a:t>= 0  </a:t>
            </a:r>
            <a:r>
              <a:rPr lang="en-US" dirty="0"/>
              <a:t>There is no correlation between the two variables. </a:t>
            </a:r>
          </a:p>
          <a:p>
            <a:r>
              <a:rPr lang="en-US" i="1" dirty="0"/>
              <a:t>H</a:t>
            </a:r>
            <a:r>
              <a:rPr lang="en-US" i="1" baseline="-25000" dirty="0"/>
              <a:t>a</a:t>
            </a:r>
            <a:r>
              <a:rPr lang="en-US" dirty="0"/>
              <a:t>: </a:t>
            </a:r>
            <a:r>
              <a:rPr lang="el-GR" i="1" dirty="0">
                <a:latin typeface="Cambria Math" panose="02040503050406030204" pitchFamily="18" charset="0"/>
                <a:ea typeface="Cambria Math" panose="02040503050406030204" pitchFamily="18" charset="0"/>
              </a:rPr>
              <a:t>ρ </a:t>
            </a:r>
            <a:r>
              <a:rPr lang="en-US" dirty="0">
                <a:latin typeface="Cambria Math" panose="02040503050406030204" pitchFamily="18" charset="0"/>
                <a:ea typeface="Cambria Math" panose="02040503050406030204" pitchFamily="18" charset="0"/>
              </a:rPr>
              <a:t>≠ </a:t>
            </a:r>
            <a:r>
              <a:rPr lang="en-US" dirty="0"/>
              <a:t>0  There is a correlation between the two variables.</a:t>
            </a:r>
          </a:p>
          <a:p>
            <a:endParaRPr lang="en-US" dirty="0"/>
          </a:p>
        </p:txBody>
      </p:sp>
    </p:spTree>
    <p:extLst>
      <p:ext uri="{BB962C8B-B14F-4D97-AF65-F5344CB8AC3E}">
        <p14:creationId xmlns:p14="http://schemas.microsoft.com/office/powerpoint/2010/main" val="1043171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A77015-CD45-4504-B2E2-DEF9ED1E8C19}"/>
              </a:ext>
            </a:extLst>
          </p:cNvPr>
          <p:cNvSpPr>
            <a:spLocks noGrp="1"/>
          </p:cNvSpPr>
          <p:nvPr>
            <p:ph type="title"/>
          </p:nvPr>
        </p:nvSpPr>
        <p:spPr/>
        <p:txBody>
          <a:bodyPr/>
          <a:lstStyle/>
          <a:p>
            <a:r>
              <a:rPr lang="en-US" dirty="0"/>
              <a:t>Rank Correlation Procedure</a:t>
            </a:r>
          </a:p>
        </p:txBody>
      </p:sp>
      <p:pic>
        <p:nvPicPr>
          <p:cNvPr id="6" name="Picture 5">
            <a:extLst>
              <a:ext uri="{FF2B5EF4-FFF2-40B4-BE49-F238E27FC236}">
                <a16:creationId xmlns:a16="http://schemas.microsoft.com/office/drawing/2014/main" xmlns="" id="{438D51CC-3450-4159-AE46-6ACE0D6554B8}"/>
              </a:ext>
            </a:extLst>
          </p:cNvPr>
          <p:cNvPicPr>
            <a:picLocks noChangeAspect="1"/>
          </p:cNvPicPr>
          <p:nvPr/>
        </p:nvPicPr>
        <p:blipFill rotWithShape="1">
          <a:blip r:embed="rId2">
            <a:clrChange>
              <a:clrFrom>
                <a:srgbClr val="FFFFFF"/>
              </a:clrFrom>
              <a:clrTo>
                <a:srgbClr val="FFFFFF">
                  <a:alpha val="0"/>
                </a:srgbClr>
              </a:clrTo>
            </a:clrChange>
          </a:blip>
          <a:srcRect b="662"/>
          <a:stretch/>
        </p:blipFill>
        <p:spPr>
          <a:xfrm>
            <a:off x="685800" y="1229756"/>
            <a:ext cx="7769242" cy="4682672"/>
          </a:xfrm>
          <a:prstGeom prst="rect">
            <a:avLst/>
          </a:prstGeom>
        </p:spPr>
      </p:pic>
    </p:spTree>
    <p:extLst>
      <p:ext uri="{BB962C8B-B14F-4D97-AF65-F5344CB8AC3E}">
        <p14:creationId xmlns:p14="http://schemas.microsoft.com/office/powerpoint/2010/main" val="2779467622"/>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2570</TotalTime>
  <Words>628</Words>
  <Application>Microsoft Office PowerPoint</Application>
  <PresentationFormat>On-screen Show (4:3)</PresentationFormat>
  <Paragraphs>265</Paragraphs>
  <Slides>17</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8" baseType="lpstr">
      <vt:lpstr>Arial</vt:lpstr>
      <vt:lpstr>Open Sans Semibold</vt:lpstr>
      <vt:lpstr>Symbol</vt:lpstr>
      <vt:lpstr>Cambria Math</vt:lpstr>
      <vt:lpstr>Roboto Condensed</vt:lpstr>
      <vt:lpstr>Calibri</vt:lpstr>
      <vt:lpstr>STIX</vt:lpstr>
      <vt:lpstr>Times New Roman</vt:lpstr>
      <vt:lpstr>Office Theme</vt:lpstr>
      <vt:lpstr>Equation</vt:lpstr>
      <vt:lpstr>MathType 6.0 Equation</vt:lpstr>
      <vt:lpstr>Section 17.4</vt:lpstr>
      <vt:lpstr>The Rank Correlation Test</vt:lpstr>
      <vt:lpstr>The Rank Correlation Test</vt:lpstr>
      <vt:lpstr>The Rank Correlation Test</vt:lpstr>
      <vt:lpstr>The Rank Correlation Test</vt:lpstr>
      <vt:lpstr>Example 17.4.1 </vt:lpstr>
      <vt:lpstr>Example 17.4.1 (cont.)</vt:lpstr>
      <vt:lpstr>The Rank Correlation Test</vt:lpstr>
      <vt:lpstr>Rank Correlation Procedure</vt:lpstr>
      <vt:lpstr>Rank Correlation Procedure</vt:lpstr>
      <vt:lpstr>Measure of Correlation </vt:lpstr>
      <vt:lpstr>Example 17.4.2 </vt:lpstr>
      <vt:lpstr>Example 17.4.2 (cont.)</vt:lpstr>
      <vt:lpstr>Example 17.4.2 (cont.)</vt:lpstr>
      <vt:lpstr>Example 17.4.2 (cont.)</vt:lpstr>
      <vt:lpstr>Example 17.4.2 (cont.)</vt:lpstr>
      <vt:lpstr>Example 17.4.2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kanthi</cp:lastModifiedBy>
  <cp:revision>750</cp:revision>
  <dcterms:created xsi:type="dcterms:W3CDTF">2013-04-26T14:43:13Z</dcterms:created>
  <dcterms:modified xsi:type="dcterms:W3CDTF">2018-09-14T11:44:30Z</dcterms:modified>
</cp:coreProperties>
</file>