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2" r:id="rId3"/>
    <p:sldId id="273" r:id="rId4"/>
    <p:sldId id="274" r:id="rId5"/>
    <p:sldId id="275" r:id="rId6"/>
    <p:sldId id="276" r:id="rId7"/>
    <p:sldId id="257" r:id="rId8"/>
    <p:sldId id="260" r:id="rId9"/>
    <p:sldId id="258" r:id="rId10"/>
    <p:sldId id="259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5"/>
    </p:embeddedFon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in Hendrix" initials="RH" lastIdx="3" clrIdx="0">
    <p:extLst>
      <p:ext uri="{19B8F6BF-5375-455C-9EA6-DF929625EA0E}">
        <p15:presenceInfo xmlns:p15="http://schemas.microsoft.com/office/powerpoint/2012/main" userId="S-1-5-21-1482476501-413027322-842925246-109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FFFFCC"/>
    <a:srgbClr val="B2B2B2"/>
    <a:srgbClr val="5F5F5F"/>
    <a:srgbClr val="1F497D"/>
    <a:srgbClr val="00007E"/>
    <a:srgbClr val="366092"/>
    <a:srgbClr val="FF0000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4660"/>
  </p:normalViewPr>
  <p:slideViewPr>
    <p:cSldViewPr>
      <p:cViewPr varScale="1">
        <p:scale>
          <a:sx n="114" d="100"/>
          <a:sy n="114" d="100"/>
        </p:scale>
        <p:origin x="174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8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Runs Test for Randomness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+mj-lt"/>
              <a:buAutoNum type="alphaLcPeriod" startAt="2"/>
            </a:pP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>
                <a:solidFill>
                  <a:srgbClr val="0000FF"/>
                </a:solidFill>
              </a:rPr>
              <a:t>H T H T H T H T H T H T H T H T H T H T </a:t>
            </a:r>
          </a:p>
          <a:p>
            <a:r>
              <a:rPr lang="en-US" b="1" dirty="0"/>
              <a:t>Solution</a:t>
            </a:r>
          </a:p>
          <a:p>
            <a:r>
              <a:rPr lang="en-US" i="1" dirty="0"/>
              <a:t>N</a:t>
            </a:r>
            <a:r>
              <a:rPr lang="en-US" dirty="0"/>
              <a:t> (the number of observations) = 20 </a:t>
            </a:r>
          </a:p>
          <a:p>
            <a:r>
              <a:rPr lang="en-US" i="1" dirty="0"/>
              <a:t>m</a:t>
            </a:r>
            <a:r>
              <a:rPr lang="en-US" dirty="0"/>
              <a:t> (the number of heads) = </a:t>
            </a:r>
            <a:r>
              <a:rPr lang="en-US" i="1" dirty="0"/>
              <a:t>n</a:t>
            </a:r>
            <a:r>
              <a:rPr lang="en-US" dirty="0"/>
              <a:t> (the number of tails) = 10 </a:t>
            </a:r>
          </a:p>
          <a:p>
            <a:r>
              <a:rPr lang="en-US" i="1" dirty="0"/>
              <a:t>R</a:t>
            </a:r>
            <a:r>
              <a:rPr lang="en-US" dirty="0"/>
              <a:t> (the number of runs) = 20 </a:t>
            </a:r>
          </a:p>
          <a:p>
            <a:r>
              <a:rPr lang="en-US" dirty="0"/>
              <a:t>Using Appendix A Table M we see that </a:t>
            </a:r>
            <a:r>
              <a:rPr lang="en-US" i="1" dirty="0"/>
              <a:t>r</a:t>
            </a:r>
            <a:r>
              <a:rPr lang="en-US" dirty="0"/>
              <a:t> ≤ 6 or </a:t>
            </a:r>
            <a:r>
              <a:rPr lang="en-US" i="1" dirty="0"/>
              <a:t>r</a:t>
            </a:r>
            <a:r>
              <a:rPr lang="en-US" dirty="0"/>
              <a:t> ≥ 16 at 0.05 level of significance. Therefore, we conclude that there is strong evidence of </a:t>
            </a:r>
            <a:r>
              <a:rPr lang="en-US" dirty="0" err="1"/>
              <a:t>nonrandomness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17.5.1 (cont.)</a:t>
            </a: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52600"/>
            <a:ext cx="8229600" cy="189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+mj-lt"/>
              <a:buAutoNum type="alphaLcPeriod" startAt="3"/>
            </a:pPr>
            <a:r>
              <a:rPr lang="pt-BR" dirty="0"/>
              <a:t> </a:t>
            </a:r>
            <a:r>
              <a:rPr lang="pt-BR" dirty="0">
                <a:solidFill>
                  <a:srgbClr val="0000FF"/>
                </a:solidFill>
              </a:rPr>
              <a:t>H H T H T T T H T H H T H T H H H T T H</a:t>
            </a:r>
            <a:r>
              <a:rPr lang="pt-BR" dirty="0"/>
              <a:t> </a:t>
            </a:r>
          </a:p>
          <a:p>
            <a:r>
              <a:rPr lang="en-US" b="1" dirty="0"/>
              <a:t>Solution</a:t>
            </a:r>
          </a:p>
          <a:p>
            <a:r>
              <a:rPr lang="en-US" i="1" dirty="0"/>
              <a:t>N</a:t>
            </a:r>
            <a:r>
              <a:rPr lang="en-US" dirty="0"/>
              <a:t> (the number of observations) = 20 </a:t>
            </a:r>
          </a:p>
          <a:p>
            <a:r>
              <a:rPr lang="en-US" i="1" dirty="0"/>
              <a:t>m</a:t>
            </a:r>
            <a:r>
              <a:rPr lang="en-US" dirty="0"/>
              <a:t> (the number of heads) = 11 </a:t>
            </a:r>
          </a:p>
          <a:p>
            <a:r>
              <a:rPr lang="en-US" i="1" dirty="0"/>
              <a:t>n</a:t>
            </a:r>
            <a:r>
              <a:rPr lang="en-US" dirty="0"/>
              <a:t> (the number of tails) = 9 </a:t>
            </a:r>
          </a:p>
          <a:p>
            <a:r>
              <a:rPr lang="en-US" i="1" dirty="0"/>
              <a:t>R</a:t>
            </a:r>
            <a:r>
              <a:rPr lang="en-US" dirty="0"/>
              <a:t> (the number of runs) = 13 </a:t>
            </a:r>
          </a:p>
          <a:p>
            <a:r>
              <a:rPr lang="en-US" dirty="0"/>
              <a:t>Using Appendix A Table M we see that </a:t>
            </a:r>
            <a:r>
              <a:rPr lang="en-US" i="1" dirty="0"/>
              <a:t>r</a:t>
            </a:r>
            <a:r>
              <a:rPr lang="en-US" dirty="0"/>
              <a:t> ≤ 6 or </a:t>
            </a:r>
            <a:r>
              <a:rPr lang="en-US" i="1" dirty="0"/>
              <a:t>r</a:t>
            </a:r>
            <a:r>
              <a:rPr lang="en-US" dirty="0"/>
              <a:t> ≥ 16 at 0.05 level of significance. Therefore, we conclude that there is no evidence of </a:t>
            </a:r>
            <a:r>
              <a:rPr lang="en-US" dirty="0" err="1"/>
              <a:t>nonrandomness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17.5.1 (cont.)</a:t>
            </a:r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76400"/>
            <a:ext cx="77724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The Admissions Office of a college records the gender of the first 28 applicants in the order their applications arrive. The data set is given as </a:t>
            </a:r>
          </a:p>
          <a:p>
            <a:pPr algn="ctr"/>
            <a:r>
              <a:rPr lang="en-US" dirty="0"/>
              <a:t>M F </a:t>
            </a:r>
            <a:r>
              <a:rPr lang="en-US" dirty="0" err="1"/>
              <a:t>F</a:t>
            </a:r>
            <a:r>
              <a:rPr lang="en-US" dirty="0"/>
              <a:t> M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F </a:t>
            </a:r>
            <a:r>
              <a:rPr lang="en-US" dirty="0" err="1"/>
              <a:t>F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dirty="0"/>
              <a:t> M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F M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/>
              <a:t>. </a:t>
            </a:r>
          </a:p>
          <a:p>
            <a:r>
              <a:rPr lang="en-US" dirty="0"/>
              <a:t>Is this sequence random? Test at the 0.05 level.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To test the randomness of this sequence at a 5% level of significance, we obtain </a:t>
            </a:r>
          </a:p>
          <a:p>
            <a:r>
              <a:rPr lang="en-US" i="1" dirty="0"/>
              <a:t>N</a:t>
            </a:r>
            <a:r>
              <a:rPr lang="en-US" dirty="0"/>
              <a:t> (the number of observations) = 28 </a:t>
            </a:r>
          </a:p>
          <a:p>
            <a:r>
              <a:rPr lang="en-US" i="1" dirty="0"/>
              <a:t>m</a:t>
            </a:r>
            <a:r>
              <a:rPr lang="en-US" dirty="0"/>
              <a:t> (the number of males) = 21 </a:t>
            </a:r>
          </a:p>
          <a:p>
            <a:r>
              <a:rPr lang="en-US" i="1" dirty="0"/>
              <a:t>n</a:t>
            </a:r>
            <a:r>
              <a:rPr lang="en-US" dirty="0"/>
              <a:t> (the number of females) = 7 </a:t>
            </a:r>
          </a:p>
          <a:p>
            <a:r>
              <a:rPr lang="en-US" i="1" dirty="0"/>
              <a:t>R</a:t>
            </a:r>
            <a:r>
              <a:rPr lang="en-US" dirty="0"/>
              <a:t> (the number of runs) = 7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</a:t>
            </a:r>
            <a:r>
              <a:rPr lang="en-US" i="1" dirty="0"/>
              <a:t>m</a:t>
            </a:r>
            <a:r>
              <a:rPr lang="en-US" dirty="0"/>
              <a:t> &gt; 20, we calculate</a:t>
            </a:r>
          </a:p>
          <a:p>
            <a:endParaRPr lang="en-US" dirty="0"/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303541"/>
              </p:ext>
            </p:extLst>
          </p:nvPr>
        </p:nvGraphicFramePr>
        <p:xfrm>
          <a:off x="1149350" y="2055813"/>
          <a:ext cx="186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5" name="Equation" r:id="rId3" imgW="1866600" imgH="825480" progId="Equation.DSMT4">
                  <p:embed/>
                </p:oleObj>
              </mc:Choice>
              <mc:Fallback>
                <p:oleObj name="Equation" r:id="rId3" imgW="186660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2055813"/>
                        <a:ext cx="1866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3124200" y="1981200"/>
          <a:ext cx="1905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6" name="Equation" r:id="rId5" imgW="1904760" imgH="888840" progId="Equation.DSMT4">
                  <p:embed/>
                </p:oleObj>
              </mc:Choice>
              <mc:Fallback>
                <p:oleObj name="Equation" r:id="rId5" imgW="190476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1905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5055066" y="2328411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7" name="Equation" r:id="rId7" imgW="901440" imgH="291960" progId="Equation.DSMT4">
                  <p:embed/>
                </p:oleObj>
              </mc:Choice>
              <mc:Fallback>
                <p:oleObj name="Equation" r:id="rId7" imgW="901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066" y="2328411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572463"/>
              </p:ext>
            </p:extLst>
          </p:nvPr>
        </p:nvGraphicFramePr>
        <p:xfrm>
          <a:off x="1131888" y="3113088"/>
          <a:ext cx="31623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8" name="Equation" r:id="rId9" imgW="3162240" imgH="1117440" progId="Equation.DSMT4">
                  <p:embed/>
                </p:oleObj>
              </mc:Choice>
              <mc:Fallback>
                <p:oleObj name="Equation" r:id="rId9" imgW="3162240" imgH="1117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3113088"/>
                        <a:ext cx="31623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1575033" y="4330700"/>
          <a:ext cx="4038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9" name="Equation" r:id="rId11" imgW="4038480" imgH="1155600" progId="Equation.DSMT4">
                  <p:embed/>
                </p:oleObj>
              </mc:Choice>
              <mc:Fallback>
                <p:oleObj name="Equation" r:id="rId11" imgW="4038480" imgH="1155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5033" y="4330700"/>
                        <a:ext cx="4038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5638800" y="4805377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0" name="Equation" r:id="rId13" imgW="914400" imgH="291960" progId="Equation.DSMT4">
                  <p:embed/>
                </p:oleObj>
              </mc:Choice>
              <mc:Fallback>
                <p:oleObj name="Equation" r:id="rId13" imgW="914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805377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</a:t>
            </a:r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828800"/>
            <a:ext cx="5486400" cy="3570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883339"/>
              </p:ext>
            </p:extLst>
          </p:nvPr>
        </p:nvGraphicFramePr>
        <p:xfrm>
          <a:off x="622300" y="1860550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9" name="Equation" r:id="rId4" imgW="1434960" imgH="914400" progId="Equation.DSMT4">
                  <p:embed/>
                </p:oleObj>
              </mc:Choice>
              <mc:Fallback>
                <p:oleObj name="Equation" r:id="rId4" imgW="143496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860550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837501" y="2903989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0" name="Equation" r:id="rId6" imgW="1434960" imgH="838080" progId="Equation.DSMT4">
                  <p:embed/>
                </p:oleObj>
              </mc:Choice>
              <mc:Fallback>
                <p:oleObj name="Equation" r:id="rId6" imgW="1434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501" y="2903989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837501" y="3894589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1" name="Equation" r:id="rId8" imgW="1143000" imgH="291960" progId="Equation.DSMT4">
                  <p:embed/>
                </p:oleObj>
              </mc:Choice>
              <mc:Fallback>
                <p:oleObj name="Equation" r:id="rId8" imgW="1143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501" y="3894589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test statistic is in the rejection region, reject the null hypothesis that the gender of arriving students follow a random sequence. </a:t>
            </a: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828925"/>
            <a:ext cx="77724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 following data random? 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16, 25, 52, 11, 38, 47, 12, 98, 4</a:t>
            </a: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How do you test randomness with a numerical set? Create a new data set comparing each value to the median value. To do this, substitute each value in the original data set with an A if it is above the median value, a B if it is below the median value, and eliminate any values that equal the median.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EA520D-DC73-4588-A89C-1BC3F29BA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Procedure for the Runs Test for Randomness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85DB8662-893C-4170-BB35-6D8B3E98DE10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22885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Assumptions: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data consists of an ordered sequence of two events.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 numerical data, the values in the ordered sequence will be compared to the median of the data, with values above the median categorized as A and values below the median categorized as B. Eliminate any values that equal the median.</a:t>
            </a:r>
          </a:p>
        </p:txBody>
      </p:sp>
    </p:spTree>
    <p:extLst>
      <p:ext uri="{BB962C8B-B14F-4D97-AF65-F5344CB8AC3E}">
        <p14:creationId xmlns:p14="http://schemas.microsoft.com/office/powerpoint/2010/main" val="14767460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: The data is random. </a:t>
            </a:r>
          </a:p>
          <a:p>
            <a:r>
              <a:rPr lang="en-US" i="1" dirty="0"/>
              <a:t>H</a:t>
            </a:r>
            <a:r>
              <a:rPr lang="en-US" i="1" baseline="-25000" dirty="0"/>
              <a:t>a</a:t>
            </a:r>
            <a:r>
              <a:rPr lang="en-US" dirty="0"/>
              <a:t>: The data is not random. </a:t>
            </a:r>
          </a:p>
          <a:p>
            <a:pPr algn="ctr"/>
            <a:r>
              <a:rPr lang="en-US" dirty="0"/>
              <a:t>Median = 25</a:t>
            </a:r>
          </a:p>
          <a:p>
            <a:pPr algn="ctr"/>
            <a:r>
              <a:rPr lang="en-US" dirty="0"/>
              <a:t> 16, 25, 52, 11, 38, 47, 12, 98, 4 </a:t>
            </a:r>
          </a:p>
          <a:p>
            <a:pPr algn="ctr"/>
            <a:r>
              <a:rPr lang="en-US" dirty="0"/>
              <a:t>B,  Ø,  A,  B,  A,  A,  B,  A,  B</a:t>
            </a:r>
          </a:p>
          <a:p>
            <a:r>
              <a:rPr lang="en-US" i="1" dirty="0"/>
              <a:t>m</a:t>
            </a:r>
            <a:r>
              <a:rPr lang="en-US" dirty="0"/>
              <a:t> (the number of A’s) = 4 </a:t>
            </a:r>
          </a:p>
          <a:p>
            <a:r>
              <a:rPr lang="en-US" i="1" dirty="0"/>
              <a:t>n</a:t>
            </a:r>
            <a:r>
              <a:rPr lang="en-US" dirty="0"/>
              <a:t> (the number of B’s) = 4 </a:t>
            </a:r>
          </a:p>
          <a:p>
            <a:r>
              <a:rPr lang="en-US" i="1" dirty="0"/>
              <a:t>R</a:t>
            </a:r>
            <a:r>
              <a:rPr lang="en-US" dirty="0"/>
              <a:t> (the number of runs) = 7 </a:t>
            </a:r>
          </a:p>
          <a:p>
            <a:r>
              <a:rPr lang="en-US" dirty="0"/>
              <a:t>critical values = 1,…, 9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Fail to reject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; there is no evidence of </a:t>
            </a:r>
            <a:r>
              <a:rPr lang="en-US" dirty="0" err="1"/>
              <a:t>nonrandomness</a:t>
            </a:r>
            <a:r>
              <a:rPr lang="en-US" dirty="0"/>
              <a:t>. 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038" y="2524125"/>
            <a:ext cx="77819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EA520D-DC73-4588-A89C-1BC3F29BA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Procedure for the Runs Test for Randomness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85DB8662-893C-4170-BB35-6D8B3E98DE10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207441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Hypothesis: </a:t>
            </a:r>
          </a:p>
          <a:p>
            <a:pPr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</a:rPr>
              <a:t>	H</a:t>
            </a:r>
            <a:r>
              <a:rPr lang="en-US" baseline="-25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sequence is random.</a:t>
            </a:r>
          </a:p>
          <a:p>
            <a:pPr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</a:rPr>
              <a:t>	H</a:t>
            </a:r>
            <a:r>
              <a:rPr lang="en-US" i="1" baseline="-25000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:  The sequence is not random.</a:t>
            </a:r>
          </a:p>
        </p:txBody>
      </p:sp>
    </p:spTree>
    <p:extLst>
      <p:ext uri="{BB962C8B-B14F-4D97-AF65-F5344CB8AC3E}">
        <p14:creationId xmlns:p14="http://schemas.microsoft.com/office/powerpoint/2010/main" val="18319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EA520D-DC73-4588-A89C-1BC3F29BA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Procedure for the Runs Test for Randomness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85DB8662-893C-4170-BB35-6D8B3E98DE10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Test Statistic: </a:t>
            </a:r>
          </a:p>
          <a:p>
            <a:pPr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are both less than or equal to 20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l-GR" i="1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i="1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 0.05, then the test statistic is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, the number of runs.</a:t>
            </a:r>
          </a:p>
          <a:p>
            <a:pPr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</a:rPr>
              <a:t>If either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greater than 20, then the test statistic is</a:t>
            </a:r>
          </a:p>
          <a:p>
            <a:pPr>
              <a:tabLst>
                <a:tab pos="461963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1963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80666F65-1D14-4A79-A1EE-EEEEE735B6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093276"/>
              </p:ext>
            </p:extLst>
          </p:nvPr>
        </p:nvGraphicFramePr>
        <p:xfrm>
          <a:off x="3663950" y="4121150"/>
          <a:ext cx="1816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9" name="Equation" r:id="rId3" imgW="1815840" imgH="977760" progId="Equation.DSMT4">
                  <p:embed/>
                </p:oleObj>
              </mc:Choice>
              <mc:Fallback>
                <p:oleObj name="Equation" r:id="rId3" imgW="1815840" imgH="977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63950" y="4121150"/>
                        <a:ext cx="1816100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755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EA520D-DC73-4588-A89C-1BC3F29BA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Procedure for the Runs Test for Randomness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85DB8662-893C-4170-BB35-6D8B3E98DE10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320087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the number of ordered observations,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461963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1963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1963" algn="l"/>
              </a:tabLst>
            </a:pPr>
            <a:endParaRPr lang="en-US" sz="500" dirty="0">
              <a:solidFill>
                <a:srgbClr val="000000"/>
              </a:solidFill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C6F0273E-CAE8-48FC-9235-9476A891E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389492"/>
              </p:ext>
            </p:extLst>
          </p:nvPr>
        </p:nvGraphicFramePr>
        <p:xfrm>
          <a:off x="996950" y="2301875"/>
          <a:ext cx="38100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3" name="Equation" r:id="rId3" imgW="3809880" imgH="2133360" progId="Equation.DSMT4">
                  <p:embed/>
                </p:oleObj>
              </mc:Choice>
              <mc:Fallback>
                <p:oleObj name="Equation" r:id="rId3" imgW="3809880" imgH="2133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6950" y="2301875"/>
                        <a:ext cx="3810000" cy="213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2778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EA520D-DC73-4588-A89C-1BC3F29BA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Procedure for the Runs Test for Randomness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85DB8662-893C-4170-BB35-6D8B3E98DE10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45352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Critical Values: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are both less than or equal to 20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l-GR" i="1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i="1" dirty="0" smtClean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 0.05,</a:t>
            </a:r>
          </a:p>
          <a:p>
            <a:pPr>
              <a:tabLst>
                <a:tab pos="282575" algn="l"/>
              </a:tabLst>
            </a:pPr>
            <a:r>
              <a:rPr lang="en-US" sz="2700" dirty="0">
                <a:solidFill>
                  <a:srgbClr val="000000"/>
                </a:solidFill>
              </a:rPr>
              <a:t>	Reject if </a:t>
            </a:r>
            <a:r>
              <a:rPr lang="en-US" sz="2700" i="1" dirty="0">
                <a:solidFill>
                  <a:srgbClr val="000000"/>
                </a:solidFill>
              </a:rPr>
              <a:t>R</a:t>
            </a:r>
            <a:r>
              <a:rPr lang="en-US" sz="2700" dirty="0">
                <a:solidFill>
                  <a:srgbClr val="000000"/>
                </a:solidFill>
              </a:rPr>
              <a:t> is in the two-sided rejection region defined 	by the critical values in the table for the Runs Test.</a:t>
            </a:r>
          </a:p>
          <a:p>
            <a:r>
              <a:rPr lang="en-US" dirty="0">
                <a:solidFill>
                  <a:srgbClr val="000000"/>
                </a:solidFill>
              </a:rPr>
              <a:t>If either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greater than 20,</a:t>
            </a:r>
          </a:p>
          <a:p>
            <a:pPr>
              <a:tabLst>
                <a:tab pos="282575" algn="l"/>
              </a:tabLst>
            </a:pPr>
            <a:r>
              <a:rPr lang="en-US" sz="2700" dirty="0">
                <a:solidFill>
                  <a:srgbClr val="000000"/>
                </a:solidFill>
              </a:rPr>
              <a:t>	Reject if 		where       is a critical value from </a:t>
            </a:r>
          </a:p>
          <a:p>
            <a:pPr>
              <a:tabLst>
                <a:tab pos="282575" algn="l"/>
              </a:tabLst>
            </a:pPr>
            <a:r>
              <a:rPr lang="en-US" sz="2700" dirty="0">
                <a:solidFill>
                  <a:srgbClr val="000000"/>
                </a:solidFill>
              </a:rPr>
              <a:t>	the standard normal table.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ADFAFE05-3590-4656-80E7-7F36D6D966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898401"/>
              </p:ext>
            </p:extLst>
          </p:nvPr>
        </p:nvGraphicFramePr>
        <p:xfrm>
          <a:off x="2052638" y="4706938"/>
          <a:ext cx="1181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9" name="Equation" r:id="rId3" imgW="1180800" imgH="609480" progId="Equation.DSMT4">
                  <p:embed/>
                </p:oleObj>
              </mc:Choice>
              <mc:Fallback>
                <p:oleObj name="Equation" r:id="rId3" imgW="1180800" imgH="609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2638" y="4706938"/>
                        <a:ext cx="11811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DB751B0F-5CA5-48C8-97C7-8E9DBC3059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84379"/>
              </p:ext>
            </p:extLst>
          </p:nvPr>
        </p:nvGraphicFramePr>
        <p:xfrm>
          <a:off x="4210050" y="4724400"/>
          <a:ext cx="469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0" name="Equation" r:id="rId5" imgW="469800" imgH="583920" progId="Equation.DSMT4">
                  <p:embed/>
                </p:oleObj>
              </mc:Choice>
              <mc:Fallback>
                <p:oleObj name="Equation" r:id="rId5" imgW="46980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10050" y="4724400"/>
                        <a:ext cx="4699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3777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us apply the runs test for randomness to each of the sequences of heads and tails seen earlier in this section. In each test the hypotheses are as follows. </a:t>
            </a:r>
          </a:p>
          <a:p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: The sequence is random. </a:t>
            </a:r>
          </a:p>
          <a:p>
            <a:r>
              <a:rPr lang="en-US" i="1" dirty="0"/>
              <a:t>H</a:t>
            </a:r>
            <a:r>
              <a:rPr lang="en-US" i="1" baseline="-25000" dirty="0"/>
              <a:t>a</a:t>
            </a:r>
            <a:r>
              <a:rPr lang="en-US" dirty="0"/>
              <a:t>: The sequence is not random.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+mj-lt"/>
              <a:buAutoNum type="alphaLcPeriod"/>
            </a:pP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>
                <a:solidFill>
                  <a:srgbClr val="0000FF"/>
                </a:solidFill>
              </a:rPr>
              <a:t>H H H H H T T T T T T T T T T H H H H H </a:t>
            </a:r>
          </a:p>
          <a:p>
            <a:r>
              <a:rPr lang="en-US" b="1" dirty="0"/>
              <a:t>Solution</a:t>
            </a:r>
          </a:p>
          <a:p>
            <a:r>
              <a:rPr lang="en-US" i="1" dirty="0"/>
              <a:t>N</a:t>
            </a:r>
            <a:r>
              <a:rPr lang="en-US" dirty="0"/>
              <a:t> (the number of observations) = 20 </a:t>
            </a:r>
          </a:p>
          <a:p>
            <a:r>
              <a:rPr lang="en-US" i="1" dirty="0"/>
              <a:t>m</a:t>
            </a:r>
            <a:r>
              <a:rPr lang="en-US" dirty="0"/>
              <a:t> (the number of heads) = </a:t>
            </a:r>
            <a:r>
              <a:rPr lang="en-US" i="1" dirty="0"/>
              <a:t>n</a:t>
            </a:r>
            <a:r>
              <a:rPr lang="en-US" dirty="0"/>
              <a:t> (the number of tails) = 10 </a:t>
            </a:r>
          </a:p>
          <a:p>
            <a:r>
              <a:rPr lang="en-US" i="1" dirty="0"/>
              <a:t>R</a:t>
            </a:r>
            <a:r>
              <a:rPr lang="en-US" dirty="0"/>
              <a:t> (the number of runs) = 3</a:t>
            </a:r>
          </a:p>
          <a:p>
            <a:r>
              <a:rPr lang="en-US" dirty="0"/>
              <a:t>Using Appendix A Table M we see that </a:t>
            </a:r>
            <a:r>
              <a:rPr lang="en-US" i="1" dirty="0"/>
              <a:t>r</a:t>
            </a:r>
            <a:r>
              <a:rPr lang="en-US" dirty="0"/>
              <a:t> ≤ 6 or </a:t>
            </a:r>
            <a:r>
              <a:rPr lang="en-US" i="1" dirty="0"/>
              <a:t>r</a:t>
            </a:r>
            <a:r>
              <a:rPr lang="en-US" dirty="0"/>
              <a:t> ≥ 16 at 0.05 level of significance. Therefore, we conclude that there is strong evidence of </a:t>
            </a:r>
            <a:r>
              <a:rPr lang="en-US" dirty="0" err="1"/>
              <a:t>nonrandomness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17.5.1 (cont.)</a:t>
            </a: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5325" y="1752600"/>
            <a:ext cx="77533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2603</TotalTime>
  <Words>891</Words>
  <Application>Microsoft Office PowerPoint</Application>
  <PresentationFormat>On-screen Show (4:3)</PresentationFormat>
  <Paragraphs>94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Cambria Math</vt:lpstr>
      <vt:lpstr>Calibri</vt:lpstr>
      <vt:lpstr>Office Theme</vt:lpstr>
      <vt:lpstr>MathType 6.0 Equation</vt:lpstr>
      <vt:lpstr>Equation</vt:lpstr>
      <vt:lpstr>Section 17.5</vt:lpstr>
      <vt:lpstr>Test Procedure for the Runs Test for Randomness</vt:lpstr>
      <vt:lpstr>Test Procedure for the Runs Test for Randomness</vt:lpstr>
      <vt:lpstr>Test Procedure for the Runs Test for Randomness</vt:lpstr>
      <vt:lpstr>Test Procedure for the Runs Test for Randomness</vt:lpstr>
      <vt:lpstr>Test Procedure for the Runs Test for Randomness</vt:lpstr>
      <vt:lpstr>Example 17.5.1 </vt:lpstr>
      <vt:lpstr>Example 17.5.1 (cont.)</vt:lpstr>
      <vt:lpstr>Example 17.5.1 (cont.)</vt:lpstr>
      <vt:lpstr>Example 17.5.1 (cont.)</vt:lpstr>
      <vt:lpstr>Example 17.5.1 (cont.)</vt:lpstr>
      <vt:lpstr>Example 17.5.1 (cont.)</vt:lpstr>
      <vt:lpstr>Example 17.5.1 (cont.)</vt:lpstr>
      <vt:lpstr>Example 17.5.2</vt:lpstr>
      <vt:lpstr>Example 17.5.2 (cont.)</vt:lpstr>
      <vt:lpstr>Example 17.5.2 (cont.)</vt:lpstr>
      <vt:lpstr>Example 17.5.2 (cont.)</vt:lpstr>
      <vt:lpstr>Example 17.5.2 (cont.)</vt:lpstr>
      <vt:lpstr>Example 17.5.3 </vt:lpstr>
      <vt:lpstr>Example 17.5.3 (cont.)</vt:lpstr>
      <vt:lpstr>Example 17.5.3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kanthi</cp:lastModifiedBy>
  <cp:revision>760</cp:revision>
  <dcterms:created xsi:type="dcterms:W3CDTF">2013-04-26T14:43:13Z</dcterms:created>
  <dcterms:modified xsi:type="dcterms:W3CDTF">2018-09-14T11:46:29Z</dcterms:modified>
</cp:coreProperties>
</file>