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6" r:id="rId3"/>
    <p:sldId id="267" r:id="rId4"/>
    <p:sldId id="268" r:id="rId5"/>
    <p:sldId id="26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embeddedFontLst>
    <p:embeddedFont>
      <p:font typeface="Roboto Condensed" panose="020B0604020202020204" charset="0"/>
      <p:regular r:id="rId18"/>
      <p:bold r:id="rId19"/>
      <p:italic r:id="rId20"/>
      <p:boldItalic r:id="rId21"/>
    </p:embeddedFont>
    <p:embeddedFont>
      <p:font typeface="Cambria Math" panose="02040503050406030204" pitchFamily="18" charset="0"/>
      <p:regular r:id="rId22"/>
    </p:embeddedFont>
    <p:embeddedFont>
      <p:font typeface="Calibri" panose="020F0502020204030204" pitchFamily="34" charset="0"/>
      <p:regular r:id="rId23"/>
      <p:bold r:id="rId24"/>
      <p:italic r:id="rId25"/>
      <p:boldItalic r:id="rId26"/>
    </p:embeddedFont>
    <p:embeddedFont>
      <p:font typeface="Open Sans" panose="020B060402020202020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 Hendrix" initials="RH" lastIdx="2" clrIdx="0">
    <p:extLst>
      <p:ext uri="{19B8F6BF-5375-455C-9EA6-DF929625EA0E}">
        <p15:presenceInfo xmlns:p15="http://schemas.microsoft.com/office/powerpoint/2012/main" userId="S-1-5-21-1482476501-413027322-842925246-109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FFFFCC"/>
    <a:srgbClr val="B2B2B2"/>
    <a:srgbClr val="5F5F5F"/>
    <a:srgbClr val="1F497D"/>
    <a:srgbClr val="00007E"/>
    <a:srgbClr val="366092"/>
    <a:srgbClr val="FF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>
      <p:cViewPr varScale="1">
        <p:scale>
          <a:sx n="114" d="100"/>
          <a:sy n="114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font" Target="fonts/font8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</a:t>
            </a:r>
            <a:r>
              <a:rPr lang="en-US" b="1" i="1" dirty="0" err="1">
                <a:solidFill>
                  <a:srgbClr val="1F497D"/>
                </a:solidFill>
              </a:rPr>
              <a:t>Kruskal</a:t>
            </a:r>
            <a:r>
              <a:rPr lang="en-US" b="1" i="1" dirty="0">
                <a:solidFill>
                  <a:srgbClr val="1F497D"/>
                </a:solidFill>
              </a:rPr>
              <a:t>-Wallis Test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</a:t>
            </a:r>
            <a:r>
              <a:rPr lang="en-US" i="1" dirty="0"/>
              <a:t>k</a:t>
            </a:r>
            <a:r>
              <a:rPr lang="en-US" dirty="0"/>
              <a:t> − 1 = 3 − 1 = 2 degrees of freedom. The critical value can be found in Table G of Appendix A as </a:t>
            </a:r>
          </a:p>
          <a:p>
            <a:r>
              <a:rPr lang="en-US" dirty="0"/>
              <a:t>                              Since 2.271 &lt; 5.991, we do not reject the null hypothesis and state that the house prices do not differ significantly in these three towns. 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289149"/>
              </p:ext>
            </p:extLst>
          </p:nvPr>
        </p:nvGraphicFramePr>
        <p:xfrm>
          <a:off x="469900" y="2249488"/>
          <a:ext cx="2438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7" name="Equation" r:id="rId3" imgW="2438280" imgH="558720" progId="Equation.DSMT4">
                  <p:embed/>
                </p:oleObj>
              </mc:Choice>
              <mc:Fallback>
                <p:oleObj name="Equation" r:id="rId3" imgW="243828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249488"/>
                        <a:ext cx="2438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1038" y="3657600"/>
            <a:ext cx="7781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traffic safety engineer records the braking distances of a test vehicle at a fixed speed using three different brake pads. Braking distances (in feet) and their respective ranks for brake pads of types A, B and C are given in the following table. Is there sufficient evidence at the 0.05 level to conclude that the braking distances for the three pads are not all the same?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563880" y="1828800"/>
          <a:ext cx="8046720" cy="2565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9685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Braking Distances (in feet) with Ranks 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4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3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97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116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101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94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103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96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95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127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126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r>
                        <a:rPr sz="2000" b="1" spc="-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Sum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21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55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4572000"/>
            <a:ext cx="82296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/>
              <a:t>The hypotheses for this test can be written as follows. </a:t>
            </a:r>
          </a:p>
          <a:p>
            <a:r>
              <a:rPr lang="en-US" sz="2600" i="1" dirty="0"/>
              <a:t>H</a:t>
            </a:r>
            <a:r>
              <a:rPr lang="en-US" sz="2600" baseline="-25000" dirty="0"/>
              <a:t>0</a:t>
            </a:r>
            <a:r>
              <a:rPr lang="en-US" sz="2600" dirty="0"/>
              <a:t>: The braking distances for the three pads are the same. </a:t>
            </a:r>
          </a:p>
          <a:p>
            <a:r>
              <a:rPr lang="en-US" sz="2600" i="1" dirty="0"/>
              <a:t>H</a:t>
            </a:r>
            <a:r>
              <a:rPr lang="en-US" sz="2600" i="1" baseline="-25000" dirty="0"/>
              <a:t>a</a:t>
            </a:r>
            <a:r>
              <a:rPr lang="en-US" sz="2600" dirty="0"/>
              <a:t>: At least one of the braking distances is different.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The ranks of the observations are given in the table. The sum of the ranks for each type of brake pad is found in the last row of the table.</a:t>
            </a:r>
          </a:p>
          <a:p>
            <a:pPr algn="ctr">
              <a:spcBef>
                <a:spcPts val="0"/>
              </a:spcBef>
            </a:pPr>
            <a:r>
              <a:rPr lang="pt-BR" i="1" dirty="0"/>
              <a:t>R</a:t>
            </a:r>
            <a:r>
              <a:rPr lang="pt-BR" baseline="-25000" dirty="0"/>
              <a:t>1</a:t>
            </a:r>
            <a:r>
              <a:rPr lang="pt-BR" dirty="0"/>
              <a:t> = 21      </a:t>
            </a:r>
            <a:r>
              <a:rPr lang="pt-BR" i="1" dirty="0"/>
              <a:t>R</a:t>
            </a:r>
            <a:r>
              <a:rPr lang="pt-BR" baseline="-25000" dirty="0"/>
              <a:t>2</a:t>
            </a:r>
            <a:r>
              <a:rPr lang="pt-BR" dirty="0"/>
              <a:t> = 55        </a:t>
            </a:r>
            <a:r>
              <a:rPr lang="pt-BR" i="1" dirty="0"/>
              <a:t>R</a:t>
            </a:r>
            <a:r>
              <a:rPr lang="pt-BR" baseline="-25000" dirty="0"/>
              <a:t>3</a:t>
            </a:r>
            <a:r>
              <a:rPr lang="pt-BR" dirty="0"/>
              <a:t> = 44</a:t>
            </a:r>
          </a:p>
          <a:p>
            <a:pPr>
              <a:spcBef>
                <a:spcPts val="0"/>
              </a:spcBef>
            </a:pPr>
            <a:r>
              <a:rPr lang="en-US" dirty="0"/>
              <a:t>We can now calculate the test statistic,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We find that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533650" y="3594100"/>
          <a:ext cx="4076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8" name="Equation" r:id="rId3" imgW="4076640" imgH="965160" progId="Equation.DSMT4">
                  <p:embed/>
                </p:oleObj>
              </mc:Choice>
              <mc:Fallback>
                <p:oleObj name="Equation" r:id="rId3" imgW="4076640" imgH="965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594100"/>
                        <a:ext cx="4076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371600" y="4834156"/>
          <a:ext cx="6108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9" name="Equation" r:id="rId5" imgW="6108480" imgH="1028520" progId="Equation.DSMT4">
                  <p:embed/>
                </p:oleObj>
              </mc:Choice>
              <mc:Fallback>
                <p:oleObj name="Equation" r:id="rId5" imgW="61084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34156"/>
                        <a:ext cx="6108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7505700" y="51816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0" name="Equation" r:id="rId7" imgW="1002960" imgH="291960" progId="Equation.DSMT4">
                  <p:embed/>
                </p:oleObj>
              </mc:Choice>
              <mc:Fallback>
                <p:oleObj name="Equation" r:id="rId7" imgW="1002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51816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346960"/>
          </a:xfrm>
        </p:spPr>
        <p:txBody>
          <a:bodyPr/>
          <a:lstStyle/>
          <a:p>
            <a:r>
              <a:rPr lang="en-US" dirty="0"/>
              <a:t>Referring to Appendix A, Table G, we see that </a:t>
            </a:r>
          </a:p>
          <a:p>
            <a:r>
              <a:rPr lang="en-US" dirty="0"/>
              <a:t>                         Because the test statistic exceeds the critical value (6.02 &gt; 5.991) we reject the null hypothesis and conclude that the braking distances are sufficiently different.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1295400"/>
            <a:ext cx="77343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938191"/>
              </p:ext>
            </p:extLst>
          </p:nvPr>
        </p:nvGraphicFramePr>
        <p:xfrm>
          <a:off x="469900" y="4063767"/>
          <a:ext cx="204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Equation" r:id="rId4" imgW="2044440" imgH="495000" progId="Equation.DSMT4">
                  <p:embed/>
                </p:oleObj>
              </mc:Choice>
              <mc:Fallback>
                <p:oleObj name="Equation" r:id="rId4" imgW="204444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4063767"/>
                        <a:ext cx="2044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12950C2-4F28-4B59-A09B-2FEE51CF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Assumptions: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random sample is taken from each of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possibly different populations.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Data is such that it can be ranked.</a:t>
            </a:r>
          </a:p>
        </p:txBody>
      </p:sp>
    </p:spTree>
    <p:extLst>
      <p:ext uri="{BB962C8B-B14F-4D97-AF65-F5344CB8AC3E}">
        <p14:creationId xmlns:p14="http://schemas.microsoft.com/office/powerpoint/2010/main" val="371804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12950C2-4F28-4B59-A09B-2FEE51CF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Hypothesis: </a:t>
            </a: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	H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  <a:latin typeface="+mj-lt"/>
                <a:ea typeface="Cambria Math" panose="02040503050406030204" pitchFamily="18" charset="0"/>
              </a:rPr>
              <a:t>The populations from which the samples were 	drawn have identical distributions.</a:t>
            </a:r>
            <a:endParaRPr lang="en-US" dirty="0">
              <a:solidFill>
                <a:srgbClr val="000000"/>
              </a:solidFill>
              <a:latin typeface="+mj-lt"/>
            </a:endParaRP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	H</a:t>
            </a:r>
            <a:r>
              <a:rPr lang="en-US" i="1" baseline="-25000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  <a:latin typeface="+mj-lt"/>
                <a:ea typeface="Cambria Math" panose="02040503050406030204" pitchFamily="18" charset="0"/>
              </a:rPr>
              <a:t>Not all populations have the same distribution.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79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12950C2-4F28-4B59-A09B-2FEE51CF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381027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Test Statistic: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341313" algn="l"/>
              </a:tabLst>
            </a:pPr>
            <a:r>
              <a:rPr lang="en-US" dirty="0">
                <a:solidFill>
                  <a:srgbClr val="000000"/>
                </a:solidFill>
              </a:rPr>
              <a:t>	where		      for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= 1, 2, …,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>
              <a:tabLst>
                <a:tab pos="341313" algn="l"/>
              </a:tabLst>
            </a:pPr>
            <a:endParaRPr lang="en-US" sz="1000" i="1" dirty="0">
              <a:solidFill>
                <a:srgbClr val="000000"/>
              </a:solidFill>
            </a:endParaRPr>
          </a:p>
          <a:p>
            <a:pPr>
              <a:tabLst>
                <a:tab pos="341313" algn="l"/>
              </a:tabLst>
            </a:pPr>
            <a:r>
              <a:rPr lang="en-US" i="1" dirty="0">
                <a:solidFill>
                  <a:srgbClr val="000000"/>
                </a:solidFill>
              </a:rPr>
              <a:t>	N</a:t>
            </a:r>
            <a:r>
              <a:rPr lang="en-US" dirty="0">
                <a:solidFill>
                  <a:srgbClr val="000000"/>
                </a:solidFill>
              </a:rPr>
              <a:t> is the total number of observations,</a:t>
            </a:r>
          </a:p>
          <a:p>
            <a:pPr>
              <a:tabLst>
                <a:tab pos="341313" algn="l"/>
              </a:tabLst>
            </a:pPr>
            <a:r>
              <a:rPr lang="en-US" dirty="0">
                <a:solidFill>
                  <a:srgbClr val="000000"/>
                </a:solidFill>
              </a:rPr>
              <a:t>	and </a:t>
            </a:r>
            <a:r>
              <a:rPr lang="en-US" i="1" dirty="0" err="1">
                <a:solidFill>
                  <a:srgbClr val="000000"/>
                </a:solidFill>
              </a:rPr>
              <a:t>r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 is the rank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baseline="-25000" dirty="0">
                <a:solidFill>
                  <a:srgbClr val="000000"/>
                </a:solidFill>
              </a:rPr>
              <a:t>, </a:t>
            </a:r>
            <a:r>
              <a:rPr lang="en-US" i="1" baseline="-25000" dirty="0">
                <a:solidFill>
                  <a:srgbClr val="000000"/>
                </a:solidFill>
              </a:rPr>
              <a:t>j</a:t>
            </a:r>
            <a:r>
              <a:rPr lang="en-US" dirty="0">
                <a:solidFill>
                  <a:srgbClr val="000000"/>
                </a:solidFill>
              </a:rPr>
              <a:t> among all observations.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xmlns="" id="{BA2A4EE1-857B-40CD-883D-92D92D654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340971"/>
              </p:ext>
            </p:extLst>
          </p:nvPr>
        </p:nvGraphicFramePr>
        <p:xfrm>
          <a:off x="2438400" y="2209800"/>
          <a:ext cx="4267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9" name="Equation" r:id="rId3" imgW="4267080" imgH="990360" progId="Equation.DSMT4">
                  <p:embed/>
                </p:oleObj>
              </mc:Choice>
              <mc:Fallback>
                <p:oleObj name="Equation" r:id="rId3" imgW="4267080" imgH="990360" progId="Equation.DSMT4">
                  <p:embed/>
                  <p:pic>
                    <p:nvPicPr>
                      <p:cNvPr id="686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09800"/>
                        <a:ext cx="4267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xmlns="" id="{5BE79CCC-9DE8-4FFB-8E63-5811C894F6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81952"/>
              </p:ext>
            </p:extLst>
          </p:nvPr>
        </p:nvGraphicFramePr>
        <p:xfrm>
          <a:off x="1905000" y="3144970"/>
          <a:ext cx="1295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0" name="Equation" r:id="rId5" imgW="1295280" imgH="1002960" progId="Equation.DSMT4">
                  <p:embed/>
                </p:oleObj>
              </mc:Choice>
              <mc:Fallback>
                <p:oleObj name="Equation" r:id="rId5" imgW="1295280" imgH="100296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xmlns="" id="{BA2A4EE1-857B-40CD-883D-92D92D654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44970"/>
                        <a:ext cx="1295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453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12950C2-4F28-4B59-A09B-2FEE51CF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Critical Values:</a:t>
            </a:r>
          </a:p>
          <a:p>
            <a:r>
              <a:rPr lang="en-US" dirty="0">
                <a:solidFill>
                  <a:srgbClr val="000000"/>
                </a:solidFill>
              </a:rPr>
              <a:t>Reject the null hypothesis if 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l-GR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l-GR" i="1" baseline="-250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sz="1500" i="1" baseline="-25000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l-GR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l-GR" i="1" baseline="-250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obtained from the chi-square table with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− 1 degrees of freedom.</a:t>
            </a:r>
          </a:p>
        </p:txBody>
      </p:sp>
    </p:spTree>
    <p:extLst>
      <p:ext uri="{BB962C8B-B14F-4D97-AF65-F5344CB8AC3E}">
        <p14:creationId xmlns:p14="http://schemas.microsoft.com/office/powerpoint/2010/main" val="228556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real estate agent sells single-family homes in the towns of Mouse Creek, Spring Valley, and Smyrna. Some homes for sale in these towns have the following prices (in thousands of dollars). 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1874520" y="3200400"/>
          <a:ext cx="5212080" cy="257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1780">
                <a:tc gridSpan="3">
                  <a:txBody>
                    <a:bodyPr/>
                    <a:lstStyle/>
                    <a:p>
                      <a:pPr marL="24828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/>
                        <a:t>Selling Prices (in </a:t>
                      </a:r>
                      <a:r>
                        <a:rPr sz="2000" spc="-5" dirty="0"/>
                        <a:t>thousands of</a:t>
                      </a:r>
                      <a:r>
                        <a:rPr sz="2000" spc="-65" dirty="0"/>
                        <a:t> </a:t>
                      </a:r>
                      <a:r>
                        <a:rPr sz="2000" dirty="0"/>
                        <a:t>dollars)</a:t>
                      </a:r>
                      <a:endParaRPr sz="2000" dirty="0">
                        <a:latin typeface="Open Sans"/>
                        <a:cs typeface="Open Sans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Mouse</a:t>
                      </a:r>
                      <a:r>
                        <a:rPr sz="2000" b="1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Creek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Spring</a:t>
                      </a:r>
                      <a:r>
                        <a:rPr sz="2000" b="1" spc="-2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Valley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Smyrna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114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147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142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168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164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222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219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289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389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cs typeface="STIX"/>
                        </a:rPr>
                        <a:t>489</a:t>
                      </a:r>
                      <a:endParaRPr sz="2000" dirty="0">
                        <a:solidFill>
                          <a:srgbClr val="000000"/>
                        </a:solidFill>
                        <a:latin typeface="+mn-lt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Kruskal-Wallis Test to check whether the house prices in these samples come from identical populations using </a:t>
            </a:r>
            <a:r>
              <a:rPr lang="el-GR" i="1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α</a:t>
            </a:r>
            <a:r>
              <a:rPr lang="en-US" dirty="0" smtClean="0"/>
              <a:t> </a:t>
            </a:r>
            <a:r>
              <a:rPr lang="en-US" dirty="0"/>
              <a:t>= 0.05.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</a:t>
            </a:r>
            <a:r>
              <a:rPr lang="en-US" i="1" dirty="0"/>
              <a:t>N</a:t>
            </a:r>
            <a:r>
              <a:rPr lang="en-US" dirty="0"/>
              <a:t> = 16 house prices are assigned overall ranks. In the following table, the ranks are shown in the column next to each observation.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 (cont.)</a:t>
            </a:r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1097280" y="1238250"/>
          <a:ext cx="6949440" cy="25717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9685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Selling Prices Ranked</a:t>
                      </a: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1701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Mouse</a:t>
                      </a:r>
                      <a:r>
                        <a:rPr sz="2000" b="1" spc="-3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Creek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Spring</a:t>
                      </a:r>
                      <a:r>
                        <a:rPr sz="2000" b="1" spc="-4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Valley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Smyrna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701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147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222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219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289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389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489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962400"/>
            <a:ext cx="82296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/>
              <a:t>The hypotheses for the test can be written as follows. </a:t>
            </a:r>
          </a:p>
          <a:p>
            <a:pPr marL="461963" indent="-461963"/>
            <a:r>
              <a:rPr lang="en-US" sz="2600" i="1" dirty="0"/>
              <a:t>H</a:t>
            </a:r>
            <a:r>
              <a:rPr lang="en-US" sz="2600" baseline="-25000" dirty="0"/>
              <a:t>0</a:t>
            </a:r>
            <a:r>
              <a:rPr lang="en-US" sz="2600" dirty="0"/>
              <a:t>: The samples come from populations with the same distribution. </a:t>
            </a:r>
          </a:p>
          <a:p>
            <a:pPr marL="461963" indent="-461963"/>
            <a:r>
              <a:rPr lang="en-US" sz="2600" i="1" dirty="0"/>
              <a:t>H</a:t>
            </a:r>
            <a:r>
              <a:rPr lang="en-US" sz="2600" i="1" baseline="-25000" dirty="0"/>
              <a:t>a</a:t>
            </a:r>
            <a:r>
              <a:rPr lang="en-US" sz="2600" dirty="0"/>
              <a:t>: The samples come from populations with different distributions.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ranks for each city are as follows. </a:t>
            </a:r>
          </a:p>
          <a:p>
            <a:r>
              <a:rPr lang="en-US" dirty="0"/>
              <a:t>Mouse Creek: 2 + 3 + 6 + 9 + 12 = 32 =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i="1" dirty="0"/>
              <a:t> </a:t>
            </a:r>
          </a:p>
          <a:p>
            <a:r>
              <a:rPr lang="en-US" dirty="0"/>
              <a:t>Spring Valley: 4 + 7 + 10 + 13 + 14 + 16 = 64 =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i="1" dirty="0"/>
              <a:t> </a:t>
            </a:r>
          </a:p>
          <a:p>
            <a:r>
              <a:rPr lang="pt-BR" dirty="0"/>
              <a:t>Smyrna: 1 + 5 + 8 + 11 + 15 = 40 = </a:t>
            </a:r>
            <a:r>
              <a:rPr lang="pt-BR" i="1" dirty="0"/>
              <a:t>R</a:t>
            </a:r>
            <a:r>
              <a:rPr lang="pt-BR" baseline="-25000" dirty="0"/>
              <a:t>3</a:t>
            </a:r>
            <a:r>
              <a:rPr lang="pt-BR" i="1" dirty="0"/>
              <a:t> </a:t>
            </a:r>
          </a:p>
          <a:p>
            <a:pPr>
              <a:spcBef>
                <a:spcPts val="1800"/>
              </a:spcBef>
            </a:pPr>
            <a:r>
              <a:rPr lang="en-US" dirty="0"/>
              <a:t>Hence using                                                      We get 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370589" y="3301767"/>
          <a:ext cx="420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0" name="Equation" r:id="rId3" imgW="4203360" imgH="990360" progId="Equation.DSMT4">
                  <p:embed/>
                </p:oleObj>
              </mc:Choice>
              <mc:Fallback>
                <p:oleObj name="Equation" r:id="rId3" imgW="420336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589" y="3301767"/>
                        <a:ext cx="420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1134378" y="4508733"/>
          <a:ext cx="566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1" name="Equation" r:id="rId5" imgW="5663880" imgH="1028520" progId="Equation.DSMT4">
                  <p:embed/>
                </p:oleObj>
              </mc:Choice>
              <mc:Fallback>
                <p:oleObj name="Equation" r:id="rId5" imgW="56638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378" y="4508733"/>
                        <a:ext cx="5664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6858000" y="4850934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2" name="Equation" r:id="rId7" imgW="1180800" imgH="279360" progId="Equation.DSMT4">
                  <p:embed/>
                </p:oleObj>
              </mc:Choice>
              <mc:Fallback>
                <p:oleObj name="Equation" r:id="rId7" imgW="1180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850934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698</Words>
  <Application>Microsoft Office PowerPoint</Application>
  <PresentationFormat>On-screen Show (4:3)</PresentationFormat>
  <Paragraphs>161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Symbol</vt:lpstr>
      <vt:lpstr>Roboto Condensed</vt:lpstr>
      <vt:lpstr>Cambria Math</vt:lpstr>
      <vt:lpstr>Calibri</vt:lpstr>
      <vt:lpstr>Open Sans</vt:lpstr>
      <vt:lpstr>Times New Roman</vt:lpstr>
      <vt:lpstr>STIX</vt:lpstr>
      <vt:lpstr>Office Theme</vt:lpstr>
      <vt:lpstr>Equation</vt:lpstr>
      <vt:lpstr>MathType 6.0 Equation</vt:lpstr>
      <vt:lpstr>Section 17.6</vt:lpstr>
      <vt:lpstr>The Kruskal-Wallis Test</vt:lpstr>
      <vt:lpstr>The Kruskal-Wallis Test</vt:lpstr>
      <vt:lpstr>The Kruskal-Wallis Test</vt:lpstr>
      <vt:lpstr>The Kruskal-Wallis Test</vt:lpstr>
      <vt:lpstr>Example 17.6.1 </vt:lpstr>
      <vt:lpstr>Example 17.6.1 (cont.)</vt:lpstr>
      <vt:lpstr>Example 17.6.1 (cont.)</vt:lpstr>
      <vt:lpstr>Example 17.6.1 (cont.)</vt:lpstr>
      <vt:lpstr>Example 17.6.1 (cont.)</vt:lpstr>
      <vt:lpstr>Example 17.6.2 </vt:lpstr>
      <vt:lpstr>Example 17.6.2 (cont.)</vt:lpstr>
      <vt:lpstr>Example 17.6.2 (cont.)</vt:lpstr>
      <vt:lpstr>Example 17.6.2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kanthi</cp:lastModifiedBy>
  <cp:revision>761</cp:revision>
  <dcterms:created xsi:type="dcterms:W3CDTF">2013-04-26T14:43:13Z</dcterms:created>
  <dcterms:modified xsi:type="dcterms:W3CDTF">2018-09-14T11:48:04Z</dcterms:modified>
</cp:coreProperties>
</file>