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58" r:id="rId3"/>
    <p:sldId id="259" r:id="rId4"/>
    <p:sldId id="272" r:id="rId5"/>
    <p:sldId id="276" r:id="rId6"/>
    <p:sldId id="277" r:id="rId7"/>
    <p:sldId id="289" r:id="rId8"/>
    <p:sldId id="273" r:id="rId9"/>
    <p:sldId id="274" r:id="rId10"/>
    <p:sldId id="278" r:id="rId11"/>
    <p:sldId id="279" r:id="rId12"/>
    <p:sldId id="280" r:id="rId13"/>
    <p:sldId id="281" r:id="rId14"/>
    <p:sldId id="282" r:id="rId15"/>
    <p:sldId id="283" r:id="rId16"/>
    <p:sldId id="284" r:id="rId17"/>
    <p:sldId id="285" r:id="rId18"/>
    <p:sldId id="286" r:id="rId19"/>
    <p:sldId id="28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00"/>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5" d="100"/>
          <a:sy n="105" d="100"/>
        </p:scale>
        <p:origin x="936"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7/12/2018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a:t>
            </a:r>
            <a:r>
              <a:rPr lang="en-US" b="1" dirty="0" smtClean="0">
                <a:solidFill>
                  <a:srgbClr val="1F497D"/>
                </a:solidFill>
                <a:latin typeface="Arial" charset="0"/>
                <a:cs typeface="Arial" charset="0"/>
              </a:rPr>
              <a:t>2.1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The Lords of Data</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2.1.1</a:t>
            </a:r>
            <a:endParaRPr lang="en-US" dirty="0"/>
          </a:p>
        </p:txBody>
      </p:sp>
      <p:sp>
        <p:nvSpPr>
          <p:cNvPr id="3" name="Content Placeholder 2"/>
          <p:cNvSpPr>
            <a:spLocks noGrp="1"/>
          </p:cNvSpPr>
          <p:nvPr>
            <p:ph idx="1"/>
          </p:nvPr>
        </p:nvSpPr>
        <p:spPr/>
        <p:txBody>
          <a:bodyPr>
            <a:normAutofit lnSpcReduction="10000"/>
          </a:bodyPr>
          <a:lstStyle/>
          <a:p>
            <a:r>
              <a:rPr lang="en-US" dirty="0" smtClean="0"/>
              <a:t>Suppose a new species of tomato has been genetically engineered to increase yields. </a:t>
            </a:r>
            <a:r>
              <a:rPr lang="en-US" dirty="0" smtClean="0"/>
              <a:t>How </a:t>
            </a:r>
            <a:r>
              <a:rPr lang="en-US" dirty="0" smtClean="0"/>
              <a:t>can we measure whether</a:t>
            </a:r>
            <a:r>
              <a:rPr lang="en-US" dirty="0" smtClean="0"/>
              <a:t> </a:t>
            </a:r>
            <a:r>
              <a:rPr lang="en-US" dirty="0" smtClean="0"/>
              <a:t>the new species </a:t>
            </a:r>
            <a:r>
              <a:rPr lang="en-US" dirty="0" smtClean="0"/>
              <a:t>produces </a:t>
            </a:r>
            <a:r>
              <a:rPr lang="en-US" dirty="0" smtClean="0"/>
              <a:t>higher yields?</a:t>
            </a:r>
          </a:p>
          <a:p>
            <a:r>
              <a:rPr lang="en-US" b="1" dirty="0" smtClean="0"/>
              <a:t>Solution</a:t>
            </a:r>
          </a:p>
          <a:p>
            <a:r>
              <a:rPr lang="en-US" dirty="0" smtClean="0"/>
              <a:t>In this experimental design, the plots of tomatoes will be divided into two groups, one that contains the new species and another that contains the unaltered variety. The plots containing the genetically engineered variety will be the treatment group, and the plots containing the standard variety will be the control group.</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2.1.1 (cont.)</a:t>
            </a:r>
            <a:endParaRPr lang="en-US" dirty="0"/>
          </a:p>
        </p:txBody>
      </p:sp>
      <p:sp>
        <p:nvSpPr>
          <p:cNvPr id="3" name="Content Placeholder 2"/>
          <p:cNvSpPr>
            <a:spLocks noGrp="1"/>
          </p:cNvSpPr>
          <p:nvPr>
            <p:ph idx="1"/>
          </p:nvPr>
        </p:nvSpPr>
        <p:spPr/>
        <p:txBody>
          <a:bodyPr/>
          <a:lstStyle/>
          <a:p>
            <a:r>
              <a:rPr lang="en-US" dirty="0" smtClean="0"/>
              <a:t>If the experiment is properly performed, any change in the response variable (yield) can be attributed to the explanatory variable (genetic engineering) and not to other variables that are controlled. </a:t>
            </a:r>
            <a:endParaRPr lang="en-US" dirty="0" smtClean="0"/>
          </a:p>
          <a:p>
            <a:endParaRPr lang="en-US" dirty="0" smtClean="0"/>
          </a:p>
          <a:p>
            <a:r>
              <a:rPr lang="en-US" dirty="0"/>
              <a:t>Variables like rainfall, amount of sunshine, or type of soil can affect the yield of tomatoes. These variables must be controlled in the experiment so that differences in yields between plots can be attributed just to the genetically-engineered species.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2.1.1 (cont.)</a:t>
            </a:r>
            <a:endParaRPr lang="en-US" dirty="0"/>
          </a:p>
        </p:txBody>
      </p:sp>
      <p:sp>
        <p:nvSpPr>
          <p:cNvPr id="6" name="Content Placeholder 5"/>
          <p:cNvSpPr>
            <a:spLocks noGrp="1"/>
          </p:cNvSpPr>
          <p:nvPr>
            <p:ph idx="1"/>
          </p:nvPr>
        </p:nvSpPr>
        <p:spPr>
          <a:xfrm>
            <a:off x="457200" y="1295400"/>
            <a:ext cx="8229600" cy="4572000"/>
          </a:xfrm>
        </p:spPr>
        <p:txBody>
          <a:bodyPr/>
          <a:lstStyle/>
          <a:p>
            <a:r>
              <a:rPr lang="en-US" dirty="0"/>
              <a:t>One possible method of controlling for these variables is to create small plots in the same field all with similar soil types. </a:t>
            </a:r>
          </a:p>
          <a:p>
            <a:endParaRPr lang="en-US"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57270" y="2819400"/>
            <a:ext cx="442946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2.1.1 (cont.)</a:t>
            </a:r>
            <a:endParaRPr lang="en-US" dirty="0"/>
          </a:p>
        </p:txBody>
      </p:sp>
      <p:sp>
        <p:nvSpPr>
          <p:cNvPr id="3" name="Content Placeholder 2"/>
          <p:cNvSpPr>
            <a:spLocks noGrp="1"/>
          </p:cNvSpPr>
          <p:nvPr>
            <p:ph idx="1"/>
          </p:nvPr>
        </p:nvSpPr>
        <p:spPr/>
        <p:txBody>
          <a:bodyPr/>
          <a:lstStyle/>
          <a:p>
            <a:r>
              <a:rPr lang="en-US" dirty="0" smtClean="0"/>
              <a:t>Several plots of each type of tomato are planted. Each plot contains only one type of tomato. Rainfall is measured and supplemented with irrigation to assure that each plot has the same amount of water. By controlling for these variables in this manner, we can say that any differences noted in the yield (response variable) between the genetically-engineered variety (treatment group) and the unaltered variety (control group) is due to genetic improvements (explanatory variable).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2.1.2</a:t>
            </a:r>
            <a:endParaRPr lang="en-US" dirty="0"/>
          </a:p>
        </p:txBody>
      </p:sp>
      <p:sp>
        <p:nvSpPr>
          <p:cNvPr id="3" name="Content Placeholder 2"/>
          <p:cNvSpPr>
            <a:spLocks noGrp="1"/>
          </p:cNvSpPr>
          <p:nvPr>
            <p:ph idx="1"/>
          </p:nvPr>
        </p:nvSpPr>
        <p:spPr/>
        <p:txBody>
          <a:bodyPr/>
          <a:lstStyle/>
          <a:p>
            <a:r>
              <a:rPr lang="en-US" dirty="0" smtClean="0"/>
              <a:t>Does an SAT preparation course improve performance on the SAT? </a:t>
            </a:r>
          </a:p>
          <a:p>
            <a:r>
              <a:rPr lang="en-US" b="1" dirty="0" smtClean="0"/>
              <a:t>Solution</a:t>
            </a:r>
          </a:p>
          <a:p>
            <a:r>
              <a:rPr lang="en-US" dirty="0" smtClean="0"/>
              <a:t>A group of high school students take the SAT. Then they are given an SAT preparation course. They retake the SAT. If the group’s second SAT performance improves, then it may be related to the SAT preparation course. </a:t>
            </a:r>
          </a:p>
          <a:p>
            <a:r>
              <a:rPr lang="en-US" b="1" dirty="0" smtClean="0"/>
              <a:t>Explanatory variable: </a:t>
            </a:r>
            <a:r>
              <a:rPr lang="en-US" dirty="0" smtClean="0"/>
              <a:t>SAT preparation course</a:t>
            </a:r>
            <a:r>
              <a:rPr lang="en-US" b="1" dirty="0" smtClean="0"/>
              <a:t> </a:t>
            </a:r>
          </a:p>
          <a:p>
            <a:r>
              <a:rPr lang="en-US" b="1" dirty="0" smtClean="0"/>
              <a:t>Response variable: </a:t>
            </a:r>
            <a:r>
              <a:rPr lang="en-US" dirty="0" smtClean="0"/>
              <a:t>SAT scores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2.1.2 (cont.)</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613442" y="1193334"/>
            <a:ext cx="8073357" cy="2159466"/>
          </a:xfrm>
          <a:prstGeom prst="rect">
            <a:avLst/>
          </a:prstGeom>
          <a:noFill/>
          <a:ln w="9525">
            <a:noFill/>
            <a:miter lim="800000"/>
            <a:headEnd/>
            <a:tailEnd/>
          </a:ln>
        </p:spPr>
      </p:pic>
      <p:sp>
        <p:nvSpPr>
          <p:cNvPr id="6" name="Rectangle 5"/>
          <p:cNvSpPr/>
          <p:nvPr/>
        </p:nvSpPr>
        <p:spPr>
          <a:xfrm>
            <a:off x="533400" y="3429000"/>
            <a:ext cx="8077200" cy="2677656"/>
          </a:xfrm>
          <a:prstGeom prst="rect">
            <a:avLst/>
          </a:prstGeom>
        </p:spPr>
        <p:txBody>
          <a:bodyPr wrap="square">
            <a:spAutoFit/>
          </a:bodyPr>
          <a:lstStyle/>
          <a:p>
            <a:r>
              <a:rPr lang="en-US" sz="2800" dirty="0" smtClean="0"/>
              <a:t>In this experiment there is only one group of students. Suppose there were two groups of students, one that had taken the course (treatment group) and one that had not (the control group). Could you assign any difference in results solely to the SAT preparation course?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2.1.2 (cont.)</a:t>
            </a:r>
            <a:endParaRPr lang="en-US" dirty="0"/>
          </a:p>
        </p:txBody>
      </p:sp>
      <p:sp>
        <p:nvSpPr>
          <p:cNvPr id="3" name="Content Placeholder 2"/>
          <p:cNvSpPr>
            <a:spLocks noGrp="1"/>
          </p:cNvSpPr>
          <p:nvPr>
            <p:ph idx="1"/>
          </p:nvPr>
        </p:nvSpPr>
        <p:spPr/>
        <p:txBody>
          <a:bodyPr/>
          <a:lstStyle/>
          <a:p>
            <a:r>
              <a:rPr lang="en-US" dirty="0" smtClean="0"/>
              <a:t>Because of potential differences in the cognitive abilities of the two groups of students, this experiment would be much more vulnerable to the justifiable criticism that the differences in student cognitive ability caused the difference in the group’s SAT performance rather than the SAT preparation course. However, by using the before and after method we have only one group of students and cognitive ability is controlled.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Placebos</a:t>
            </a:r>
            <a:endParaRPr lang="en-US" dirty="0"/>
          </a:p>
        </p:txBody>
      </p:sp>
      <p:sp>
        <p:nvSpPr>
          <p:cNvPr id="4"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smtClean="0">
                <a:solidFill>
                  <a:srgbClr val="000000"/>
                </a:solidFill>
              </a:rPr>
              <a:t>A </a:t>
            </a:r>
            <a:r>
              <a:rPr lang="en-US" b="1" dirty="0" smtClean="0">
                <a:solidFill>
                  <a:srgbClr val="C00000"/>
                </a:solidFill>
              </a:rPr>
              <a:t>placebo</a:t>
            </a:r>
            <a:r>
              <a:rPr lang="en-US" dirty="0" smtClean="0">
                <a:solidFill>
                  <a:srgbClr val="000000"/>
                </a:solidFill>
              </a:rPr>
              <a:t> is a fake treatment that has the potential to cause a response.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Double-Blind Study</a:t>
            </a:r>
            <a:endParaRPr lang="en-US" dirty="0"/>
          </a:p>
        </p:txBody>
      </p:sp>
      <p:sp>
        <p:nvSpPr>
          <p:cNvPr id="4"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b="1" dirty="0" smtClean="0">
                <a:solidFill>
                  <a:srgbClr val="C00000"/>
                </a:solidFill>
              </a:rPr>
              <a:t>Double-blind studies </a:t>
            </a:r>
            <a:r>
              <a:rPr lang="en-US" dirty="0" smtClean="0">
                <a:solidFill>
                  <a:srgbClr val="000000"/>
                </a:solidFill>
              </a:rPr>
              <a:t>are used to counteract the placebo effect. In a double-blind study the subjects are not told whether they are members of the treatment group or the control group. The evaluators (the persons that measure the response variable) are not told whether their subjects are members of the control or experimental group.</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4"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b="1" dirty="0" smtClean="0">
                <a:solidFill>
                  <a:srgbClr val="C00000"/>
                </a:solidFill>
              </a:rPr>
              <a:t>Bias</a:t>
            </a:r>
            <a:r>
              <a:rPr lang="en-US" dirty="0" smtClean="0">
                <a:solidFill>
                  <a:srgbClr val="000000"/>
                </a:solidFill>
              </a:rPr>
              <a:t> is the tendency to overestimate or underestimate the value of a certain population parameter.</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Method</a:t>
            </a:r>
            <a:endParaRPr lang="en-US" dirty="0"/>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smtClean="0">
                <a:solidFill>
                  <a:srgbClr val="000000"/>
                </a:solidFill>
              </a:rPr>
              <a:t>Procedure</a:t>
            </a:r>
            <a:endParaRPr lang="en-US" dirty="0">
              <a:solidFill>
                <a:srgbClr val="000000"/>
              </a:solidFill>
            </a:endParaRPr>
          </a:p>
          <a:p>
            <a:pPr marL="514350" indent="-514350">
              <a:buFont typeface="+mj-lt"/>
              <a:buAutoNum type="arabicPeriod"/>
            </a:pPr>
            <a:r>
              <a:rPr lang="en-US" dirty="0" smtClean="0">
                <a:solidFill>
                  <a:srgbClr val="000000"/>
                </a:solidFill>
              </a:rPr>
              <a:t>Gather information about the phenomenon being studied;</a:t>
            </a:r>
          </a:p>
          <a:p>
            <a:pPr marL="514350" indent="-514350">
              <a:buFont typeface="+mj-lt"/>
              <a:buAutoNum type="arabicPeriod"/>
            </a:pPr>
            <a:r>
              <a:rPr lang="en-US" dirty="0" smtClean="0">
                <a:solidFill>
                  <a:srgbClr val="000000"/>
                </a:solidFill>
              </a:rPr>
              <a:t>On the basis of the data, formulate a preliminary generalization or hypothesis;</a:t>
            </a:r>
          </a:p>
          <a:p>
            <a:pPr marL="514350" indent="-514350">
              <a:buFont typeface="+mj-lt"/>
              <a:buAutoNum type="arabicPeriod"/>
            </a:pPr>
            <a:r>
              <a:rPr lang="en-US" dirty="0" smtClean="0">
                <a:solidFill>
                  <a:srgbClr val="000000"/>
                </a:solidFill>
              </a:rPr>
              <a:t>Collect further data to test the hypothesis;</a:t>
            </a:r>
          </a:p>
          <a:p>
            <a:pPr marL="514350" indent="-514350">
              <a:buFont typeface="+mj-lt"/>
              <a:buAutoNum type="arabicPeriod"/>
            </a:pPr>
            <a:r>
              <a:rPr lang="en-US" dirty="0" smtClean="0">
                <a:solidFill>
                  <a:srgbClr val="000000"/>
                </a:solidFill>
              </a:rPr>
              <a:t>If the data and other subsequent experiments support the hypothesis, it becomes a law.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 Variables</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b="1" dirty="0" smtClean="0">
                <a:solidFill>
                  <a:srgbClr val="C00000"/>
                </a:solidFill>
              </a:rPr>
              <a:t>Confounding variables </a:t>
            </a:r>
            <a:r>
              <a:rPr lang="en-US" dirty="0" smtClean="0">
                <a:solidFill>
                  <a:srgbClr val="000000"/>
                </a:solidFill>
              </a:rPr>
              <a:t>are “extra” variables that are not accounted for during experimentation and can cause results to become skewed.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Method </a:t>
            </a:r>
            <a:endParaRPr lang="en-US" dirty="0"/>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smtClean="0">
                <a:solidFill>
                  <a:srgbClr val="000000"/>
                </a:solidFill>
              </a:rPr>
              <a:t>Procedure</a:t>
            </a:r>
            <a:endParaRPr lang="en-US" dirty="0">
              <a:solidFill>
                <a:srgbClr val="000000"/>
              </a:solidFill>
            </a:endParaRPr>
          </a:p>
          <a:p>
            <a:pPr marL="514350" indent="-514350">
              <a:buFont typeface="+mj-lt"/>
              <a:buAutoNum type="arabicPeriod"/>
            </a:pPr>
            <a:r>
              <a:rPr lang="en-US" dirty="0" smtClean="0">
                <a:solidFill>
                  <a:srgbClr val="000000"/>
                </a:solidFill>
              </a:rPr>
              <a:t>Clearly define the problem and any influential variables.</a:t>
            </a:r>
          </a:p>
          <a:p>
            <a:pPr marL="514350" indent="-514350">
              <a:buFont typeface="+mj-lt"/>
              <a:buAutoNum type="arabicPeriod"/>
            </a:pPr>
            <a:r>
              <a:rPr lang="en-US" dirty="0" smtClean="0">
                <a:solidFill>
                  <a:srgbClr val="000000"/>
                </a:solidFill>
              </a:rPr>
              <a:t>Decide upon objectives and decision criteria for choosing a solution.</a:t>
            </a:r>
          </a:p>
          <a:p>
            <a:pPr marL="514350" indent="-514350">
              <a:buFont typeface="+mj-lt"/>
              <a:buAutoNum type="arabicPeriod"/>
            </a:pPr>
            <a:r>
              <a:rPr lang="en-US" dirty="0" smtClean="0">
                <a:solidFill>
                  <a:srgbClr val="000000"/>
                </a:solidFill>
              </a:rPr>
              <a:t>Create alternative solutions.</a:t>
            </a:r>
          </a:p>
          <a:p>
            <a:pPr marL="514350" indent="-514350">
              <a:buFont typeface="+mj-lt"/>
              <a:buAutoNum type="arabicPeriod"/>
            </a:pPr>
            <a:r>
              <a:rPr lang="en-US" dirty="0" smtClean="0">
                <a:solidFill>
                  <a:srgbClr val="000000"/>
                </a:solidFill>
              </a:rPr>
              <a:t>Compare alternatives using the criteria established in the second step.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Method </a:t>
            </a:r>
            <a:endParaRPr lang="en-US" dirty="0"/>
          </a:p>
        </p:txBody>
      </p:sp>
      <p:sp>
        <p:nvSpPr>
          <p:cNvPr id="4"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algn="ctr"/>
            <a:r>
              <a:rPr lang="en-US" b="1" dirty="0" smtClean="0">
                <a:solidFill>
                  <a:srgbClr val="000000"/>
                </a:solidFill>
              </a:rPr>
              <a:t>Procedure (cont.)</a:t>
            </a:r>
            <a:endParaRPr lang="en-US" dirty="0">
              <a:solidFill>
                <a:srgbClr val="000000"/>
              </a:solidFill>
            </a:endParaRPr>
          </a:p>
          <a:p>
            <a:pPr marL="514350" indent="-514350">
              <a:buFont typeface="+mj-lt"/>
              <a:buAutoNum type="arabicPeriod" startAt="4"/>
            </a:pPr>
            <a:r>
              <a:rPr lang="en-US" dirty="0" smtClean="0">
                <a:solidFill>
                  <a:srgbClr val="000000"/>
                </a:solidFill>
              </a:rPr>
              <a:t>Implement the chosen alternative.</a:t>
            </a:r>
          </a:p>
          <a:p>
            <a:pPr marL="514350" indent="-514350">
              <a:buFont typeface="+mj-lt"/>
              <a:buAutoNum type="arabicPeriod" startAt="5"/>
            </a:pPr>
            <a:r>
              <a:rPr lang="en-US" dirty="0" smtClean="0">
                <a:solidFill>
                  <a:srgbClr val="000000"/>
                </a:solidFill>
              </a:rPr>
              <a:t>Check the results to make sure the desired results are achieved.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a:t>
            </a:r>
            <a:endParaRPr lang="en-US" dirty="0"/>
          </a:p>
        </p:txBody>
      </p:sp>
      <p:sp>
        <p:nvSpPr>
          <p:cNvPr id="3" name="Content Placeholder 2"/>
          <p:cNvSpPr>
            <a:spLocks noGrp="1"/>
          </p:cNvSpPr>
          <p:nvPr>
            <p:ph idx="1"/>
          </p:nvPr>
        </p:nvSpPr>
        <p:spPr/>
        <p:txBody>
          <a:bodyPr/>
          <a:lstStyle/>
          <a:p>
            <a:r>
              <a:rPr lang="en-US" dirty="0"/>
              <a:t>Essentially, there are two ways to obtain data: </a:t>
            </a:r>
            <a:r>
              <a:rPr lang="en-US" b="1" dirty="0"/>
              <a:t>observation</a:t>
            </a:r>
            <a:r>
              <a:rPr lang="en-US" dirty="0"/>
              <a:t> and </a:t>
            </a:r>
            <a:r>
              <a:rPr lang="en-US" b="1" dirty="0"/>
              <a:t>controlled </a:t>
            </a:r>
            <a:r>
              <a:rPr lang="en-US" b="1" dirty="0" smtClean="0"/>
              <a:t>experiments</a:t>
            </a:r>
            <a:r>
              <a:rPr lang="en-US" dirty="0" smtClean="0"/>
              <a:t>.</a:t>
            </a:r>
          </a:p>
          <a:p>
            <a:endParaRPr lang="en-US" dirty="0" smtClean="0"/>
          </a:p>
          <a:p>
            <a:r>
              <a:rPr lang="en-US" dirty="0" smtClean="0"/>
              <a:t>The </a:t>
            </a:r>
            <a:r>
              <a:rPr lang="en-US" dirty="0"/>
              <a:t>data collection method is related to the nature of the problem to be solved and the ethical and practical constraints of collecting data in some environment.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a:t>
            </a:r>
            <a:endParaRPr lang="en-US" dirty="0"/>
          </a:p>
        </p:txBody>
      </p:sp>
      <p:sp>
        <p:nvSpPr>
          <p:cNvPr id="4" name="Content Placeholder 3"/>
          <p:cNvSpPr>
            <a:spLocks noGrp="1"/>
          </p:cNvSpPr>
          <p:nvPr>
            <p:ph idx="1"/>
          </p:nvPr>
        </p:nvSpPr>
        <p:spPr>
          <a:xfrm>
            <a:off x="457200" y="1280160"/>
            <a:ext cx="8229600" cy="2332946"/>
          </a:xfrm>
          <a:ln w="28575">
            <a:solidFill>
              <a:srgbClr val="FF0000"/>
            </a:solidFill>
          </a:ln>
        </p:spPr>
        <p:txBody>
          <a:bodyPr>
            <a:spAutoFit/>
          </a:bodyPr>
          <a:lstStyle/>
          <a:p>
            <a:pPr marL="1588" indent="-1588" algn="ctr"/>
            <a:r>
              <a:rPr lang="en-US" dirty="0" smtClean="0">
                <a:solidFill>
                  <a:srgbClr val="000000"/>
                </a:solidFill>
                <a:latin typeface="Calibri" pitchFamily="34" charset="0"/>
              </a:rPr>
              <a:t>	</a:t>
            </a:r>
            <a:r>
              <a:rPr lang="en-US" b="1" dirty="0" smtClean="0">
                <a:solidFill>
                  <a:srgbClr val="000000"/>
                </a:solidFill>
                <a:latin typeface="Calibri" pitchFamily="34" charset="0"/>
              </a:rPr>
              <a:t>Caution</a:t>
            </a:r>
          </a:p>
          <a:p>
            <a:r>
              <a:rPr lang="en-US" dirty="0" smtClean="0">
                <a:solidFill>
                  <a:srgbClr val="000000"/>
                </a:solidFill>
              </a:rPr>
              <a:t>The conclusions suggested by statistics can be no stronger than the quality of the measurements which produced the statistical evidence. Fuzzy or confounded measurements must produce fragile conclusions.</a:t>
            </a:r>
            <a:endParaRPr lang="en-US" dirty="0">
              <a:solidFill>
                <a:srgbClr val="000000"/>
              </a:solidFill>
              <a:latin typeface="Calibri" pitchFamily="34" charset="0"/>
            </a:endParaRPr>
          </a:p>
        </p:txBody>
      </p:sp>
    </p:spTree>
    <p:extLst>
      <p:ext uri="{BB962C8B-B14F-4D97-AF65-F5344CB8AC3E}">
        <p14:creationId xmlns:p14="http://schemas.microsoft.com/office/powerpoint/2010/main" val="1128370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Variable</a:t>
            </a:r>
            <a:endParaRPr lang="en-US" dirty="0"/>
          </a:p>
        </p:txBody>
      </p:sp>
      <p:sp>
        <p:nvSpPr>
          <p:cNvPr id="4"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smtClean="0">
                <a:solidFill>
                  <a:srgbClr val="000000"/>
                </a:solidFill>
              </a:rPr>
              <a:t>A </a:t>
            </a:r>
            <a:r>
              <a:rPr lang="en-US" b="1" dirty="0" smtClean="0">
                <a:solidFill>
                  <a:srgbClr val="C00000"/>
                </a:solidFill>
              </a:rPr>
              <a:t>response variable </a:t>
            </a:r>
            <a:r>
              <a:rPr lang="en-US" dirty="0" smtClean="0">
                <a:solidFill>
                  <a:srgbClr val="000000"/>
                </a:solidFill>
              </a:rPr>
              <a:t>measures the outcome of interest in a study.</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Explanatory Variable</a:t>
            </a:r>
            <a:endParaRPr lang="en-US" dirty="0"/>
          </a:p>
        </p:txBody>
      </p:sp>
      <p:sp>
        <p:nvSpPr>
          <p:cNvPr id="4"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smtClean="0">
                <a:solidFill>
                  <a:srgbClr val="000000"/>
                </a:solidFill>
              </a:rPr>
              <a:t>An </a:t>
            </a:r>
            <a:r>
              <a:rPr lang="en-US" b="1" dirty="0" smtClean="0">
                <a:solidFill>
                  <a:srgbClr val="C00000"/>
                </a:solidFill>
              </a:rPr>
              <a:t>explanatory variable </a:t>
            </a:r>
            <a:r>
              <a:rPr lang="en-US" dirty="0" smtClean="0">
                <a:solidFill>
                  <a:srgbClr val="000000"/>
                </a:solidFill>
              </a:rPr>
              <a:t>causes or explains changes in a response variable.</a:t>
            </a:r>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804</Words>
  <Application>Microsoft Office PowerPoint</Application>
  <PresentationFormat>On-screen Show (4:3)</PresentationFormat>
  <Paragraphs>65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Office Theme</vt:lpstr>
      <vt:lpstr>Section 2.1</vt:lpstr>
      <vt:lpstr>The Scientific Method</vt:lpstr>
      <vt:lpstr>Confounding Variables</vt:lpstr>
      <vt:lpstr>Decision-Making Method </vt:lpstr>
      <vt:lpstr>Decision-Making Method </vt:lpstr>
      <vt:lpstr>Collecting Data</vt:lpstr>
      <vt:lpstr>Collecting Data</vt:lpstr>
      <vt:lpstr>Response Variable</vt:lpstr>
      <vt:lpstr>Explanatory Variable</vt:lpstr>
      <vt:lpstr>Example 2.1.1</vt:lpstr>
      <vt:lpstr>Example 2.1.1 (cont.)</vt:lpstr>
      <vt:lpstr>Example 2.1.1 (cont.)</vt:lpstr>
      <vt:lpstr>Example 2.1.1 (cont.)</vt:lpstr>
      <vt:lpstr>Example 2.1.2</vt:lpstr>
      <vt:lpstr>Example 2.1.2 (cont.)</vt:lpstr>
      <vt:lpstr>Example 2.1.2 (cont.)</vt:lpstr>
      <vt:lpstr>Placebos</vt:lpstr>
      <vt:lpstr>Double-Blind Study</vt:lpstr>
      <vt:lpstr>Bias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Kara Roche</cp:lastModifiedBy>
  <cp:revision>50</cp:revision>
  <dcterms:created xsi:type="dcterms:W3CDTF">2013-04-26T14:43:13Z</dcterms:created>
  <dcterms:modified xsi:type="dcterms:W3CDTF">2018-07-12T18:43:41Z</dcterms:modified>
</cp:coreProperties>
</file>