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0" r:id="rId3"/>
    <p:sldId id="278" r:id="rId4"/>
    <p:sldId id="301" r:id="rId5"/>
    <p:sldId id="290" r:id="rId6"/>
    <p:sldId id="302" r:id="rId7"/>
    <p:sldId id="303" r:id="rId8"/>
    <p:sldId id="294" r:id="rId9"/>
    <p:sldId id="295" r:id="rId10"/>
    <p:sldId id="304" r:id="rId11"/>
    <p:sldId id="297" r:id="rId12"/>
    <p:sldId id="306" r:id="rId13"/>
    <p:sldId id="299" r:id="rId14"/>
    <p:sldId id="28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05" d="100"/>
          <a:sy n="105" d="100"/>
        </p:scale>
        <p:origin x="1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Baseball-reference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2.3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 smtClean="0">
                <a:solidFill>
                  <a:srgbClr val="1F497D"/>
                </a:solidFill>
              </a:rPr>
              <a:t>Time Series Data vs. Cross-Sectional Data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2.3.3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 anchor="b"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graphed data </a:t>
            </a:r>
            <a:r>
              <a:rPr lang="en-US" dirty="0" smtClean="0"/>
              <a:t>suggests </a:t>
            </a:r>
            <a:r>
              <a:rPr lang="en-US" dirty="0" smtClean="0"/>
              <a:t>that there is strong evidence of an upward trend until about 1980, and then the data begins to trend downward after 1980. However, the data never seems to gravitate towards a central value, thus the time series is nonstationary.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056" y="1097280"/>
            <a:ext cx="4439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0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2.3.4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U.S. is a large country that depends greatly on the use of automobiles for transportation. Let’s look at the data on automobile registration and see if there are any trends.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2.3.4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48" y="1143000"/>
            <a:ext cx="59263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2.3.4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graph </a:t>
            </a:r>
            <a:r>
              <a:rPr lang="en-US" dirty="0" smtClean="0"/>
              <a:t>reveals </a:t>
            </a:r>
            <a:r>
              <a:rPr lang="en-US" dirty="0"/>
              <a:t>an obvious upward trend in vehicle registration. The trend is probably attributable to population increases during the period.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854" y="1143000"/>
            <a:ext cx="532014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Data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Cross-sectional data </a:t>
            </a:r>
            <a:r>
              <a:rPr lang="en-US" dirty="0" smtClean="0">
                <a:solidFill>
                  <a:srgbClr val="000000"/>
                </a:solidFill>
              </a:rPr>
              <a:t>are measurements created at approximately the same period of time.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80160"/>
            <a:ext cx="82296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Time series 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data originates as measurements usually taken from some process over equally spaced intervals of time.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 batting average represents the percentage of the time a player gets on base as a result of a hit. In major league baseball the better players have batting averages between .300 and .400, which means they get on base as a result of a hit between 30% and 40% of the time.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 smtClean="0"/>
              <a:t>following table is a list of the batting average champions of the American League since </a:t>
            </a:r>
            <a:r>
              <a:rPr lang="en-US" dirty="0" smtClean="0"/>
              <a:t>1970.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2.3.1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en-US" sz="1400" dirty="0" smtClean="0">
                <a:hlinkClick r:id="rId2" action="ppaction://hlinkfile"/>
              </a:rPr>
              <a:t>Baseball-reference.com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52" y="1066800"/>
            <a:ext cx="407411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2.3.1 (cont.)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19200"/>
            <a:ext cx="6840458" cy="42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2.3.1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8229600" cy="47396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Glancing at a plot of the data suggests the conditions for stationary seem to be met. The time series seems to be wobbling around a central value and the dispersion around the central value is reasonably constant throughout the series. Thus, the series appears to be stationary.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132930"/>
            <a:ext cx="3657600" cy="22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3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2.3.2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95" y="1143000"/>
            <a:ext cx="3016805" cy="480060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447800"/>
            <a:ext cx="8229600" cy="457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National Interagency Fire Center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Look at the wildfire data in the </a:t>
            </a:r>
            <a:r>
              <a:rPr lang="en-US" dirty="0" smtClean="0"/>
              <a:t>given table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4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2.3.2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variation in the </a:t>
            </a:r>
            <a:r>
              <a:rPr lang="en-US" dirty="0" smtClean="0"/>
              <a:t>data </a:t>
            </a:r>
            <a:r>
              <a:rPr lang="en-US" dirty="0"/>
              <a:t>seems to be increasing over time, and the central value around which those variations occur is also increasing. Thus the series seems to meet the conditions of a nonstationary series.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179" y="1085088"/>
            <a:ext cx="51231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2.3.3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divorce rate data </a:t>
            </a:r>
            <a:r>
              <a:rPr lang="en-US" dirty="0" smtClean="0"/>
              <a:t>below.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1952"/>
            <a:ext cx="6541434" cy="40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384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Section 2.3</vt:lpstr>
      <vt:lpstr>Time Series</vt:lpstr>
      <vt:lpstr>Example 2.3.1</vt:lpstr>
      <vt:lpstr>Example 2.3.1 (cont.)</vt:lpstr>
      <vt:lpstr>Example 2.3.1 (cont.)</vt:lpstr>
      <vt:lpstr>Example 2.3.1 (cont.)</vt:lpstr>
      <vt:lpstr>Example 2.3.2</vt:lpstr>
      <vt:lpstr>Example 2.3.2 (cont.)</vt:lpstr>
      <vt:lpstr>Example 2.3.3</vt:lpstr>
      <vt:lpstr>Example 2.3.3 (cont.)</vt:lpstr>
      <vt:lpstr>Example 2.3.4</vt:lpstr>
      <vt:lpstr>Example 2.3.4 (cont.)</vt:lpstr>
      <vt:lpstr>Example 2.3.4 (cont.)</vt:lpstr>
      <vt:lpstr>Cross-Sectional Data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Kara Roche</cp:lastModifiedBy>
  <cp:revision>87</cp:revision>
  <dcterms:created xsi:type="dcterms:W3CDTF">2013-04-26T14:43:13Z</dcterms:created>
  <dcterms:modified xsi:type="dcterms:W3CDTF">2018-07-12T19:46:16Z</dcterms:modified>
</cp:coreProperties>
</file>