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89" r:id="rId4"/>
    <p:sldId id="291" r:id="rId5"/>
    <p:sldId id="290" r:id="rId6"/>
    <p:sldId id="287" r:id="rId7"/>
    <p:sldId id="288" r:id="rId8"/>
    <p:sldId id="259" r:id="rId9"/>
    <p:sldId id="292" r:id="rId10"/>
    <p:sldId id="293" r:id="rId11"/>
    <p:sldId id="285" r:id="rId12"/>
    <p:sldId id="294" r:id="rId13"/>
    <p:sldId id="295" r:id="rId14"/>
    <p:sldId id="296" r:id="rId15"/>
    <p:sldId id="297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0000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105" d="100"/>
          <a:sy n="105" d="100"/>
        </p:scale>
        <p:origin x="162" y="114"/>
      </p:cViewPr>
      <p:guideLst>
        <p:guide orient="horz" pos="8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7/12/2018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</a:t>
            </a: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3.2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 smtClean="0">
                <a:solidFill>
                  <a:srgbClr val="1F497D"/>
                </a:solidFill>
              </a:rPr>
              <a:t>Displaying Qualitative Data Graphically 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Bar Charts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39640"/>
          </a:xfrm>
        </p:spPr>
        <p:txBody>
          <a:bodyPr>
            <a:normAutofit/>
          </a:bodyPr>
          <a:lstStyle/>
          <a:p>
            <a:r>
              <a:rPr lang="en-US" dirty="0"/>
              <a:t>Stacked bar charts are an interesting variation on the standard bar chart.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55" y="2246376"/>
            <a:ext cx="73625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9472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Definition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b="1" dirty="0" smtClean="0">
                <a:solidFill>
                  <a:srgbClr val="C00000"/>
                </a:solidFill>
              </a:rPr>
              <a:t>pie chart </a:t>
            </a:r>
            <a:r>
              <a:rPr lang="en-US" dirty="0" smtClean="0">
                <a:solidFill>
                  <a:srgbClr val="000000"/>
                </a:solidFill>
              </a:rPr>
              <a:t>(or </a:t>
            </a:r>
            <a:r>
              <a:rPr lang="en-US" b="1" dirty="0" smtClean="0">
                <a:solidFill>
                  <a:srgbClr val="C00000"/>
                </a:solidFill>
              </a:rPr>
              <a:t>circle graph</a:t>
            </a:r>
            <a:r>
              <a:rPr lang="en-US" dirty="0" smtClean="0">
                <a:solidFill>
                  <a:srgbClr val="000000"/>
                </a:solidFill>
              </a:rPr>
              <a:t>) is a graph used to display categorical data as slices of a circle. The size of each slice is proportional to the amount or frequency in each category. The proportion of the total that each slice represents is often displayed as a percentage on the chart. These percentages should total 100%.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circle represents the total “pie” available, and the slices are proportional to </a:t>
            </a:r>
            <a:r>
              <a:rPr lang="en-US" dirty="0" smtClean="0"/>
              <a:t>the amount </a:t>
            </a:r>
            <a:r>
              <a:rPr lang="en-US" dirty="0"/>
              <a:t>in each </a:t>
            </a:r>
            <a:r>
              <a:rPr lang="en-US" dirty="0" smtClean="0"/>
              <a:t>category.</a:t>
            </a:r>
          </a:p>
          <a:p>
            <a:endParaRPr lang="en-US" dirty="0"/>
          </a:p>
          <a:p>
            <a:r>
              <a:rPr lang="en-US" dirty="0" smtClean="0"/>
              <a:t>One </a:t>
            </a:r>
            <a:r>
              <a:rPr lang="en-US" dirty="0"/>
              <a:t>of the advantages of the pie chart is the ability to </a:t>
            </a:r>
            <a:r>
              <a:rPr lang="en-US" dirty="0" smtClean="0"/>
              <a:t>easily compare </a:t>
            </a:r>
            <a:r>
              <a:rPr lang="en-US" dirty="0"/>
              <a:t>the total in each of the classifications to the total number of observations.</a:t>
            </a:r>
          </a:p>
        </p:txBody>
      </p:sp>
    </p:spTree>
    <p:extLst>
      <p:ext uri="{BB962C8B-B14F-4D97-AF65-F5344CB8AC3E}">
        <p14:creationId xmlns:p14="http://schemas.microsoft.com/office/powerpoint/2010/main" val="25259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8494" y="1279525"/>
            <a:ext cx="34270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pie charts are useful displays of categorical data, they have their </a:t>
            </a:r>
            <a:r>
              <a:rPr lang="en-US" dirty="0" smtClean="0"/>
              <a:t>limitations. </a:t>
            </a:r>
          </a:p>
          <a:p>
            <a:endParaRPr lang="en-US" dirty="0"/>
          </a:p>
          <a:p>
            <a:r>
              <a:rPr lang="en-US" dirty="0" smtClean="0"/>
              <a:t>Once </a:t>
            </a:r>
            <a:r>
              <a:rPr lang="en-US" dirty="0"/>
              <a:t>the number of categories rises above ten, the information conveyed by a </a:t>
            </a:r>
            <a:r>
              <a:rPr lang="en-US" dirty="0" smtClean="0"/>
              <a:t>pie chart </a:t>
            </a:r>
            <a:r>
              <a:rPr lang="en-US" dirty="0"/>
              <a:t>is less meaningful. As Figure 3.2.11 and Figure 3.2.12 demonstrate, when </a:t>
            </a:r>
            <a:r>
              <a:rPr lang="en-US" dirty="0" smtClean="0"/>
              <a:t>the number </a:t>
            </a:r>
            <a:r>
              <a:rPr lang="en-US" dirty="0"/>
              <a:t>of employees increases from 5 to 40, using a pie chart to show the </a:t>
            </a:r>
            <a:r>
              <a:rPr lang="en-US" dirty="0" smtClean="0"/>
              <a:t>percentage of </a:t>
            </a:r>
            <a:r>
              <a:rPr lang="en-US" dirty="0"/>
              <a:t>sales for each employee is not as informative.</a:t>
            </a:r>
          </a:p>
        </p:txBody>
      </p:sp>
    </p:spTree>
    <p:extLst>
      <p:ext uri="{BB962C8B-B14F-4D97-AF65-F5344CB8AC3E}">
        <p14:creationId xmlns:p14="http://schemas.microsoft.com/office/powerpoint/2010/main" val="474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08" y="1280160"/>
            <a:ext cx="651830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Definition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bar chart </a:t>
            </a:r>
            <a:r>
              <a:rPr lang="en-US" dirty="0" smtClean="0">
                <a:solidFill>
                  <a:srgbClr val="000000"/>
                </a:solidFill>
              </a:rPr>
              <a:t>is a simple graphical display in which the length of each bar corresponds to the number of observations in a category.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Aesthetics of Bar Chart Construction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Bar charts can be constructed horizontally or vertically.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the categories have some associated order, they maintain that order in the bar chart.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Miscellaneous or “other” categories should be listed at the bottom of the chart (if oriented horizontally) or at the far right (if oriented vertically).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difference in bar length is the principal visual feature in comparing differences in category amounts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Aesthetics of Bar Chart Construction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Bar widths should be chosen that are pleasing visually and should not </a:t>
            </a:r>
            <a:r>
              <a:rPr lang="en-US" dirty="0" smtClean="0"/>
              <a:t>be allowed </a:t>
            </a:r>
            <a:r>
              <a:rPr lang="en-US" dirty="0"/>
              <a:t>to vary within a particular chart.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Appropriate </a:t>
            </a:r>
            <a:r>
              <a:rPr lang="en-US" dirty="0"/>
              <a:t>shading, </a:t>
            </a:r>
            <a:r>
              <a:rPr lang="en-US" dirty="0" smtClean="0"/>
              <a:t>crosshatching, and </a:t>
            </a:r>
            <a:r>
              <a:rPr lang="en-US" dirty="0"/>
              <a:t>coloring of the bars can help </a:t>
            </a:r>
            <a:r>
              <a:rPr lang="en-US" dirty="0" smtClean="0"/>
              <a:t>in presenting </a:t>
            </a:r>
            <a:r>
              <a:rPr lang="en-US" dirty="0"/>
              <a:t>the data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spacing between bars can dramatically affect the perception of </a:t>
            </a:r>
            <a:r>
              <a:rPr lang="en-US" dirty="0" smtClean="0"/>
              <a:t>the graph.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Gridlines extended into the body of the chart are often useful and may </a:t>
            </a:r>
            <a:r>
              <a:rPr lang="en-US" dirty="0" smtClean="0"/>
              <a:t>be included </a:t>
            </a:r>
            <a:r>
              <a:rPr lang="en-US" dirty="0"/>
              <a:t>if deemed helpful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Aesthetics of Bar Chart Construction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there is sufficient room on the graphs, labels should be provided for each bar (category) and for each axis.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Notes </a:t>
            </a:r>
            <a:r>
              <a:rPr lang="en-US" dirty="0"/>
              <a:t>on sources of data or other footnotes should be given below the chart.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Aesthetics of Bar Chart Construction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Scales </a:t>
            </a:r>
            <a:r>
              <a:rPr lang="en-US" dirty="0"/>
              <a:t>for the axes should </a:t>
            </a:r>
            <a:r>
              <a:rPr lang="en-US" dirty="0" smtClean="0"/>
              <a:t>be chosen </a:t>
            </a:r>
            <a:r>
              <a:rPr lang="en-US" dirty="0"/>
              <a:t>that will most effectively allow for the desired comparisons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Unless there </a:t>
            </a:r>
            <a:r>
              <a:rPr lang="en-US" dirty="0"/>
              <a:t>is a good reason, the axis used to measure the bars should start </a:t>
            </a:r>
            <a:r>
              <a:rPr lang="en-US" dirty="0" smtClean="0"/>
              <a:t>at zero</a:t>
            </a:r>
            <a:r>
              <a:rPr lang="en-US" dirty="0"/>
              <a:t>. Otherwise, the axis can be stretched to exaggerate differences in the </a:t>
            </a:r>
            <a:r>
              <a:rPr lang="en-US" dirty="0" smtClean="0"/>
              <a:t>bar lengths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3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Aesthetics of Bar Chart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Figures 3.2.2 and 3.2.3 are plots of the same </a:t>
            </a:r>
            <a:r>
              <a:rPr lang="en-US" dirty="0" smtClean="0"/>
              <a:t>data.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608" y="2057400"/>
            <a:ext cx="649141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Definition</a:t>
            </a:r>
            <a:endParaRPr lang="en-US" dirty="0">
              <a:solidFill>
                <a:srgbClr val="000000"/>
              </a:solidFill>
            </a:endParaRPr>
          </a:p>
          <a:p>
            <a:pPr marL="514350" indent="-514350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Pareto chart </a:t>
            </a:r>
            <a:r>
              <a:rPr lang="en-US" dirty="0" smtClean="0">
                <a:solidFill>
                  <a:srgbClr val="000000"/>
                </a:solidFill>
              </a:rPr>
              <a:t>is a bar graph whose bars are </a:t>
            </a:r>
          </a:p>
          <a:p>
            <a:pPr marL="514350" indent="-514350"/>
            <a:r>
              <a:rPr lang="en-US" dirty="0" smtClean="0">
                <a:solidFill>
                  <a:srgbClr val="000000"/>
                </a:solidFill>
              </a:rPr>
              <a:t>arranged in decreasing order of frequency.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 Chart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969" y="2209800"/>
            <a:ext cx="4764431" cy="3657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39640"/>
          </a:xfrm>
        </p:spPr>
        <p:txBody>
          <a:bodyPr>
            <a:normAutofit/>
          </a:bodyPr>
          <a:lstStyle/>
          <a:p>
            <a:r>
              <a:rPr lang="en-US" dirty="0"/>
              <a:t>The following Pareto chart shows the cinema attendance in 2014 for 15 selected countries.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Economist: Pocket World in Figures 201 Edition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07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557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Section 3.2</vt:lpstr>
      <vt:lpstr>Bar Chart</vt:lpstr>
      <vt:lpstr>The Aesthetics of Bar Chart Construction</vt:lpstr>
      <vt:lpstr>The Aesthetics of Bar Chart Construction</vt:lpstr>
      <vt:lpstr>The Aesthetics of Bar Chart Construction</vt:lpstr>
      <vt:lpstr>The Aesthetics of Bar Chart Construction</vt:lpstr>
      <vt:lpstr>The Aesthetics of Bar Chart Construction</vt:lpstr>
      <vt:lpstr>Pareto Chart</vt:lpstr>
      <vt:lpstr>Pareto Chart</vt:lpstr>
      <vt:lpstr>Stacked Bar Charts</vt:lpstr>
      <vt:lpstr>Pie Chart</vt:lpstr>
      <vt:lpstr>Pie Chart</vt:lpstr>
      <vt:lpstr>Pie Chart</vt:lpstr>
      <vt:lpstr>Pie Chart</vt:lpstr>
      <vt:lpstr>Pie Chart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Kara Roche</cp:lastModifiedBy>
  <cp:revision>59</cp:revision>
  <dcterms:created xsi:type="dcterms:W3CDTF">2013-04-26T14:43:13Z</dcterms:created>
  <dcterms:modified xsi:type="dcterms:W3CDTF">2018-07-12T20:33:40Z</dcterms:modified>
</cp:coreProperties>
</file>