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1"/>
  </p:notesMasterIdLst>
  <p:handoutMasterIdLst>
    <p:handoutMasterId r:id="rId12"/>
  </p:handoutMasterIdLst>
  <p:sldIdLst>
    <p:sldId id="256" r:id="rId2"/>
    <p:sldId id="296" r:id="rId3"/>
    <p:sldId id="297" r:id="rId4"/>
    <p:sldId id="285" r:id="rId5"/>
    <p:sldId id="286" r:id="rId6"/>
    <p:sldId id="298" r:id="rId7"/>
    <p:sldId id="293" r:id="rId8"/>
    <p:sldId id="294" r:id="rId9"/>
    <p:sldId id="295" r:id="rId10"/>
  </p:sldIdLst>
  <p:sldSz cx="9144000" cy="6858000" type="screen4x3"/>
  <p:notesSz cx="6858000" cy="9144000"/>
  <p:embeddedFontLst>
    <p:embeddedFont>
      <p:font typeface="Calibri" panose="020F0502020204030204" pitchFamily="34" charset="0"/>
      <p:regular r:id="rId13"/>
      <p:bold r:id="rId14"/>
      <p:italic r:id="rId15"/>
      <p:boldItalic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497D"/>
    <a:srgbClr val="000000"/>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05" d="100"/>
          <a:sy n="105" d="100"/>
        </p:scale>
        <p:origin x="642"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7/11/2018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7/11/2018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a:t>
            </a:r>
            <a:r>
              <a:rPr lang="en-US" b="1" dirty="0" smtClean="0">
                <a:solidFill>
                  <a:srgbClr val="1F497D"/>
                </a:solidFill>
                <a:latin typeface="Arial" charset="0"/>
                <a:cs typeface="Arial" charset="0"/>
              </a:rPr>
              <a:t>3.3</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Constructing Frequency Distributions for Quantitative Data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3.3.1</a:t>
            </a:r>
            <a:endParaRPr lang="en-US" dirty="0"/>
          </a:p>
        </p:txBody>
      </p:sp>
      <p:sp>
        <p:nvSpPr>
          <p:cNvPr id="3" name="Content Placeholder 2"/>
          <p:cNvSpPr>
            <a:spLocks noGrp="1"/>
          </p:cNvSpPr>
          <p:nvPr>
            <p:ph idx="1"/>
          </p:nvPr>
        </p:nvSpPr>
        <p:spPr/>
        <p:txBody>
          <a:bodyPr>
            <a:normAutofit/>
          </a:bodyPr>
          <a:lstStyle/>
          <a:p>
            <a:r>
              <a:rPr lang="en-US" dirty="0" smtClean="0"/>
              <a:t>A data set containing the heart rates of 50 students is given below. However, looking at the individual data is not very revealing. Even with only 50 observations, there are just too many data values to get a good idea of the measurements. </a:t>
            </a:r>
            <a:endParaRPr lang="en-US" b="1" i="1" dirty="0"/>
          </a:p>
        </p:txBody>
      </p:sp>
      <p:graphicFrame>
        <p:nvGraphicFramePr>
          <p:cNvPr id="5" name="Table 4"/>
          <p:cNvGraphicFramePr>
            <a:graphicFrameLocks noGrp="1"/>
          </p:cNvGraphicFramePr>
          <p:nvPr>
            <p:extLst>
              <p:ext uri="{D42A27DB-BD31-4B8C-83A1-F6EECF244321}">
                <p14:modId xmlns:p14="http://schemas.microsoft.com/office/powerpoint/2010/main" val="4053052668"/>
              </p:ext>
            </p:extLst>
          </p:nvPr>
        </p:nvGraphicFramePr>
        <p:xfrm>
          <a:off x="2286000" y="3566160"/>
          <a:ext cx="4572000" cy="2225040"/>
        </p:xfrm>
        <a:graphic>
          <a:graphicData uri="http://schemas.openxmlformats.org/drawingml/2006/table">
            <a:tbl>
              <a:tblPr firstRow="1" bandRow="1">
                <a:tableStyleId>{5C22544A-7EE6-4342-B048-85BDC9FD1C3A}</a:tableStyleId>
              </a:tblPr>
              <a:tblGrid>
                <a:gridCol w="457200"/>
                <a:gridCol w="457200"/>
                <a:gridCol w="457200"/>
                <a:gridCol w="457200"/>
                <a:gridCol w="457200"/>
                <a:gridCol w="457200"/>
                <a:gridCol w="457200"/>
                <a:gridCol w="457200"/>
                <a:gridCol w="457200"/>
                <a:gridCol w="457200"/>
              </a:tblGrid>
              <a:tr h="386311">
                <a:tc gridSpan="10">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smtClean="0">
                          <a:solidFill>
                            <a:schemeClr val="lt1"/>
                          </a:solidFill>
                          <a:latin typeface="+mn-lt"/>
                          <a:ea typeface="+mn-ea"/>
                          <a:cs typeface="+mn-cs"/>
                        </a:rPr>
                        <a:t>Heart Rates (per min.) of 50 Students </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r>
              <a:tr h="356595">
                <a:tc>
                  <a:txBody>
                    <a:bodyPr/>
                    <a:lstStyle/>
                    <a:p>
                      <a:pPr algn="ctr"/>
                      <a:r>
                        <a:rPr lang="en-US" dirty="0" smtClean="0">
                          <a:solidFill>
                            <a:srgbClr val="000000"/>
                          </a:solidFill>
                        </a:rPr>
                        <a:t>77</a:t>
                      </a:r>
                      <a:endParaRPr lang="en-US" dirty="0">
                        <a:solidFill>
                          <a:srgbClr val="000000"/>
                        </a:solidFill>
                      </a:endParaRPr>
                    </a:p>
                  </a:txBody>
                  <a:tcPr/>
                </a:tc>
                <a:tc>
                  <a:txBody>
                    <a:bodyPr/>
                    <a:lstStyle/>
                    <a:p>
                      <a:pPr algn="ctr"/>
                      <a:r>
                        <a:rPr lang="en-US" dirty="0" smtClean="0">
                          <a:solidFill>
                            <a:srgbClr val="000000"/>
                          </a:solidFill>
                        </a:rPr>
                        <a:t>84</a:t>
                      </a:r>
                      <a:endParaRPr lang="en-US" dirty="0">
                        <a:solidFill>
                          <a:srgbClr val="000000"/>
                        </a:solidFill>
                      </a:endParaRPr>
                    </a:p>
                  </a:txBody>
                  <a:tcPr/>
                </a:tc>
                <a:tc>
                  <a:txBody>
                    <a:bodyPr/>
                    <a:lstStyle/>
                    <a:p>
                      <a:pPr algn="ctr"/>
                      <a:r>
                        <a:rPr lang="en-US" dirty="0" smtClean="0">
                          <a:solidFill>
                            <a:srgbClr val="000000"/>
                          </a:solidFill>
                        </a:rPr>
                        <a:t>79</a:t>
                      </a:r>
                      <a:endParaRPr lang="en-US" dirty="0">
                        <a:solidFill>
                          <a:srgbClr val="000000"/>
                        </a:solidFill>
                      </a:endParaRPr>
                    </a:p>
                  </a:txBody>
                  <a:tcPr/>
                </a:tc>
                <a:tc>
                  <a:txBody>
                    <a:bodyPr/>
                    <a:lstStyle/>
                    <a:p>
                      <a:pPr algn="ctr"/>
                      <a:r>
                        <a:rPr lang="en-US" dirty="0" smtClean="0">
                          <a:solidFill>
                            <a:srgbClr val="000000"/>
                          </a:solidFill>
                        </a:rPr>
                        <a:t>90</a:t>
                      </a:r>
                      <a:endParaRPr lang="en-US" dirty="0">
                        <a:solidFill>
                          <a:srgbClr val="000000"/>
                        </a:solidFill>
                      </a:endParaRPr>
                    </a:p>
                  </a:txBody>
                  <a:tcPr/>
                </a:tc>
                <a:tc>
                  <a:txBody>
                    <a:bodyPr/>
                    <a:lstStyle/>
                    <a:p>
                      <a:pPr algn="ctr"/>
                      <a:r>
                        <a:rPr lang="en-US" dirty="0" smtClean="0">
                          <a:solidFill>
                            <a:srgbClr val="000000"/>
                          </a:solidFill>
                        </a:rPr>
                        <a:t>67</a:t>
                      </a:r>
                      <a:endParaRPr lang="en-US" dirty="0">
                        <a:solidFill>
                          <a:srgbClr val="000000"/>
                        </a:solidFill>
                      </a:endParaRPr>
                    </a:p>
                  </a:txBody>
                  <a:tcPr/>
                </a:tc>
                <a:tc>
                  <a:txBody>
                    <a:bodyPr/>
                    <a:lstStyle/>
                    <a:p>
                      <a:pPr algn="ctr"/>
                      <a:r>
                        <a:rPr lang="en-US" dirty="0" smtClean="0">
                          <a:solidFill>
                            <a:srgbClr val="000000"/>
                          </a:solidFill>
                        </a:rPr>
                        <a:t>84</a:t>
                      </a:r>
                      <a:endParaRPr lang="en-US" dirty="0">
                        <a:solidFill>
                          <a:srgbClr val="000000"/>
                        </a:solidFill>
                      </a:endParaRPr>
                    </a:p>
                  </a:txBody>
                  <a:tcPr/>
                </a:tc>
                <a:tc>
                  <a:txBody>
                    <a:bodyPr/>
                    <a:lstStyle/>
                    <a:p>
                      <a:pPr algn="ctr"/>
                      <a:r>
                        <a:rPr lang="en-US" dirty="0" smtClean="0">
                          <a:solidFill>
                            <a:srgbClr val="000000"/>
                          </a:solidFill>
                        </a:rPr>
                        <a:t>82</a:t>
                      </a:r>
                      <a:endParaRPr lang="en-US" dirty="0">
                        <a:solidFill>
                          <a:srgbClr val="000000"/>
                        </a:solidFill>
                      </a:endParaRPr>
                    </a:p>
                  </a:txBody>
                  <a:tcPr/>
                </a:tc>
                <a:tc>
                  <a:txBody>
                    <a:bodyPr/>
                    <a:lstStyle/>
                    <a:p>
                      <a:pPr algn="ctr"/>
                      <a:r>
                        <a:rPr lang="en-US" dirty="0" smtClean="0">
                          <a:solidFill>
                            <a:srgbClr val="000000"/>
                          </a:solidFill>
                        </a:rPr>
                        <a:t>74</a:t>
                      </a:r>
                      <a:endParaRPr lang="en-US" dirty="0">
                        <a:solidFill>
                          <a:srgbClr val="000000"/>
                        </a:solidFill>
                      </a:endParaRPr>
                    </a:p>
                  </a:txBody>
                  <a:tcPr/>
                </a:tc>
                <a:tc>
                  <a:txBody>
                    <a:bodyPr/>
                    <a:lstStyle/>
                    <a:p>
                      <a:pPr algn="ctr"/>
                      <a:r>
                        <a:rPr lang="en-US" dirty="0" smtClean="0">
                          <a:solidFill>
                            <a:srgbClr val="000000"/>
                          </a:solidFill>
                        </a:rPr>
                        <a:t>88</a:t>
                      </a:r>
                      <a:endParaRPr lang="en-US" dirty="0">
                        <a:solidFill>
                          <a:srgbClr val="000000"/>
                        </a:solidFill>
                      </a:endParaRPr>
                    </a:p>
                  </a:txBody>
                  <a:tcPr/>
                </a:tc>
                <a:tc>
                  <a:txBody>
                    <a:bodyPr/>
                    <a:lstStyle/>
                    <a:p>
                      <a:pPr algn="ctr"/>
                      <a:r>
                        <a:rPr lang="en-US" dirty="0" smtClean="0">
                          <a:solidFill>
                            <a:srgbClr val="000000"/>
                          </a:solidFill>
                        </a:rPr>
                        <a:t>75</a:t>
                      </a:r>
                      <a:endParaRPr lang="en-US" dirty="0">
                        <a:solidFill>
                          <a:srgbClr val="000000"/>
                        </a:solidFill>
                      </a:endParaRPr>
                    </a:p>
                  </a:txBody>
                  <a:tcPr/>
                </a:tc>
              </a:tr>
              <a:tr h="356595">
                <a:tc>
                  <a:txBody>
                    <a:bodyPr/>
                    <a:lstStyle/>
                    <a:p>
                      <a:pPr algn="ctr"/>
                      <a:r>
                        <a:rPr lang="en-US" dirty="0" smtClean="0">
                          <a:solidFill>
                            <a:srgbClr val="000000"/>
                          </a:solidFill>
                        </a:rPr>
                        <a:t>69</a:t>
                      </a:r>
                      <a:endParaRPr lang="en-US" dirty="0">
                        <a:solidFill>
                          <a:srgbClr val="000000"/>
                        </a:solidFill>
                      </a:endParaRPr>
                    </a:p>
                  </a:txBody>
                  <a:tcPr/>
                </a:tc>
                <a:tc>
                  <a:txBody>
                    <a:bodyPr/>
                    <a:lstStyle/>
                    <a:p>
                      <a:pPr algn="ctr"/>
                      <a:r>
                        <a:rPr lang="en-US" dirty="0" smtClean="0">
                          <a:solidFill>
                            <a:srgbClr val="000000"/>
                          </a:solidFill>
                        </a:rPr>
                        <a:t>81</a:t>
                      </a:r>
                      <a:endParaRPr lang="en-US" dirty="0">
                        <a:solidFill>
                          <a:srgbClr val="000000"/>
                        </a:solidFill>
                      </a:endParaRPr>
                    </a:p>
                  </a:txBody>
                  <a:tcPr/>
                </a:tc>
                <a:tc>
                  <a:txBody>
                    <a:bodyPr/>
                    <a:lstStyle/>
                    <a:p>
                      <a:pPr algn="ctr"/>
                      <a:r>
                        <a:rPr lang="en-US" dirty="0" smtClean="0">
                          <a:solidFill>
                            <a:srgbClr val="000000"/>
                          </a:solidFill>
                        </a:rPr>
                        <a:t>94</a:t>
                      </a:r>
                      <a:endParaRPr lang="en-US" dirty="0">
                        <a:solidFill>
                          <a:srgbClr val="000000"/>
                        </a:solidFill>
                      </a:endParaRPr>
                    </a:p>
                  </a:txBody>
                  <a:tcPr/>
                </a:tc>
                <a:tc>
                  <a:txBody>
                    <a:bodyPr/>
                    <a:lstStyle/>
                    <a:p>
                      <a:pPr algn="ctr"/>
                      <a:r>
                        <a:rPr lang="en-US" dirty="0" smtClean="0">
                          <a:solidFill>
                            <a:srgbClr val="000000"/>
                          </a:solidFill>
                        </a:rPr>
                        <a:t>68</a:t>
                      </a:r>
                      <a:endParaRPr lang="en-US" dirty="0">
                        <a:solidFill>
                          <a:srgbClr val="000000"/>
                        </a:solidFill>
                      </a:endParaRPr>
                    </a:p>
                  </a:txBody>
                  <a:tcPr/>
                </a:tc>
                <a:tc>
                  <a:txBody>
                    <a:bodyPr/>
                    <a:lstStyle/>
                    <a:p>
                      <a:pPr algn="ctr"/>
                      <a:r>
                        <a:rPr lang="en-US" dirty="0" smtClean="0">
                          <a:solidFill>
                            <a:srgbClr val="000000"/>
                          </a:solidFill>
                        </a:rPr>
                        <a:t>65</a:t>
                      </a:r>
                      <a:endParaRPr lang="en-US" dirty="0">
                        <a:solidFill>
                          <a:srgbClr val="000000"/>
                        </a:solidFill>
                      </a:endParaRPr>
                    </a:p>
                  </a:txBody>
                  <a:tcPr/>
                </a:tc>
                <a:tc>
                  <a:txBody>
                    <a:bodyPr/>
                    <a:lstStyle/>
                    <a:p>
                      <a:pPr algn="ctr"/>
                      <a:r>
                        <a:rPr lang="en-US" dirty="0" smtClean="0">
                          <a:solidFill>
                            <a:srgbClr val="000000"/>
                          </a:solidFill>
                        </a:rPr>
                        <a:t>86</a:t>
                      </a:r>
                      <a:endParaRPr lang="en-US" dirty="0">
                        <a:solidFill>
                          <a:srgbClr val="000000"/>
                        </a:solidFill>
                      </a:endParaRPr>
                    </a:p>
                  </a:txBody>
                  <a:tcPr/>
                </a:tc>
                <a:tc>
                  <a:txBody>
                    <a:bodyPr/>
                    <a:lstStyle/>
                    <a:p>
                      <a:pPr algn="ctr"/>
                      <a:r>
                        <a:rPr lang="en-US" dirty="0" smtClean="0">
                          <a:solidFill>
                            <a:srgbClr val="000000"/>
                          </a:solidFill>
                        </a:rPr>
                        <a:t>78</a:t>
                      </a:r>
                      <a:endParaRPr lang="en-US" dirty="0">
                        <a:solidFill>
                          <a:srgbClr val="000000"/>
                        </a:solidFill>
                      </a:endParaRPr>
                    </a:p>
                  </a:txBody>
                  <a:tcPr/>
                </a:tc>
                <a:tc>
                  <a:txBody>
                    <a:bodyPr/>
                    <a:lstStyle/>
                    <a:p>
                      <a:pPr algn="ctr"/>
                      <a:r>
                        <a:rPr lang="en-US" dirty="0" smtClean="0">
                          <a:solidFill>
                            <a:srgbClr val="000000"/>
                          </a:solidFill>
                        </a:rPr>
                        <a:t>79</a:t>
                      </a:r>
                      <a:endParaRPr lang="en-US" dirty="0">
                        <a:solidFill>
                          <a:srgbClr val="000000"/>
                        </a:solidFill>
                      </a:endParaRPr>
                    </a:p>
                  </a:txBody>
                  <a:tcPr/>
                </a:tc>
                <a:tc>
                  <a:txBody>
                    <a:bodyPr/>
                    <a:lstStyle/>
                    <a:p>
                      <a:pPr algn="ctr"/>
                      <a:r>
                        <a:rPr lang="en-US" dirty="0" smtClean="0">
                          <a:solidFill>
                            <a:srgbClr val="000000"/>
                          </a:solidFill>
                        </a:rPr>
                        <a:t>79</a:t>
                      </a:r>
                      <a:endParaRPr lang="en-US" dirty="0">
                        <a:solidFill>
                          <a:srgbClr val="000000"/>
                        </a:solidFill>
                      </a:endParaRPr>
                    </a:p>
                  </a:txBody>
                  <a:tcPr/>
                </a:tc>
                <a:tc>
                  <a:txBody>
                    <a:bodyPr/>
                    <a:lstStyle/>
                    <a:p>
                      <a:pPr algn="ctr"/>
                      <a:r>
                        <a:rPr lang="en-US" dirty="0" smtClean="0">
                          <a:solidFill>
                            <a:srgbClr val="000000"/>
                          </a:solidFill>
                        </a:rPr>
                        <a:t>70</a:t>
                      </a:r>
                      <a:endParaRPr lang="en-US" dirty="0">
                        <a:solidFill>
                          <a:srgbClr val="000000"/>
                        </a:solidFill>
                      </a:endParaRPr>
                    </a:p>
                  </a:txBody>
                  <a:tcPr/>
                </a:tc>
              </a:tr>
              <a:tr h="356595">
                <a:tc>
                  <a:txBody>
                    <a:bodyPr/>
                    <a:lstStyle/>
                    <a:p>
                      <a:pPr algn="ctr"/>
                      <a:r>
                        <a:rPr lang="en-US" dirty="0" smtClean="0">
                          <a:solidFill>
                            <a:srgbClr val="000000"/>
                          </a:solidFill>
                        </a:rPr>
                        <a:t>83</a:t>
                      </a:r>
                      <a:endParaRPr lang="en-US" dirty="0">
                        <a:solidFill>
                          <a:srgbClr val="000000"/>
                        </a:solidFill>
                      </a:endParaRPr>
                    </a:p>
                  </a:txBody>
                  <a:tcPr/>
                </a:tc>
                <a:tc>
                  <a:txBody>
                    <a:bodyPr/>
                    <a:lstStyle/>
                    <a:p>
                      <a:pPr algn="ctr"/>
                      <a:r>
                        <a:rPr lang="en-US" dirty="0" smtClean="0">
                          <a:solidFill>
                            <a:srgbClr val="000000"/>
                          </a:solidFill>
                        </a:rPr>
                        <a:t>83</a:t>
                      </a:r>
                      <a:endParaRPr lang="en-US" dirty="0">
                        <a:solidFill>
                          <a:srgbClr val="000000"/>
                        </a:solidFill>
                      </a:endParaRPr>
                    </a:p>
                  </a:txBody>
                  <a:tcPr/>
                </a:tc>
                <a:tc>
                  <a:txBody>
                    <a:bodyPr/>
                    <a:lstStyle/>
                    <a:p>
                      <a:pPr algn="ctr"/>
                      <a:r>
                        <a:rPr lang="en-US" dirty="0" smtClean="0">
                          <a:solidFill>
                            <a:srgbClr val="000000"/>
                          </a:solidFill>
                        </a:rPr>
                        <a:t>84</a:t>
                      </a:r>
                      <a:endParaRPr lang="en-US" dirty="0">
                        <a:solidFill>
                          <a:srgbClr val="000000"/>
                        </a:solidFill>
                      </a:endParaRPr>
                    </a:p>
                  </a:txBody>
                  <a:tcPr/>
                </a:tc>
                <a:tc>
                  <a:txBody>
                    <a:bodyPr/>
                    <a:lstStyle/>
                    <a:p>
                      <a:pPr algn="ctr"/>
                      <a:r>
                        <a:rPr lang="en-US" dirty="0" smtClean="0">
                          <a:solidFill>
                            <a:srgbClr val="000000"/>
                          </a:solidFill>
                        </a:rPr>
                        <a:t>82</a:t>
                      </a:r>
                      <a:endParaRPr lang="en-US" dirty="0">
                        <a:solidFill>
                          <a:srgbClr val="000000"/>
                        </a:solidFill>
                      </a:endParaRPr>
                    </a:p>
                  </a:txBody>
                  <a:tcPr/>
                </a:tc>
                <a:tc>
                  <a:txBody>
                    <a:bodyPr/>
                    <a:lstStyle/>
                    <a:p>
                      <a:pPr algn="ctr"/>
                      <a:r>
                        <a:rPr lang="en-US" dirty="0" smtClean="0">
                          <a:solidFill>
                            <a:srgbClr val="000000"/>
                          </a:solidFill>
                        </a:rPr>
                        <a:t>93</a:t>
                      </a:r>
                      <a:endParaRPr lang="en-US" dirty="0">
                        <a:solidFill>
                          <a:srgbClr val="000000"/>
                        </a:solidFill>
                      </a:endParaRPr>
                    </a:p>
                  </a:txBody>
                  <a:tcPr/>
                </a:tc>
                <a:tc>
                  <a:txBody>
                    <a:bodyPr/>
                    <a:lstStyle/>
                    <a:p>
                      <a:pPr algn="ctr"/>
                      <a:r>
                        <a:rPr lang="en-US" dirty="0" smtClean="0">
                          <a:solidFill>
                            <a:srgbClr val="000000"/>
                          </a:solidFill>
                        </a:rPr>
                        <a:t>80</a:t>
                      </a:r>
                      <a:endParaRPr lang="en-US" dirty="0">
                        <a:solidFill>
                          <a:srgbClr val="000000"/>
                        </a:solidFill>
                      </a:endParaRPr>
                    </a:p>
                  </a:txBody>
                  <a:tcPr/>
                </a:tc>
                <a:tc>
                  <a:txBody>
                    <a:bodyPr/>
                    <a:lstStyle/>
                    <a:p>
                      <a:pPr algn="ctr"/>
                      <a:r>
                        <a:rPr lang="en-US" dirty="0" smtClean="0">
                          <a:solidFill>
                            <a:srgbClr val="000000"/>
                          </a:solidFill>
                        </a:rPr>
                        <a:t>81</a:t>
                      </a:r>
                      <a:endParaRPr lang="en-US" dirty="0">
                        <a:solidFill>
                          <a:srgbClr val="000000"/>
                        </a:solidFill>
                      </a:endParaRPr>
                    </a:p>
                  </a:txBody>
                  <a:tcPr/>
                </a:tc>
                <a:tc>
                  <a:txBody>
                    <a:bodyPr/>
                    <a:lstStyle/>
                    <a:p>
                      <a:pPr algn="ctr"/>
                      <a:r>
                        <a:rPr lang="en-US" dirty="0" smtClean="0">
                          <a:solidFill>
                            <a:srgbClr val="000000"/>
                          </a:solidFill>
                        </a:rPr>
                        <a:t>80</a:t>
                      </a:r>
                      <a:endParaRPr lang="en-US" dirty="0">
                        <a:solidFill>
                          <a:srgbClr val="000000"/>
                        </a:solidFill>
                      </a:endParaRPr>
                    </a:p>
                  </a:txBody>
                  <a:tcPr/>
                </a:tc>
                <a:tc>
                  <a:txBody>
                    <a:bodyPr/>
                    <a:lstStyle/>
                    <a:p>
                      <a:pPr algn="ctr"/>
                      <a:r>
                        <a:rPr lang="en-US" dirty="0" smtClean="0">
                          <a:solidFill>
                            <a:srgbClr val="000000"/>
                          </a:solidFill>
                        </a:rPr>
                        <a:t>87</a:t>
                      </a:r>
                      <a:endParaRPr lang="en-US" dirty="0">
                        <a:solidFill>
                          <a:srgbClr val="000000"/>
                        </a:solidFill>
                      </a:endParaRPr>
                    </a:p>
                  </a:txBody>
                  <a:tcPr/>
                </a:tc>
                <a:tc>
                  <a:txBody>
                    <a:bodyPr/>
                    <a:lstStyle/>
                    <a:p>
                      <a:pPr algn="ctr"/>
                      <a:r>
                        <a:rPr lang="en-US" dirty="0" smtClean="0">
                          <a:solidFill>
                            <a:srgbClr val="000000"/>
                          </a:solidFill>
                        </a:rPr>
                        <a:t>80</a:t>
                      </a:r>
                      <a:endParaRPr lang="en-US" dirty="0">
                        <a:solidFill>
                          <a:srgbClr val="000000"/>
                        </a:solidFill>
                      </a:endParaRPr>
                    </a:p>
                  </a:txBody>
                  <a:tcPr/>
                </a:tc>
              </a:tr>
              <a:tr h="356595">
                <a:tc>
                  <a:txBody>
                    <a:bodyPr/>
                    <a:lstStyle/>
                    <a:p>
                      <a:pPr algn="ctr"/>
                      <a:r>
                        <a:rPr lang="en-US" dirty="0" smtClean="0">
                          <a:solidFill>
                            <a:srgbClr val="000000"/>
                          </a:solidFill>
                        </a:rPr>
                        <a:t>62</a:t>
                      </a:r>
                      <a:endParaRPr lang="en-US" dirty="0">
                        <a:solidFill>
                          <a:srgbClr val="000000"/>
                        </a:solidFill>
                      </a:endParaRPr>
                    </a:p>
                  </a:txBody>
                  <a:tcPr/>
                </a:tc>
                <a:tc>
                  <a:txBody>
                    <a:bodyPr/>
                    <a:lstStyle/>
                    <a:p>
                      <a:pPr algn="ctr"/>
                      <a:r>
                        <a:rPr lang="en-US" dirty="0" smtClean="0">
                          <a:solidFill>
                            <a:srgbClr val="000000"/>
                          </a:solidFill>
                        </a:rPr>
                        <a:t>98</a:t>
                      </a:r>
                      <a:endParaRPr lang="en-US" dirty="0">
                        <a:solidFill>
                          <a:srgbClr val="000000"/>
                        </a:solidFill>
                      </a:endParaRPr>
                    </a:p>
                  </a:txBody>
                  <a:tcPr/>
                </a:tc>
                <a:tc>
                  <a:txBody>
                    <a:bodyPr/>
                    <a:lstStyle/>
                    <a:p>
                      <a:pPr algn="ctr"/>
                      <a:r>
                        <a:rPr lang="en-US" dirty="0" smtClean="0">
                          <a:solidFill>
                            <a:srgbClr val="000000"/>
                          </a:solidFill>
                        </a:rPr>
                        <a:t>77</a:t>
                      </a:r>
                      <a:endParaRPr lang="en-US" dirty="0">
                        <a:solidFill>
                          <a:srgbClr val="000000"/>
                        </a:solidFill>
                      </a:endParaRPr>
                    </a:p>
                  </a:txBody>
                  <a:tcPr/>
                </a:tc>
                <a:tc>
                  <a:txBody>
                    <a:bodyPr/>
                    <a:lstStyle/>
                    <a:p>
                      <a:pPr algn="ctr"/>
                      <a:r>
                        <a:rPr lang="en-US" dirty="0" smtClean="0">
                          <a:solidFill>
                            <a:srgbClr val="000000"/>
                          </a:solidFill>
                        </a:rPr>
                        <a:t>83</a:t>
                      </a:r>
                      <a:endParaRPr lang="en-US" dirty="0">
                        <a:solidFill>
                          <a:srgbClr val="000000"/>
                        </a:solidFill>
                      </a:endParaRPr>
                    </a:p>
                  </a:txBody>
                  <a:tcPr/>
                </a:tc>
                <a:tc>
                  <a:txBody>
                    <a:bodyPr/>
                    <a:lstStyle/>
                    <a:p>
                      <a:pPr algn="ctr"/>
                      <a:r>
                        <a:rPr lang="en-US" dirty="0" smtClean="0">
                          <a:solidFill>
                            <a:srgbClr val="000000"/>
                          </a:solidFill>
                        </a:rPr>
                        <a:t>82</a:t>
                      </a:r>
                      <a:endParaRPr lang="en-US" dirty="0">
                        <a:solidFill>
                          <a:srgbClr val="000000"/>
                        </a:solidFill>
                      </a:endParaRPr>
                    </a:p>
                  </a:txBody>
                  <a:tcPr/>
                </a:tc>
                <a:tc>
                  <a:txBody>
                    <a:bodyPr/>
                    <a:lstStyle/>
                    <a:p>
                      <a:pPr algn="ctr"/>
                      <a:r>
                        <a:rPr lang="en-US" dirty="0" smtClean="0">
                          <a:solidFill>
                            <a:srgbClr val="000000"/>
                          </a:solidFill>
                        </a:rPr>
                        <a:t>80</a:t>
                      </a:r>
                      <a:endParaRPr lang="en-US" dirty="0">
                        <a:solidFill>
                          <a:srgbClr val="000000"/>
                        </a:solidFill>
                      </a:endParaRPr>
                    </a:p>
                  </a:txBody>
                  <a:tcPr/>
                </a:tc>
                <a:tc>
                  <a:txBody>
                    <a:bodyPr/>
                    <a:lstStyle/>
                    <a:p>
                      <a:pPr algn="ctr"/>
                      <a:r>
                        <a:rPr lang="en-US" dirty="0" smtClean="0">
                          <a:solidFill>
                            <a:srgbClr val="000000"/>
                          </a:solidFill>
                        </a:rPr>
                        <a:t>82</a:t>
                      </a:r>
                      <a:endParaRPr lang="en-US" dirty="0">
                        <a:solidFill>
                          <a:srgbClr val="000000"/>
                        </a:solidFill>
                      </a:endParaRPr>
                    </a:p>
                  </a:txBody>
                  <a:tcPr/>
                </a:tc>
                <a:tc>
                  <a:txBody>
                    <a:bodyPr/>
                    <a:lstStyle/>
                    <a:p>
                      <a:pPr algn="ctr"/>
                      <a:r>
                        <a:rPr lang="en-US" dirty="0" smtClean="0">
                          <a:solidFill>
                            <a:srgbClr val="000000"/>
                          </a:solidFill>
                        </a:rPr>
                        <a:t>73</a:t>
                      </a:r>
                      <a:endParaRPr lang="en-US" dirty="0">
                        <a:solidFill>
                          <a:srgbClr val="000000"/>
                        </a:solidFill>
                      </a:endParaRPr>
                    </a:p>
                  </a:txBody>
                  <a:tcPr/>
                </a:tc>
                <a:tc>
                  <a:txBody>
                    <a:bodyPr/>
                    <a:lstStyle/>
                    <a:p>
                      <a:pPr algn="ctr"/>
                      <a:r>
                        <a:rPr lang="en-US" dirty="0" smtClean="0">
                          <a:solidFill>
                            <a:srgbClr val="000000"/>
                          </a:solidFill>
                        </a:rPr>
                        <a:t>85</a:t>
                      </a:r>
                      <a:endParaRPr lang="en-US" dirty="0">
                        <a:solidFill>
                          <a:srgbClr val="000000"/>
                        </a:solidFill>
                      </a:endParaRPr>
                    </a:p>
                  </a:txBody>
                  <a:tcPr/>
                </a:tc>
                <a:tc>
                  <a:txBody>
                    <a:bodyPr/>
                    <a:lstStyle/>
                    <a:p>
                      <a:pPr algn="ctr"/>
                      <a:r>
                        <a:rPr lang="en-US" dirty="0" smtClean="0">
                          <a:solidFill>
                            <a:srgbClr val="000000"/>
                          </a:solidFill>
                        </a:rPr>
                        <a:t>77</a:t>
                      </a:r>
                      <a:endParaRPr lang="en-US" dirty="0">
                        <a:solidFill>
                          <a:srgbClr val="000000"/>
                        </a:solidFill>
                      </a:endParaRPr>
                    </a:p>
                  </a:txBody>
                  <a:tcPr/>
                </a:tc>
              </a:tr>
              <a:tr h="361548">
                <a:tc>
                  <a:txBody>
                    <a:bodyPr/>
                    <a:lstStyle/>
                    <a:p>
                      <a:pPr algn="ctr"/>
                      <a:r>
                        <a:rPr lang="en-US" dirty="0" smtClean="0">
                          <a:solidFill>
                            <a:srgbClr val="000000"/>
                          </a:solidFill>
                        </a:rPr>
                        <a:t>77</a:t>
                      </a:r>
                      <a:endParaRPr lang="en-US" dirty="0">
                        <a:solidFill>
                          <a:srgbClr val="000000"/>
                        </a:solidFill>
                      </a:endParaRPr>
                    </a:p>
                  </a:txBody>
                  <a:tcPr/>
                </a:tc>
                <a:tc>
                  <a:txBody>
                    <a:bodyPr/>
                    <a:lstStyle/>
                    <a:p>
                      <a:pPr algn="ctr"/>
                      <a:r>
                        <a:rPr lang="en-US" dirty="0" smtClean="0">
                          <a:solidFill>
                            <a:srgbClr val="000000"/>
                          </a:solidFill>
                        </a:rPr>
                        <a:t>79</a:t>
                      </a:r>
                      <a:endParaRPr lang="en-US" dirty="0">
                        <a:solidFill>
                          <a:srgbClr val="000000"/>
                        </a:solidFill>
                      </a:endParaRPr>
                    </a:p>
                  </a:txBody>
                  <a:tcPr/>
                </a:tc>
                <a:tc>
                  <a:txBody>
                    <a:bodyPr/>
                    <a:lstStyle/>
                    <a:p>
                      <a:pPr algn="ctr"/>
                      <a:r>
                        <a:rPr lang="en-US" dirty="0" smtClean="0">
                          <a:solidFill>
                            <a:srgbClr val="000000"/>
                          </a:solidFill>
                        </a:rPr>
                        <a:t>81</a:t>
                      </a:r>
                      <a:endParaRPr lang="en-US" dirty="0">
                        <a:solidFill>
                          <a:srgbClr val="000000"/>
                        </a:solidFill>
                      </a:endParaRPr>
                    </a:p>
                  </a:txBody>
                  <a:tcPr/>
                </a:tc>
                <a:tc>
                  <a:txBody>
                    <a:bodyPr/>
                    <a:lstStyle/>
                    <a:p>
                      <a:pPr algn="ctr"/>
                      <a:r>
                        <a:rPr lang="en-US" dirty="0" smtClean="0">
                          <a:solidFill>
                            <a:srgbClr val="000000"/>
                          </a:solidFill>
                        </a:rPr>
                        <a:t>70</a:t>
                      </a:r>
                      <a:endParaRPr lang="en-US" dirty="0">
                        <a:solidFill>
                          <a:srgbClr val="000000"/>
                        </a:solidFill>
                      </a:endParaRPr>
                    </a:p>
                  </a:txBody>
                  <a:tcPr/>
                </a:tc>
                <a:tc>
                  <a:txBody>
                    <a:bodyPr/>
                    <a:lstStyle/>
                    <a:p>
                      <a:pPr algn="ctr"/>
                      <a:r>
                        <a:rPr lang="en-US" dirty="0" smtClean="0">
                          <a:solidFill>
                            <a:srgbClr val="000000"/>
                          </a:solidFill>
                        </a:rPr>
                        <a:t>72</a:t>
                      </a:r>
                      <a:endParaRPr lang="en-US" dirty="0">
                        <a:solidFill>
                          <a:srgbClr val="000000"/>
                        </a:solidFill>
                      </a:endParaRPr>
                    </a:p>
                  </a:txBody>
                  <a:tcPr/>
                </a:tc>
                <a:tc>
                  <a:txBody>
                    <a:bodyPr/>
                    <a:lstStyle/>
                    <a:p>
                      <a:pPr algn="ctr"/>
                      <a:r>
                        <a:rPr lang="en-US" dirty="0" smtClean="0">
                          <a:solidFill>
                            <a:srgbClr val="000000"/>
                          </a:solidFill>
                        </a:rPr>
                        <a:t>85</a:t>
                      </a:r>
                      <a:endParaRPr lang="en-US" dirty="0">
                        <a:solidFill>
                          <a:srgbClr val="000000"/>
                        </a:solidFill>
                      </a:endParaRPr>
                    </a:p>
                  </a:txBody>
                  <a:tcPr/>
                </a:tc>
                <a:tc>
                  <a:txBody>
                    <a:bodyPr/>
                    <a:lstStyle/>
                    <a:p>
                      <a:pPr algn="ctr"/>
                      <a:r>
                        <a:rPr lang="en-US" dirty="0" smtClean="0">
                          <a:solidFill>
                            <a:srgbClr val="000000"/>
                          </a:solidFill>
                        </a:rPr>
                        <a:t>84</a:t>
                      </a:r>
                      <a:endParaRPr lang="en-US" dirty="0">
                        <a:solidFill>
                          <a:srgbClr val="000000"/>
                        </a:solidFill>
                      </a:endParaRPr>
                    </a:p>
                  </a:txBody>
                  <a:tcPr/>
                </a:tc>
                <a:tc>
                  <a:txBody>
                    <a:bodyPr/>
                    <a:lstStyle/>
                    <a:p>
                      <a:pPr algn="ctr"/>
                      <a:r>
                        <a:rPr lang="en-US" dirty="0" smtClean="0">
                          <a:solidFill>
                            <a:srgbClr val="000000"/>
                          </a:solidFill>
                        </a:rPr>
                        <a:t>80</a:t>
                      </a:r>
                      <a:endParaRPr lang="en-US" dirty="0">
                        <a:solidFill>
                          <a:srgbClr val="000000"/>
                        </a:solidFill>
                      </a:endParaRPr>
                    </a:p>
                  </a:txBody>
                  <a:tcPr/>
                </a:tc>
                <a:tc>
                  <a:txBody>
                    <a:bodyPr/>
                    <a:lstStyle/>
                    <a:p>
                      <a:pPr algn="ctr"/>
                      <a:r>
                        <a:rPr lang="en-US" dirty="0" smtClean="0">
                          <a:solidFill>
                            <a:srgbClr val="000000"/>
                          </a:solidFill>
                        </a:rPr>
                        <a:t>74</a:t>
                      </a:r>
                      <a:endParaRPr lang="en-US" dirty="0">
                        <a:solidFill>
                          <a:srgbClr val="000000"/>
                        </a:solidFill>
                      </a:endParaRPr>
                    </a:p>
                  </a:txBody>
                  <a:tcPr/>
                </a:tc>
                <a:tc>
                  <a:txBody>
                    <a:bodyPr/>
                    <a:lstStyle/>
                    <a:p>
                      <a:pPr algn="ctr"/>
                      <a:r>
                        <a:rPr lang="en-US" dirty="0" smtClean="0">
                          <a:solidFill>
                            <a:srgbClr val="000000"/>
                          </a:solidFill>
                        </a:rPr>
                        <a:t>83</a:t>
                      </a:r>
                      <a:endParaRPr lang="en-US" dirty="0">
                        <a:solidFill>
                          <a:srgbClr val="000000"/>
                        </a:solidFill>
                      </a:endParaRPr>
                    </a:p>
                  </a:txBody>
                  <a:tcPr/>
                </a:tc>
              </a:tr>
            </a:tbl>
          </a:graphicData>
        </a:graphic>
      </p:graphicFrame>
    </p:spTree>
    <p:extLst>
      <p:ext uri="{BB962C8B-B14F-4D97-AF65-F5344CB8AC3E}">
        <p14:creationId xmlns:p14="http://schemas.microsoft.com/office/powerpoint/2010/main" val="40028242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r>
              <a:rPr lang="en-US" dirty="0" smtClean="0"/>
              <a:t>3.3</a:t>
            </a:r>
            <a:r>
              <a:rPr lang="en-US" dirty="0" smtClean="0"/>
              <a:t>.1 </a:t>
            </a:r>
            <a:r>
              <a:rPr lang="en-US" dirty="0"/>
              <a:t>(cont.)</a:t>
            </a:r>
            <a:endParaRPr lang="en-US" dirty="0"/>
          </a:p>
        </p:txBody>
      </p:sp>
      <p:sp>
        <p:nvSpPr>
          <p:cNvPr id="3" name="Content Placeholder 2"/>
          <p:cNvSpPr>
            <a:spLocks noGrp="1"/>
          </p:cNvSpPr>
          <p:nvPr>
            <p:ph idx="1"/>
          </p:nvPr>
        </p:nvSpPr>
        <p:spPr>
          <a:xfrm>
            <a:off x="457200" y="1280160"/>
            <a:ext cx="4876800" cy="4572000"/>
          </a:xfrm>
        </p:spPr>
        <p:txBody>
          <a:bodyPr>
            <a:normAutofit/>
          </a:bodyPr>
          <a:lstStyle/>
          <a:p>
            <a:r>
              <a:rPr lang="en-US" dirty="0" smtClean="0"/>
              <a:t>Instead </a:t>
            </a:r>
            <a:r>
              <a:rPr lang="en-US" dirty="0" smtClean="0"/>
              <a:t>of trying to examine or analyze 50 data values, a frequency distribution </a:t>
            </a:r>
            <a:r>
              <a:rPr lang="en-US" dirty="0" smtClean="0"/>
              <a:t>can provide </a:t>
            </a:r>
            <a:r>
              <a:rPr lang="en-US" dirty="0" smtClean="0"/>
              <a:t>a summary of the heart rate data. </a:t>
            </a:r>
            <a:endParaRPr lang="en-US" dirty="0" smtClean="0"/>
          </a:p>
          <a:p>
            <a:r>
              <a:rPr lang="en-US" dirty="0" smtClean="0"/>
              <a:t>Examining </a:t>
            </a:r>
            <a:r>
              <a:rPr lang="en-US" dirty="0" smtClean="0"/>
              <a:t>the frequency distribution, an analyst can look at a table that has only five categories and five frequencies, thus reducing the complexity. </a:t>
            </a:r>
            <a:endParaRPr lang="en-US" b="1" i="1" dirty="0"/>
          </a:p>
        </p:txBody>
      </p:sp>
      <p:graphicFrame>
        <p:nvGraphicFramePr>
          <p:cNvPr id="4" name="Table 3"/>
          <p:cNvGraphicFramePr>
            <a:graphicFrameLocks noGrp="1"/>
          </p:cNvGraphicFramePr>
          <p:nvPr/>
        </p:nvGraphicFramePr>
        <p:xfrm>
          <a:off x="5426978" y="1447800"/>
          <a:ext cx="3200400" cy="3169920"/>
        </p:xfrm>
        <a:graphic>
          <a:graphicData uri="http://schemas.openxmlformats.org/drawingml/2006/table">
            <a:tbl>
              <a:tblPr firstRow="1" bandRow="1">
                <a:tableStyleId>{5C22544A-7EE6-4342-B048-85BDC9FD1C3A}</a:tableStyleId>
              </a:tblPr>
              <a:tblGrid>
                <a:gridCol w="1483111"/>
                <a:gridCol w="1717289"/>
              </a:tblGrid>
              <a:tr h="383833">
                <a:tc gridSpan="2">
                  <a:txBody>
                    <a:bodyPr/>
                    <a:lstStyle/>
                    <a:p>
                      <a:pPr algn="ctr"/>
                      <a:r>
                        <a:rPr lang="en-US" sz="2000" b="1" kern="1200" baseline="0" dirty="0" smtClean="0">
                          <a:solidFill>
                            <a:schemeClr val="lt1"/>
                          </a:solidFill>
                          <a:latin typeface="+mn-lt"/>
                          <a:ea typeface="+mn-ea"/>
                          <a:cs typeface="+mn-cs"/>
                        </a:rPr>
                        <a:t>Table 3.3.1 - Frequency Distribution of Heart Rates  </a:t>
                      </a:r>
                    </a:p>
                  </a:txBody>
                  <a:tcPr/>
                </a:tc>
                <a:tc hMerge="1">
                  <a:txBody>
                    <a:bodyPr/>
                    <a:lstStyle/>
                    <a:p>
                      <a:endParaRPr lang="en-US" dirty="0"/>
                    </a:p>
                  </a:txBody>
                  <a:tcPr/>
                </a:tc>
              </a:tr>
              <a:tr h="35430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kern="1200" baseline="0" dirty="0" smtClean="0">
                          <a:solidFill>
                            <a:srgbClr val="000000"/>
                          </a:solidFill>
                          <a:latin typeface="+mn-lt"/>
                          <a:ea typeface="+mn-ea"/>
                          <a:cs typeface="+mn-cs"/>
                        </a:rPr>
                        <a:t>Heart Rate</a:t>
                      </a:r>
                    </a:p>
                  </a:txBody>
                  <a:tcPr/>
                </a:tc>
                <a:tc>
                  <a:txBody>
                    <a:bodyPr/>
                    <a:lstStyle/>
                    <a:p>
                      <a:pPr algn="ctr"/>
                      <a:r>
                        <a:rPr lang="en-US" b="1" dirty="0" smtClean="0">
                          <a:solidFill>
                            <a:srgbClr val="000000"/>
                          </a:solidFill>
                        </a:rPr>
                        <a:t>Number of Students</a:t>
                      </a:r>
                      <a:endParaRPr lang="en-US" b="1" dirty="0">
                        <a:solidFill>
                          <a:srgbClr val="000000"/>
                        </a:solidFill>
                      </a:endParaRPr>
                    </a:p>
                  </a:txBody>
                  <a:tcPr/>
                </a:tc>
              </a:tr>
              <a:tr h="354308">
                <a:tc>
                  <a:txBody>
                    <a:bodyPr/>
                    <a:lstStyle/>
                    <a:p>
                      <a:pPr algn="ctr"/>
                      <a:r>
                        <a:rPr lang="en-US" dirty="0" smtClean="0">
                          <a:solidFill>
                            <a:srgbClr val="000000"/>
                          </a:solidFill>
                        </a:rPr>
                        <a:t>57-66</a:t>
                      </a:r>
                      <a:endParaRPr lang="en-US" dirty="0">
                        <a:solidFill>
                          <a:srgbClr val="000000"/>
                        </a:solidFill>
                      </a:endParaRPr>
                    </a:p>
                  </a:txBody>
                  <a:tcPr/>
                </a:tc>
                <a:tc>
                  <a:txBody>
                    <a:bodyPr/>
                    <a:lstStyle/>
                    <a:p>
                      <a:pPr algn="ctr"/>
                      <a:r>
                        <a:rPr lang="en-US" dirty="0" smtClean="0">
                          <a:solidFill>
                            <a:srgbClr val="000000"/>
                          </a:solidFill>
                        </a:rPr>
                        <a:t>2</a:t>
                      </a:r>
                      <a:endParaRPr lang="en-US" dirty="0">
                        <a:solidFill>
                          <a:srgbClr val="000000"/>
                        </a:solidFill>
                      </a:endParaRPr>
                    </a:p>
                  </a:txBody>
                  <a:tcPr/>
                </a:tc>
              </a:tr>
              <a:tr h="354308">
                <a:tc>
                  <a:txBody>
                    <a:bodyPr/>
                    <a:lstStyle/>
                    <a:p>
                      <a:pPr algn="ctr"/>
                      <a:r>
                        <a:rPr lang="en-US" dirty="0" smtClean="0">
                          <a:solidFill>
                            <a:srgbClr val="000000"/>
                          </a:solidFill>
                        </a:rPr>
                        <a:t>67-76</a:t>
                      </a:r>
                      <a:endParaRPr lang="en-US" dirty="0">
                        <a:solidFill>
                          <a:srgbClr val="000000"/>
                        </a:solidFill>
                      </a:endParaRPr>
                    </a:p>
                  </a:txBody>
                  <a:tcPr/>
                </a:tc>
                <a:tc>
                  <a:txBody>
                    <a:bodyPr/>
                    <a:lstStyle/>
                    <a:p>
                      <a:pPr algn="ctr"/>
                      <a:r>
                        <a:rPr lang="en-US" dirty="0" smtClean="0">
                          <a:solidFill>
                            <a:srgbClr val="000000"/>
                          </a:solidFill>
                        </a:rPr>
                        <a:t>10</a:t>
                      </a:r>
                      <a:endParaRPr lang="en-US" dirty="0">
                        <a:solidFill>
                          <a:srgbClr val="000000"/>
                        </a:solidFill>
                      </a:endParaRPr>
                    </a:p>
                  </a:txBody>
                  <a:tcPr/>
                </a:tc>
              </a:tr>
              <a:tr h="354308">
                <a:tc>
                  <a:txBody>
                    <a:bodyPr/>
                    <a:lstStyle/>
                    <a:p>
                      <a:pPr algn="ctr"/>
                      <a:r>
                        <a:rPr lang="en-US" dirty="0" smtClean="0">
                          <a:solidFill>
                            <a:srgbClr val="000000"/>
                          </a:solidFill>
                        </a:rPr>
                        <a:t>77-86</a:t>
                      </a:r>
                      <a:endParaRPr lang="en-US" dirty="0">
                        <a:solidFill>
                          <a:srgbClr val="000000"/>
                        </a:solidFill>
                      </a:endParaRPr>
                    </a:p>
                  </a:txBody>
                  <a:tcPr/>
                </a:tc>
                <a:tc>
                  <a:txBody>
                    <a:bodyPr/>
                    <a:lstStyle/>
                    <a:p>
                      <a:pPr algn="ctr"/>
                      <a:r>
                        <a:rPr lang="en-US" dirty="0" smtClean="0">
                          <a:solidFill>
                            <a:srgbClr val="000000"/>
                          </a:solidFill>
                        </a:rPr>
                        <a:t>32</a:t>
                      </a:r>
                      <a:endParaRPr lang="en-US" dirty="0">
                        <a:solidFill>
                          <a:srgbClr val="000000"/>
                        </a:solidFill>
                      </a:endParaRPr>
                    </a:p>
                  </a:txBody>
                  <a:tcPr/>
                </a:tc>
              </a:tr>
              <a:tr h="354308">
                <a:tc>
                  <a:txBody>
                    <a:bodyPr/>
                    <a:lstStyle/>
                    <a:p>
                      <a:pPr algn="ctr"/>
                      <a:r>
                        <a:rPr lang="en-US" dirty="0" smtClean="0">
                          <a:solidFill>
                            <a:srgbClr val="000000"/>
                          </a:solidFill>
                        </a:rPr>
                        <a:t>87-96</a:t>
                      </a:r>
                      <a:endParaRPr lang="en-US" dirty="0">
                        <a:solidFill>
                          <a:srgbClr val="000000"/>
                        </a:solidFill>
                      </a:endParaRPr>
                    </a:p>
                  </a:txBody>
                  <a:tcPr/>
                </a:tc>
                <a:tc>
                  <a:txBody>
                    <a:bodyPr/>
                    <a:lstStyle/>
                    <a:p>
                      <a:pPr algn="ctr"/>
                      <a:r>
                        <a:rPr lang="en-US" dirty="0" smtClean="0">
                          <a:solidFill>
                            <a:srgbClr val="000000"/>
                          </a:solidFill>
                        </a:rPr>
                        <a:t>5</a:t>
                      </a:r>
                      <a:endParaRPr lang="en-US" dirty="0">
                        <a:solidFill>
                          <a:srgbClr val="000000"/>
                        </a:solidFill>
                      </a:endParaRPr>
                    </a:p>
                  </a:txBody>
                  <a:tcPr/>
                </a:tc>
              </a:tr>
              <a:tr h="359229">
                <a:tc>
                  <a:txBody>
                    <a:bodyPr/>
                    <a:lstStyle/>
                    <a:p>
                      <a:pPr algn="ctr"/>
                      <a:r>
                        <a:rPr lang="en-US" dirty="0" smtClean="0">
                          <a:solidFill>
                            <a:srgbClr val="000000"/>
                          </a:solidFill>
                        </a:rPr>
                        <a:t>97-106</a:t>
                      </a:r>
                      <a:endParaRPr lang="en-US" dirty="0">
                        <a:solidFill>
                          <a:srgbClr val="000000"/>
                        </a:solidFill>
                      </a:endParaRPr>
                    </a:p>
                  </a:txBody>
                  <a:tcPr/>
                </a:tc>
                <a:tc>
                  <a:txBody>
                    <a:bodyPr/>
                    <a:lstStyle/>
                    <a:p>
                      <a:pPr algn="ctr"/>
                      <a:r>
                        <a:rPr lang="en-US" dirty="0" smtClean="0">
                          <a:solidFill>
                            <a:srgbClr val="000000"/>
                          </a:solidFill>
                        </a:rPr>
                        <a:t>1</a:t>
                      </a:r>
                      <a:endParaRPr lang="en-US" dirty="0">
                        <a:solidFill>
                          <a:srgbClr val="000000"/>
                        </a:solidFill>
                      </a:endParaRPr>
                    </a:p>
                  </a:txBody>
                  <a:tcPr/>
                </a:tc>
              </a:tr>
            </a:tbl>
          </a:graphicData>
        </a:graphic>
      </p:graphicFrame>
    </p:spTree>
    <p:extLst>
      <p:ext uri="{BB962C8B-B14F-4D97-AF65-F5344CB8AC3E}">
        <p14:creationId xmlns:p14="http://schemas.microsoft.com/office/powerpoint/2010/main" val="34905549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3.1.1 (cont.)</a:t>
            </a:r>
            <a:endParaRPr lang="en-US" dirty="0"/>
          </a:p>
        </p:txBody>
      </p:sp>
      <p:sp>
        <p:nvSpPr>
          <p:cNvPr id="3" name="Content Placeholder 2"/>
          <p:cNvSpPr>
            <a:spLocks noGrp="1"/>
          </p:cNvSpPr>
          <p:nvPr>
            <p:ph idx="1"/>
          </p:nvPr>
        </p:nvSpPr>
        <p:spPr>
          <a:xfrm>
            <a:off x="457200" y="1280160"/>
            <a:ext cx="4876800" cy="4572000"/>
          </a:xfrm>
        </p:spPr>
        <p:txBody>
          <a:bodyPr>
            <a:normAutofit lnSpcReduction="10000"/>
          </a:bodyPr>
          <a:lstStyle/>
          <a:p>
            <a:r>
              <a:rPr lang="en-US" dirty="0" smtClean="0"/>
              <a:t>It </a:t>
            </a:r>
            <a:r>
              <a:rPr lang="en-US" dirty="0" smtClean="0"/>
              <a:t>is now easy to see that the overwhelming majority of the heart rates are between 77 and 86 beats per minute. Further, heart rates above 96 and below 67 are uncommon. </a:t>
            </a:r>
            <a:endParaRPr lang="en-US" dirty="0" smtClean="0"/>
          </a:p>
          <a:p>
            <a:r>
              <a:rPr lang="en-US" dirty="0" smtClean="0"/>
              <a:t>These </a:t>
            </a:r>
            <a:r>
              <a:rPr lang="en-US" dirty="0" smtClean="0"/>
              <a:t>conclusions would be considerably more difficult to establish without the organization that the frequency distribution provides.</a:t>
            </a:r>
            <a:endParaRPr lang="en-US" dirty="0"/>
          </a:p>
        </p:txBody>
      </p:sp>
      <p:graphicFrame>
        <p:nvGraphicFramePr>
          <p:cNvPr id="4" name="Table 3"/>
          <p:cNvGraphicFramePr>
            <a:graphicFrameLocks noGrp="1"/>
          </p:cNvGraphicFramePr>
          <p:nvPr/>
        </p:nvGraphicFramePr>
        <p:xfrm>
          <a:off x="5426978" y="1447800"/>
          <a:ext cx="3200400" cy="3169920"/>
        </p:xfrm>
        <a:graphic>
          <a:graphicData uri="http://schemas.openxmlformats.org/drawingml/2006/table">
            <a:tbl>
              <a:tblPr firstRow="1" bandRow="1">
                <a:tableStyleId>{5C22544A-7EE6-4342-B048-85BDC9FD1C3A}</a:tableStyleId>
              </a:tblPr>
              <a:tblGrid>
                <a:gridCol w="1483111"/>
                <a:gridCol w="1717289"/>
              </a:tblGrid>
              <a:tr h="383833">
                <a:tc gridSpan="2">
                  <a:txBody>
                    <a:bodyPr/>
                    <a:lstStyle/>
                    <a:p>
                      <a:pPr algn="ctr"/>
                      <a:r>
                        <a:rPr lang="en-US" sz="2000" b="1" kern="1200" baseline="0" dirty="0" smtClean="0">
                          <a:solidFill>
                            <a:schemeClr val="lt1"/>
                          </a:solidFill>
                          <a:latin typeface="+mn-lt"/>
                          <a:ea typeface="+mn-ea"/>
                          <a:cs typeface="+mn-cs"/>
                        </a:rPr>
                        <a:t>Table 3.3.1 - Frequency Distribution of Heart Rates  </a:t>
                      </a:r>
                    </a:p>
                  </a:txBody>
                  <a:tcPr/>
                </a:tc>
                <a:tc hMerge="1">
                  <a:txBody>
                    <a:bodyPr/>
                    <a:lstStyle/>
                    <a:p>
                      <a:endParaRPr lang="en-US" dirty="0"/>
                    </a:p>
                  </a:txBody>
                  <a:tcPr/>
                </a:tc>
              </a:tr>
              <a:tr h="35430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kern="1200" baseline="0" dirty="0" smtClean="0">
                          <a:solidFill>
                            <a:srgbClr val="000000"/>
                          </a:solidFill>
                          <a:latin typeface="+mn-lt"/>
                          <a:ea typeface="+mn-ea"/>
                          <a:cs typeface="+mn-cs"/>
                        </a:rPr>
                        <a:t>Heart Rate</a:t>
                      </a:r>
                    </a:p>
                  </a:txBody>
                  <a:tcPr/>
                </a:tc>
                <a:tc>
                  <a:txBody>
                    <a:bodyPr/>
                    <a:lstStyle/>
                    <a:p>
                      <a:pPr algn="ctr"/>
                      <a:r>
                        <a:rPr lang="en-US" b="1" dirty="0" smtClean="0">
                          <a:solidFill>
                            <a:srgbClr val="000000"/>
                          </a:solidFill>
                        </a:rPr>
                        <a:t>Number of Students</a:t>
                      </a:r>
                      <a:endParaRPr lang="en-US" b="1" dirty="0">
                        <a:solidFill>
                          <a:srgbClr val="000000"/>
                        </a:solidFill>
                      </a:endParaRPr>
                    </a:p>
                  </a:txBody>
                  <a:tcPr/>
                </a:tc>
              </a:tr>
              <a:tr h="354308">
                <a:tc>
                  <a:txBody>
                    <a:bodyPr/>
                    <a:lstStyle/>
                    <a:p>
                      <a:pPr algn="ctr"/>
                      <a:r>
                        <a:rPr lang="en-US" dirty="0" smtClean="0">
                          <a:solidFill>
                            <a:srgbClr val="000000"/>
                          </a:solidFill>
                        </a:rPr>
                        <a:t>57-66</a:t>
                      </a:r>
                      <a:endParaRPr lang="en-US" dirty="0">
                        <a:solidFill>
                          <a:srgbClr val="000000"/>
                        </a:solidFill>
                      </a:endParaRPr>
                    </a:p>
                  </a:txBody>
                  <a:tcPr/>
                </a:tc>
                <a:tc>
                  <a:txBody>
                    <a:bodyPr/>
                    <a:lstStyle/>
                    <a:p>
                      <a:pPr algn="ctr"/>
                      <a:r>
                        <a:rPr lang="en-US" dirty="0" smtClean="0">
                          <a:solidFill>
                            <a:srgbClr val="000000"/>
                          </a:solidFill>
                        </a:rPr>
                        <a:t>2</a:t>
                      </a:r>
                      <a:endParaRPr lang="en-US" dirty="0">
                        <a:solidFill>
                          <a:srgbClr val="000000"/>
                        </a:solidFill>
                      </a:endParaRPr>
                    </a:p>
                  </a:txBody>
                  <a:tcPr/>
                </a:tc>
              </a:tr>
              <a:tr h="354308">
                <a:tc>
                  <a:txBody>
                    <a:bodyPr/>
                    <a:lstStyle/>
                    <a:p>
                      <a:pPr algn="ctr"/>
                      <a:r>
                        <a:rPr lang="en-US" dirty="0" smtClean="0">
                          <a:solidFill>
                            <a:srgbClr val="000000"/>
                          </a:solidFill>
                        </a:rPr>
                        <a:t>67-76</a:t>
                      </a:r>
                      <a:endParaRPr lang="en-US" dirty="0">
                        <a:solidFill>
                          <a:srgbClr val="000000"/>
                        </a:solidFill>
                      </a:endParaRPr>
                    </a:p>
                  </a:txBody>
                  <a:tcPr/>
                </a:tc>
                <a:tc>
                  <a:txBody>
                    <a:bodyPr/>
                    <a:lstStyle/>
                    <a:p>
                      <a:pPr algn="ctr"/>
                      <a:r>
                        <a:rPr lang="en-US" dirty="0" smtClean="0">
                          <a:solidFill>
                            <a:srgbClr val="000000"/>
                          </a:solidFill>
                        </a:rPr>
                        <a:t>10</a:t>
                      </a:r>
                      <a:endParaRPr lang="en-US" dirty="0">
                        <a:solidFill>
                          <a:srgbClr val="000000"/>
                        </a:solidFill>
                      </a:endParaRPr>
                    </a:p>
                  </a:txBody>
                  <a:tcPr/>
                </a:tc>
              </a:tr>
              <a:tr h="354308">
                <a:tc>
                  <a:txBody>
                    <a:bodyPr/>
                    <a:lstStyle/>
                    <a:p>
                      <a:pPr algn="ctr"/>
                      <a:r>
                        <a:rPr lang="en-US" dirty="0" smtClean="0">
                          <a:solidFill>
                            <a:srgbClr val="000000"/>
                          </a:solidFill>
                        </a:rPr>
                        <a:t>77-86</a:t>
                      </a:r>
                      <a:endParaRPr lang="en-US" dirty="0">
                        <a:solidFill>
                          <a:srgbClr val="000000"/>
                        </a:solidFill>
                      </a:endParaRPr>
                    </a:p>
                  </a:txBody>
                  <a:tcPr/>
                </a:tc>
                <a:tc>
                  <a:txBody>
                    <a:bodyPr/>
                    <a:lstStyle/>
                    <a:p>
                      <a:pPr algn="ctr"/>
                      <a:r>
                        <a:rPr lang="en-US" dirty="0" smtClean="0">
                          <a:solidFill>
                            <a:srgbClr val="000000"/>
                          </a:solidFill>
                        </a:rPr>
                        <a:t>32</a:t>
                      </a:r>
                      <a:endParaRPr lang="en-US" dirty="0">
                        <a:solidFill>
                          <a:srgbClr val="000000"/>
                        </a:solidFill>
                      </a:endParaRPr>
                    </a:p>
                  </a:txBody>
                  <a:tcPr/>
                </a:tc>
              </a:tr>
              <a:tr h="354308">
                <a:tc>
                  <a:txBody>
                    <a:bodyPr/>
                    <a:lstStyle/>
                    <a:p>
                      <a:pPr algn="ctr"/>
                      <a:r>
                        <a:rPr lang="en-US" dirty="0" smtClean="0">
                          <a:solidFill>
                            <a:srgbClr val="000000"/>
                          </a:solidFill>
                        </a:rPr>
                        <a:t>87-96</a:t>
                      </a:r>
                      <a:endParaRPr lang="en-US" dirty="0">
                        <a:solidFill>
                          <a:srgbClr val="000000"/>
                        </a:solidFill>
                      </a:endParaRPr>
                    </a:p>
                  </a:txBody>
                  <a:tcPr/>
                </a:tc>
                <a:tc>
                  <a:txBody>
                    <a:bodyPr/>
                    <a:lstStyle/>
                    <a:p>
                      <a:pPr algn="ctr"/>
                      <a:r>
                        <a:rPr lang="en-US" dirty="0" smtClean="0">
                          <a:solidFill>
                            <a:srgbClr val="000000"/>
                          </a:solidFill>
                        </a:rPr>
                        <a:t>5</a:t>
                      </a:r>
                      <a:endParaRPr lang="en-US" dirty="0">
                        <a:solidFill>
                          <a:srgbClr val="000000"/>
                        </a:solidFill>
                      </a:endParaRPr>
                    </a:p>
                  </a:txBody>
                  <a:tcPr/>
                </a:tc>
              </a:tr>
              <a:tr h="359229">
                <a:tc>
                  <a:txBody>
                    <a:bodyPr/>
                    <a:lstStyle/>
                    <a:p>
                      <a:pPr algn="ctr"/>
                      <a:r>
                        <a:rPr lang="en-US" dirty="0" smtClean="0">
                          <a:solidFill>
                            <a:srgbClr val="000000"/>
                          </a:solidFill>
                        </a:rPr>
                        <a:t>97-106</a:t>
                      </a:r>
                      <a:endParaRPr lang="en-US" dirty="0">
                        <a:solidFill>
                          <a:srgbClr val="000000"/>
                        </a:solidFill>
                      </a:endParaRPr>
                    </a:p>
                  </a:txBody>
                  <a:tcPr/>
                </a:tc>
                <a:tc>
                  <a:txBody>
                    <a:bodyPr/>
                    <a:lstStyle/>
                    <a:p>
                      <a:pPr algn="ctr"/>
                      <a:r>
                        <a:rPr lang="en-US" dirty="0" smtClean="0">
                          <a:solidFill>
                            <a:srgbClr val="000000"/>
                          </a:solidFill>
                        </a:rPr>
                        <a:t>1</a:t>
                      </a:r>
                      <a:endParaRPr lang="en-US" dirty="0">
                        <a:solidFill>
                          <a:srgbClr val="000000"/>
                        </a:solidFill>
                      </a:endParaRPr>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Constructing a Frequency Distribution </a:t>
            </a:r>
            <a:endParaRPr lang="en-US" dirty="0"/>
          </a:p>
        </p:txBody>
      </p:sp>
      <p:sp>
        <p:nvSpPr>
          <p:cNvPr id="4" name="Content Placeholder 2"/>
          <p:cNvSpPr>
            <a:spLocks noGrp="1"/>
          </p:cNvSpPr>
          <p:nvPr>
            <p:ph idx="1"/>
          </p:nvPr>
        </p:nvSpPr>
        <p:spPr>
          <a:xfrm>
            <a:off x="457200" y="1280160"/>
            <a:ext cx="8229600" cy="3539430"/>
          </a:xfrm>
          <a:solidFill>
            <a:srgbClr val="FFFFCC"/>
          </a:solidFill>
          <a:ln w="28575">
            <a:solidFill>
              <a:srgbClr val="000000"/>
            </a:solidFill>
          </a:ln>
        </p:spPr>
        <p:txBody>
          <a:bodyPr>
            <a:spAutoFit/>
          </a:bodyPr>
          <a:lstStyle/>
          <a:p>
            <a:pPr algn="ctr"/>
            <a:r>
              <a:rPr lang="en-US" b="1" dirty="0" smtClean="0">
                <a:solidFill>
                  <a:srgbClr val="000000"/>
                </a:solidFill>
              </a:rPr>
              <a:t>Procedure</a:t>
            </a:r>
            <a:endParaRPr lang="en-US" dirty="0">
              <a:solidFill>
                <a:srgbClr val="000000"/>
              </a:solidFill>
            </a:endParaRPr>
          </a:p>
          <a:p>
            <a:pPr marL="461963" indent="-461963">
              <a:buFont typeface="+mj-lt"/>
              <a:buAutoNum type="arabicPeriod"/>
            </a:pPr>
            <a:r>
              <a:rPr lang="en-US" dirty="0" smtClean="0">
                <a:solidFill>
                  <a:srgbClr val="000000"/>
                </a:solidFill>
              </a:rPr>
              <a:t>Determine </a:t>
            </a:r>
            <a:r>
              <a:rPr lang="en-US" dirty="0" smtClean="0">
                <a:solidFill>
                  <a:srgbClr val="000000"/>
                </a:solidFill>
              </a:rPr>
              <a:t>how many classes should be in the distribution.</a:t>
            </a:r>
            <a:r>
              <a:rPr lang="en-US" dirty="0" smtClean="0">
                <a:solidFill>
                  <a:srgbClr val="C00000"/>
                </a:solidFill>
              </a:rPr>
              <a:t> </a:t>
            </a:r>
            <a:endParaRPr lang="en-US" dirty="0" smtClean="0">
              <a:solidFill>
                <a:srgbClr val="C00000"/>
              </a:solidFill>
            </a:endParaRPr>
          </a:p>
          <a:p>
            <a:pPr marL="461963" indent="-461963">
              <a:buFont typeface="+mj-lt"/>
              <a:buAutoNum type="arabicPeriod"/>
            </a:pPr>
            <a:r>
              <a:rPr lang="en-US" dirty="0">
                <a:solidFill>
                  <a:srgbClr val="000000"/>
                </a:solidFill>
              </a:rPr>
              <a:t>Determine the class width</a:t>
            </a:r>
            <a:r>
              <a:rPr lang="en-US" dirty="0" smtClean="0">
                <a:solidFill>
                  <a:srgbClr val="000000"/>
                </a:solidFill>
              </a:rPr>
              <a:t>.</a:t>
            </a:r>
          </a:p>
          <a:p>
            <a:pPr marL="461963" indent="-461963">
              <a:buFont typeface="+mj-lt"/>
              <a:buAutoNum type="arabicPeriod"/>
            </a:pPr>
            <a:endParaRPr lang="en-US" dirty="0">
              <a:solidFill>
                <a:srgbClr val="000000"/>
              </a:solidFill>
            </a:endParaRPr>
          </a:p>
          <a:p>
            <a:pPr marL="461963" indent="-461963">
              <a:buFont typeface="+mj-lt"/>
              <a:buAutoNum type="arabicPeriod"/>
            </a:pPr>
            <a:endParaRPr lang="en-US" dirty="0" smtClean="0">
              <a:solidFill>
                <a:srgbClr val="000000"/>
              </a:solidFill>
            </a:endParaRPr>
          </a:p>
          <a:p>
            <a:pPr marL="461963" indent="-461963">
              <a:buFont typeface="+mj-lt"/>
              <a:buAutoNum type="arabicPeriod"/>
            </a:pPr>
            <a:endParaRPr lang="en-US" dirty="0" smtClean="0">
              <a:solidFill>
                <a:srgbClr val="000000"/>
              </a:solidFill>
            </a:endParaRPr>
          </a:p>
        </p:txBody>
      </p:sp>
      <p:graphicFrame>
        <p:nvGraphicFramePr>
          <p:cNvPr id="5" name="Object 2"/>
          <p:cNvGraphicFramePr>
            <a:graphicFrameLocks noChangeAspect="1"/>
          </p:cNvGraphicFramePr>
          <p:nvPr>
            <p:extLst>
              <p:ext uri="{D42A27DB-BD31-4B8C-83A1-F6EECF244321}">
                <p14:modId xmlns:p14="http://schemas.microsoft.com/office/powerpoint/2010/main" val="2851522159"/>
              </p:ext>
            </p:extLst>
          </p:nvPr>
        </p:nvGraphicFramePr>
        <p:xfrm>
          <a:off x="1206500" y="3429000"/>
          <a:ext cx="7251700" cy="838200"/>
        </p:xfrm>
        <a:graphic>
          <a:graphicData uri="http://schemas.openxmlformats.org/presentationml/2006/ole">
            <mc:AlternateContent xmlns:mc="http://schemas.openxmlformats.org/markup-compatibility/2006">
              <mc:Choice xmlns:v="urn:schemas-microsoft-com:vml" Requires="v">
                <p:oleObj spid="_x0000_s3074" name="Equation" r:id="rId3" imgW="7251480" imgH="838080" progId="Equation.DSMT4">
                  <p:embed/>
                </p:oleObj>
              </mc:Choice>
              <mc:Fallback>
                <p:oleObj name="Equation" r:id="rId3" imgW="7251480" imgH="838080" progId="Equation.DSMT4">
                  <p:embed/>
                  <p:pic>
                    <p:nvPicPr>
                      <p:cNvPr id="0" name=""/>
                      <p:cNvPicPr>
                        <a:picLocks noChangeAspect="1" noChangeArrowheads="1"/>
                      </p:cNvPicPr>
                      <p:nvPr/>
                    </p:nvPicPr>
                    <p:blipFill>
                      <a:blip r:embed="rId4"/>
                      <a:srcRect/>
                      <a:stretch>
                        <a:fillRect/>
                      </a:stretch>
                    </p:blipFill>
                    <p:spPr bwMode="auto">
                      <a:xfrm>
                        <a:off x="1206500" y="3429000"/>
                        <a:ext cx="725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Constructing a Frequency </a:t>
            </a:r>
            <a:r>
              <a:rPr lang="en-US" dirty="0"/>
              <a:t>Distribution (cont.) </a:t>
            </a:r>
            <a:endParaRPr lang="en-US" dirty="0"/>
          </a:p>
        </p:txBody>
      </p:sp>
      <p:sp>
        <p:nvSpPr>
          <p:cNvPr id="4" name="Content Placeholder 2"/>
          <p:cNvSpPr>
            <a:spLocks noGrp="1"/>
          </p:cNvSpPr>
          <p:nvPr>
            <p:ph idx="1"/>
          </p:nvPr>
        </p:nvSpPr>
        <p:spPr>
          <a:xfrm>
            <a:off x="457200" y="1280160"/>
            <a:ext cx="8229600" cy="3453253"/>
          </a:xfrm>
          <a:solidFill>
            <a:srgbClr val="FFFFCC"/>
          </a:solidFill>
          <a:ln w="28575">
            <a:solidFill>
              <a:srgbClr val="000000"/>
            </a:solidFill>
          </a:ln>
        </p:spPr>
        <p:txBody>
          <a:bodyPr>
            <a:spAutoFit/>
          </a:bodyPr>
          <a:lstStyle/>
          <a:p>
            <a:pPr algn="ctr"/>
            <a:r>
              <a:rPr lang="en-US" b="1" dirty="0" smtClean="0">
                <a:solidFill>
                  <a:srgbClr val="000000"/>
                </a:solidFill>
              </a:rPr>
              <a:t>Procedure (cont.)</a:t>
            </a:r>
            <a:endParaRPr lang="en-US" dirty="0">
              <a:solidFill>
                <a:srgbClr val="000000"/>
              </a:solidFill>
            </a:endParaRPr>
          </a:p>
          <a:p>
            <a:pPr marL="514350" indent="-514350">
              <a:buFont typeface="+mj-lt"/>
              <a:buAutoNum type="arabicPeriod" startAt="3"/>
            </a:pPr>
            <a:r>
              <a:rPr lang="en-US" dirty="0" smtClean="0">
                <a:solidFill>
                  <a:srgbClr val="000000"/>
                </a:solidFill>
              </a:rPr>
              <a:t>Find </a:t>
            </a:r>
            <a:r>
              <a:rPr lang="en-US" dirty="0">
                <a:solidFill>
                  <a:srgbClr val="000000"/>
                </a:solidFill>
              </a:rPr>
              <a:t>the class limits. </a:t>
            </a:r>
            <a:endParaRPr lang="en-US" dirty="0" smtClean="0">
              <a:solidFill>
                <a:srgbClr val="000000"/>
              </a:solidFill>
            </a:endParaRPr>
          </a:p>
          <a:p>
            <a:pPr marL="1200150" lvl="1" indent="-457200">
              <a:buFont typeface="Arial" panose="020B0604020202020204" pitchFamily="34" charset="0"/>
              <a:buChar char="•"/>
            </a:pPr>
            <a:r>
              <a:rPr lang="en-US" dirty="0">
                <a:solidFill>
                  <a:srgbClr val="000000"/>
                </a:solidFill>
              </a:rPr>
              <a:t>The </a:t>
            </a:r>
            <a:r>
              <a:rPr lang="en-US" b="1" dirty="0">
                <a:solidFill>
                  <a:srgbClr val="000000"/>
                </a:solidFill>
              </a:rPr>
              <a:t>lower class limit </a:t>
            </a:r>
            <a:r>
              <a:rPr lang="en-US" dirty="0">
                <a:solidFill>
                  <a:srgbClr val="000000"/>
                </a:solidFill>
              </a:rPr>
              <a:t>is the smallest number </a:t>
            </a:r>
            <a:r>
              <a:rPr lang="en-US" dirty="0" smtClean="0">
                <a:solidFill>
                  <a:srgbClr val="000000"/>
                </a:solidFill>
              </a:rPr>
              <a:t>that can </a:t>
            </a:r>
            <a:r>
              <a:rPr lang="en-US" dirty="0">
                <a:solidFill>
                  <a:srgbClr val="000000"/>
                </a:solidFill>
              </a:rPr>
              <a:t>belong to a particular </a:t>
            </a:r>
            <a:r>
              <a:rPr lang="en-US" dirty="0" smtClean="0">
                <a:solidFill>
                  <a:srgbClr val="000000"/>
                </a:solidFill>
              </a:rPr>
              <a:t>class.</a:t>
            </a:r>
          </a:p>
          <a:p>
            <a:pPr marL="1200150" lvl="1" indent="-457200">
              <a:buFont typeface="Arial" panose="020B0604020202020204" pitchFamily="34" charset="0"/>
              <a:buChar char="•"/>
            </a:pPr>
            <a:r>
              <a:rPr lang="en-US" dirty="0" smtClean="0">
                <a:solidFill>
                  <a:srgbClr val="000000"/>
                </a:solidFill>
              </a:rPr>
              <a:t>The </a:t>
            </a:r>
            <a:r>
              <a:rPr lang="en-US" b="1" dirty="0">
                <a:solidFill>
                  <a:srgbClr val="000000"/>
                </a:solidFill>
              </a:rPr>
              <a:t>upper class limit </a:t>
            </a:r>
            <a:r>
              <a:rPr lang="en-US" dirty="0">
                <a:solidFill>
                  <a:srgbClr val="000000"/>
                </a:solidFill>
              </a:rPr>
              <a:t>is the </a:t>
            </a:r>
            <a:r>
              <a:rPr lang="en-US" dirty="0" smtClean="0">
                <a:solidFill>
                  <a:srgbClr val="000000"/>
                </a:solidFill>
              </a:rPr>
              <a:t>largest number </a:t>
            </a:r>
            <a:r>
              <a:rPr lang="en-US" dirty="0">
                <a:solidFill>
                  <a:srgbClr val="000000"/>
                </a:solidFill>
              </a:rPr>
              <a:t>that can belong to a class</a:t>
            </a:r>
            <a:r>
              <a:rPr lang="en-US" dirty="0" smtClean="0">
                <a:solidFill>
                  <a:srgbClr val="000000"/>
                </a:solidFill>
              </a:rPr>
              <a:t>.</a:t>
            </a:r>
          </a:p>
          <a:p>
            <a:pPr marL="461963" indent="-461963">
              <a:buFont typeface="+mj-lt"/>
              <a:buAutoNum type="arabicPeriod" startAt="3"/>
            </a:pPr>
            <a:r>
              <a:rPr lang="en-US" dirty="0">
                <a:solidFill>
                  <a:srgbClr val="000000"/>
                </a:solidFill>
              </a:rPr>
              <a:t>Determine the frequency of each class.</a:t>
            </a:r>
            <a:endParaRPr lang="en-US" dirty="0" smtClean="0">
              <a:solidFill>
                <a:srgbClr val="000000"/>
              </a:solidFill>
            </a:endParaRPr>
          </a:p>
        </p:txBody>
      </p:sp>
    </p:spTree>
    <p:extLst>
      <p:ext uri="{BB962C8B-B14F-4D97-AF65-F5344CB8AC3E}">
        <p14:creationId xmlns:p14="http://schemas.microsoft.com/office/powerpoint/2010/main" val="6541843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Relative Frequency</a:t>
            </a:r>
            <a:endParaRPr lang="en-US" dirty="0"/>
          </a:p>
        </p:txBody>
      </p:sp>
      <p:sp>
        <p:nvSpPr>
          <p:cNvPr id="4" name="Content Placeholder 2"/>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pPr algn="ctr"/>
            <a:r>
              <a:rPr lang="en-US" b="1" dirty="0" smtClean="0">
                <a:solidFill>
                  <a:srgbClr val="000000"/>
                </a:solidFill>
              </a:rPr>
              <a:t>Definition</a:t>
            </a:r>
            <a:endParaRPr lang="en-US" dirty="0">
              <a:solidFill>
                <a:srgbClr val="000000"/>
              </a:solidFill>
            </a:endParaRPr>
          </a:p>
          <a:p>
            <a:pPr marL="3175" indent="-3175"/>
            <a:r>
              <a:rPr lang="en-US" dirty="0" smtClean="0">
                <a:solidFill>
                  <a:srgbClr val="000000"/>
                </a:solidFill>
              </a:rPr>
              <a:t>The </a:t>
            </a:r>
            <a:r>
              <a:rPr lang="en-US" b="1" dirty="0" smtClean="0">
                <a:solidFill>
                  <a:srgbClr val="C00000"/>
                </a:solidFill>
              </a:rPr>
              <a:t>relative frequency </a:t>
            </a:r>
            <a:r>
              <a:rPr lang="en-US" dirty="0" smtClean="0">
                <a:solidFill>
                  <a:srgbClr val="000000"/>
                </a:solidFill>
              </a:rPr>
              <a:t>of any class is the number of observations in the class divided by the total number of observations:</a:t>
            </a:r>
          </a:p>
          <a:p>
            <a:pPr marL="3175" indent="-3175"/>
            <a:endParaRPr lang="en-US" dirty="0" smtClean="0">
              <a:solidFill>
                <a:srgbClr val="000000"/>
              </a:solidFill>
            </a:endParaRPr>
          </a:p>
          <a:p>
            <a:pPr marL="3175" indent="-3175"/>
            <a:endParaRPr lang="en-US" dirty="0" smtClean="0">
              <a:solidFill>
                <a:srgbClr val="000000"/>
              </a:solidFill>
            </a:endParaRPr>
          </a:p>
        </p:txBody>
      </p:sp>
      <p:graphicFrame>
        <p:nvGraphicFramePr>
          <p:cNvPr id="2050" name="Object 2"/>
          <p:cNvGraphicFramePr>
            <a:graphicFrameLocks noChangeAspect="1"/>
          </p:cNvGraphicFramePr>
          <p:nvPr>
            <p:extLst>
              <p:ext uri="{D42A27DB-BD31-4B8C-83A1-F6EECF244321}">
                <p14:modId xmlns:p14="http://schemas.microsoft.com/office/powerpoint/2010/main" val="2697739014"/>
              </p:ext>
            </p:extLst>
          </p:nvPr>
        </p:nvGraphicFramePr>
        <p:xfrm>
          <a:off x="781050" y="3200400"/>
          <a:ext cx="7556500" cy="838200"/>
        </p:xfrm>
        <a:graphic>
          <a:graphicData uri="http://schemas.openxmlformats.org/presentationml/2006/ole">
            <mc:AlternateContent xmlns:mc="http://schemas.openxmlformats.org/markup-compatibility/2006">
              <mc:Choice xmlns:v="urn:schemas-microsoft-com:vml" Requires="v">
                <p:oleObj spid="_x0000_s2054" name="Equation" r:id="rId3" imgW="7556400" imgH="838080" progId="Equation.DSMT4">
                  <p:embed/>
                </p:oleObj>
              </mc:Choice>
              <mc:Fallback>
                <p:oleObj name="Equation" r:id="rId3" imgW="7556400" imgH="838080" progId="Equation.DSMT4">
                  <p:embed/>
                  <p:pic>
                    <p:nvPicPr>
                      <p:cNvPr id="0" name="Picture 2"/>
                      <p:cNvPicPr>
                        <a:picLocks noChangeAspect="1" noChangeArrowheads="1"/>
                      </p:cNvPicPr>
                      <p:nvPr/>
                    </p:nvPicPr>
                    <p:blipFill>
                      <a:blip r:embed="rId4"/>
                      <a:srcRect/>
                      <a:stretch>
                        <a:fillRect/>
                      </a:stretch>
                    </p:blipFill>
                    <p:spPr bwMode="auto">
                      <a:xfrm>
                        <a:off x="781050" y="3200400"/>
                        <a:ext cx="7556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Cumulative Frequency</a:t>
            </a:r>
            <a:endParaRPr lang="en-US" dirty="0"/>
          </a:p>
        </p:txBody>
      </p:sp>
      <p:sp>
        <p:nvSpPr>
          <p:cNvPr id="4"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Definition</a:t>
            </a:r>
            <a:endParaRPr lang="en-US" dirty="0">
              <a:solidFill>
                <a:srgbClr val="000000"/>
              </a:solidFill>
            </a:endParaRPr>
          </a:p>
          <a:p>
            <a:r>
              <a:rPr lang="en-US" dirty="0" smtClean="0">
                <a:solidFill>
                  <a:srgbClr val="000000"/>
                </a:solidFill>
              </a:rPr>
              <a:t>The </a:t>
            </a:r>
            <a:r>
              <a:rPr lang="en-US" b="1" dirty="0" smtClean="0">
                <a:solidFill>
                  <a:srgbClr val="C00000"/>
                </a:solidFill>
              </a:rPr>
              <a:t>cumulative frequency </a:t>
            </a:r>
            <a:r>
              <a:rPr lang="en-US" dirty="0" smtClean="0">
                <a:solidFill>
                  <a:srgbClr val="000000"/>
                </a:solidFill>
              </a:rPr>
              <a:t>is the sum of the frequency of a particular class and all preceding classes.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Cumulative Relative Frequency</a:t>
            </a:r>
            <a:endParaRPr lang="en-US" dirty="0"/>
          </a:p>
        </p:txBody>
      </p:sp>
      <p:sp>
        <p:nvSpPr>
          <p:cNvPr id="4"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Definition</a:t>
            </a:r>
            <a:endParaRPr lang="en-US" dirty="0">
              <a:solidFill>
                <a:srgbClr val="000000"/>
              </a:solidFill>
            </a:endParaRPr>
          </a:p>
          <a:p>
            <a:r>
              <a:rPr lang="en-US" dirty="0" smtClean="0">
                <a:solidFill>
                  <a:srgbClr val="000000"/>
                </a:solidFill>
              </a:rPr>
              <a:t>The </a:t>
            </a:r>
            <a:r>
              <a:rPr lang="en-US" b="1" dirty="0" smtClean="0">
                <a:solidFill>
                  <a:srgbClr val="C00000"/>
                </a:solidFill>
              </a:rPr>
              <a:t>cumulative relative frequency </a:t>
            </a:r>
            <a:r>
              <a:rPr lang="en-US" dirty="0" smtClean="0">
                <a:solidFill>
                  <a:srgbClr val="000000"/>
                </a:solidFill>
              </a:rPr>
              <a:t>is the proportion of observations in a particular class and all preceding classes.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264</TotalTime>
  <Words>418</Words>
  <Application>Microsoft Office PowerPoint</Application>
  <PresentationFormat>On-screen Show (4:3)</PresentationFormat>
  <Paragraphs>107</Paragraphs>
  <Slides>9</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3" baseType="lpstr">
      <vt:lpstr>Calibri</vt:lpstr>
      <vt:lpstr>Arial</vt:lpstr>
      <vt:lpstr>Office Theme</vt:lpstr>
      <vt:lpstr>MathType 6.0 Equation</vt:lpstr>
      <vt:lpstr>Section 3.3</vt:lpstr>
      <vt:lpstr>Example 3.3.1</vt:lpstr>
      <vt:lpstr>Example 3.3.1 (cont.)</vt:lpstr>
      <vt:lpstr>Example 3.1.1 (cont.)</vt:lpstr>
      <vt:lpstr>Constructing a Frequency Distribution </vt:lpstr>
      <vt:lpstr>Constructing a Frequency Distribution (cont.) </vt:lpstr>
      <vt:lpstr>Relative Frequency</vt:lpstr>
      <vt:lpstr>Cumulative Frequency</vt:lpstr>
      <vt:lpstr>Cumulative Relative Frequency</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Kara Roche</cp:lastModifiedBy>
  <cp:revision>59</cp:revision>
  <dcterms:created xsi:type="dcterms:W3CDTF">2013-04-26T14:43:13Z</dcterms:created>
  <dcterms:modified xsi:type="dcterms:W3CDTF">2018-07-11T18:00:23Z</dcterms:modified>
</cp:coreProperties>
</file>