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86" r:id="rId3"/>
    <p:sldId id="303" r:id="rId4"/>
    <p:sldId id="289" r:id="rId5"/>
    <p:sldId id="287" r:id="rId6"/>
    <p:sldId id="290" r:id="rId7"/>
    <p:sldId id="291" r:id="rId8"/>
    <p:sldId id="292" r:id="rId9"/>
    <p:sldId id="293" r:id="rId10"/>
    <p:sldId id="294" r:id="rId11"/>
    <p:sldId id="302" r:id="rId12"/>
    <p:sldId id="295" r:id="rId13"/>
    <p:sldId id="296" r:id="rId14"/>
    <p:sldId id="297" r:id="rId15"/>
    <p:sldId id="298" r:id="rId16"/>
    <p:sldId id="299" r:id="rId17"/>
    <p:sldId id="300"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
      <p:font typeface="Roboto Condensed" panose="02000000000000000000" pitchFamily="2"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Tavormina" initials="AT" lastIdx="6" clrIdx="0">
    <p:extLst>
      <p:ext uri="{19B8F6BF-5375-455C-9EA6-DF929625EA0E}">
        <p15:presenceInfo xmlns:p15="http://schemas.microsoft.com/office/powerpoint/2012/main" userId="S-1-5-21-1482476501-413027322-842925246-27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05" d="100"/>
          <a:sy n="105" d="100"/>
        </p:scale>
        <p:origin x="936"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notesMaster" Target="notesMasters/notesMaster1.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8/15/2018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8/15/2018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Histograms and Other Graphical Displays of Quantitative Data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3.4.1 (cont.)</a:t>
            </a:r>
          </a:p>
        </p:txBody>
      </p:sp>
      <p:sp>
        <p:nvSpPr>
          <p:cNvPr id="3" name="Content Placeholder 2"/>
          <p:cNvSpPr>
            <a:spLocks noGrp="1"/>
          </p:cNvSpPr>
          <p:nvPr>
            <p:ph idx="1"/>
          </p:nvPr>
        </p:nvSpPr>
        <p:spPr/>
        <p:txBody>
          <a:bodyPr>
            <a:normAutofit/>
          </a:bodyPr>
          <a:lstStyle/>
          <a:p>
            <a:r>
              <a:rPr lang="en-US" dirty="0"/>
              <a:t>Note that in order to compare the two sets of data more readily, we needed to use the same stems for each. This was accomplished in this example by sharing the common stems and creating one plot instead of two separate ones. This is commonly referred to as a </a:t>
            </a:r>
            <a:r>
              <a:rPr lang="en-US" b="1" dirty="0"/>
              <a:t>side-by-side </a:t>
            </a:r>
            <a:r>
              <a:rPr lang="en-US" dirty="0"/>
              <a:t>(or</a:t>
            </a:r>
            <a:r>
              <a:rPr lang="en-US" b="1" dirty="0"/>
              <a:t> back-to-back</a:t>
            </a:r>
            <a:r>
              <a:rPr lang="en-US" dirty="0"/>
              <a:t>)</a:t>
            </a:r>
            <a:r>
              <a:rPr lang="en-US" b="1" dirty="0"/>
              <a:t> stem-and-leaf plot</a:t>
            </a:r>
            <a:r>
              <a:rPr lang="en-US" dirty="0"/>
              <a:t>.</a:t>
            </a:r>
            <a:r>
              <a:rPr lang="en-US" b="1" dirty="0"/>
              <a:t> </a:t>
            </a:r>
            <a:endParaRPr lang="en-US"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F42A75-0D4D-4DAC-B385-62FB950CEE9F}"/>
              </a:ext>
            </a:extLst>
          </p:cNvPr>
          <p:cNvSpPr>
            <a:spLocks noGrp="1"/>
          </p:cNvSpPr>
          <p:nvPr>
            <p:ph type="title"/>
          </p:nvPr>
        </p:nvSpPr>
        <p:spPr/>
        <p:txBody>
          <a:bodyPr/>
          <a:lstStyle/>
          <a:p>
            <a:r>
              <a:rPr lang="en-US" dirty="0"/>
              <a:t>The Ordered Array</a:t>
            </a:r>
          </a:p>
        </p:txBody>
      </p:sp>
      <p:sp>
        <p:nvSpPr>
          <p:cNvPr id="3" name="Content Placeholder 2">
            <a:extLst>
              <a:ext uri="{FF2B5EF4-FFF2-40B4-BE49-F238E27FC236}">
                <a16:creationId xmlns:a16="http://schemas.microsoft.com/office/drawing/2014/main" xmlns="" id="{43A36F17-6E04-40A8-B12B-67851FB96CF5}"/>
              </a:ext>
            </a:extLst>
          </p:cNvPr>
          <p:cNvSpPr>
            <a:spLocks noGrp="1"/>
          </p:cNvSpPr>
          <p:nvPr>
            <p:ph idx="1"/>
          </p:nvPr>
        </p:nvSpPr>
        <p:spPr/>
        <p:txBody>
          <a:bodyPr/>
          <a:lstStyle/>
          <a:p>
            <a:r>
              <a:rPr lang="en-US" dirty="0"/>
              <a:t>An </a:t>
            </a:r>
            <a:r>
              <a:rPr lang="en-US" b="1" dirty="0"/>
              <a:t>ordered array </a:t>
            </a:r>
            <a:r>
              <a:rPr lang="en-US" dirty="0"/>
              <a:t>is a listing of all the data in either increasing or decreasing magnitude.</a:t>
            </a:r>
          </a:p>
          <a:p>
            <a:endParaRPr lang="en-US" dirty="0"/>
          </a:p>
          <a:p>
            <a:r>
              <a:rPr lang="en-US" dirty="0"/>
              <a:t>Data listed in increasing order are said to be listed in </a:t>
            </a:r>
            <a:r>
              <a:rPr lang="en-US" b="1" dirty="0"/>
              <a:t>rank order</a:t>
            </a:r>
            <a:r>
              <a:rPr lang="en-US" dirty="0"/>
              <a:t>.</a:t>
            </a:r>
          </a:p>
          <a:p>
            <a:endParaRPr lang="en-US" dirty="0"/>
          </a:p>
          <a:p>
            <a:r>
              <a:rPr lang="en-US" dirty="0"/>
              <a:t>If listed in decreasing order, they are listed in </a:t>
            </a:r>
            <a:r>
              <a:rPr lang="en-US" b="1" dirty="0"/>
              <a:t>reverse rank order</a:t>
            </a:r>
            <a:r>
              <a:rPr lang="en-US" dirty="0"/>
              <a:t>.</a:t>
            </a:r>
          </a:p>
        </p:txBody>
      </p:sp>
    </p:spTree>
    <p:extLst>
      <p:ext uri="{BB962C8B-B14F-4D97-AF65-F5344CB8AC3E}">
        <p14:creationId xmlns:p14="http://schemas.microsoft.com/office/powerpoint/2010/main" val="33979766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3.4.2</a:t>
            </a:r>
          </a:p>
        </p:txBody>
      </p:sp>
      <p:sp>
        <p:nvSpPr>
          <p:cNvPr id="3" name="Content Placeholder 2"/>
          <p:cNvSpPr>
            <a:spLocks noGrp="1"/>
          </p:cNvSpPr>
          <p:nvPr>
            <p:ph idx="1"/>
          </p:nvPr>
        </p:nvSpPr>
        <p:spPr/>
        <p:txBody>
          <a:bodyPr/>
          <a:lstStyle/>
          <a:p>
            <a:r>
              <a:rPr lang="en-US" dirty="0"/>
              <a:t>The personnel records for a clothing department store located in the local mall are examined, and the current ages for all employees are noted. There are </a:t>
            </a:r>
            <a:br>
              <a:rPr lang="en-US" dirty="0"/>
            </a:br>
            <a:r>
              <a:rPr lang="en-US" dirty="0"/>
              <a:t>25 employees, and their ages are listed in the following table. It is desired that their ages be placed in rank order. </a:t>
            </a:r>
          </a:p>
        </p:txBody>
      </p:sp>
      <p:graphicFrame>
        <p:nvGraphicFramePr>
          <p:cNvPr id="5" name="Table 4"/>
          <p:cNvGraphicFramePr>
            <a:graphicFrameLocks noGrp="1"/>
          </p:cNvGraphicFramePr>
          <p:nvPr/>
        </p:nvGraphicFramePr>
        <p:xfrm>
          <a:off x="1447801" y="4038600"/>
          <a:ext cx="6095999" cy="1137920"/>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xmlns="" val="20000"/>
                    </a:ext>
                  </a:extLst>
                </a:gridCol>
                <a:gridCol w="468923">
                  <a:extLst>
                    <a:ext uri="{9D8B030D-6E8A-4147-A177-3AD203B41FA5}">
                      <a16:colId xmlns:a16="http://schemas.microsoft.com/office/drawing/2014/main" xmlns="" val="20001"/>
                    </a:ext>
                  </a:extLst>
                </a:gridCol>
                <a:gridCol w="468923">
                  <a:extLst>
                    <a:ext uri="{9D8B030D-6E8A-4147-A177-3AD203B41FA5}">
                      <a16:colId xmlns:a16="http://schemas.microsoft.com/office/drawing/2014/main" xmlns="" val="20002"/>
                    </a:ext>
                  </a:extLst>
                </a:gridCol>
                <a:gridCol w="468923">
                  <a:extLst>
                    <a:ext uri="{9D8B030D-6E8A-4147-A177-3AD203B41FA5}">
                      <a16:colId xmlns:a16="http://schemas.microsoft.com/office/drawing/2014/main" xmlns="" val="20003"/>
                    </a:ext>
                  </a:extLst>
                </a:gridCol>
                <a:gridCol w="468923">
                  <a:extLst>
                    <a:ext uri="{9D8B030D-6E8A-4147-A177-3AD203B41FA5}">
                      <a16:colId xmlns:a16="http://schemas.microsoft.com/office/drawing/2014/main" xmlns="" val="20004"/>
                    </a:ext>
                  </a:extLst>
                </a:gridCol>
                <a:gridCol w="468923">
                  <a:extLst>
                    <a:ext uri="{9D8B030D-6E8A-4147-A177-3AD203B41FA5}">
                      <a16:colId xmlns:a16="http://schemas.microsoft.com/office/drawing/2014/main" xmlns="" val="20005"/>
                    </a:ext>
                  </a:extLst>
                </a:gridCol>
                <a:gridCol w="468923">
                  <a:extLst>
                    <a:ext uri="{9D8B030D-6E8A-4147-A177-3AD203B41FA5}">
                      <a16:colId xmlns:a16="http://schemas.microsoft.com/office/drawing/2014/main" xmlns="" val="20006"/>
                    </a:ext>
                  </a:extLst>
                </a:gridCol>
                <a:gridCol w="468923">
                  <a:extLst>
                    <a:ext uri="{9D8B030D-6E8A-4147-A177-3AD203B41FA5}">
                      <a16:colId xmlns:a16="http://schemas.microsoft.com/office/drawing/2014/main" xmlns="" val="20007"/>
                    </a:ext>
                  </a:extLst>
                </a:gridCol>
                <a:gridCol w="468923">
                  <a:extLst>
                    <a:ext uri="{9D8B030D-6E8A-4147-A177-3AD203B41FA5}">
                      <a16:colId xmlns:a16="http://schemas.microsoft.com/office/drawing/2014/main" xmlns="" val="20008"/>
                    </a:ext>
                  </a:extLst>
                </a:gridCol>
                <a:gridCol w="468923">
                  <a:extLst>
                    <a:ext uri="{9D8B030D-6E8A-4147-A177-3AD203B41FA5}">
                      <a16:colId xmlns:a16="http://schemas.microsoft.com/office/drawing/2014/main" xmlns="" val="20009"/>
                    </a:ext>
                  </a:extLst>
                </a:gridCol>
                <a:gridCol w="468923">
                  <a:extLst>
                    <a:ext uri="{9D8B030D-6E8A-4147-A177-3AD203B41FA5}">
                      <a16:colId xmlns:a16="http://schemas.microsoft.com/office/drawing/2014/main" xmlns="" val="20010"/>
                    </a:ext>
                  </a:extLst>
                </a:gridCol>
                <a:gridCol w="468923">
                  <a:extLst>
                    <a:ext uri="{9D8B030D-6E8A-4147-A177-3AD203B41FA5}">
                      <a16:colId xmlns:a16="http://schemas.microsoft.com/office/drawing/2014/main" xmlns="" val="20011"/>
                    </a:ext>
                  </a:extLst>
                </a:gridCol>
                <a:gridCol w="468923">
                  <a:extLst>
                    <a:ext uri="{9D8B030D-6E8A-4147-A177-3AD203B41FA5}">
                      <a16:colId xmlns:a16="http://schemas.microsoft.com/office/drawing/2014/main" xmlns="" val="20012"/>
                    </a:ext>
                  </a:extLst>
                </a:gridCol>
              </a:tblGrid>
              <a:tr h="370840">
                <a:tc gridSpan="13">
                  <a:txBody>
                    <a:bodyPr/>
                    <a:lstStyle/>
                    <a:p>
                      <a:pPr algn="ctr"/>
                      <a:r>
                        <a:rPr lang="en-US" sz="2000" dirty="0"/>
                        <a:t>Ages of Employees</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70840">
                <a:tc>
                  <a:txBody>
                    <a:bodyPr/>
                    <a:lstStyle/>
                    <a:p>
                      <a:r>
                        <a:rPr lang="en-US" dirty="0">
                          <a:solidFill>
                            <a:srgbClr val="000000"/>
                          </a:solidFill>
                        </a:rPr>
                        <a:t>32</a:t>
                      </a:r>
                    </a:p>
                  </a:txBody>
                  <a:tcPr/>
                </a:tc>
                <a:tc>
                  <a:txBody>
                    <a:bodyPr/>
                    <a:lstStyle/>
                    <a:p>
                      <a:r>
                        <a:rPr lang="en-US" dirty="0">
                          <a:solidFill>
                            <a:srgbClr val="000000"/>
                          </a:solidFill>
                        </a:rPr>
                        <a:t>21</a:t>
                      </a:r>
                    </a:p>
                  </a:txBody>
                  <a:tcPr/>
                </a:tc>
                <a:tc>
                  <a:txBody>
                    <a:bodyPr/>
                    <a:lstStyle/>
                    <a:p>
                      <a:r>
                        <a:rPr lang="en-US" dirty="0">
                          <a:solidFill>
                            <a:srgbClr val="000000"/>
                          </a:solidFill>
                        </a:rPr>
                        <a:t>24</a:t>
                      </a:r>
                    </a:p>
                  </a:txBody>
                  <a:tcPr/>
                </a:tc>
                <a:tc>
                  <a:txBody>
                    <a:bodyPr/>
                    <a:lstStyle/>
                    <a:p>
                      <a:r>
                        <a:rPr lang="en-US" dirty="0">
                          <a:solidFill>
                            <a:srgbClr val="000000"/>
                          </a:solidFill>
                        </a:rPr>
                        <a:t>19</a:t>
                      </a:r>
                    </a:p>
                  </a:txBody>
                  <a:tcPr/>
                </a:tc>
                <a:tc>
                  <a:txBody>
                    <a:bodyPr/>
                    <a:lstStyle/>
                    <a:p>
                      <a:r>
                        <a:rPr lang="en-US" dirty="0">
                          <a:solidFill>
                            <a:srgbClr val="000000"/>
                          </a:solidFill>
                        </a:rPr>
                        <a:t>61</a:t>
                      </a:r>
                    </a:p>
                  </a:txBody>
                  <a:tcPr/>
                </a:tc>
                <a:tc>
                  <a:txBody>
                    <a:bodyPr/>
                    <a:lstStyle/>
                    <a:p>
                      <a:r>
                        <a:rPr lang="en-US" dirty="0">
                          <a:solidFill>
                            <a:srgbClr val="000000"/>
                          </a:solidFill>
                        </a:rPr>
                        <a:t>18</a:t>
                      </a:r>
                    </a:p>
                  </a:txBody>
                  <a:tcPr/>
                </a:tc>
                <a:tc>
                  <a:txBody>
                    <a:bodyPr/>
                    <a:lstStyle/>
                    <a:p>
                      <a:r>
                        <a:rPr lang="en-US" dirty="0">
                          <a:solidFill>
                            <a:srgbClr val="000000"/>
                          </a:solidFill>
                        </a:rPr>
                        <a:t>18</a:t>
                      </a:r>
                    </a:p>
                  </a:txBody>
                  <a:tcPr/>
                </a:tc>
                <a:tc>
                  <a:txBody>
                    <a:bodyPr/>
                    <a:lstStyle/>
                    <a:p>
                      <a:r>
                        <a:rPr lang="en-US" dirty="0">
                          <a:solidFill>
                            <a:srgbClr val="000000"/>
                          </a:solidFill>
                        </a:rPr>
                        <a:t>16</a:t>
                      </a:r>
                    </a:p>
                  </a:txBody>
                  <a:tcPr/>
                </a:tc>
                <a:tc>
                  <a:txBody>
                    <a:bodyPr/>
                    <a:lstStyle/>
                    <a:p>
                      <a:r>
                        <a:rPr lang="en-US" dirty="0">
                          <a:solidFill>
                            <a:srgbClr val="000000"/>
                          </a:solidFill>
                        </a:rPr>
                        <a:t>16</a:t>
                      </a:r>
                    </a:p>
                  </a:txBody>
                  <a:tcPr/>
                </a:tc>
                <a:tc>
                  <a:txBody>
                    <a:bodyPr/>
                    <a:lstStyle/>
                    <a:p>
                      <a:r>
                        <a:rPr lang="en-US" dirty="0">
                          <a:solidFill>
                            <a:srgbClr val="000000"/>
                          </a:solidFill>
                        </a:rPr>
                        <a:t>35</a:t>
                      </a:r>
                    </a:p>
                  </a:txBody>
                  <a:tcPr/>
                </a:tc>
                <a:tc>
                  <a:txBody>
                    <a:bodyPr/>
                    <a:lstStyle/>
                    <a:p>
                      <a:r>
                        <a:rPr lang="en-US" dirty="0">
                          <a:solidFill>
                            <a:srgbClr val="000000"/>
                          </a:solidFill>
                        </a:rPr>
                        <a:t>39</a:t>
                      </a:r>
                    </a:p>
                  </a:txBody>
                  <a:tcPr/>
                </a:tc>
                <a:tc>
                  <a:txBody>
                    <a:bodyPr/>
                    <a:lstStyle/>
                    <a:p>
                      <a:r>
                        <a:rPr lang="en-US" dirty="0">
                          <a:solidFill>
                            <a:srgbClr val="000000"/>
                          </a:solidFill>
                        </a:rPr>
                        <a:t>17</a:t>
                      </a:r>
                    </a:p>
                  </a:txBody>
                  <a:tcPr/>
                </a:tc>
                <a:tc>
                  <a:txBody>
                    <a:bodyPr/>
                    <a:lstStyle/>
                    <a:p>
                      <a:r>
                        <a:rPr lang="en-US" dirty="0">
                          <a:solidFill>
                            <a:srgbClr val="000000"/>
                          </a:solidFill>
                        </a:rPr>
                        <a:t>22</a:t>
                      </a:r>
                    </a:p>
                  </a:txBody>
                  <a:tcPr/>
                </a:tc>
                <a:extLst>
                  <a:ext uri="{0D108BD9-81ED-4DB2-BD59-A6C34878D82A}">
                    <a16:rowId xmlns:a16="http://schemas.microsoft.com/office/drawing/2014/main" xmlns="" val="10001"/>
                  </a:ext>
                </a:extLst>
              </a:tr>
              <a:tr h="370840">
                <a:tc>
                  <a:txBody>
                    <a:bodyPr/>
                    <a:lstStyle/>
                    <a:p>
                      <a:r>
                        <a:rPr lang="en-US" dirty="0">
                          <a:solidFill>
                            <a:srgbClr val="000000"/>
                          </a:solidFill>
                        </a:rPr>
                        <a:t>21</a:t>
                      </a:r>
                    </a:p>
                  </a:txBody>
                  <a:tcPr/>
                </a:tc>
                <a:tc>
                  <a:txBody>
                    <a:bodyPr/>
                    <a:lstStyle/>
                    <a:p>
                      <a:r>
                        <a:rPr lang="en-US" dirty="0">
                          <a:solidFill>
                            <a:srgbClr val="000000"/>
                          </a:solidFill>
                        </a:rPr>
                        <a:t>60</a:t>
                      </a:r>
                    </a:p>
                  </a:txBody>
                  <a:tcPr/>
                </a:tc>
                <a:tc>
                  <a:txBody>
                    <a:bodyPr/>
                    <a:lstStyle/>
                    <a:p>
                      <a:r>
                        <a:rPr lang="en-US" dirty="0">
                          <a:solidFill>
                            <a:srgbClr val="000000"/>
                          </a:solidFill>
                        </a:rPr>
                        <a:t>18</a:t>
                      </a:r>
                    </a:p>
                  </a:txBody>
                  <a:tcPr/>
                </a:tc>
                <a:tc>
                  <a:txBody>
                    <a:bodyPr/>
                    <a:lstStyle/>
                    <a:p>
                      <a:r>
                        <a:rPr lang="en-US" dirty="0">
                          <a:solidFill>
                            <a:srgbClr val="000000"/>
                          </a:solidFill>
                        </a:rPr>
                        <a:t>53</a:t>
                      </a:r>
                    </a:p>
                  </a:txBody>
                  <a:tcPr/>
                </a:tc>
                <a:tc>
                  <a:txBody>
                    <a:bodyPr/>
                    <a:lstStyle/>
                    <a:p>
                      <a:r>
                        <a:rPr lang="en-US" dirty="0">
                          <a:solidFill>
                            <a:srgbClr val="000000"/>
                          </a:solidFill>
                        </a:rPr>
                        <a:t>18</a:t>
                      </a:r>
                    </a:p>
                  </a:txBody>
                  <a:tcPr/>
                </a:tc>
                <a:tc>
                  <a:txBody>
                    <a:bodyPr/>
                    <a:lstStyle/>
                    <a:p>
                      <a:r>
                        <a:rPr lang="en-US" dirty="0">
                          <a:solidFill>
                            <a:srgbClr val="000000"/>
                          </a:solidFill>
                        </a:rPr>
                        <a:t>57</a:t>
                      </a:r>
                    </a:p>
                  </a:txBody>
                  <a:tcPr/>
                </a:tc>
                <a:tc>
                  <a:txBody>
                    <a:bodyPr/>
                    <a:lstStyle/>
                    <a:p>
                      <a:r>
                        <a:rPr lang="en-US" dirty="0">
                          <a:solidFill>
                            <a:srgbClr val="000000"/>
                          </a:solidFill>
                        </a:rPr>
                        <a:t>63</a:t>
                      </a:r>
                    </a:p>
                  </a:txBody>
                  <a:tcPr/>
                </a:tc>
                <a:tc>
                  <a:txBody>
                    <a:bodyPr/>
                    <a:lstStyle/>
                    <a:p>
                      <a:r>
                        <a:rPr lang="en-US" dirty="0">
                          <a:solidFill>
                            <a:srgbClr val="000000"/>
                          </a:solidFill>
                        </a:rPr>
                        <a:t>28</a:t>
                      </a:r>
                    </a:p>
                  </a:txBody>
                  <a:tcPr/>
                </a:tc>
                <a:tc>
                  <a:txBody>
                    <a:bodyPr/>
                    <a:lstStyle/>
                    <a:p>
                      <a:r>
                        <a:rPr lang="en-US" dirty="0">
                          <a:solidFill>
                            <a:srgbClr val="000000"/>
                          </a:solidFill>
                        </a:rPr>
                        <a:t>20</a:t>
                      </a:r>
                    </a:p>
                  </a:txBody>
                  <a:tcPr/>
                </a:tc>
                <a:tc>
                  <a:txBody>
                    <a:bodyPr/>
                    <a:lstStyle/>
                    <a:p>
                      <a:r>
                        <a:rPr lang="en-US" dirty="0">
                          <a:solidFill>
                            <a:srgbClr val="000000"/>
                          </a:solidFill>
                        </a:rPr>
                        <a:t>29</a:t>
                      </a:r>
                    </a:p>
                  </a:txBody>
                  <a:tcPr/>
                </a:tc>
                <a:tc>
                  <a:txBody>
                    <a:bodyPr/>
                    <a:lstStyle/>
                    <a:p>
                      <a:r>
                        <a:rPr lang="en-US" dirty="0">
                          <a:solidFill>
                            <a:srgbClr val="000000"/>
                          </a:solidFill>
                        </a:rPr>
                        <a:t>35</a:t>
                      </a:r>
                    </a:p>
                  </a:txBody>
                  <a:tcPr/>
                </a:tc>
                <a:tc>
                  <a:txBody>
                    <a:bodyPr/>
                    <a:lstStyle/>
                    <a:p>
                      <a:r>
                        <a:rPr lang="en-US" dirty="0">
                          <a:solidFill>
                            <a:srgbClr val="000000"/>
                          </a:solidFill>
                        </a:rPr>
                        <a:t>45</a:t>
                      </a:r>
                    </a:p>
                  </a:txBody>
                  <a:tcPr/>
                </a:tc>
                <a:tc>
                  <a:txBody>
                    <a:bodyPr/>
                    <a:lstStyle/>
                    <a:p>
                      <a:endParaRPr lang="en-US" dirty="0">
                        <a:solidFill>
                          <a:srgbClr val="000000"/>
                        </a:solidFill>
                      </a:endParaRPr>
                    </a:p>
                  </a:txBody>
                  <a:tcPr/>
                </a:tc>
                <a:extLst>
                  <a:ext uri="{0D108BD9-81ED-4DB2-BD59-A6C34878D82A}">
                    <a16:rowId xmlns:a16="http://schemas.microsoft.com/office/drawing/2014/main" xmlns="" val="10002"/>
                  </a:ext>
                </a:extLst>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3.4.2 (cont.)</a:t>
            </a:r>
          </a:p>
        </p:txBody>
      </p:sp>
      <p:sp>
        <p:nvSpPr>
          <p:cNvPr id="3" name="Content Placeholder 2"/>
          <p:cNvSpPr>
            <a:spLocks noGrp="1"/>
          </p:cNvSpPr>
          <p:nvPr>
            <p:ph idx="1"/>
          </p:nvPr>
        </p:nvSpPr>
        <p:spPr>
          <a:xfrm>
            <a:off x="457200" y="1280160"/>
            <a:ext cx="8229600" cy="4663440"/>
          </a:xfrm>
        </p:spPr>
        <p:txBody>
          <a:bodyPr>
            <a:normAutofit lnSpcReduction="10000"/>
          </a:bodyPr>
          <a:lstStyle/>
          <a:p>
            <a:r>
              <a:rPr lang="en-US" b="1" dirty="0"/>
              <a:t>Solution</a:t>
            </a:r>
          </a:p>
          <a:p>
            <a:endParaRPr lang="en-US" b="1" dirty="0"/>
          </a:p>
          <a:p>
            <a:endParaRPr lang="en-US" b="1" dirty="0"/>
          </a:p>
          <a:p>
            <a:endParaRPr lang="en-US" dirty="0"/>
          </a:p>
          <a:p>
            <a:r>
              <a:rPr lang="en-US" dirty="0"/>
              <a:t>It is always a good idea to get a look at the ordered array of the data early in your analysis. Examining the ranked data produces a good intuitive sense for the data. Looking at the ordered array, it is evident that over half of the employees are younger than 25 and only three employees are 60 or older. </a:t>
            </a:r>
            <a:endParaRPr lang="en-US" b="1" dirty="0"/>
          </a:p>
          <a:p>
            <a:endParaRPr lang="en-US" dirty="0"/>
          </a:p>
        </p:txBody>
      </p:sp>
      <p:graphicFrame>
        <p:nvGraphicFramePr>
          <p:cNvPr id="4" name="Table 3"/>
          <p:cNvGraphicFramePr>
            <a:graphicFrameLocks noGrp="1"/>
          </p:cNvGraphicFramePr>
          <p:nvPr/>
        </p:nvGraphicFramePr>
        <p:xfrm>
          <a:off x="1371601" y="1905000"/>
          <a:ext cx="6095999" cy="1137920"/>
        </p:xfrm>
        <a:graphic>
          <a:graphicData uri="http://schemas.openxmlformats.org/drawingml/2006/table">
            <a:tbl>
              <a:tblPr firstRow="1" bandRow="1">
                <a:tableStyleId>{5C22544A-7EE6-4342-B048-85BDC9FD1C3A}</a:tableStyleId>
              </a:tblPr>
              <a:tblGrid>
                <a:gridCol w="468923">
                  <a:extLst>
                    <a:ext uri="{9D8B030D-6E8A-4147-A177-3AD203B41FA5}">
                      <a16:colId xmlns:a16="http://schemas.microsoft.com/office/drawing/2014/main" xmlns="" val="20000"/>
                    </a:ext>
                  </a:extLst>
                </a:gridCol>
                <a:gridCol w="468923">
                  <a:extLst>
                    <a:ext uri="{9D8B030D-6E8A-4147-A177-3AD203B41FA5}">
                      <a16:colId xmlns:a16="http://schemas.microsoft.com/office/drawing/2014/main" xmlns="" val="20001"/>
                    </a:ext>
                  </a:extLst>
                </a:gridCol>
                <a:gridCol w="468923">
                  <a:extLst>
                    <a:ext uri="{9D8B030D-6E8A-4147-A177-3AD203B41FA5}">
                      <a16:colId xmlns:a16="http://schemas.microsoft.com/office/drawing/2014/main" xmlns="" val="20002"/>
                    </a:ext>
                  </a:extLst>
                </a:gridCol>
                <a:gridCol w="468923">
                  <a:extLst>
                    <a:ext uri="{9D8B030D-6E8A-4147-A177-3AD203B41FA5}">
                      <a16:colId xmlns:a16="http://schemas.microsoft.com/office/drawing/2014/main" xmlns="" val="20003"/>
                    </a:ext>
                  </a:extLst>
                </a:gridCol>
                <a:gridCol w="468923">
                  <a:extLst>
                    <a:ext uri="{9D8B030D-6E8A-4147-A177-3AD203B41FA5}">
                      <a16:colId xmlns:a16="http://schemas.microsoft.com/office/drawing/2014/main" xmlns="" val="20004"/>
                    </a:ext>
                  </a:extLst>
                </a:gridCol>
                <a:gridCol w="468923">
                  <a:extLst>
                    <a:ext uri="{9D8B030D-6E8A-4147-A177-3AD203B41FA5}">
                      <a16:colId xmlns:a16="http://schemas.microsoft.com/office/drawing/2014/main" xmlns="" val="20005"/>
                    </a:ext>
                  </a:extLst>
                </a:gridCol>
                <a:gridCol w="468923">
                  <a:extLst>
                    <a:ext uri="{9D8B030D-6E8A-4147-A177-3AD203B41FA5}">
                      <a16:colId xmlns:a16="http://schemas.microsoft.com/office/drawing/2014/main" xmlns="" val="20006"/>
                    </a:ext>
                  </a:extLst>
                </a:gridCol>
                <a:gridCol w="468923">
                  <a:extLst>
                    <a:ext uri="{9D8B030D-6E8A-4147-A177-3AD203B41FA5}">
                      <a16:colId xmlns:a16="http://schemas.microsoft.com/office/drawing/2014/main" xmlns="" val="20007"/>
                    </a:ext>
                  </a:extLst>
                </a:gridCol>
                <a:gridCol w="468923">
                  <a:extLst>
                    <a:ext uri="{9D8B030D-6E8A-4147-A177-3AD203B41FA5}">
                      <a16:colId xmlns:a16="http://schemas.microsoft.com/office/drawing/2014/main" xmlns="" val="20008"/>
                    </a:ext>
                  </a:extLst>
                </a:gridCol>
                <a:gridCol w="468923">
                  <a:extLst>
                    <a:ext uri="{9D8B030D-6E8A-4147-A177-3AD203B41FA5}">
                      <a16:colId xmlns:a16="http://schemas.microsoft.com/office/drawing/2014/main" xmlns="" val="20009"/>
                    </a:ext>
                  </a:extLst>
                </a:gridCol>
                <a:gridCol w="468923">
                  <a:extLst>
                    <a:ext uri="{9D8B030D-6E8A-4147-A177-3AD203B41FA5}">
                      <a16:colId xmlns:a16="http://schemas.microsoft.com/office/drawing/2014/main" xmlns="" val="20010"/>
                    </a:ext>
                  </a:extLst>
                </a:gridCol>
                <a:gridCol w="468923">
                  <a:extLst>
                    <a:ext uri="{9D8B030D-6E8A-4147-A177-3AD203B41FA5}">
                      <a16:colId xmlns:a16="http://schemas.microsoft.com/office/drawing/2014/main" xmlns="" val="20011"/>
                    </a:ext>
                  </a:extLst>
                </a:gridCol>
                <a:gridCol w="468923">
                  <a:extLst>
                    <a:ext uri="{9D8B030D-6E8A-4147-A177-3AD203B41FA5}">
                      <a16:colId xmlns:a16="http://schemas.microsoft.com/office/drawing/2014/main" xmlns="" val="20012"/>
                    </a:ext>
                  </a:extLst>
                </a:gridCol>
              </a:tblGrid>
              <a:tr h="380999">
                <a:tc gridSpan="13">
                  <a:txBody>
                    <a:bodyPr/>
                    <a:lstStyle/>
                    <a:p>
                      <a:pPr algn="ctr"/>
                      <a:r>
                        <a:rPr lang="en-US" sz="2000" dirty="0"/>
                        <a:t>Ages (Ordered)</a:t>
                      </a:r>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xmlns="" val="10000"/>
                  </a:ext>
                </a:extLst>
              </a:tr>
              <a:tr h="370840">
                <a:tc>
                  <a:txBody>
                    <a:bodyPr/>
                    <a:lstStyle/>
                    <a:p>
                      <a:r>
                        <a:rPr lang="en-US" dirty="0">
                          <a:solidFill>
                            <a:srgbClr val="000000"/>
                          </a:solidFill>
                        </a:rPr>
                        <a:t>16</a:t>
                      </a:r>
                    </a:p>
                  </a:txBody>
                  <a:tcPr/>
                </a:tc>
                <a:tc>
                  <a:txBody>
                    <a:bodyPr/>
                    <a:lstStyle/>
                    <a:p>
                      <a:r>
                        <a:rPr lang="en-US" dirty="0">
                          <a:solidFill>
                            <a:srgbClr val="000000"/>
                          </a:solidFill>
                        </a:rPr>
                        <a:t>16</a:t>
                      </a:r>
                    </a:p>
                  </a:txBody>
                  <a:tcPr/>
                </a:tc>
                <a:tc>
                  <a:txBody>
                    <a:bodyPr/>
                    <a:lstStyle/>
                    <a:p>
                      <a:r>
                        <a:rPr lang="en-US" dirty="0">
                          <a:solidFill>
                            <a:srgbClr val="000000"/>
                          </a:solidFill>
                        </a:rPr>
                        <a:t>17</a:t>
                      </a:r>
                    </a:p>
                  </a:txBody>
                  <a:tcPr/>
                </a:tc>
                <a:tc>
                  <a:txBody>
                    <a:bodyPr/>
                    <a:lstStyle/>
                    <a:p>
                      <a:r>
                        <a:rPr lang="en-US" dirty="0">
                          <a:solidFill>
                            <a:srgbClr val="000000"/>
                          </a:solidFill>
                        </a:rPr>
                        <a:t>18</a:t>
                      </a:r>
                    </a:p>
                  </a:txBody>
                  <a:tcPr/>
                </a:tc>
                <a:tc>
                  <a:txBody>
                    <a:bodyPr/>
                    <a:lstStyle/>
                    <a:p>
                      <a:r>
                        <a:rPr lang="en-US" dirty="0">
                          <a:solidFill>
                            <a:srgbClr val="000000"/>
                          </a:solidFill>
                        </a:rPr>
                        <a:t>18</a:t>
                      </a:r>
                    </a:p>
                  </a:txBody>
                  <a:tcPr/>
                </a:tc>
                <a:tc>
                  <a:txBody>
                    <a:bodyPr/>
                    <a:lstStyle/>
                    <a:p>
                      <a:r>
                        <a:rPr lang="en-US" dirty="0">
                          <a:solidFill>
                            <a:srgbClr val="000000"/>
                          </a:solidFill>
                        </a:rPr>
                        <a:t>18</a:t>
                      </a:r>
                    </a:p>
                  </a:txBody>
                  <a:tcPr/>
                </a:tc>
                <a:tc>
                  <a:txBody>
                    <a:bodyPr/>
                    <a:lstStyle/>
                    <a:p>
                      <a:r>
                        <a:rPr lang="en-US" dirty="0">
                          <a:solidFill>
                            <a:srgbClr val="000000"/>
                          </a:solidFill>
                        </a:rPr>
                        <a:t>18</a:t>
                      </a:r>
                    </a:p>
                  </a:txBody>
                  <a:tcPr/>
                </a:tc>
                <a:tc>
                  <a:txBody>
                    <a:bodyPr/>
                    <a:lstStyle/>
                    <a:p>
                      <a:r>
                        <a:rPr lang="en-US" dirty="0">
                          <a:solidFill>
                            <a:srgbClr val="000000"/>
                          </a:solidFill>
                        </a:rPr>
                        <a:t>19</a:t>
                      </a:r>
                    </a:p>
                  </a:txBody>
                  <a:tcPr/>
                </a:tc>
                <a:tc>
                  <a:txBody>
                    <a:bodyPr/>
                    <a:lstStyle/>
                    <a:p>
                      <a:r>
                        <a:rPr lang="en-US" dirty="0">
                          <a:solidFill>
                            <a:srgbClr val="000000"/>
                          </a:solidFill>
                        </a:rPr>
                        <a:t>20</a:t>
                      </a:r>
                    </a:p>
                  </a:txBody>
                  <a:tcPr/>
                </a:tc>
                <a:tc>
                  <a:txBody>
                    <a:bodyPr/>
                    <a:lstStyle/>
                    <a:p>
                      <a:r>
                        <a:rPr lang="en-US" dirty="0">
                          <a:solidFill>
                            <a:srgbClr val="000000"/>
                          </a:solidFill>
                        </a:rPr>
                        <a:t>21</a:t>
                      </a:r>
                    </a:p>
                  </a:txBody>
                  <a:tcPr/>
                </a:tc>
                <a:tc>
                  <a:txBody>
                    <a:bodyPr/>
                    <a:lstStyle/>
                    <a:p>
                      <a:r>
                        <a:rPr lang="en-US" dirty="0">
                          <a:solidFill>
                            <a:srgbClr val="000000"/>
                          </a:solidFill>
                        </a:rPr>
                        <a:t>21</a:t>
                      </a:r>
                    </a:p>
                  </a:txBody>
                  <a:tcPr/>
                </a:tc>
                <a:tc>
                  <a:txBody>
                    <a:bodyPr/>
                    <a:lstStyle/>
                    <a:p>
                      <a:r>
                        <a:rPr lang="en-US" dirty="0">
                          <a:solidFill>
                            <a:srgbClr val="000000"/>
                          </a:solidFill>
                        </a:rPr>
                        <a:t>22</a:t>
                      </a:r>
                    </a:p>
                  </a:txBody>
                  <a:tcPr/>
                </a:tc>
                <a:tc>
                  <a:txBody>
                    <a:bodyPr/>
                    <a:lstStyle/>
                    <a:p>
                      <a:r>
                        <a:rPr lang="en-US" dirty="0">
                          <a:solidFill>
                            <a:srgbClr val="000000"/>
                          </a:solidFill>
                        </a:rPr>
                        <a:t>24</a:t>
                      </a:r>
                    </a:p>
                  </a:txBody>
                  <a:tcPr/>
                </a:tc>
                <a:extLst>
                  <a:ext uri="{0D108BD9-81ED-4DB2-BD59-A6C34878D82A}">
                    <a16:rowId xmlns:a16="http://schemas.microsoft.com/office/drawing/2014/main" xmlns="" val="10001"/>
                  </a:ext>
                </a:extLst>
              </a:tr>
              <a:tr h="370840">
                <a:tc>
                  <a:txBody>
                    <a:bodyPr/>
                    <a:lstStyle/>
                    <a:p>
                      <a:r>
                        <a:rPr lang="en-US" dirty="0">
                          <a:solidFill>
                            <a:srgbClr val="000000"/>
                          </a:solidFill>
                        </a:rPr>
                        <a:t>28</a:t>
                      </a:r>
                    </a:p>
                  </a:txBody>
                  <a:tcPr/>
                </a:tc>
                <a:tc>
                  <a:txBody>
                    <a:bodyPr/>
                    <a:lstStyle/>
                    <a:p>
                      <a:r>
                        <a:rPr lang="en-US" dirty="0">
                          <a:solidFill>
                            <a:srgbClr val="000000"/>
                          </a:solidFill>
                        </a:rPr>
                        <a:t>29</a:t>
                      </a:r>
                    </a:p>
                  </a:txBody>
                  <a:tcPr/>
                </a:tc>
                <a:tc>
                  <a:txBody>
                    <a:bodyPr/>
                    <a:lstStyle/>
                    <a:p>
                      <a:r>
                        <a:rPr lang="en-US" dirty="0">
                          <a:solidFill>
                            <a:srgbClr val="000000"/>
                          </a:solidFill>
                        </a:rPr>
                        <a:t>32</a:t>
                      </a:r>
                    </a:p>
                  </a:txBody>
                  <a:tcPr/>
                </a:tc>
                <a:tc>
                  <a:txBody>
                    <a:bodyPr/>
                    <a:lstStyle/>
                    <a:p>
                      <a:r>
                        <a:rPr lang="en-US" dirty="0">
                          <a:solidFill>
                            <a:srgbClr val="000000"/>
                          </a:solidFill>
                        </a:rPr>
                        <a:t>35</a:t>
                      </a:r>
                    </a:p>
                  </a:txBody>
                  <a:tcPr/>
                </a:tc>
                <a:tc>
                  <a:txBody>
                    <a:bodyPr/>
                    <a:lstStyle/>
                    <a:p>
                      <a:r>
                        <a:rPr lang="en-US" dirty="0">
                          <a:solidFill>
                            <a:srgbClr val="000000"/>
                          </a:solidFill>
                        </a:rPr>
                        <a:t>35</a:t>
                      </a:r>
                    </a:p>
                  </a:txBody>
                  <a:tcPr/>
                </a:tc>
                <a:tc>
                  <a:txBody>
                    <a:bodyPr/>
                    <a:lstStyle/>
                    <a:p>
                      <a:r>
                        <a:rPr lang="en-US" dirty="0">
                          <a:solidFill>
                            <a:srgbClr val="000000"/>
                          </a:solidFill>
                        </a:rPr>
                        <a:t>39</a:t>
                      </a:r>
                    </a:p>
                  </a:txBody>
                  <a:tcPr/>
                </a:tc>
                <a:tc>
                  <a:txBody>
                    <a:bodyPr/>
                    <a:lstStyle/>
                    <a:p>
                      <a:r>
                        <a:rPr lang="en-US" dirty="0">
                          <a:solidFill>
                            <a:srgbClr val="000000"/>
                          </a:solidFill>
                        </a:rPr>
                        <a:t>45</a:t>
                      </a:r>
                    </a:p>
                  </a:txBody>
                  <a:tcPr/>
                </a:tc>
                <a:tc>
                  <a:txBody>
                    <a:bodyPr/>
                    <a:lstStyle/>
                    <a:p>
                      <a:r>
                        <a:rPr lang="en-US" dirty="0">
                          <a:solidFill>
                            <a:srgbClr val="000000"/>
                          </a:solidFill>
                        </a:rPr>
                        <a:t>53</a:t>
                      </a:r>
                    </a:p>
                  </a:txBody>
                  <a:tcPr/>
                </a:tc>
                <a:tc>
                  <a:txBody>
                    <a:bodyPr/>
                    <a:lstStyle/>
                    <a:p>
                      <a:r>
                        <a:rPr lang="en-US" dirty="0">
                          <a:solidFill>
                            <a:srgbClr val="000000"/>
                          </a:solidFill>
                        </a:rPr>
                        <a:t>57</a:t>
                      </a:r>
                    </a:p>
                  </a:txBody>
                  <a:tcPr/>
                </a:tc>
                <a:tc>
                  <a:txBody>
                    <a:bodyPr/>
                    <a:lstStyle/>
                    <a:p>
                      <a:r>
                        <a:rPr lang="en-US" dirty="0">
                          <a:solidFill>
                            <a:srgbClr val="000000"/>
                          </a:solidFill>
                        </a:rPr>
                        <a:t>60</a:t>
                      </a:r>
                    </a:p>
                  </a:txBody>
                  <a:tcPr/>
                </a:tc>
                <a:tc>
                  <a:txBody>
                    <a:bodyPr/>
                    <a:lstStyle/>
                    <a:p>
                      <a:r>
                        <a:rPr lang="en-US" dirty="0">
                          <a:solidFill>
                            <a:srgbClr val="000000"/>
                          </a:solidFill>
                        </a:rPr>
                        <a:t>61</a:t>
                      </a:r>
                    </a:p>
                  </a:txBody>
                  <a:tcPr/>
                </a:tc>
                <a:tc>
                  <a:txBody>
                    <a:bodyPr/>
                    <a:lstStyle/>
                    <a:p>
                      <a:r>
                        <a:rPr lang="en-US" dirty="0">
                          <a:solidFill>
                            <a:srgbClr val="000000"/>
                          </a:solidFill>
                        </a:rPr>
                        <a:t>63</a:t>
                      </a:r>
                    </a:p>
                  </a:txBody>
                  <a:tcPr/>
                </a:tc>
                <a:tc>
                  <a:txBody>
                    <a:bodyPr/>
                    <a:lstStyle/>
                    <a:p>
                      <a:endParaRPr lang="en-US" dirty="0">
                        <a:solidFill>
                          <a:srgbClr val="000000"/>
                        </a:solidFill>
                      </a:endParaRPr>
                    </a:p>
                  </a:txBody>
                  <a:tcPr/>
                </a:tc>
                <a:extLst>
                  <a:ext uri="{0D108BD9-81ED-4DB2-BD59-A6C34878D82A}">
                    <a16:rowId xmlns:a16="http://schemas.microsoft.com/office/drawing/2014/main" xmlns="" val="10002"/>
                  </a:ext>
                </a:extLst>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3.4.2 (cont.)</a:t>
            </a:r>
          </a:p>
        </p:txBody>
      </p:sp>
      <p:sp>
        <p:nvSpPr>
          <p:cNvPr id="3" name="Content Placeholder 2"/>
          <p:cNvSpPr>
            <a:spLocks noGrp="1"/>
          </p:cNvSpPr>
          <p:nvPr>
            <p:ph idx="1"/>
          </p:nvPr>
        </p:nvSpPr>
        <p:spPr/>
        <p:txBody>
          <a:bodyPr/>
          <a:lstStyle/>
          <a:p>
            <a:r>
              <a:rPr lang="en-US" dirty="0"/>
              <a:t>We can also easily see that the youngest employee is 16 years old and the oldest employee is 63 years old. Ordering the data makes it easy to analyze the data quickly and easily.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3.4.3</a:t>
            </a:r>
          </a:p>
        </p:txBody>
      </p:sp>
      <p:sp>
        <p:nvSpPr>
          <p:cNvPr id="3" name="Content Placeholder 2"/>
          <p:cNvSpPr>
            <a:spLocks noGrp="1"/>
          </p:cNvSpPr>
          <p:nvPr>
            <p:ph idx="1"/>
          </p:nvPr>
        </p:nvSpPr>
        <p:spPr/>
        <p:txBody>
          <a:bodyPr/>
          <a:lstStyle/>
          <a:p>
            <a:r>
              <a:rPr lang="en-US" dirty="0"/>
              <a:t>A </a:t>
            </a:r>
            <a:r>
              <a:rPr lang="en-US" b="1" dirty="0"/>
              <a:t>dot plot </a:t>
            </a:r>
            <a:r>
              <a:rPr lang="en-US" dirty="0"/>
              <a:t>is a graph where each data value is plotted as a point above a horizontal axis.</a:t>
            </a:r>
          </a:p>
          <a:p>
            <a:endParaRPr lang="en-US" dirty="0"/>
          </a:p>
          <a:p>
            <a:r>
              <a:rPr lang="en-US" dirty="0"/>
              <a:t>The following table contains the number of wins by baseball’s Chicago Cubs for a recent 50 year period. Use this data to construct a dot plot. </a:t>
            </a:r>
          </a:p>
        </p:txBody>
      </p:sp>
      <p:graphicFrame>
        <p:nvGraphicFramePr>
          <p:cNvPr id="4" name="object 3"/>
          <p:cNvGraphicFramePr>
            <a:graphicFrameLocks noGrp="1"/>
          </p:cNvGraphicFramePr>
          <p:nvPr>
            <p:extLst>
              <p:ext uri="{D42A27DB-BD31-4B8C-83A1-F6EECF244321}">
                <p14:modId xmlns:p14="http://schemas.microsoft.com/office/powerpoint/2010/main" val="1422784193"/>
              </p:ext>
            </p:extLst>
          </p:nvPr>
        </p:nvGraphicFramePr>
        <p:xfrm>
          <a:off x="1523994" y="4111625"/>
          <a:ext cx="5943606" cy="1831975"/>
        </p:xfrm>
        <a:graphic>
          <a:graphicData uri="http://schemas.openxmlformats.org/drawingml/2006/table">
            <a:tbl>
              <a:tblPr firstRow="1" bandRow="1">
                <a:tableStyleId>{5C22544A-7EE6-4342-B048-85BDC9FD1C3A}</a:tableStyleId>
              </a:tblPr>
              <a:tblGrid>
                <a:gridCol w="560382">
                  <a:extLst>
                    <a:ext uri="{9D8B030D-6E8A-4147-A177-3AD203B41FA5}">
                      <a16:colId xmlns:a16="http://schemas.microsoft.com/office/drawing/2014/main" xmlns="" val="20000"/>
                    </a:ext>
                  </a:extLst>
                </a:gridCol>
                <a:gridCol w="608561">
                  <a:extLst>
                    <a:ext uri="{9D8B030D-6E8A-4147-A177-3AD203B41FA5}">
                      <a16:colId xmlns:a16="http://schemas.microsoft.com/office/drawing/2014/main" xmlns="" val="20001"/>
                    </a:ext>
                  </a:extLst>
                </a:gridCol>
                <a:gridCol w="608561">
                  <a:extLst>
                    <a:ext uri="{9D8B030D-6E8A-4147-A177-3AD203B41FA5}">
                      <a16:colId xmlns:a16="http://schemas.microsoft.com/office/drawing/2014/main" xmlns="" val="20002"/>
                    </a:ext>
                  </a:extLst>
                </a:gridCol>
                <a:gridCol w="608561">
                  <a:extLst>
                    <a:ext uri="{9D8B030D-6E8A-4147-A177-3AD203B41FA5}">
                      <a16:colId xmlns:a16="http://schemas.microsoft.com/office/drawing/2014/main" xmlns="" val="20003"/>
                    </a:ext>
                  </a:extLst>
                </a:gridCol>
                <a:gridCol w="608561">
                  <a:extLst>
                    <a:ext uri="{9D8B030D-6E8A-4147-A177-3AD203B41FA5}">
                      <a16:colId xmlns:a16="http://schemas.microsoft.com/office/drawing/2014/main" xmlns="" val="20004"/>
                    </a:ext>
                  </a:extLst>
                </a:gridCol>
                <a:gridCol w="608561">
                  <a:extLst>
                    <a:ext uri="{9D8B030D-6E8A-4147-A177-3AD203B41FA5}">
                      <a16:colId xmlns:a16="http://schemas.microsoft.com/office/drawing/2014/main" xmlns="" val="20005"/>
                    </a:ext>
                  </a:extLst>
                </a:gridCol>
                <a:gridCol w="608561">
                  <a:extLst>
                    <a:ext uri="{9D8B030D-6E8A-4147-A177-3AD203B41FA5}">
                      <a16:colId xmlns:a16="http://schemas.microsoft.com/office/drawing/2014/main" xmlns="" val="20006"/>
                    </a:ext>
                  </a:extLst>
                </a:gridCol>
                <a:gridCol w="608558">
                  <a:extLst>
                    <a:ext uri="{9D8B030D-6E8A-4147-A177-3AD203B41FA5}">
                      <a16:colId xmlns:a16="http://schemas.microsoft.com/office/drawing/2014/main" xmlns="" val="20007"/>
                    </a:ext>
                  </a:extLst>
                </a:gridCol>
                <a:gridCol w="608561">
                  <a:extLst>
                    <a:ext uri="{9D8B030D-6E8A-4147-A177-3AD203B41FA5}">
                      <a16:colId xmlns:a16="http://schemas.microsoft.com/office/drawing/2014/main" xmlns="" val="20008"/>
                    </a:ext>
                  </a:extLst>
                </a:gridCol>
                <a:gridCol w="514739">
                  <a:extLst>
                    <a:ext uri="{9D8B030D-6E8A-4147-A177-3AD203B41FA5}">
                      <a16:colId xmlns:a16="http://schemas.microsoft.com/office/drawing/2014/main" xmlns="" val="20009"/>
                    </a:ext>
                  </a:extLst>
                </a:gridCol>
              </a:tblGrid>
              <a:tr h="381000">
                <a:tc gridSpan="10">
                  <a:txBody>
                    <a:bodyPr/>
                    <a:lstStyle/>
                    <a:p>
                      <a:pPr marR="28575" algn="ctr">
                        <a:lnSpc>
                          <a:spcPct val="100000"/>
                        </a:lnSpc>
                        <a:spcBef>
                          <a:spcPts val="125"/>
                        </a:spcBef>
                      </a:pPr>
                      <a:r>
                        <a:rPr lang="en-US" sz="2000" dirty="0">
                          <a:latin typeface="+mj-lt"/>
                          <a:cs typeface="Roboto Condensed"/>
                        </a:rPr>
                        <a:t>Wins by the Chicago Cubs (1967–2016)</a:t>
                      </a:r>
                      <a:endParaRPr sz="2000" dirty="0">
                        <a:latin typeface="+mj-lt"/>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algn="ctr">
                        <a:lnSpc>
                          <a:spcPct val="100000"/>
                        </a:lnSpc>
                        <a:spcBef>
                          <a:spcPts val="125"/>
                        </a:spcBef>
                      </a:pPr>
                      <a:endParaRPr sz="1100">
                        <a:latin typeface="Roboto Condensed"/>
                        <a:cs typeface="Roboto Condensed"/>
                      </a:endParaRPr>
                    </a:p>
                  </a:txBody>
                  <a:tcPr marL="0" marR="0" marT="15875" marB="0"/>
                </a:tc>
                <a:tc hMerge="1">
                  <a:txBody>
                    <a:bodyPr/>
                    <a:lstStyle/>
                    <a:p>
                      <a:pPr marR="81280" algn="r">
                        <a:lnSpc>
                          <a:spcPct val="100000"/>
                        </a:lnSpc>
                        <a:spcBef>
                          <a:spcPts val="125"/>
                        </a:spcBef>
                      </a:pPr>
                      <a:endParaRPr sz="1100" dirty="0">
                        <a:latin typeface="Roboto Condensed"/>
                        <a:cs typeface="Roboto Condensed"/>
                      </a:endParaRPr>
                    </a:p>
                  </a:txBody>
                  <a:tcPr marL="0" marR="0" marT="15875" marB="0"/>
                </a:tc>
                <a:extLst>
                  <a:ext uri="{0D108BD9-81ED-4DB2-BD59-A6C34878D82A}">
                    <a16:rowId xmlns:a16="http://schemas.microsoft.com/office/drawing/2014/main" xmlns="" val="10000"/>
                  </a:ext>
                </a:extLst>
              </a:tr>
              <a:tr h="206375">
                <a:tc>
                  <a:txBody>
                    <a:bodyPr/>
                    <a:lstStyle/>
                    <a:p>
                      <a:pPr marR="28575" algn="ctr">
                        <a:lnSpc>
                          <a:spcPct val="100000"/>
                        </a:lnSpc>
                        <a:spcBef>
                          <a:spcPts val="125"/>
                        </a:spcBef>
                      </a:pPr>
                      <a:r>
                        <a:rPr sz="1800" dirty="0">
                          <a:solidFill>
                            <a:srgbClr val="000000"/>
                          </a:solidFill>
                          <a:latin typeface="+mj-lt"/>
                        </a:rPr>
                        <a:t>61</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85</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68</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78</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76</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73</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81</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85</a:t>
                      </a:r>
                      <a:endParaRPr sz="1800">
                        <a:solidFill>
                          <a:srgbClr val="000000"/>
                        </a:solidFill>
                        <a:latin typeface="+mj-lt"/>
                        <a:cs typeface="Roboto Condensed"/>
                      </a:endParaRPr>
                    </a:p>
                  </a:txBody>
                  <a:tcPr marL="0" marR="0" marT="15875" marB="0"/>
                </a:tc>
                <a:tc>
                  <a:txBody>
                    <a:bodyPr/>
                    <a:lstStyle/>
                    <a:p>
                      <a:pPr marR="81280" algn="r">
                        <a:lnSpc>
                          <a:spcPct val="100000"/>
                        </a:lnSpc>
                        <a:spcBef>
                          <a:spcPts val="125"/>
                        </a:spcBef>
                      </a:pPr>
                      <a:r>
                        <a:rPr sz="1800" dirty="0">
                          <a:solidFill>
                            <a:srgbClr val="000000"/>
                          </a:solidFill>
                          <a:latin typeface="+mj-lt"/>
                        </a:rPr>
                        <a:t>87</a:t>
                      </a: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01"/>
                  </a:ext>
                </a:extLst>
              </a:tr>
              <a:tr h="206375">
                <a:tc>
                  <a:txBody>
                    <a:bodyPr/>
                    <a:lstStyle/>
                    <a:p>
                      <a:pPr marR="28575" algn="ctr">
                        <a:lnSpc>
                          <a:spcPct val="100000"/>
                        </a:lnSpc>
                        <a:spcBef>
                          <a:spcPts val="125"/>
                        </a:spcBef>
                      </a:pPr>
                      <a:r>
                        <a:rPr sz="1800" dirty="0">
                          <a:solidFill>
                            <a:srgbClr val="000000"/>
                          </a:solidFill>
                          <a:latin typeface="+mj-lt"/>
                        </a:rPr>
                        <a:t>66</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97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88</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90</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84</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77</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71</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79</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77</a:t>
                      </a:r>
                      <a:endParaRPr sz="1800">
                        <a:solidFill>
                          <a:srgbClr val="000000"/>
                        </a:solidFill>
                        <a:latin typeface="+mj-lt"/>
                        <a:cs typeface="Roboto Condensed"/>
                      </a:endParaRPr>
                    </a:p>
                  </a:txBody>
                  <a:tcPr marL="0" marR="0" marT="15875" marB="0"/>
                </a:tc>
                <a:tc>
                  <a:txBody>
                    <a:bodyPr/>
                    <a:lstStyle/>
                    <a:p>
                      <a:pPr marR="81280" algn="r">
                        <a:lnSpc>
                          <a:spcPct val="100000"/>
                        </a:lnSpc>
                        <a:spcBef>
                          <a:spcPts val="125"/>
                        </a:spcBef>
                      </a:pPr>
                      <a:r>
                        <a:rPr sz="1800" dirty="0">
                          <a:solidFill>
                            <a:srgbClr val="000000"/>
                          </a:solidFill>
                          <a:latin typeface="+mj-lt"/>
                        </a:rPr>
                        <a:t>84</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2"/>
                  </a:ext>
                </a:extLst>
              </a:tr>
              <a:tr h="206375">
                <a:tc>
                  <a:txBody>
                    <a:bodyPr/>
                    <a:lstStyle/>
                    <a:p>
                      <a:pPr marR="28575" algn="ctr">
                        <a:lnSpc>
                          <a:spcPct val="100000"/>
                        </a:lnSpc>
                        <a:spcBef>
                          <a:spcPts val="125"/>
                        </a:spcBef>
                      </a:pPr>
                      <a:r>
                        <a:rPr sz="1800" dirty="0">
                          <a:solidFill>
                            <a:srgbClr val="000000"/>
                          </a:solidFill>
                          <a:latin typeface="+mj-lt"/>
                        </a:rPr>
                        <a:t>73</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83</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89</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49</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93</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96</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80</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66</a:t>
                      </a:r>
                      <a:endParaRPr sz="1800">
                        <a:solidFill>
                          <a:srgbClr val="000000"/>
                        </a:solidFill>
                        <a:latin typeface="+mj-lt"/>
                        <a:cs typeface="Roboto Condensed"/>
                      </a:endParaRPr>
                    </a:p>
                  </a:txBody>
                  <a:tcPr marL="0" marR="0" marT="15875" marB="0"/>
                </a:tc>
                <a:tc>
                  <a:txBody>
                    <a:bodyPr/>
                    <a:lstStyle/>
                    <a:p>
                      <a:pPr marR="81280" algn="r">
                        <a:lnSpc>
                          <a:spcPct val="100000"/>
                        </a:lnSpc>
                        <a:spcBef>
                          <a:spcPts val="125"/>
                        </a:spcBef>
                      </a:pPr>
                      <a:r>
                        <a:rPr sz="1800" dirty="0">
                          <a:solidFill>
                            <a:srgbClr val="000000"/>
                          </a:solidFill>
                          <a:latin typeface="+mj-lt"/>
                        </a:rPr>
                        <a:t>92</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3"/>
                  </a:ext>
                </a:extLst>
              </a:tr>
              <a:tr h="206375">
                <a:tc>
                  <a:txBody>
                    <a:bodyPr/>
                    <a:lstStyle/>
                    <a:p>
                      <a:pPr marR="28575" algn="ctr">
                        <a:lnSpc>
                          <a:spcPct val="100000"/>
                        </a:lnSpc>
                        <a:spcBef>
                          <a:spcPts val="125"/>
                        </a:spcBef>
                      </a:pPr>
                      <a:r>
                        <a:rPr sz="1800" dirty="0">
                          <a:solidFill>
                            <a:srgbClr val="000000"/>
                          </a:solidFill>
                          <a:latin typeface="+mj-lt"/>
                        </a:rPr>
                        <a:t>97</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75</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79</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65</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73</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64</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75</a:t>
                      </a:r>
                      <a:endParaRPr sz="1800" dirty="0">
                        <a:solidFill>
                          <a:srgbClr val="000000"/>
                        </a:solidFill>
                        <a:latin typeface="+mj-lt"/>
                        <a:cs typeface="Roboto Condensed"/>
                      </a:endParaRPr>
                    </a:p>
                  </a:txBody>
                  <a:tcPr marL="0" marR="0" marT="15875" marB="0"/>
                </a:tc>
                <a:tc>
                  <a:txBody>
                    <a:bodyPr/>
                    <a:lstStyle/>
                    <a:p>
                      <a:pPr marR="81280" algn="r">
                        <a:lnSpc>
                          <a:spcPct val="100000"/>
                        </a:lnSpc>
                        <a:spcBef>
                          <a:spcPts val="125"/>
                        </a:spcBef>
                      </a:pPr>
                      <a:r>
                        <a:rPr sz="1800" dirty="0">
                          <a:solidFill>
                            <a:srgbClr val="000000"/>
                          </a:solidFill>
                          <a:latin typeface="+mj-lt"/>
                        </a:rPr>
                        <a:t>84</a:t>
                      </a: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04"/>
                  </a:ext>
                </a:extLst>
              </a:tr>
              <a:tr h="206375">
                <a:tc>
                  <a:txBody>
                    <a:bodyPr/>
                    <a:lstStyle/>
                    <a:p>
                      <a:pPr marR="27940" algn="ctr">
                        <a:lnSpc>
                          <a:spcPct val="100000"/>
                        </a:lnSpc>
                        <a:spcBef>
                          <a:spcPts val="125"/>
                        </a:spcBef>
                      </a:pPr>
                      <a:r>
                        <a:rPr sz="1800" dirty="0">
                          <a:solidFill>
                            <a:srgbClr val="000000"/>
                          </a:solidFill>
                          <a:latin typeface="+mj-lt"/>
                        </a:rPr>
                        <a:t>103</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71</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66</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88</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76</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77</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70</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38</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75</a:t>
                      </a:r>
                      <a:endParaRPr sz="1800" dirty="0">
                        <a:solidFill>
                          <a:srgbClr val="000000"/>
                        </a:solidFill>
                        <a:latin typeface="+mj-lt"/>
                        <a:cs typeface="Roboto Condensed"/>
                      </a:endParaRPr>
                    </a:p>
                  </a:txBody>
                  <a:tcPr marL="0" marR="0" marT="15875" marB="0"/>
                </a:tc>
                <a:tc>
                  <a:txBody>
                    <a:bodyPr/>
                    <a:lstStyle/>
                    <a:p>
                      <a:pPr marR="81280" algn="r">
                        <a:lnSpc>
                          <a:spcPct val="100000"/>
                        </a:lnSpc>
                        <a:spcBef>
                          <a:spcPts val="125"/>
                        </a:spcBef>
                      </a:pPr>
                      <a:r>
                        <a:rPr sz="1800" dirty="0">
                          <a:solidFill>
                            <a:srgbClr val="000000"/>
                          </a:solidFill>
                          <a:latin typeface="+mj-lt"/>
                        </a:rPr>
                        <a:t>83</a:t>
                      </a: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05"/>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3.4.3 (cont.)</a:t>
            </a:r>
          </a:p>
        </p:txBody>
      </p:sp>
      <p:sp>
        <p:nvSpPr>
          <p:cNvPr id="3" name="Content Placeholder 2"/>
          <p:cNvSpPr>
            <a:spLocks noGrp="1"/>
          </p:cNvSpPr>
          <p:nvPr>
            <p:ph idx="1"/>
          </p:nvPr>
        </p:nvSpPr>
        <p:spPr>
          <a:xfrm>
            <a:off x="457200" y="1280160"/>
            <a:ext cx="8229600" cy="4663440"/>
          </a:xfrm>
        </p:spPr>
        <p:txBody>
          <a:bodyPr>
            <a:normAutofit lnSpcReduction="10000"/>
          </a:bodyPr>
          <a:lstStyle/>
          <a:p>
            <a:r>
              <a:rPr lang="en-US" b="1" dirty="0"/>
              <a:t>Solution</a:t>
            </a:r>
          </a:p>
          <a:p>
            <a:r>
              <a:rPr lang="en-US" dirty="0"/>
              <a:t>We plot each data value on the axis. For values where there are multiple entries, such as for 77, we stack the points on top of one another. </a:t>
            </a:r>
          </a:p>
          <a:p>
            <a:endParaRPr lang="en-US" dirty="0"/>
          </a:p>
          <a:p>
            <a:endParaRPr lang="en-US" dirty="0"/>
          </a:p>
          <a:p>
            <a:endParaRPr lang="en-US" dirty="0"/>
          </a:p>
          <a:p>
            <a:r>
              <a:rPr lang="en-US" dirty="0"/>
              <a:t>From the dot plot we see that most values occur between 64 and 97 and the value that occurs most frequently is 77. </a:t>
            </a:r>
          </a:p>
        </p:txBody>
      </p:sp>
      <p:pic>
        <p:nvPicPr>
          <p:cNvPr id="18435" name="Picture 3"/>
          <p:cNvPicPr>
            <a:picLocks noChangeAspect="1" noChangeArrowheads="1"/>
          </p:cNvPicPr>
          <p:nvPr/>
        </p:nvPicPr>
        <p:blipFill>
          <a:blip r:embed="rId2" cstate="print"/>
          <a:srcRect/>
          <a:stretch>
            <a:fillRect/>
          </a:stretch>
        </p:blipFill>
        <p:spPr bwMode="auto">
          <a:xfrm>
            <a:off x="569193" y="3124200"/>
            <a:ext cx="8092440" cy="120177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Geospatial Graphs</a:t>
            </a:r>
          </a:p>
        </p:txBody>
      </p:sp>
      <p:sp>
        <p:nvSpPr>
          <p:cNvPr id="4" name="Content Placeholder 3"/>
          <p:cNvSpPr>
            <a:spLocks noGrp="1"/>
          </p:cNvSpPr>
          <p:nvPr>
            <p:ph idx="1"/>
          </p:nvPr>
        </p:nvSpPr>
        <p:spPr>
          <a:xfrm>
            <a:off x="457200" y="1280160"/>
            <a:ext cx="8229600" cy="4056495"/>
          </a:xfrm>
          <a:ln w="28575">
            <a:solidFill>
              <a:srgbClr val="FF0000"/>
            </a:solidFill>
          </a:ln>
        </p:spPr>
        <p:txBody>
          <a:bodyPr>
            <a:spAutoFit/>
          </a:bodyPr>
          <a:lstStyle/>
          <a:p>
            <a:pPr marL="1588" indent="-1588" algn="ctr"/>
            <a:r>
              <a:rPr lang="en-US" dirty="0">
                <a:solidFill>
                  <a:srgbClr val="000000"/>
                </a:solidFill>
                <a:latin typeface="Calibri" pitchFamily="34" charset="0"/>
              </a:rPr>
              <a:t>	</a:t>
            </a:r>
            <a:r>
              <a:rPr lang="en-US" b="1" dirty="0">
                <a:solidFill>
                  <a:srgbClr val="000000"/>
                </a:solidFill>
                <a:latin typeface="Calibri" pitchFamily="34" charset="0"/>
              </a:rPr>
              <a:t>Notes</a:t>
            </a:r>
          </a:p>
          <a:p>
            <a:r>
              <a:rPr lang="en-US" dirty="0">
                <a:solidFill>
                  <a:srgbClr val="000000"/>
                </a:solidFill>
              </a:rPr>
              <a:t>You frequently hear data visualization specialists refer to encoding data into a graphic. For example, in a histogram the data is encoded into different categories. If you are creating a </a:t>
            </a:r>
            <a:r>
              <a:rPr lang="en-US" dirty="0" err="1">
                <a:solidFill>
                  <a:srgbClr val="000000"/>
                </a:solidFill>
              </a:rPr>
              <a:t>choropleth</a:t>
            </a:r>
            <a:r>
              <a:rPr lang="en-US" dirty="0">
                <a:solidFill>
                  <a:srgbClr val="000000"/>
                </a:solidFill>
              </a:rPr>
              <a:t> map, the data is encoded spatially by placing the data in a region (usually county, state, or country). The magnitude of the data is usually represented by a color shade. So, the data is encoded in two dimensions. </a:t>
            </a:r>
            <a:endParaRPr 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Histogram</a:t>
            </a:r>
          </a:p>
        </p:txBody>
      </p:sp>
      <p:sp>
        <p:nvSpPr>
          <p:cNvPr id="4"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A </a:t>
            </a:r>
            <a:r>
              <a:rPr lang="en-US" b="1" dirty="0">
                <a:solidFill>
                  <a:srgbClr val="C00000"/>
                </a:solidFill>
              </a:rPr>
              <a:t>histogram</a:t>
            </a:r>
            <a:r>
              <a:rPr lang="en-US" dirty="0">
                <a:solidFill>
                  <a:srgbClr val="000000"/>
                </a:solidFill>
              </a:rPr>
              <a:t> is a graphical representation of a frequency or relative frequency distribution. The horizontal scale corresponds to classes of quantitative data values and the vertical scale corresponds to the frequency or relative frequency of each class.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Histogram</a:t>
            </a:r>
            <a:endParaRPr lang="en-US" dirty="0"/>
          </a:p>
        </p:txBody>
      </p:sp>
      <p:pic>
        <p:nvPicPr>
          <p:cNvPr id="5" name="Picture 4"/>
          <p:cNvPicPr>
            <a:picLocks noChangeAspect="1"/>
          </p:cNvPicPr>
          <p:nvPr/>
        </p:nvPicPr>
        <p:blipFill>
          <a:blip r:embed="rId2"/>
          <a:stretch>
            <a:fillRect/>
          </a:stretch>
        </p:blipFill>
        <p:spPr>
          <a:xfrm>
            <a:off x="1637620" y="1295400"/>
            <a:ext cx="5868759" cy="4572000"/>
          </a:xfrm>
          <a:prstGeom prst="rect">
            <a:avLst/>
          </a:prstGeom>
        </p:spPr>
      </p:pic>
    </p:spTree>
    <p:extLst>
      <p:ext uri="{BB962C8B-B14F-4D97-AF65-F5344CB8AC3E}">
        <p14:creationId xmlns:p14="http://schemas.microsoft.com/office/powerpoint/2010/main" val="1029552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Symmetric vs. Skewed </a:t>
            </a:r>
          </a:p>
        </p:txBody>
      </p:sp>
      <p:sp>
        <p:nvSpPr>
          <p:cNvPr id="4" name="Content Placeholder 2"/>
          <p:cNvSpPr>
            <a:spLocks noGrp="1"/>
          </p:cNvSpPr>
          <p:nvPr>
            <p:ph idx="1"/>
          </p:nvPr>
        </p:nvSpPr>
        <p:spPr>
          <a:xfrm>
            <a:off x="457200" y="1280160"/>
            <a:ext cx="8229600" cy="4573560"/>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pPr marL="3175" indent="-3175"/>
            <a:r>
              <a:rPr lang="en-US" dirty="0">
                <a:solidFill>
                  <a:srgbClr val="000000"/>
                </a:solidFill>
              </a:rPr>
              <a:t>If you split the histogram of a distribution down the center, and the left and right sides of the histogram are approximately mirror images of one another, the distribution is said to be </a:t>
            </a:r>
            <a:r>
              <a:rPr lang="en-US" b="1" dirty="0">
                <a:solidFill>
                  <a:srgbClr val="C00000"/>
                </a:solidFill>
              </a:rPr>
              <a:t>symmetric</a:t>
            </a:r>
            <a:r>
              <a:rPr lang="en-US" dirty="0">
                <a:solidFill>
                  <a:srgbClr val="000000"/>
                </a:solidFill>
              </a:rPr>
              <a:t>.</a:t>
            </a:r>
            <a:r>
              <a:rPr lang="en-US" b="1" dirty="0">
                <a:solidFill>
                  <a:srgbClr val="000000"/>
                </a:solidFill>
              </a:rPr>
              <a:t> </a:t>
            </a:r>
          </a:p>
          <a:p>
            <a:pPr marL="3175" indent="-3175"/>
            <a:r>
              <a:rPr lang="en-US" dirty="0">
                <a:solidFill>
                  <a:srgbClr val="000000"/>
                </a:solidFill>
              </a:rPr>
              <a:t>A </a:t>
            </a:r>
            <a:r>
              <a:rPr lang="en-US" b="1" dirty="0">
                <a:solidFill>
                  <a:srgbClr val="C00000"/>
                </a:solidFill>
              </a:rPr>
              <a:t>skewed distribution </a:t>
            </a:r>
            <a:r>
              <a:rPr lang="en-US" dirty="0">
                <a:solidFill>
                  <a:srgbClr val="000000"/>
                </a:solidFill>
              </a:rPr>
              <a:t>is a </a:t>
            </a:r>
            <a:r>
              <a:rPr lang="en-US" dirty="0" err="1">
                <a:solidFill>
                  <a:srgbClr val="000000"/>
                </a:solidFill>
              </a:rPr>
              <a:t>nonsymmetric</a:t>
            </a:r>
            <a:r>
              <a:rPr lang="en-US" dirty="0">
                <a:solidFill>
                  <a:srgbClr val="000000"/>
                </a:solidFill>
              </a:rPr>
              <a:t> (or asymmetric) distribution that extends more to one side than the other. The distribution is said to be </a:t>
            </a:r>
            <a:r>
              <a:rPr lang="en-US" b="1" dirty="0">
                <a:solidFill>
                  <a:srgbClr val="C00000"/>
                </a:solidFill>
              </a:rPr>
              <a:t>skewed to the right</a:t>
            </a:r>
            <a:r>
              <a:rPr lang="en-US" dirty="0">
                <a:solidFill>
                  <a:srgbClr val="000000"/>
                </a:solidFill>
              </a:rPr>
              <a:t> (or positively skewed) if the tail to the right of the peak of the distribution is longer than the tail to the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Symmetric vs. Skewed </a:t>
            </a:r>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a:solidFill>
                  <a:srgbClr val="000000"/>
                </a:solidFill>
              </a:rPr>
              <a:t>Definition (cont.)</a:t>
            </a:r>
            <a:endParaRPr lang="en-US" dirty="0">
              <a:solidFill>
                <a:srgbClr val="000000"/>
              </a:solidFill>
            </a:endParaRPr>
          </a:p>
          <a:p>
            <a:pPr marL="3175" indent="-3175"/>
            <a:r>
              <a:rPr lang="en-US" dirty="0">
                <a:solidFill>
                  <a:srgbClr val="000000"/>
                </a:solidFill>
              </a:rPr>
              <a:t>left of the peak. The distribution is said to be </a:t>
            </a:r>
            <a:r>
              <a:rPr lang="en-US" b="1" dirty="0">
                <a:solidFill>
                  <a:srgbClr val="C00000"/>
                </a:solidFill>
              </a:rPr>
              <a:t>skewed to the left </a:t>
            </a:r>
            <a:r>
              <a:rPr lang="en-US" dirty="0">
                <a:solidFill>
                  <a:srgbClr val="000000"/>
                </a:solidFill>
              </a:rPr>
              <a:t>(or negatively skewed) if the tail to the left of the peak of the distribution is longer than the tail to the right of the peak.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Stem-and-Leaf Plot </a:t>
            </a:r>
          </a:p>
        </p:txBody>
      </p:sp>
      <p:sp>
        <p:nvSpPr>
          <p:cNvPr id="4" name="Content Placeholder 2"/>
          <p:cNvSpPr>
            <a:spLocks noGrp="1"/>
          </p:cNvSpPr>
          <p:nvPr>
            <p:ph idx="1"/>
          </p:nvPr>
        </p:nvSpPr>
        <p:spPr>
          <a:xfrm>
            <a:off x="457200" y="1219200"/>
            <a:ext cx="8229600" cy="1902059"/>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The </a:t>
            </a:r>
            <a:r>
              <a:rPr lang="en-US" b="1" dirty="0">
                <a:solidFill>
                  <a:srgbClr val="C00000"/>
                </a:solidFill>
              </a:rPr>
              <a:t>stem-and-leaf plot </a:t>
            </a:r>
            <a:r>
              <a:rPr lang="en-US" dirty="0">
                <a:solidFill>
                  <a:srgbClr val="000000"/>
                </a:solidFill>
              </a:rPr>
              <a:t>is a graph representing quantitative data that separates each data value into two parts: the stem and the leaf.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3.4.1</a:t>
            </a:r>
          </a:p>
        </p:txBody>
      </p:sp>
      <p:sp>
        <p:nvSpPr>
          <p:cNvPr id="3" name="Content Placeholder 2"/>
          <p:cNvSpPr>
            <a:spLocks noGrp="1"/>
          </p:cNvSpPr>
          <p:nvPr>
            <p:ph idx="1"/>
          </p:nvPr>
        </p:nvSpPr>
        <p:spPr/>
        <p:txBody>
          <a:bodyPr/>
          <a:lstStyle/>
          <a:p>
            <a:r>
              <a:rPr lang="en-US" dirty="0"/>
              <a:t>Construct a stem and leaf plot that compares the annual home run production Babe Ruth and Barry Bonds hit per season. </a:t>
            </a:r>
          </a:p>
        </p:txBody>
      </p:sp>
      <p:graphicFrame>
        <p:nvGraphicFramePr>
          <p:cNvPr id="4" name="object 3"/>
          <p:cNvGraphicFramePr>
            <a:graphicFrameLocks noGrp="1"/>
          </p:cNvGraphicFramePr>
          <p:nvPr/>
        </p:nvGraphicFramePr>
        <p:xfrm>
          <a:off x="1752600" y="2819400"/>
          <a:ext cx="5410200" cy="2756535"/>
        </p:xfrm>
        <a:graphic>
          <a:graphicData uri="http://schemas.openxmlformats.org/drawingml/2006/table">
            <a:tbl>
              <a:tblPr firstRow="1" bandRow="1">
                <a:tableStyleId>{5C22544A-7EE6-4342-B048-85BDC9FD1C3A}</a:tableStyleId>
              </a:tblPr>
              <a:tblGrid>
                <a:gridCol w="652110">
                  <a:extLst>
                    <a:ext uri="{9D8B030D-6E8A-4147-A177-3AD203B41FA5}">
                      <a16:colId xmlns:a16="http://schemas.microsoft.com/office/drawing/2014/main" xmlns="" val="20000"/>
                    </a:ext>
                  </a:extLst>
                </a:gridCol>
                <a:gridCol w="906006">
                  <a:extLst>
                    <a:ext uri="{9D8B030D-6E8A-4147-A177-3AD203B41FA5}">
                      <a16:colId xmlns:a16="http://schemas.microsoft.com/office/drawing/2014/main" xmlns="" val="20001"/>
                    </a:ext>
                  </a:extLst>
                </a:gridCol>
                <a:gridCol w="794648">
                  <a:extLst>
                    <a:ext uri="{9D8B030D-6E8A-4147-A177-3AD203B41FA5}">
                      <a16:colId xmlns:a16="http://schemas.microsoft.com/office/drawing/2014/main" xmlns="" val="20002"/>
                    </a:ext>
                  </a:extLst>
                </a:gridCol>
                <a:gridCol w="742978">
                  <a:extLst>
                    <a:ext uri="{9D8B030D-6E8A-4147-A177-3AD203B41FA5}">
                      <a16:colId xmlns:a16="http://schemas.microsoft.com/office/drawing/2014/main" xmlns="" val="20003"/>
                    </a:ext>
                  </a:extLst>
                </a:gridCol>
                <a:gridCol w="789303">
                  <a:extLst>
                    <a:ext uri="{9D8B030D-6E8A-4147-A177-3AD203B41FA5}">
                      <a16:colId xmlns:a16="http://schemas.microsoft.com/office/drawing/2014/main" xmlns="" val="20004"/>
                    </a:ext>
                  </a:extLst>
                </a:gridCol>
                <a:gridCol w="806230">
                  <a:extLst>
                    <a:ext uri="{9D8B030D-6E8A-4147-A177-3AD203B41FA5}">
                      <a16:colId xmlns:a16="http://schemas.microsoft.com/office/drawing/2014/main" xmlns="" val="20005"/>
                    </a:ext>
                  </a:extLst>
                </a:gridCol>
                <a:gridCol w="718925">
                  <a:extLst>
                    <a:ext uri="{9D8B030D-6E8A-4147-A177-3AD203B41FA5}">
                      <a16:colId xmlns:a16="http://schemas.microsoft.com/office/drawing/2014/main" xmlns="" val="20006"/>
                    </a:ext>
                  </a:extLst>
                </a:gridCol>
              </a:tblGrid>
              <a:tr h="206375">
                <a:tc gridSpan="7">
                  <a:txBody>
                    <a:bodyPr/>
                    <a:lstStyle/>
                    <a:p>
                      <a:pPr marL="50800" algn="ctr">
                        <a:lnSpc>
                          <a:spcPct val="100000"/>
                        </a:lnSpc>
                        <a:spcBef>
                          <a:spcPts val="225"/>
                        </a:spcBef>
                      </a:pPr>
                      <a:r>
                        <a:rPr lang="en-US" sz="2000" b="1" dirty="0">
                          <a:solidFill>
                            <a:schemeClr val="bg1"/>
                          </a:solidFill>
                          <a:latin typeface="+mj-lt"/>
                          <a:cs typeface="Roboto Condensed"/>
                        </a:rPr>
                        <a:t>Barry Bonds</a:t>
                      </a:r>
                      <a:endParaRPr sz="2000" b="1" dirty="0">
                        <a:solidFill>
                          <a:schemeClr val="bg1"/>
                        </a:solidFill>
                        <a:latin typeface="+mj-lt"/>
                        <a:cs typeface="Roboto Condensed"/>
                      </a:endParaRPr>
                    </a:p>
                  </a:txBody>
                  <a:tcPr marL="0" marR="0" marT="28575" marB="0"/>
                </a:tc>
                <a:tc hMerge="1">
                  <a:txBody>
                    <a:bodyPr/>
                    <a:lstStyle/>
                    <a:p>
                      <a:pPr marL="29845" algn="ctr">
                        <a:lnSpc>
                          <a:spcPct val="100000"/>
                        </a:lnSpc>
                        <a:spcBef>
                          <a:spcPts val="125"/>
                        </a:spcBef>
                      </a:pPr>
                      <a:endParaRPr sz="2000">
                        <a:solidFill>
                          <a:schemeClr val="bg1"/>
                        </a:solidFill>
                        <a:latin typeface="STIX"/>
                        <a:cs typeface="STIX"/>
                      </a:endParaRPr>
                    </a:p>
                  </a:txBody>
                  <a:tcPr marL="0" marR="0" marT="15875" marB="0"/>
                </a:tc>
                <a:tc hMerge="1">
                  <a:txBody>
                    <a:bodyPr/>
                    <a:lstStyle/>
                    <a:p>
                      <a:pPr marL="50800" algn="ctr">
                        <a:lnSpc>
                          <a:spcPct val="100000"/>
                        </a:lnSpc>
                        <a:spcBef>
                          <a:spcPts val="125"/>
                        </a:spcBef>
                      </a:pPr>
                      <a:endParaRPr sz="2000">
                        <a:solidFill>
                          <a:schemeClr val="bg1"/>
                        </a:solidFill>
                        <a:latin typeface="STIX"/>
                        <a:cs typeface="STIX"/>
                      </a:endParaRPr>
                    </a:p>
                  </a:txBody>
                  <a:tcPr marL="0" marR="0" marT="15875" marB="0"/>
                </a:tc>
                <a:tc hMerge="1">
                  <a:txBody>
                    <a:bodyPr/>
                    <a:lstStyle/>
                    <a:p>
                      <a:pPr marR="3810" algn="ctr">
                        <a:lnSpc>
                          <a:spcPct val="100000"/>
                        </a:lnSpc>
                        <a:spcBef>
                          <a:spcPts val="125"/>
                        </a:spcBef>
                      </a:pPr>
                      <a:endParaRPr sz="2000">
                        <a:solidFill>
                          <a:schemeClr val="bg1"/>
                        </a:solidFill>
                        <a:latin typeface="STIX"/>
                        <a:cs typeface="STIX"/>
                      </a:endParaRPr>
                    </a:p>
                  </a:txBody>
                  <a:tcPr marL="0" marR="0" marT="15875" marB="0"/>
                </a:tc>
                <a:tc hMerge="1">
                  <a:txBody>
                    <a:bodyPr/>
                    <a:lstStyle/>
                    <a:p>
                      <a:pPr marR="10795" algn="ctr">
                        <a:lnSpc>
                          <a:spcPct val="100000"/>
                        </a:lnSpc>
                        <a:spcBef>
                          <a:spcPts val="125"/>
                        </a:spcBef>
                      </a:pPr>
                      <a:endParaRPr sz="2000">
                        <a:solidFill>
                          <a:schemeClr val="bg1"/>
                        </a:solidFill>
                        <a:latin typeface="STIX"/>
                        <a:cs typeface="STIX"/>
                      </a:endParaRPr>
                    </a:p>
                  </a:txBody>
                  <a:tcPr marL="0" marR="0" marT="15875" marB="0"/>
                </a:tc>
                <a:tc hMerge="1">
                  <a:txBody>
                    <a:bodyPr/>
                    <a:lstStyle/>
                    <a:p>
                      <a:pPr marL="8255" algn="ctr">
                        <a:lnSpc>
                          <a:spcPct val="100000"/>
                        </a:lnSpc>
                        <a:spcBef>
                          <a:spcPts val="125"/>
                        </a:spcBef>
                      </a:pPr>
                      <a:endParaRPr sz="2000">
                        <a:solidFill>
                          <a:schemeClr val="bg1"/>
                        </a:solidFill>
                        <a:latin typeface="STIX"/>
                        <a:cs typeface="STIX"/>
                      </a:endParaRPr>
                    </a:p>
                  </a:txBody>
                  <a:tcPr marL="0" marR="0" marT="15875" marB="0"/>
                </a:tc>
                <a:tc hMerge="1">
                  <a:txBody>
                    <a:bodyPr/>
                    <a:lstStyle/>
                    <a:p>
                      <a:pPr marL="53975" algn="ctr">
                        <a:lnSpc>
                          <a:spcPct val="100000"/>
                        </a:lnSpc>
                        <a:spcBef>
                          <a:spcPts val="125"/>
                        </a:spcBef>
                      </a:pPr>
                      <a:endParaRPr sz="2000" dirty="0">
                        <a:solidFill>
                          <a:schemeClr val="bg1"/>
                        </a:solidFill>
                        <a:latin typeface="STIX"/>
                        <a:cs typeface="STIX"/>
                      </a:endParaRPr>
                    </a:p>
                  </a:txBody>
                  <a:tcPr marL="0" marR="0" marT="15875" marB="0"/>
                </a:tc>
                <a:extLst>
                  <a:ext uri="{0D108BD9-81ED-4DB2-BD59-A6C34878D82A}">
                    <a16:rowId xmlns:a16="http://schemas.microsoft.com/office/drawing/2014/main" xmlns="" val="10000"/>
                  </a:ext>
                </a:extLst>
              </a:tr>
              <a:tr h="206375">
                <a:tc>
                  <a:txBody>
                    <a:bodyPr/>
                    <a:lstStyle/>
                    <a:p>
                      <a:pPr marL="50800">
                        <a:lnSpc>
                          <a:spcPct val="100000"/>
                        </a:lnSpc>
                        <a:spcBef>
                          <a:spcPts val="225"/>
                        </a:spcBef>
                      </a:pPr>
                      <a:r>
                        <a:rPr sz="1800" b="1" spc="-10" dirty="0">
                          <a:solidFill>
                            <a:srgbClr val="000000"/>
                          </a:solidFill>
                        </a:rPr>
                        <a:t>Year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b="0" dirty="0">
                          <a:solidFill>
                            <a:srgbClr val="000000"/>
                          </a:solidFill>
                        </a:rPr>
                        <a:t>1986</a:t>
                      </a:r>
                      <a:endParaRPr sz="1800" b="0" dirty="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b="0" dirty="0">
                          <a:solidFill>
                            <a:srgbClr val="000000"/>
                          </a:solidFill>
                        </a:rPr>
                        <a:t>1987</a:t>
                      </a:r>
                      <a:endParaRPr sz="1800" b="0" dirty="0">
                        <a:solidFill>
                          <a:srgbClr val="000000"/>
                        </a:solidFill>
                        <a:latin typeface="STIX"/>
                        <a:cs typeface="STIX"/>
                      </a:endParaRPr>
                    </a:p>
                  </a:txBody>
                  <a:tcPr marL="0" marR="0" marT="15875" marB="0"/>
                </a:tc>
                <a:tc>
                  <a:txBody>
                    <a:bodyPr/>
                    <a:lstStyle/>
                    <a:p>
                      <a:pPr marR="3810" algn="ctr">
                        <a:lnSpc>
                          <a:spcPct val="100000"/>
                        </a:lnSpc>
                        <a:spcBef>
                          <a:spcPts val="125"/>
                        </a:spcBef>
                      </a:pPr>
                      <a:r>
                        <a:rPr sz="1800" b="0" dirty="0">
                          <a:solidFill>
                            <a:srgbClr val="000000"/>
                          </a:solidFill>
                        </a:rPr>
                        <a:t>1988</a:t>
                      </a:r>
                      <a:endParaRPr sz="1800" b="0" dirty="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b="0" dirty="0">
                          <a:solidFill>
                            <a:srgbClr val="000000"/>
                          </a:solidFill>
                        </a:rPr>
                        <a:t>1989</a:t>
                      </a:r>
                      <a:endParaRPr sz="1800" b="0" dirty="0">
                        <a:solidFill>
                          <a:srgbClr val="000000"/>
                        </a:solidFill>
                        <a:latin typeface="STIX"/>
                        <a:cs typeface="STIX"/>
                      </a:endParaRPr>
                    </a:p>
                  </a:txBody>
                  <a:tcPr marL="0" marR="0" marT="15875" marB="0"/>
                </a:tc>
                <a:tc>
                  <a:txBody>
                    <a:bodyPr/>
                    <a:lstStyle/>
                    <a:p>
                      <a:pPr marL="8255" algn="ctr">
                        <a:lnSpc>
                          <a:spcPct val="100000"/>
                        </a:lnSpc>
                        <a:spcBef>
                          <a:spcPts val="125"/>
                        </a:spcBef>
                      </a:pPr>
                      <a:r>
                        <a:rPr sz="1800" b="0" dirty="0">
                          <a:solidFill>
                            <a:srgbClr val="000000"/>
                          </a:solidFill>
                        </a:rPr>
                        <a:t>1990</a:t>
                      </a:r>
                      <a:endParaRPr sz="1800" b="0" dirty="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b="0" dirty="0">
                          <a:solidFill>
                            <a:srgbClr val="000000"/>
                          </a:solidFill>
                        </a:rPr>
                        <a:t>1991</a:t>
                      </a:r>
                      <a:endParaRPr sz="1800" b="0" dirty="0">
                        <a:solidFill>
                          <a:srgbClr val="000000"/>
                        </a:solidFill>
                        <a:latin typeface="STIX"/>
                        <a:cs typeface="STIX"/>
                      </a:endParaRPr>
                    </a:p>
                  </a:txBody>
                  <a:tcPr marL="0" marR="0" marT="15875" marB="0"/>
                </a:tc>
                <a:extLst>
                  <a:ext uri="{0D108BD9-81ED-4DB2-BD59-A6C34878D82A}">
                    <a16:rowId xmlns:a16="http://schemas.microsoft.com/office/drawing/2014/main" xmlns="" val="10001"/>
                  </a:ext>
                </a:extLst>
              </a:tr>
              <a:tr h="206375">
                <a:tc>
                  <a:txBody>
                    <a:bodyPr/>
                    <a:lstStyle/>
                    <a:p>
                      <a:pPr marL="50800">
                        <a:lnSpc>
                          <a:spcPct val="100000"/>
                        </a:lnSpc>
                        <a:spcBef>
                          <a:spcPts val="225"/>
                        </a:spcBef>
                      </a:pPr>
                      <a:r>
                        <a:rPr sz="1800" b="1" dirty="0">
                          <a:solidFill>
                            <a:srgbClr val="000000"/>
                          </a:solidFill>
                        </a:rPr>
                        <a:t>HR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16</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25</a:t>
                      </a:r>
                      <a:endParaRPr sz="1800" dirty="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24</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19</a:t>
                      </a:r>
                      <a:endParaRPr sz="1800">
                        <a:solidFill>
                          <a:srgbClr val="000000"/>
                        </a:solidFill>
                        <a:latin typeface="STIX"/>
                        <a:cs typeface="STIX"/>
                      </a:endParaRPr>
                    </a:p>
                  </a:txBody>
                  <a:tcPr marL="0" marR="0" marT="15875" marB="0"/>
                </a:tc>
                <a:tc>
                  <a:txBody>
                    <a:bodyPr/>
                    <a:lstStyle/>
                    <a:p>
                      <a:pPr marL="8255" algn="ctr">
                        <a:lnSpc>
                          <a:spcPct val="100000"/>
                        </a:lnSpc>
                        <a:spcBef>
                          <a:spcPts val="125"/>
                        </a:spcBef>
                      </a:pPr>
                      <a:r>
                        <a:rPr sz="1800" dirty="0">
                          <a:solidFill>
                            <a:srgbClr val="000000"/>
                          </a:solidFill>
                        </a:rPr>
                        <a:t>33</a:t>
                      </a:r>
                      <a:endParaRPr sz="180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dirty="0">
                          <a:solidFill>
                            <a:srgbClr val="000000"/>
                          </a:solidFill>
                        </a:rPr>
                        <a:t>25</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L="50800">
                        <a:lnSpc>
                          <a:spcPct val="100000"/>
                        </a:lnSpc>
                        <a:spcBef>
                          <a:spcPts val="225"/>
                        </a:spcBef>
                      </a:pPr>
                      <a:r>
                        <a:rPr sz="1800" b="1" spc="-10" dirty="0">
                          <a:solidFill>
                            <a:srgbClr val="000000"/>
                          </a:solidFill>
                        </a:rPr>
                        <a:t>Year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1992</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1993</a:t>
                      </a:r>
                      <a:endParaRPr sz="1800" dirty="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1994</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1995</a:t>
                      </a:r>
                      <a:endParaRPr sz="1800">
                        <a:solidFill>
                          <a:srgbClr val="000000"/>
                        </a:solidFill>
                        <a:latin typeface="STIX"/>
                        <a:cs typeface="STIX"/>
                      </a:endParaRPr>
                    </a:p>
                  </a:txBody>
                  <a:tcPr marL="0" marR="0" marT="15875" marB="0"/>
                </a:tc>
                <a:tc>
                  <a:txBody>
                    <a:bodyPr/>
                    <a:lstStyle/>
                    <a:p>
                      <a:pPr marL="8255" algn="ctr">
                        <a:lnSpc>
                          <a:spcPct val="100000"/>
                        </a:lnSpc>
                        <a:spcBef>
                          <a:spcPts val="125"/>
                        </a:spcBef>
                      </a:pPr>
                      <a:r>
                        <a:rPr sz="1800" dirty="0">
                          <a:solidFill>
                            <a:srgbClr val="000000"/>
                          </a:solidFill>
                        </a:rPr>
                        <a:t>1996</a:t>
                      </a:r>
                      <a:endParaRPr sz="180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dirty="0">
                          <a:solidFill>
                            <a:srgbClr val="000000"/>
                          </a:solidFill>
                        </a:rPr>
                        <a:t>1997</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L="50800">
                        <a:lnSpc>
                          <a:spcPct val="100000"/>
                        </a:lnSpc>
                        <a:spcBef>
                          <a:spcPts val="225"/>
                        </a:spcBef>
                      </a:pPr>
                      <a:r>
                        <a:rPr sz="1800" b="1" dirty="0">
                          <a:solidFill>
                            <a:srgbClr val="000000"/>
                          </a:solidFill>
                        </a:rPr>
                        <a:t>HR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34</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37</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33</a:t>
                      </a:r>
                      <a:endParaRPr sz="1800">
                        <a:solidFill>
                          <a:srgbClr val="000000"/>
                        </a:solidFill>
                        <a:latin typeface="STIX"/>
                        <a:cs typeface="STIX"/>
                      </a:endParaRPr>
                    </a:p>
                  </a:txBody>
                  <a:tcPr marL="0" marR="0" marT="15875" marB="0"/>
                </a:tc>
                <a:tc>
                  <a:txBody>
                    <a:bodyPr/>
                    <a:lstStyle/>
                    <a:p>
                      <a:pPr marL="8255" algn="ctr">
                        <a:lnSpc>
                          <a:spcPct val="100000"/>
                        </a:lnSpc>
                        <a:spcBef>
                          <a:spcPts val="125"/>
                        </a:spcBef>
                      </a:pPr>
                      <a:r>
                        <a:rPr sz="1800" dirty="0">
                          <a:solidFill>
                            <a:srgbClr val="000000"/>
                          </a:solidFill>
                        </a:rPr>
                        <a:t>42</a:t>
                      </a:r>
                      <a:endParaRPr sz="180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dirty="0">
                          <a:solidFill>
                            <a:srgbClr val="000000"/>
                          </a:solidFill>
                        </a:rPr>
                        <a:t>40</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L="50800">
                        <a:lnSpc>
                          <a:spcPct val="100000"/>
                        </a:lnSpc>
                        <a:spcBef>
                          <a:spcPts val="225"/>
                        </a:spcBef>
                      </a:pPr>
                      <a:r>
                        <a:rPr sz="1800" b="1" spc="-10" dirty="0">
                          <a:solidFill>
                            <a:srgbClr val="000000"/>
                          </a:solidFill>
                        </a:rPr>
                        <a:t>Year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1998</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1999</a:t>
                      </a:r>
                      <a:endParaRPr sz="180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2000</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2001</a:t>
                      </a:r>
                      <a:endParaRPr sz="1800">
                        <a:solidFill>
                          <a:srgbClr val="000000"/>
                        </a:solidFill>
                        <a:latin typeface="STIX"/>
                        <a:cs typeface="STIX"/>
                      </a:endParaRPr>
                    </a:p>
                  </a:txBody>
                  <a:tcPr marL="0" marR="0" marT="15875" marB="0"/>
                </a:tc>
                <a:tc>
                  <a:txBody>
                    <a:bodyPr/>
                    <a:lstStyle/>
                    <a:p>
                      <a:pPr marL="8255" algn="ctr">
                        <a:lnSpc>
                          <a:spcPct val="100000"/>
                        </a:lnSpc>
                        <a:spcBef>
                          <a:spcPts val="125"/>
                        </a:spcBef>
                      </a:pPr>
                      <a:r>
                        <a:rPr sz="1800" dirty="0">
                          <a:solidFill>
                            <a:srgbClr val="000000"/>
                          </a:solidFill>
                        </a:rPr>
                        <a:t>2002</a:t>
                      </a:r>
                      <a:endParaRPr sz="180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dirty="0">
                          <a:solidFill>
                            <a:srgbClr val="000000"/>
                          </a:solidFill>
                        </a:rPr>
                        <a:t>2003</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06375">
                <a:tc>
                  <a:txBody>
                    <a:bodyPr/>
                    <a:lstStyle/>
                    <a:p>
                      <a:pPr marL="50800">
                        <a:lnSpc>
                          <a:spcPct val="100000"/>
                        </a:lnSpc>
                        <a:spcBef>
                          <a:spcPts val="225"/>
                        </a:spcBef>
                      </a:pPr>
                      <a:r>
                        <a:rPr sz="1800" b="1" dirty="0">
                          <a:solidFill>
                            <a:srgbClr val="000000"/>
                          </a:solidFill>
                        </a:rPr>
                        <a:t>HR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37</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34</a:t>
                      </a:r>
                      <a:endParaRPr sz="180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49</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73</a:t>
                      </a:r>
                      <a:endParaRPr sz="1800">
                        <a:solidFill>
                          <a:srgbClr val="000000"/>
                        </a:solidFill>
                        <a:latin typeface="STIX"/>
                        <a:cs typeface="STIX"/>
                      </a:endParaRPr>
                    </a:p>
                  </a:txBody>
                  <a:tcPr marL="0" marR="0" marT="15875" marB="0"/>
                </a:tc>
                <a:tc>
                  <a:txBody>
                    <a:bodyPr/>
                    <a:lstStyle/>
                    <a:p>
                      <a:pPr marL="8255" algn="ctr">
                        <a:lnSpc>
                          <a:spcPct val="100000"/>
                        </a:lnSpc>
                        <a:spcBef>
                          <a:spcPts val="125"/>
                        </a:spcBef>
                      </a:pPr>
                      <a:r>
                        <a:rPr sz="1800" dirty="0">
                          <a:solidFill>
                            <a:srgbClr val="000000"/>
                          </a:solidFill>
                        </a:rPr>
                        <a:t>46</a:t>
                      </a:r>
                      <a:endParaRPr sz="1800">
                        <a:solidFill>
                          <a:srgbClr val="000000"/>
                        </a:solidFill>
                        <a:latin typeface="STIX"/>
                        <a:cs typeface="STIX"/>
                      </a:endParaRPr>
                    </a:p>
                  </a:txBody>
                  <a:tcPr marL="0" marR="0" marT="15875" marB="0"/>
                </a:tc>
                <a:tc>
                  <a:txBody>
                    <a:bodyPr/>
                    <a:lstStyle/>
                    <a:p>
                      <a:pPr marL="53975" algn="ctr">
                        <a:lnSpc>
                          <a:spcPct val="100000"/>
                        </a:lnSpc>
                        <a:spcBef>
                          <a:spcPts val="125"/>
                        </a:spcBef>
                      </a:pPr>
                      <a:r>
                        <a:rPr sz="1800" dirty="0">
                          <a:solidFill>
                            <a:srgbClr val="000000"/>
                          </a:solidFill>
                        </a:rPr>
                        <a:t>39</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06375">
                <a:tc>
                  <a:txBody>
                    <a:bodyPr/>
                    <a:lstStyle/>
                    <a:p>
                      <a:pPr marL="50800">
                        <a:lnSpc>
                          <a:spcPct val="100000"/>
                        </a:lnSpc>
                        <a:spcBef>
                          <a:spcPts val="225"/>
                        </a:spcBef>
                      </a:pPr>
                      <a:r>
                        <a:rPr sz="1800" b="1" spc="-10" dirty="0">
                          <a:solidFill>
                            <a:srgbClr val="000000"/>
                          </a:solidFill>
                        </a:rPr>
                        <a:t>Year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2004</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2005</a:t>
                      </a:r>
                      <a:endParaRPr sz="180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2006</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2007</a:t>
                      </a:r>
                      <a:endParaRPr sz="1800">
                        <a:solidFill>
                          <a:srgbClr val="000000"/>
                        </a:solidFill>
                        <a:latin typeface="STIX"/>
                        <a:cs typeface="STIX"/>
                      </a:endParaRPr>
                    </a:p>
                  </a:txBody>
                  <a:tcPr marL="0" marR="0" marT="15875" marB="0"/>
                </a:tc>
                <a:tc>
                  <a:txBody>
                    <a:bodyPr/>
                    <a:lstStyle/>
                    <a:p>
                      <a:pPr>
                        <a:lnSpc>
                          <a:spcPct val="100000"/>
                        </a:lnSpc>
                      </a:pPr>
                      <a:endParaRPr sz="1800">
                        <a:solidFill>
                          <a:srgbClr val="000000"/>
                        </a:solidFill>
                        <a:latin typeface="Times New Roman"/>
                        <a:cs typeface="Times New Roman"/>
                      </a:endParaRPr>
                    </a:p>
                  </a:txBody>
                  <a:tcPr marL="0" marR="0" marT="0" marB="0"/>
                </a:tc>
                <a:tc>
                  <a:txBody>
                    <a:bodyPr/>
                    <a:lstStyle/>
                    <a:p>
                      <a:pPr>
                        <a:lnSpc>
                          <a:spcPct val="100000"/>
                        </a:lnSpc>
                      </a:pPr>
                      <a:endParaRPr sz="1800" dirty="0">
                        <a:solidFill>
                          <a:srgbClr val="000000"/>
                        </a:solidFill>
                        <a:latin typeface="Times New Roman"/>
                        <a:cs typeface="Times New Roman"/>
                      </a:endParaRPr>
                    </a:p>
                  </a:txBody>
                  <a:tcPr marL="0" marR="0" marT="0" marB="0"/>
                </a:tc>
                <a:extLst>
                  <a:ext uri="{0D108BD9-81ED-4DB2-BD59-A6C34878D82A}">
                    <a16:rowId xmlns:a16="http://schemas.microsoft.com/office/drawing/2014/main" xmlns="" val="10007"/>
                  </a:ext>
                </a:extLst>
              </a:tr>
              <a:tr h="206375">
                <a:tc>
                  <a:txBody>
                    <a:bodyPr/>
                    <a:lstStyle/>
                    <a:p>
                      <a:pPr marL="50800">
                        <a:lnSpc>
                          <a:spcPct val="100000"/>
                        </a:lnSpc>
                        <a:spcBef>
                          <a:spcPts val="225"/>
                        </a:spcBef>
                      </a:pPr>
                      <a:r>
                        <a:rPr sz="1800" b="1" dirty="0">
                          <a:solidFill>
                            <a:srgbClr val="000000"/>
                          </a:solidFill>
                        </a:rPr>
                        <a:t>HR</a:t>
                      </a:r>
                      <a:endParaRPr sz="1800" b="1" dirty="0">
                        <a:solidFill>
                          <a:srgbClr val="000000"/>
                        </a:solidFill>
                        <a:latin typeface="Roboto Condensed"/>
                        <a:cs typeface="Roboto Condensed"/>
                      </a:endParaRPr>
                    </a:p>
                  </a:txBody>
                  <a:tcPr marL="0" marR="0" marT="28575" marB="0"/>
                </a:tc>
                <a:tc>
                  <a:txBody>
                    <a:bodyPr/>
                    <a:lstStyle/>
                    <a:p>
                      <a:pPr marL="29845" algn="ctr">
                        <a:lnSpc>
                          <a:spcPct val="100000"/>
                        </a:lnSpc>
                        <a:spcBef>
                          <a:spcPts val="125"/>
                        </a:spcBef>
                      </a:pPr>
                      <a:r>
                        <a:rPr sz="1800" dirty="0">
                          <a:solidFill>
                            <a:srgbClr val="000000"/>
                          </a:solidFill>
                        </a:rPr>
                        <a:t>45</a:t>
                      </a:r>
                      <a:endParaRPr sz="1800">
                        <a:solidFill>
                          <a:srgbClr val="000000"/>
                        </a:solidFill>
                        <a:latin typeface="STIX"/>
                        <a:cs typeface="STIX"/>
                      </a:endParaRPr>
                    </a:p>
                  </a:txBody>
                  <a:tcPr marL="0" marR="0" marT="15875" marB="0"/>
                </a:tc>
                <a:tc>
                  <a:txBody>
                    <a:bodyPr/>
                    <a:lstStyle/>
                    <a:p>
                      <a:pPr marL="50800" algn="ctr">
                        <a:lnSpc>
                          <a:spcPct val="100000"/>
                        </a:lnSpc>
                        <a:spcBef>
                          <a:spcPts val="125"/>
                        </a:spcBef>
                      </a:pPr>
                      <a:r>
                        <a:rPr sz="1800" dirty="0">
                          <a:solidFill>
                            <a:srgbClr val="000000"/>
                          </a:solidFill>
                        </a:rPr>
                        <a:t>5</a:t>
                      </a:r>
                      <a:endParaRPr sz="1800" dirty="0">
                        <a:solidFill>
                          <a:srgbClr val="000000"/>
                        </a:solidFill>
                        <a:latin typeface="STIX"/>
                        <a:cs typeface="STIX"/>
                      </a:endParaRPr>
                    </a:p>
                  </a:txBody>
                  <a:tcPr marL="0" marR="0" marT="15875" marB="0"/>
                </a:tc>
                <a:tc>
                  <a:txBody>
                    <a:bodyPr/>
                    <a:lstStyle/>
                    <a:p>
                      <a:pPr marR="3810" algn="ctr">
                        <a:lnSpc>
                          <a:spcPct val="100000"/>
                        </a:lnSpc>
                        <a:spcBef>
                          <a:spcPts val="125"/>
                        </a:spcBef>
                      </a:pPr>
                      <a:r>
                        <a:rPr sz="1800" dirty="0">
                          <a:solidFill>
                            <a:srgbClr val="000000"/>
                          </a:solidFill>
                        </a:rPr>
                        <a:t>26</a:t>
                      </a:r>
                      <a:endParaRPr sz="1800">
                        <a:solidFill>
                          <a:srgbClr val="000000"/>
                        </a:solidFill>
                        <a:latin typeface="STIX"/>
                        <a:cs typeface="STIX"/>
                      </a:endParaRPr>
                    </a:p>
                  </a:txBody>
                  <a:tcPr marL="0" marR="0" marT="15875" marB="0"/>
                </a:tc>
                <a:tc>
                  <a:txBody>
                    <a:bodyPr/>
                    <a:lstStyle/>
                    <a:p>
                      <a:pPr marR="10795" algn="ctr">
                        <a:lnSpc>
                          <a:spcPct val="100000"/>
                        </a:lnSpc>
                        <a:spcBef>
                          <a:spcPts val="125"/>
                        </a:spcBef>
                      </a:pPr>
                      <a:r>
                        <a:rPr sz="1800" dirty="0">
                          <a:solidFill>
                            <a:srgbClr val="000000"/>
                          </a:solidFill>
                        </a:rPr>
                        <a:t>28</a:t>
                      </a:r>
                      <a:endParaRPr sz="1800" dirty="0">
                        <a:solidFill>
                          <a:srgbClr val="000000"/>
                        </a:solidFill>
                        <a:latin typeface="STIX"/>
                        <a:cs typeface="STIX"/>
                      </a:endParaRPr>
                    </a:p>
                  </a:txBody>
                  <a:tcPr marL="0" marR="0" marT="15875" marB="0"/>
                </a:tc>
                <a:tc>
                  <a:txBody>
                    <a:bodyPr/>
                    <a:lstStyle/>
                    <a:p>
                      <a:pPr>
                        <a:lnSpc>
                          <a:spcPct val="100000"/>
                        </a:lnSpc>
                      </a:pPr>
                      <a:endParaRPr sz="1800">
                        <a:solidFill>
                          <a:srgbClr val="000000"/>
                        </a:solidFill>
                        <a:latin typeface="Times New Roman"/>
                        <a:cs typeface="Times New Roman"/>
                      </a:endParaRPr>
                    </a:p>
                  </a:txBody>
                  <a:tcPr marL="0" marR="0" marT="0" marB="0"/>
                </a:tc>
                <a:tc>
                  <a:txBody>
                    <a:bodyPr/>
                    <a:lstStyle/>
                    <a:p>
                      <a:pPr>
                        <a:lnSpc>
                          <a:spcPct val="100000"/>
                        </a:lnSpc>
                      </a:pPr>
                      <a:endParaRPr sz="1800" dirty="0">
                        <a:solidFill>
                          <a:srgbClr val="000000"/>
                        </a:solidFill>
                        <a:latin typeface="Times New Roman"/>
                        <a:cs typeface="Times New Roman"/>
                      </a:endParaRPr>
                    </a:p>
                  </a:txBody>
                  <a:tcPr marL="0" marR="0" marT="0" marB="0"/>
                </a:tc>
                <a:extLst>
                  <a:ext uri="{0D108BD9-81ED-4DB2-BD59-A6C34878D82A}">
                    <a16:rowId xmlns:a16="http://schemas.microsoft.com/office/drawing/2014/main" xmlns="" val="10008"/>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3.4.1 (cont.)</a:t>
            </a:r>
          </a:p>
        </p:txBody>
      </p:sp>
      <p:graphicFrame>
        <p:nvGraphicFramePr>
          <p:cNvPr id="5" name="object 3"/>
          <p:cNvGraphicFramePr>
            <a:graphicFrameLocks noGrp="1"/>
          </p:cNvGraphicFramePr>
          <p:nvPr/>
        </p:nvGraphicFramePr>
        <p:xfrm>
          <a:off x="1981200" y="1447800"/>
          <a:ext cx="5105402" cy="2756535"/>
        </p:xfrm>
        <a:graphic>
          <a:graphicData uri="http://schemas.openxmlformats.org/drawingml/2006/table">
            <a:tbl>
              <a:tblPr firstRow="1" bandRow="1">
                <a:tableStyleId>{5C22544A-7EE6-4342-B048-85BDC9FD1C3A}</a:tableStyleId>
              </a:tblPr>
              <a:tblGrid>
                <a:gridCol w="633325">
                  <a:extLst>
                    <a:ext uri="{9D8B030D-6E8A-4147-A177-3AD203B41FA5}">
                      <a16:colId xmlns:a16="http://schemas.microsoft.com/office/drawing/2014/main" xmlns="" val="20000"/>
                    </a:ext>
                  </a:extLst>
                </a:gridCol>
                <a:gridCol w="780063">
                  <a:extLst>
                    <a:ext uri="{9D8B030D-6E8A-4147-A177-3AD203B41FA5}">
                      <a16:colId xmlns:a16="http://schemas.microsoft.com/office/drawing/2014/main" xmlns="" val="20001"/>
                    </a:ext>
                  </a:extLst>
                </a:gridCol>
                <a:gridCol w="761509">
                  <a:extLst>
                    <a:ext uri="{9D8B030D-6E8A-4147-A177-3AD203B41FA5}">
                      <a16:colId xmlns:a16="http://schemas.microsoft.com/office/drawing/2014/main" xmlns="" val="20002"/>
                    </a:ext>
                  </a:extLst>
                </a:gridCol>
                <a:gridCol w="755607">
                  <a:extLst>
                    <a:ext uri="{9D8B030D-6E8A-4147-A177-3AD203B41FA5}">
                      <a16:colId xmlns:a16="http://schemas.microsoft.com/office/drawing/2014/main" xmlns="" val="20003"/>
                    </a:ext>
                  </a:extLst>
                </a:gridCol>
                <a:gridCol w="748860">
                  <a:extLst>
                    <a:ext uri="{9D8B030D-6E8A-4147-A177-3AD203B41FA5}">
                      <a16:colId xmlns:a16="http://schemas.microsoft.com/office/drawing/2014/main" xmlns="" val="20004"/>
                    </a:ext>
                  </a:extLst>
                </a:gridCol>
                <a:gridCol w="746329">
                  <a:extLst>
                    <a:ext uri="{9D8B030D-6E8A-4147-A177-3AD203B41FA5}">
                      <a16:colId xmlns:a16="http://schemas.microsoft.com/office/drawing/2014/main" xmlns="" val="20005"/>
                    </a:ext>
                  </a:extLst>
                </a:gridCol>
                <a:gridCol w="679709">
                  <a:extLst>
                    <a:ext uri="{9D8B030D-6E8A-4147-A177-3AD203B41FA5}">
                      <a16:colId xmlns:a16="http://schemas.microsoft.com/office/drawing/2014/main" xmlns="" val="20006"/>
                    </a:ext>
                  </a:extLst>
                </a:gridCol>
              </a:tblGrid>
              <a:tr h="206375">
                <a:tc gridSpan="7">
                  <a:txBody>
                    <a:bodyPr/>
                    <a:lstStyle/>
                    <a:p>
                      <a:pPr marL="50800" algn="ctr">
                        <a:lnSpc>
                          <a:spcPct val="100000"/>
                        </a:lnSpc>
                        <a:spcBef>
                          <a:spcPts val="225"/>
                        </a:spcBef>
                      </a:pPr>
                      <a:r>
                        <a:rPr lang="en-US" sz="2000" dirty="0">
                          <a:latin typeface="+mj-lt"/>
                          <a:cs typeface="Roboto Condensed"/>
                        </a:rPr>
                        <a:t>Babe Ruth</a:t>
                      </a:r>
                      <a:endParaRPr sz="2000" dirty="0">
                        <a:latin typeface="+mj-lt"/>
                        <a:cs typeface="Roboto Condensed"/>
                      </a:endParaRPr>
                    </a:p>
                  </a:txBody>
                  <a:tcPr marL="0" marR="0" marT="28575" marB="0"/>
                </a:tc>
                <a:tc hMerge="1">
                  <a:txBody>
                    <a:bodyPr/>
                    <a:lstStyle/>
                    <a:p>
                      <a:pPr marL="9525" algn="ctr">
                        <a:lnSpc>
                          <a:spcPct val="100000"/>
                        </a:lnSpc>
                        <a:spcBef>
                          <a:spcPts val="125"/>
                        </a:spcBef>
                      </a:pPr>
                      <a:endParaRPr sz="1100">
                        <a:latin typeface="STIX"/>
                        <a:cs typeface="STIX"/>
                      </a:endParaRPr>
                    </a:p>
                  </a:txBody>
                  <a:tcPr marL="0" marR="0" marT="15875" marB="0"/>
                </a:tc>
                <a:tc hMerge="1">
                  <a:txBody>
                    <a:bodyPr/>
                    <a:lstStyle/>
                    <a:p>
                      <a:pPr marL="6350" algn="ctr">
                        <a:lnSpc>
                          <a:spcPct val="100000"/>
                        </a:lnSpc>
                        <a:spcBef>
                          <a:spcPts val="125"/>
                        </a:spcBef>
                      </a:pPr>
                      <a:endParaRPr sz="1100">
                        <a:latin typeface="STIX"/>
                        <a:cs typeface="STIX"/>
                      </a:endParaRPr>
                    </a:p>
                  </a:txBody>
                  <a:tcPr marL="0" marR="0" marT="15875" marB="0"/>
                </a:tc>
                <a:tc hMerge="1">
                  <a:txBody>
                    <a:bodyPr/>
                    <a:lstStyle/>
                    <a:p>
                      <a:pPr marL="1905" algn="ctr">
                        <a:lnSpc>
                          <a:spcPct val="100000"/>
                        </a:lnSpc>
                        <a:spcBef>
                          <a:spcPts val="125"/>
                        </a:spcBef>
                      </a:pPr>
                      <a:endParaRPr sz="1100">
                        <a:latin typeface="STIX"/>
                        <a:cs typeface="STIX"/>
                      </a:endParaRPr>
                    </a:p>
                  </a:txBody>
                  <a:tcPr marL="0" marR="0" marT="15875" marB="0"/>
                </a:tc>
                <a:tc hMerge="1">
                  <a:txBody>
                    <a:bodyPr/>
                    <a:lstStyle/>
                    <a:p>
                      <a:pPr marL="9525" algn="ctr">
                        <a:lnSpc>
                          <a:spcPct val="100000"/>
                        </a:lnSpc>
                        <a:spcBef>
                          <a:spcPts val="125"/>
                        </a:spcBef>
                      </a:pPr>
                      <a:endParaRPr sz="1100">
                        <a:latin typeface="STIX"/>
                        <a:cs typeface="STIX"/>
                      </a:endParaRPr>
                    </a:p>
                  </a:txBody>
                  <a:tcPr marL="0" marR="0" marT="15875" marB="0"/>
                </a:tc>
                <a:tc hMerge="1">
                  <a:txBody>
                    <a:bodyPr/>
                    <a:lstStyle/>
                    <a:p>
                      <a:pPr algn="ctr">
                        <a:lnSpc>
                          <a:spcPct val="100000"/>
                        </a:lnSpc>
                        <a:spcBef>
                          <a:spcPts val="125"/>
                        </a:spcBef>
                      </a:pPr>
                      <a:endParaRPr sz="1100">
                        <a:latin typeface="STIX"/>
                        <a:cs typeface="STIX"/>
                      </a:endParaRPr>
                    </a:p>
                  </a:txBody>
                  <a:tcPr marL="0" marR="0" marT="15875" marB="0"/>
                </a:tc>
                <a:tc hMerge="1">
                  <a:txBody>
                    <a:bodyPr/>
                    <a:lstStyle/>
                    <a:p>
                      <a:pPr marL="59690" algn="ctr">
                        <a:lnSpc>
                          <a:spcPct val="100000"/>
                        </a:lnSpc>
                        <a:spcBef>
                          <a:spcPts val="125"/>
                        </a:spcBef>
                      </a:pPr>
                      <a:endParaRPr sz="1100" dirty="0">
                        <a:latin typeface="STIX"/>
                        <a:cs typeface="STIX"/>
                      </a:endParaRPr>
                    </a:p>
                  </a:txBody>
                  <a:tcPr marL="0" marR="0" marT="15875" marB="0"/>
                </a:tc>
                <a:extLst>
                  <a:ext uri="{0D108BD9-81ED-4DB2-BD59-A6C34878D82A}">
                    <a16:rowId xmlns:a16="http://schemas.microsoft.com/office/drawing/2014/main" xmlns="" val="10000"/>
                  </a:ext>
                </a:extLst>
              </a:tr>
              <a:tr h="206375">
                <a:tc>
                  <a:txBody>
                    <a:bodyPr/>
                    <a:lstStyle/>
                    <a:p>
                      <a:pPr marL="50800">
                        <a:lnSpc>
                          <a:spcPct val="100000"/>
                        </a:lnSpc>
                        <a:spcBef>
                          <a:spcPts val="225"/>
                        </a:spcBef>
                      </a:pPr>
                      <a:r>
                        <a:rPr sz="1800" b="1" spc="-10" dirty="0">
                          <a:solidFill>
                            <a:srgbClr val="000000"/>
                          </a:solidFill>
                          <a:latin typeface="+mj-lt"/>
                        </a:rPr>
                        <a:t>Year</a:t>
                      </a:r>
                      <a:endParaRPr sz="1800" b="1" dirty="0">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b="0" dirty="0">
                          <a:solidFill>
                            <a:srgbClr val="000000"/>
                          </a:solidFill>
                          <a:latin typeface="+mj-lt"/>
                        </a:rPr>
                        <a:t>1914</a:t>
                      </a:r>
                      <a:endParaRPr sz="1800" b="0">
                        <a:solidFill>
                          <a:srgbClr val="000000"/>
                        </a:solidFill>
                        <a:latin typeface="+mj-lt"/>
                        <a:cs typeface="STIX"/>
                      </a:endParaRPr>
                    </a:p>
                  </a:txBody>
                  <a:tcPr marL="0" marR="0" marT="15875" marB="0"/>
                </a:tc>
                <a:tc>
                  <a:txBody>
                    <a:bodyPr/>
                    <a:lstStyle/>
                    <a:p>
                      <a:pPr marL="6350" algn="ctr">
                        <a:lnSpc>
                          <a:spcPct val="100000"/>
                        </a:lnSpc>
                        <a:spcBef>
                          <a:spcPts val="125"/>
                        </a:spcBef>
                      </a:pPr>
                      <a:r>
                        <a:rPr sz="1800" b="0" dirty="0">
                          <a:solidFill>
                            <a:srgbClr val="000000"/>
                          </a:solidFill>
                          <a:latin typeface="+mj-lt"/>
                        </a:rPr>
                        <a:t>1915</a:t>
                      </a:r>
                      <a:endParaRPr sz="1800" b="0">
                        <a:solidFill>
                          <a:srgbClr val="000000"/>
                        </a:solidFill>
                        <a:latin typeface="+mj-lt"/>
                        <a:cs typeface="STIX"/>
                      </a:endParaRPr>
                    </a:p>
                  </a:txBody>
                  <a:tcPr marL="0" marR="0" marT="15875" marB="0"/>
                </a:tc>
                <a:tc>
                  <a:txBody>
                    <a:bodyPr/>
                    <a:lstStyle/>
                    <a:p>
                      <a:pPr marL="1905" algn="ctr">
                        <a:lnSpc>
                          <a:spcPct val="100000"/>
                        </a:lnSpc>
                        <a:spcBef>
                          <a:spcPts val="125"/>
                        </a:spcBef>
                      </a:pPr>
                      <a:r>
                        <a:rPr sz="1800" b="0" dirty="0">
                          <a:solidFill>
                            <a:srgbClr val="000000"/>
                          </a:solidFill>
                          <a:latin typeface="+mj-lt"/>
                        </a:rPr>
                        <a:t>1916</a:t>
                      </a:r>
                      <a:endParaRPr sz="1800" b="0">
                        <a:solidFill>
                          <a:srgbClr val="000000"/>
                        </a:solidFill>
                        <a:latin typeface="+mj-lt"/>
                        <a:cs typeface="STIX"/>
                      </a:endParaRPr>
                    </a:p>
                  </a:txBody>
                  <a:tcPr marL="0" marR="0" marT="15875" marB="0"/>
                </a:tc>
                <a:tc>
                  <a:txBody>
                    <a:bodyPr/>
                    <a:lstStyle/>
                    <a:p>
                      <a:pPr marL="9525" algn="ctr">
                        <a:lnSpc>
                          <a:spcPct val="100000"/>
                        </a:lnSpc>
                        <a:spcBef>
                          <a:spcPts val="125"/>
                        </a:spcBef>
                      </a:pPr>
                      <a:r>
                        <a:rPr sz="1800" b="0" dirty="0">
                          <a:solidFill>
                            <a:srgbClr val="000000"/>
                          </a:solidFill>
                          <a:latin typeface="+mj-lt"/>
                        </a:rPr>
                        <a:t>1917</a:t>
                      </a:r>
                      <a:endParaRPr sz="1800" b="0">
                        <a:solidFill>
                          <a:srgbClr val="000000"/>
                        </a:solidFill>
                        <a:latin typeface="+mj-lt"/>
                        <a:cs typeface="STIX"/>
                      </a:endParaRPr>
                    </a:p>
                  </a:txBody>
                  <a:tcPr marL="0" marR="0" marT="15875" marB="0"/>
                </a:tc>
                <a:tc>
                  <a:txBody>
                    <a:bodyPr/>
                    <a:lstStyle/>
                    <a:p>
                      <a:pPr algn="ctr">
                        <a:lnSpc>
                          <a:spcPct val="100000"/>
                        </a:lnSpc>
                        <a:spcBef>
                          <a:spcPts val="125"/>
                        </a:spcBef>
                      </a:pPr>
                      <a:r>
                        <a:rPr sz="1800" b="0" dirty="0">
                          <a:solidFill>
                            <a:srgbClr val="000000"/>
                          </a:solidFill>
                          <a:latin typeface="+mj-lt"/>
                        </a:rPr>
                        <a:t>1918</a:t>
                      </a:r>
                      <a:endParaRPr sz="1800" b="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b="0" dirty="0">
                          <a:solidFill>
                            <a:srgbClr val="000000"/>
                          </a:solidFill>
                          <a:latin typeface="+mj-lt"/>
                        </a:rPr>
                        <a:t>1919</a:t>
                      </a:r>
                      <a:endParaRPr sz="1800" b="0" dirty="0">
                        <a:solidFill>
                          <a:srgbClr val="000000"/>
                        </a:solidFill>
                        <a:latin typeface="+mj-lt"/>
                        <a:cs typeface="STIX"/>
                      </a:endParaRPr>
                    </a:p>
                  </a:txBody>
                  <a:tcPr marL="0" marR="0" marT="15875" marB="0"/>
                </a:tc>
                <a:extLst>
                  <a:ext uri="{0D108BD9-81ED-4DB2-BD59-A6C34878D82A}">
                    <a16:rowId xmlns:a16="http://schemas.microsoft.com/office/drawing/2014/main" xmlns="" val="10001"/>
                  </a:ext>
                </a:extLst>
              </a:tr>
              <a:tr h="206375">
                <a:tc>
                  <a:txBody>
                    <a:bodyPr/>
                    <a:lstStyle/>
                    <a:p>
                      <a:pPr marL="50800">
                        <a:lnSpc>
                          <a:spcPct val="100000"/>
                        </a:lnSpc>
                        <a:spcBef>
                          <a:spcPts val="225"/>
                        </a:spcBef>
                      </a:pPr>
                      <a:r>
                        <a:rPr sz="1800" b="1" dirty="0">
                          <a:solidFill>
                            <a:srgbClr val="000000"/>
                          </a:solidFill>
                          <a:latin typeface="+mj-lt"/>
                        </a:rPr>
                        <a:t>HR</a:t>
                      </a:r>
                      <a:endParaRPr sz="1800" b="1">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0</a:t>
                      </a:r>
                      <a:endParaRPr sz="1800" dirty="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4</a:t>
                      </a:r>
                      <a:endParaRPr sz="180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3</a:t>
                      </a:r>
                      <a:endParaRPr sz="180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2</a:t>
                      </a:r>
                      <a:endParaRPr sz="1800">
                        <a:solidFill>
                          <a:srgbClr val="000000"/>
                        </a:solidFill>
                        <a:latin typeface="+mj-lt"/>
                        <a:cs typeface="STIX"/>
                      </a:endParaRPr>
                    </a:p>
                  </a:txBody>
                  <a:tcPr marL="0" marR="0" marT="15875" marB="0"/>
                </a:tc>
                <a:tc>
                  <a:txBody>
                    <a:bodyPr/>
                    <a:lstStyle/>
                    <a:p>
                      <a:pPr algn="ctr">
                        <a:lnSpc>
                          <a:spcPct val="100000"/>
                        </a:lnSpc>
                        <a:spcBef>
                          <a:spcPts val="125"/>
                        </a:spcBef>
                      </a:pPr>
                      <a:r>
                        <a:rPr sz="1800" dirty="0">
                          <a:solidFill>
                            <a:srgbClr val="000000"/>
                          </a:solidFill>
                          <a:latin typeface="+mj-lt"/>
                        </a:rPr>
                        <a:t>11</a:t>
                      </a:r>
                      <a:endParaRPr sz="180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dirty="0">
                          <a:solidFill>
                            <a:srgbClr val="000000"/>
                          </a:solidFill>
                          <a:latin typeface="+mj-lt"/>
                        </a:rPr>
                        <a:t>29</a:t>
                      </a:r>
                      <a:endParaRPr sz="1800" dirty="0">
                        <a:solidFill>
                          <a:srgbClr val="000000"/>
                        </a:solidFill>
                        <a:latin typeface="+mj-lt"/>
                        <a:cs typeface="STIX"/>
                      </a:endParaRPr>
                    </a:p>
                  </a:txBody>
                  <a:tcPr marL="0" marR="0" marT="15875" marB="0"/>
                </a:tc>
                <a:extLst>
                  <a:ext uri="{0D108BD9-81ED-4DB2-BD59-A6C34878D82A}">
                    <a16:rowId xmlns:a16="http://schemas.microsoft.com/office/drawing/2014/main" xmlns="" val="10002"/>
                  </a:ext>
                </a:extLst>
              </a:tr>
              <a:tr h="206375">
                <a:tc>
                  <a:txBody>
                    <a:bodyPr/>
                    <a:lstStyle/>
                    <a:p>
                      <a:pPr marL="50800">
                        <a:lnSpc>
                          <a:spcPct val="100000"/>
                        </a:lnSpc>
                        <a:spcBef>
                          <a:spcPts val="225"/>
                        </a:spcBef>
                      </a:pPr>
                      <a:r>
                        <a:rPr sz="1800" b="1" spc="-10" dirty="0">
                          <a:solidFill>
                            <a:srgbClr val="000000"/>
                          </a:solidFill>
                          <a:latin typeface="+mj-lt"/>
                        </a:rPr>
                        <a:t>Year</a:t>
                      </a:r>
                      <a:endParaRPr sz="1800" b="1" dirty="0">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1920</a:t>
                      </a:r>
                      <a:endParaRPr sz="1800" dirty="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1921</a:t>
                      </a:r>
                      <a:endParaRPr sz="1800" dirty="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1922</a:t>
                      </a:r>
                      <a:endParaRPr sz="180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1923</a:t>
                      </a:r>
                      <a:endParaRPr sz="1800">
                        <a:solidFill>
                          <a:srgbClr val="000000"/>
                        </a:solidFill>
                        <a:latin typeface="+mj-lt"/>
                        <a:cs typeface="STIX"/>
                      </a:endParaRPr>
                    </a:p>
                  </a:txBody>
                  <a:tcPr marL="0" marR="0" marT="15875" marB="0"/>
                </a:tc>
                <a:tc>
                  <a:txBody>
                    <a:bodyPr/>
                    <a:lstStyle/>
                    <a:p>
                      <a:pPr algn="ctr">
                        <a:lnSpc>
                          <a:spcPct val="100000"/>
                        </a:lnSpc>
                        <a:spcBef>
                          <a:spcPts val="125"/>
                        </a:spcBef>
                      </a:pPr>
                      <a:r>
                        <a:rPr sz="1800" dirty="0">
                          <a:solidFill>
                            <a:srgbClr val="000000"/>
                          </a:solidFill>
                          <a:latin typeface="+mj-lt"/>
                        </a:rPr>
                        <a:t>1924</a:t>
                      </a:r>
                      <a:endParaRPr sz="180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dirty="0">
                          <a:solidFill>
                            <a:srgbClr val="000000"/>
                          </a:solidFill>
                          <a:latin typeface="+mj-lt"/>
                        </a:rPr>
                        <a:t>1925</a:t>
                      </a:r>
                      <a:endParaRPr sz="1800" dirty="0">
                        <a:solidFill>
                          <a:srgbClr val="000000"/>
                        </a:solidFill>
                        <a:latin typeface="+mj-lt"/>
                        <a:cs typeface="STIX"/>
                      </a:endParaRPr>
                    </a:p>
                  </a:txBody>
                  <a:tcPr marL="0" marR="0" marT="15875" marB="0"/>
                </a:tc>
                <a:extLst>
                  <a:ext uri="{0D108BD9-81ED-4DB2-BD59-A6C34878D82A}">
                    <a16:rowId xmlns:a16="http://schemas.microsoft.com/office/drawing/2014/main" xmlns="" val="10003"/>
                  </a:ext>
                </a:extLst>
              </a:tr>
              <a:tr h="206375">
                <a:tc>
                  <a:txBody>
                    <a:bodyPr/>
                    <a:lstStyle/>
                    <a:p>
                      <a:pPr marL="50800">
                        <a:lnSpc>
                          <a:spcPct val="100000"/>
                        </a:lnSpc>
                        <a:spcBef>
                          <a:spcPts val="225"/>
                        </a:spcBef>
                      </a:pPr>
                      <a:r>
                        <a:rPr sz="1800" b="1" dirty="0">
                          <a:solidFill>
                            <a:srgbClr val="000000"/>
                          </a:solidFill>
                          <a:latin typeface="+mj-lt"/>
                        </a:rPr>
                        <a:t>HR</a:t>
                      </a:r>
                      <a:endParaRPr sz="1800" b="1">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54</a:t>
                      </a:r>
                      <a:endParaRPr sz="180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59</a:t>
                      </a:r>
                      <a:endParaRPr sz="1800" dirty="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35</a:t>
                      </a:r>
                      <a:endParaRPr sz="1800" dirty="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41</a:t>
                      </a:r>
                      <a:endParaRPr sz="1800">
                        <a:solidFill>
                          <a:srgbClr val="000000"/>
                        </a:solidFill>
                        <a:latin typeface="+mj-lt"/>
                        <a:cs typeface="STIX"/>
                      </a:endParaRPr>
                    </a:p>
                  </a:txBody>
                  <a:tcPr marL="0" marR="0" marT="15875" marB="0"/>
                </a:tc>
                <a:tc>
                  <a:txBody>
                    <a:bodyPr/>
                    <a:lstStyle/>
                    <a:p>
                      <a:pPr algn="ctr">
                        <a:lnSpc>
                          <a:spcPct val="100000"/>
                        </a:lnSpc>
                        <a:spcBef>
                          <a:spcPts val="125"/>
                        </a:spcBef>
                      </a:pPr>
                      <a:r>
                        <a:rPr sz="1800" dirty="0">
                          <a:solidFill>
                            <a:srgbClr val="000000"/>
                          </a:solidFill>
                          <a:latin typeface="+mj-lt"/>
                        </a:rPr>
                        <a:t>46</a:t>
                      </a:r>
                      <a:endParaRPr sz="180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dirty="0">
                          <a:solidFill>
                            <a:srgbClr val="000000"/>
                          </a:solidFill>
                          <a:latin typeface="+mj-lt"/>
                        </a:rPr>
                        <a:t>25</a:t>
                      </a:r>
                      <a:endParaRPr sz="1800" dirty="0">
                        <a:solidFill>
                          <a:srgbClr val="000000"/>
                        </a:solidFill>
                        <a:latin typeface="+mj-lt"/>
                        <a:cs typeface="STIX"/>
                      </a:endParaRPr>
                    </a:p>
                  </a:txBody>
                  <a:tcPr marL="0" marR="0" marT="15875" marB="0"/>
                </a:tc>
                <a:extLst>
                  <a:ext uri="{0D108BD9-81ED-4DB2-BD59-A6C34878D82A}">
                    <a16:rowId xmlns:a16="http://schemas.microsoft.com/office/drawing/2014/main" xmlns="" val="10004"/>
                  </a:ext>
                </a:extLst>
              </a:tr>
              <a:tr h="206375">
                <a:tc>
                  <a:txBody>
                    <a:bodyPr/>
                    <a:lstStyle/>
                    <a:p>
                      <a:pPr marL="50800">
                        <a:lnSpc>
                          <a:spcPct val="100000"/>
                        </a:lnSpc>
                        <a:spcBef>
                          <a:spcPts val="225"/>
                        </a:spcBef>
                      </a:pPr>
                      <a:r>
                        <a:rPr sz="1800" b="1" spc="-10" dirty="0">
                          <a:solidFill>
                            <a:srgbClr val="000000"/>
                          </a:solidFill>
                          <a:latin typeface="+mj-lt"/>
                        </a:rPr>
                        <a:t>Year</a:t>
                      </a:r>
                      <a:endParaRPr sz="1800" b="1">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1926</a:t>
                      </a:r>
                      <a:endParaRPr sz="180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1927</a:t>
                      </a:r>
                      <a:endParaRPr sz="180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1928</a:t>
                      </a:r>
                      <a:endParaRPr sz="1800" dirty="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1929</a:t>
                      </a:r>
                      <a:endParaRPr sz="1800" dirty="0">
                        <a:solidFill>
                          <a:srgbClr val="000000"/>
                        </a:solidFill>
                        <a:latin typeface="+mj-lt"/>
                        <a:cs typeface="STIX"/>
                      </a:endParaRPr>
                    </a:p>
                  </a:txBody>
                  <a:tcPr marL="0" marR="0" marT="15875" marB="0"/>
                </a:tc>
                <a:tc>
                  <a:txBody>
                    <a:bodyPr/>
                    <a:lstStyle/>
                    <a:p>
                      <a:pPr algn="ctr">
                        <a:lnSpc>
                          <a:spcPct val="100000"/>
                        </a:lnSpc>
                        <a:spcBef>
                          <a:spcPts val="125"/>
                        </a:spcBef>
                      </a:pPr>
                      <a:r>
                        <a:rPr sz="1800" dirty="0">
                          <a:solidFill>
                            <a:srgbClr val="000000"/>
                          </a:solidFill>
                          <a:latin typeface="+mj-lt"/>
                        </a:rPr>
                        <a:t>1930</a:t>
                      </a:r>
                      <a:endParaRPr sz="180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dirty="0">
                          <a:solidFill>
                            <a:srgbClr val="000000"/>
                          </a:solidFill>
                          <a:latin typeface="+mj-lt"/>
                        </a:rPr>
                        <a:t>1931</a:t>
                      </a:r>
                      <a:endParaRPr sz="1800" dirty="0">
                        <a:solidFill>
                          <a:srgbClr val="000000"/>
                        </a:solidFill>
                        <a:latin typeface="+mj-lt"/>
                        <a:cs typeface="STIX"/>
                      </a:endParaRPr>
                    </a:p>
                  </a:txBody>
                  <a:tcPr marL="0" marR="0" marT="15875" marB="0"/>
                </a:tc>
                <a:extLst>
                  <a:ext uri="{0D108BD9-81ED-4DB2-BD59-A6C34878D82A}">
                    <a16:rowId xmlns:a16="http://schemas.microsoft.com/office/drawing/2014/main" xmlns="" val="10005"/>
                  </a:ext>
                </a:extLst>
              </a:tr>
              <a:tr h="206375">
                <a:tc>
                  <a:txBody>
                    <a:bodyPr/>
                    <a:lstStyle/>
                    <a:p>
                      <a:pPr marL="50800">
                        <a:lnSpc>
                          <a:spcPct val="100000"/>
                        </a:lnSpc>
                        <a:spcBef>
                          <a:spcPts val="225"/>
                        </a:spcBef>
                      </a:pPr>
                      <a:r>
                        <a:rPr sz="1800" b="1" dirty="0">
                          <a:solidFill>
                            <a:srgbClr val="000000"/>
                          </a:solidFill>
                          <a:latin typeface="+mj-lt"/>
                        </a:rPr>
                        <a:t>HR</a:t>
                      </a:r>
                      <a:endParaRPr sz="1800" b="1">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47</a:t>
                      </a:r>
                      <a:endParaRPr sz="180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60</a:t>
                      </a:r>
                      <a:endParaRPr sz="180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54</a:t>
                      </a:r>
                      <a:endParaRPr sz="180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46</a:t>
                      </a:r>
                      <a:endParaRPr sz="1800" dirty="0">
                        <a:solidFill>
                          <a:srgbClr val="000000"/>
                        </a:solidFill>
                        <a:latin typeface="+mj-lt"/>
                        <a:cs typeface="STIX"/>
                      </a:endParaRPr>
                    </a:p>
                  </a:txBody>
                  <a:tcPr marL="0" marR="0" marT="15875" marB="0"/>
                </a:tc>
                <a:tc>
                  <a:txBody>
                    <a:bodyPr/>
                    <a:lstStyle/>
                    <a:p>
                      <a:pPr algn="ctr">
                        <a:lnSpc>
                          <a:spcPct val="100000"/>
                        </a:lnSpc>
                        <a:spcBef>
                          <a:spcPts val="125"/>
                        </a:spcBef>
                      </a:pPr>
                      <a:r>
                        <a:rPr sz="1800" dirty="0">
                          <a:solidFill>
                            <a:srgbClr val="000000"/>
                          </a:solidFill>
                          <a:latin typeface="+mj-lt"/>
                        </a:rPr>
                        <a:t>49</a:t>
                      </a:r>
                      <a:endParaRPr sz="1800" dirty="0">
                        <a:solidFill>
                          <a:srgbClr val="000000"/>
                        </a:solidFill>
                        <a:latin typeface="+mj-lt"/>
                        <a:cs typeface="STIX"/>
                      </a:endParaRPr>
                    </a:p>
                  </a:txBody>
                  <a:tcPr marL="0" marR="0" marT="15875" marB="0"/>
                </a:tc>
                <a:tc>
                  <a:txBody>
                    <a:bodyPr/>
                    <a:lstStyle/>
                    <a:p>
                      <a:pPr marL="59690" algn="ctr">
                        <a:lnSpc>
                          <a:spcPct val="100000"/>
                        </a:lnSpc>
                        <a:spcBef>
                          <a:spcPts val="125"/>
                        </a:spcBef>
                      </a:pPr>
                      <a:r>
                        <a:rPr sz="1800" dirty="0">
                          <a:solidFill>
                            <a:srgbClr val="000000"/>
                          </a:solidFill>
                          <a:latin typeface="+mj-lt"/>
                        </a:rPr>
                        <a:t>46</a:t>
                      </a:r>
                      <a:endParaRPr sz="1800" dirty="0">
                        <a:solidFill>
                          <a:srgbClr val="000000"/>
                        </a:solidFill>
                        <a:latin typeface="+mj-lt"/>
                        <a:cs typeface="STIX"/>
                      </a:endParaRPr>
                    </a:p>
                  </a:txBody>
                  <a:tcPr marL="0" marR="0" marT="15875" marB="0"/>
                </a:tc>
                <a:extLst>
                  <a:ext uri="{0D108BD9-81ED-4DB2-BD59-A6C34878D82A}">
                    <a16:rowId xmlns:a16="http://schemas.microsoft.com/office/drawing/2014/main" xmlns="" val="10006"/>
                  </a:ext>
                </a:extLst>
              </a:tr>
              <a:tr h="206375">
                <a:tc>
                  <a:txBody>
                    <a:bodyPr/>
                    <a:lstStyle/>
                    <a:p>
                      <a:pPr marL="50800">
                        <a:lnSpc>
                          <a:spcPct val="100000"/>
                        </a:lnSpc>
                        <a:spcBef>
                          <a:spcPts val="225"/>
                        </a:spcBef>
                      </a:pPr>
                      <a:r>
                        <a:rPr sz="1800" b="1" spc="-10" dirty="0">
                          <a:solidFill>
                            <a:srgbClr val="000000"/>
                          </a:solidFill>
                          <a:latin typeface="+mj-lt"/>
                        </a:rPr>
                        <a:t>Year</a:t>
                      </a:r>
                      <a:endParaRPr sz="1800" b="1">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1932</a:t>
                      </a:r>
                      <a:endParaRPr sz="180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1933</a:t>
                      </a:r>
                      <a:endParaRPr sz="1800" dirty="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1934</a:t>
                      </a:r>
                      <a:endParaRPr sz="180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1935</a:t>
                      </a:r>
                      <a:endParaRPr sz="1800">
                        <a:solidFill>
                          <a:srgbClr val="000000"/>
                        </a:solidFill>
                        <a:latin typeface="+mj-lt"/>
                        <a:cs typeface="STIX"/>
                      </a:endParaRPr>
                    </a:p>
                  </a:txBody>
                  <a:tcPr marL="0" marR="0" marT="15875" marB="0"/>
                </a:tc>
                <a:tc>
                  <a:txBody>
                    <a:bodyPr/>
                    <a:lstStyle/>
                    <a:p>
                      <a:pPr>
                        <a:lnSpc>
                          <a:spcPct val="100000"/>
                        </a:lnSpc>
                      </a:pPr>
                      <a:endParaRPr sz="1800" dirty="0">
                        <a:solidFill>
                          <a:srgbClr val="000000"/>
                        </a:solidFill>
                        <a:latin typeface="+mj-lt"/>
                        <a:cs typeface="Times New Roman"/>
                      </a:endParaRPr>
                    </a:p>
                  </a:txBody>
                  <a:tcPr marL="0" marR="0" marT="0" marB="0"/>
                </a:tc>
                <a:tc>
                  <a:txBody>
                    <a:bodyPr/>
                    <a:lstStyle/>
                    <a:p>
                      <a:pPr>
                        <a:lnSpc>
                          <a:spcPct val="100000"/>
                        </a:lnSpc>
                      </a:pPr>
                      <a:endParaRPr sz="1800" dirty="0">
                        <a:solidFill>
                          <a:srgbClr val="000000"/>
                        </a:solidFill>
                        <a:latin typeface="+mj-lt"/>
                        <a:cs typeface="Times New Roman"/>
                      </a:endParaRPr>
                    </a:p>
                  </a:txBody>
                  <a:tcPr marL="0" marR="0" marT="0" marB="0"/>
                </a:tc>
                <a:extLst>
                  <a:ext uri="{0D108BD9-81ED-4DB2-BD59-A6C34878D82A}">
                    <a16:rowId xmlns:a16="http://schemas.microsoft.com/office/drawing/2014/main" xmlns="" val="10007"/>
                  </a:ext>
                </a:extLst>
              </a:tr>
              <a:tr h="206375">
                <a:tc>
                  <a:txBody>
                    <a:bodyPr/>
                    <a:lstStyle/>
                    <a:p>
                      <a:pPr marL="50800">
                        <a:lnSpc>
                          <a:spcPct val="100000"/>
                        </a:lnSpc>
                        <a:spcBef>
                          <a:spcPts val="225"/>
                        </a:spcBef>
                      </a:pPr>
                      <a:r>
                        <a:rPr sz="1800" b="1" dirty="0">
                          <a:solidFill>
                            <a:srgbClr val="000000"/>
                          </a:solidFill>
                          <a:latin typeface="+mj-lt"/>
                        </a:rPr>
                        <a:t>HR</a:t>
                      </a:r>
                      <a:endParaRPr sz="1800" b="1" dirty="0">
                        <a:solidFill>
                          <a:srgbClr val="000000"/>
                        </a:solidFill>
                        <a:latin typeface="+mj-lt"/>
                        <a:cs typeface="Roboto Condensed"/>
                      </a:endParaRPr>
                    </a:p>
                  </a:txBody>
                  <a:tcPr marL="0" marR="0" marT="28575" marB="0"/>
                </a:tc>
                <a:tc>
                  <a:txBody>
                    <a:bodyPr/>
                    <a:lstStyle/>
                    <a:p>
                      <a:pPr marL="9525" algn="ctr">
                        <a:lnSpc>
                          <a:spcPct val="100000"/>
                        </a:lnSpc>
                        <a:spcBef>
                          <a:spcPts val="125"/>
                        </a:spcBef>
                      </a:pPr>
                      <a:r>
                        <a:rPr sz="1800" dirty="0">
                          <a:solidFill>
                            <a:srgbClr val="000000"/>
                          </a:solidFill>
                          <a:latin typeface="+mj-lt"/>
                        </a:rPr>
                        <a:t>41</a:t>
                      </a:r>
                      <a:endParaRPr sz="1800">
                        <a:solidFill>
                          <a:srgbClr val="000000"/>
                        </a:solidFill>
                        <a:latin typeface="+mj-lt"/>
                        <a:cs typeface="STIX"/>
                      </a:endParaRPr>
                    </a:p>
                  </a:txBody>
                  <a:tcPr marL="0" marR="0" marT="15875" marB="0"/>
                </a:tc>
                <a:tc>
                  <a:txBody>
                    <a:bodyPr/>
                    <a:lstStyle/>
                    <a:p>
                      <a:pPr marL="6350" algn="ctr">
                        <a:lnSpc>
                          <a:spcPct val="100000"/>
                        </a:lnSpc>
                        <a:spcBef>
                          <a:spcPts val="125"/>
                        </a:spcBef>
                      </a:pPr>
                      <a:r>
                        <a:rPr sz="1800" dirty="0">
                          <a:solidFill>
                            <a:srgbClr val="000000"/>
                          </a:solidFill>
                          <a:latin typeface="+mj-lt"/>
                        </a:rPr>
                        <a:t>34</a:t>
                      </a:r>
                      <a:endParaRPr sz="1800">
                        <a:solidFill>
                          <a:srgbClr val="000000"/>
                        </a:solidFill>
                        <a:latin typeface="+mj-lt"/>
                        <a:cs typeface="STIX"/>
                      </a:endParaRPr>
                    </a:p>
                  </a:txBody>
                  <a:tcPr marL="0" marR="0" marT="15875" marB="0"/>
                </a:tc>
                <a:tc>
                  <a:txBody>
                    <a:bodyPr/>
                    <a:lstStyle/>
                    <a:p>
                      <a:pPr marL="1905" algn="ctr">
                        <a:lnSpc>
                          <a:spcPct val="100000"/>
                        </a:lnSpc>
                        <a:spcBef>
                          <a:spcPts val="125"/>
                        </a:spcBef>
                      </a:pPr>
                      <a:r>
                        <a:rPr sz="1800" dirty="0">
                          <a:solidFill>
                            <a:srgbClr val="000000"/>
                          </a:solidFill>
                          <a:latin typeface="+mj-lt"/>
                        </a:rPr>
                        <a:t>22</a:t>
                      </a:r>
                      <a:endParaRPr sz="1800">
                        <a:solidFill>
                          <a:srgbClr val="000000"/>
                        </a:solidFill>
                        <a:latin typeface="+mj-lt"/>
                        <a:cs typeface="STIX"/>
                      </a:endParaRPr>
                    </a:p>
                  </a:txBody>
                  <a:tcPr marL="0" marR="0" marT="15875" marB="0"/>
                </a:tc>
                <a:tc>
                  <a:txBody>
                    <a:bodyPr/>
                    <a:lstStyle/>
                    <a:p>
                      <a:pPr marL="9525" algn="ctr">
                        <a:lnSpc>
                          <a:spcPct val="100000"/>
                        </a:lnSpc>
                        <a:spcBef>
                          <a:spcPts val="125"/>
                        </a:spcBef>
                      </a:pPr>
                      <a:r>
                        <a:rPr sz="1800" dirty="0">
                          <a:solidFill>
                            <a:srgbClr val="000000"/>
                          </a:solidFill>
                          <a:latin typeface="+mj-lt"/>
                        </a:rPr>
                        <a:t>6</a:t>
                      </a:r>
                      <a:endParaRPr sz="1800">
                        <a:solidFill>
                          <a:srgbClr val="000000"/>
                        </a:solidFill>
                        <a:latin typeface="+mj-lt"/>
                        <a:cs typeface="STIX"/>
                      </a:endParaRPr>
                    </a:p>
                  </a:txBody>
                  <a:tcPr marL="0" marR="0" marT="15875" marB="0"/>
                </a:tc>
                <a:tc>
                  <a:txBody>
                    <a:bodyPr/>
                    <a:lstStyle/>
                    <a:p>
                      <a:pPr>
                        <a:lnSpc>
                          <a:spcPct val="100000"/>
                        </a:lnSpc>
                      </a:pPr>
                      <a:endParaRPr sz="1800">
                        <a:solidFill>
                          <a:srgbClr val="000000"/>
                        </a:solidFill>
                        <a:latin typeface="+mj-lt"/>
                        <a:cs typeface="Times New Roman"/>
                      </a:endParaRPr>
                    </a:p>
                  </a:txBody>
                  <a:tcPr marL="0" marR="0" marT="0" marB="0"/>
                </a:tc>
                <a:tc>
                  <a:txBody>
                    <a:bodyPr/>
                    <a:lstStyle/>
                    <a:p>
                      <a:pPr>
                        <a:lnSpc>
                          <a:spcPct val="100000"/>
                        </a:lnSpc>
                      </a:pPr>
                      <a:endParaRPr sz="1800" dirty="0">
                        <a:solidFill>
                          <a:srgbClr val="000000"/>
                        </a:solidFill>
                        <a:latin typeface="+mj-lt"/>
                        <a:cs typeface="Times New Roman"/>
                      </a:endParaRPr>
                    </a:p>
                  </a:txBody>
                  <a:tcPr marL="0" marR="0" marT="0" marB="0"/>
                </a:tc>
                <a:extLst>
                  <a:ext uri="{0D108BD9-81ED-4DB2-BD59-A6C34878D82A}">
                    <a16:rowId xmlns:a16="http://schemas.microsoft.com/office/drawing/2014/main" xmlns="" val="10008"/>
                  </a:ext>
                </a:extLst>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3.4.1 (cont.)</a:t>
            </a:r>
          </a:p>
        </p:txBody>
      </p:sp>
      <p:graphicFrame>
        <p:nvGraphicFramePr>
          <p:cNvPr id="5" name="object 3"/>
          <p:cNvGraphicFramePr>
            <a:graphicFrameLocks noGrp="1"/>
          </p:cNvGraphicFramePr>
          <p:nvPr/>
        </p:nvGraphicFramePr>
        <p:xfrm>
          <a:off x="990600" y="1745323"/>
          <a:ext cx="7467599" cy="352552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xmlns="" val="20000"/>
                    </a:ext>
                  </a:extLst>
                </a:gridCol>
                <a:gridCol w="685800">
                  <a:extLst>
                    <a:ext uri="{9D8B030D-6E8A-4147-A177-3AD203B41FA5}">
                      <a16:colId xmlns:a16="http://schemas.microsoft.com/office/drawing/2014/main" xmlns="" val="20001"/>
                    </a:ext>
                  </a:extLst>
                </a:gridCol>
                <a:gridCol w="3886199">
                  <a:extLst>
                    <a:ext uri="{9D8B030D-6E8A-4147-A177-3AD203B41FA5}">
                      <a16:colId xmlns:a16="http://schemas.microsoft.com/office/drawing/2014/main" xmlns="" val="20002"/>
                    </a:ext>
                  </a:extLst>
                </a:gridCol>
              </a:tblGrid>
              <a:tr h="200025">
                <a:tc gridSpan="3">
                  <a:txBody>
                    <a:bodyPr/>
                    <a:lstStyle/>
                    <a:p>
                      <a:pPr marL="0" marR="43180" indent="0" algn="ctr" defTabSz="914400" rtl="0" eaLnBrk="1" fontAlgn="auto" latinLnBrk="0" hangingPunct="1">
                        <a:lnSpc>
                          <a:spcPct val="100000"/>
                        </a:lnSpc>
                        <a:spcBef>
                          <a:spcPts val="175"/>
                        </a:spcBef>
                        <a:spcAft>
                          <a:spcPts val="0"/>
                        </a:spcAft>
                        <a:buClrTx/>
                        <a:buSzTx/>
                        <a:buFontTx/>
                        <a:buNone/>
                        <a:tabLst/>
                        <a:defRPr/>
                      </a:pPr>
                      <a:r>
                        <a:rPr lang="en-US" sz="2000" kern="1200" baseline="0" dirty="0"/>
                        <a:t>Home runs Hit per Season: Babe Ruth </a:t>
                      </a:r>
                      <a:r>
                        <a:rPr lang="en-US" sz="2000" kern="1200" baseline="0" dirty="0" err="1"/>
                        <a:t>vs</a:t>
                      </a:r>
                      <a:r>
                        <a:rPr lang="en-US" sz="2000" kern="1200" baseline="0" dirty="0"/>
                        <a:t> Barry Bonds </a:t>
                      </a:r>
                      <a:endParaRPr lang="en-US" sz="2000" b="1" kern="1200" baseline="0" dirty="0">
                        <a:solidFill>
                          <a:schemeClr val="tx1"/>
                        </a:solidFill>
                        <a:latin typeface="+mn-lt"/>
                        <a:ea typeface="+mn-ea"/>
                        <a:cs typeface="+mn-cs"/>
                      </a:endParaRPr>
                    </a:p>
                  </a:txBody>
                  <a:tcPr marL="0" marR="0" marT="22225" marB="0"/>
                </a:tc>
                <a:tc hMerge="1">
                  <a:txBody>
                    <a:bodyPr/>
                    <a:lstStyle/>
                    <a:p>
                      <a:pPr>
                        <a:lnSpc>
                          <a:spcPct val="100000"/>
                        </a:lnSpc>
                      </a:pPr>
                      <a:endParaRPr sz="1000">
                        <a:latin typeface="Times New Roman"/>
                        <a:cs typeface="Times New Roman"/>
                      </a:endParaRPr>
                    </a:p>
                  </a:txBody>
                  <a:tcPr marL="0" marR="0" marT="0" marB="0">
                    <a:lnL w="12700" cap="flat" cmpd="sng" algn="ctr">
                      <a:solidFill>
                        <a:srgbClr val="6A6A71"/>
                      </a:solidFill>
                      <a:prstDash val="solid"/>
                      <a:round/>
                      <a:headEnd type="none" w="med" len="med"/>
                      <a:tailEnd type="none" w="med" len="med"/>
                    </a:lnL>
                    <a:lnR w="12700" cap="flat" cmpd="sng" algn="ctr">
                      <a:solidFill>
                        <a:srgbClr val="6A6A71"/>
                      </a:solidFill>
                      <a:prstDash val="solid"/>
                      <a:round/>
                      <a:headEnd type="none" w="med" len="med"/>
                      <a:tailEnd type="none" w="med" len="med"/>
                    </a:lnR>
                    <a:lnT w="28575">
                      <a:solidFill>
                        <a:srgbClr val="6A6A71"/>
                      </a:solidFill>
                      <a:prstDash val="solid"/>
                    </a:lnT>
                    <a:lnB w="12700">
                      <a:solidFill>
                        <a:srgbClr val="6A6A71"/>
                      </a:solidFill>
                      <a:prstDash val="solid"/>
                    </a:lnB>
                  </a:tcPr>
                </a:tc>
                <a:tc hMerge="1">
                  <a:txBody>
                    <a:bodyPr/>
                    <a:lstStyle/>
                    <a:p>
                      <a:pPr marL="50165">
                        <a:lnSpc>
                          <a:spcPct val="100000"/>
                        </a:lnSpc>
                        <a:spcBef>
                          <a:spcPts val="175"/>
                        </a:spcBef>
                      </a:pPr>
                      <a:endParaRPr sz="1000" dirty="0">
                        <a:latin typeface="Roboto Condensed"/>
                        <a:cs typeface="Roboto Condensed"/>
                      </a:endParaRPr>
                    </a:p>
                  </a:txBody>
                  <a:tcPr marL="0" marR="0" marT="22225" marB="0">
                    <a:lnL w="12700" cap="flat" cmpd="sng" algn="ctr">
                      <a:solidFill>
                        <a:srgbClr val="6A6A71"/>
                      </a:solidFill>
                      <a:prstDash val="solid"/>
                      <a:round/>
                      <a:headEnd type="none" w="med" len="med"/>
                      <a:tailEnd type="none" w="med" len="med"/>
                    </a:lnL>
                    <a:lnT w="28575">
                      <a:solidFill>
                        <a:srgbClr val="6A6A71"/>
                      </a:solidFill>
                      <a:prstDash val="solid"/>
                    </a:lnT>
                    <a:lnB w="12700">
                      <a:solidFill>
                        <a:srgbClr val="6A6A71"/>
                      </a:solidFill>
                      <a:prstDash val="solid"/>
                    </a:lnB>
                  </a:tcPr>
                </a:tc>
                <a:extLst>
                  <a:ext uri="{0D108BD9-81ED-4DB2-BD59-A6C34878D82A}">
                    <a16:rowId xmlns:a16="http://schemas.microsoft.com/office/drawing/2014/main" xmlns="" val="10000"/>
                  </a:ext>
                </a:extLst>
              </a:tr>
              <a:tr h="200025">
                <a:tc>
                  <a:txBody>
                    <a:bodyPr/>
                    <a:lstStyle/>
                    <a:p>
                      <a:pPr marR="43180" algn="r">
                        <a:lnSpc>
                          <a:spcPct val="100000"/>
                        </a:lnSpc>
                        <a:spcBef>
                          <a:spcPts val="175"/>
                        </a:spcBef>
                      </a:pPr>
                      <a:r>
                        <a:rPr sz="1800" b="1" dirty="0">
                          <a:solidFill>
                            <a:srgbClr val="000000"/>
                          </a:solidFill>
                          <a:latin typeface="+mj-lt"/>
                        </a:rPr>
                        <a:t>Ruth</a:t>
                      </a:r>
                      <a:endParaRPr sz="1800" b="1" dirty="0">
                        <a:solidFill>
                          <a:srgbClr val="000000"/>
                        </a:solidFill>
                        <a:latin typeface="+mj-lt"/>
                        <a:cs typeface="Roboto Condensed"/>
                      </a:endParaRPr>
                    </a:p>
                  </a:txBody>
                  <a:tcPr marL="0" marR="0" marT="22225" marB="0"/>
                </a:tc>
                <a:tc>
                  <a:txBody>
                    <a:bodyPr/>
                    <a:lstStyle/>
                    <a:p>
                      <a:pPr>
                        <a:lnSpc>
                          <a:spcPct val="100000"/>
                        </a:lnSpc>
                      </a:pPr>
                      <a:endParaRPr sz="1800" b="1">
                        <a:solidFill>
                          <a:srgbClr val="000000"/>
                        </a:solidFill>
                        <a:latin typeface="+mj-lt"/>
                        <a:cs typeface="Times New Roman"/>
                      </a:endParaRPr>
                    </a:p>
                  </a:txBody>
                  <a:tcPr marL="0" marR="0" marT="0" marB="0"/>
                </a:tc>
                <a:tc>
                  <a:txBody>
                    <a:bodyPr/>
                    <a:lstStyle/>
                    <a:p>
                      <a:pPr marL="50165">
                        <a:lnSpc>
                          <a:spcPct val="100000"/>
                        </a:lnSpc>
                        <a:spcBef>
                          <a:spcPts val="175"/>
                        </a:spcBef>
                      </a:pPr>
                      <a:r>
                        <a:rPr sz="1800" b="1" spc="-5" dirty="0">
                          <a:solidFill>
                            <a:srgbClr val="000000"/>
                          </a:solidFill>
                          <a:latin typeface="+mj-lt"/>
                        </a:rPr>
                        <a:t>Bonds</a:t>
                      </a:r>
                      <a:endParaRPr sz="1800" b="1" dirty="0">
                        <a:solidFill>
                          <a:srgbClr val="000000"/>
                        </a:solidFill>
                        <a:latin typeface="+mj-lt"/>
                        <a:cs typeface="Roboto Condensed"/>
                      </a:endParaRPr>
                    </a:p>
                  </a:txBody>
                  <a:tcPr marL="0" marR="0" marT="22225" marB="0"/>
                </a:tc>
                <a:extLst>
                  <a:ext uri="{0D108BD9-81ED-4DB2-BD59-A6C34878D82A}">
                    <a16:rowId xmlns:a16="http://schemas.microsoft.com/office/drawing/2014/main" xmlns="" val="10001"/>
                  </a:ext>
                </a:extLst>
              </a:tr>
              <a:tr h="206375">
                <a:tc>
                  <a:txBody>
                    <a:bodyPr/>
                    <a:lstStyle/>
                    <a:p>
                      <a:pPr marR="42545" algn="r">
                        <a:lnSpc>
                          <a:spcPct val="100000"/>
                        </a:lnSpc>
                        <a:spcBef>
                          <a:spcPts val="125"/>
                        </a:spcBef>
                      </a:pPr>
                      <a:r>
                        <a:rPr sz="1800" dirty="0">
                          <a:solidFill>
                            <a:srgbClr val="000000"/>
                          </a:solidFill>
                          <a:latin typeface="+mj-lt"/>
                        </a:rPr>
                        <a:t>0 4 3 2</a:t>
                      </a:r>
                      <a:r>
                        <a:rPr sz="1800" spc="-100" dirty="0">
                          <a:solidFill>
                            <a:srgbClr val="000000"/>
                          </a:solidFill>
                          <a:latin typeface="+mj-lt"/>
                        </a:rPr>
                        <a:t> </a:t>
                      </a:r>
                      <a:r>
                        <a:rPr sz="1800" dirty="0">
                          <a:solidFill>
                            <a:srgbClr val="000000"/>
                          </a:solidFill>
                          <a:latin typeface="+mj-lt"/>
                        </a:rPr>
                        <a:t>6</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0</a:t>
                      </a: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5</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2"/>
                  </a:ext>
                </a:extLst>
              </a:tr>
              <a:tr h="206375">
                <a:tc>
                  <a:txBody>
                    <a:bodyPr/>
                    <a:lstStyle/>
                    <a:p>
                      <a:pPr marR="43180" algn="r">
                        <a:lnSpc>
                          <a:spcPct val="100000"/>
                        </a:lnSpc>
                        <a:spcBef>
                          <a:spcPts val="125"/>
                        </a:spcBef>
                      </a:pPr>
                      <a:r>
                        <a:rPr sz="1800" dirty="0">
                          <a:solidFill>
                            <a:srgbClr val="000000"/>
                          </a:solidFill>
                          <a:latin typeface="+mj-lt"/>
                        </a:rPr>
                        <a:t>1</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1</a:t>
                      </a: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6</a:t>
                      </a:r>
                      <a:r>
                        <a:rPr sz="1800" spc="-10" dirty="0">
                          <a:solidFill>
                            <a:srgbClr val="000000"/>
                          </a:solidFill>
                          <a:latin typeface="+mj-lt"/>
                        </a:rPr>
                        <a:t> </a:t>
                      </a:r>
                      <a:r>
                        <a:rPr sz="1800" dirty="0">
                          <a:solidFill>
                            <a:srgbClr val="000000"/>
                          </a:solidFill>
                          <a:latin typeface="+mj-lt"/>
                        </a:rPr>
                        <a:t>9</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3"/>
                  </a:ext>
                </a:extLst>
              </a:tr>
              <a:tr h="206375">
                <a:tc>
                  <a:txBody>
                    <a:bodyPr/>
                    <a:lstStyle/>
                    <a:p>
                      <a:pPr marR="43180" algn="r">
                        <a:lnSpc>
                          <a:spcPct val="100000"/>
                        </a:lnSpc>
                        <a:spcBef>
                          <a:spcPts val="125"/>
                        </a:spcBef>
                      </a:pPr>
                      <a:r>
                        <a:rPr sz="1800" dirty="0">
                          <a:solidFill>
                            <a:srgbClr val="000000"/>
                          </a:solidFill>
                          <a:latin typeface="+mj-lt"/>
                        </a:rPr>
                        <a:t>9 5</a:t>
                      </a:r>
                      <a:r>
                        <a:rPr sz="1800" spc="-100" dirty="0">
                          <a:solidFill>
                            <a:srgbClr val="000000"/>
                          </a:solidFill>
                          <a:latin typeface="+mj-lt"/>
                        </a:rPr>
                        <a:t> </a:t>
                      </a:r>
                      <a:r>
                        <a:rPr sz="1800" dirty="0">
                          <a:solidFill>
                            <a:srgbClr val="000000"/>
                          </a:solidFill>
                          <a:latin typeface="+mj-lt"/>
                        </a:rPr>
                        <a:t>2</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2</a:t>
                      </a: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5 4 5 6</a:t>
                      </a:r>
                      <a:r>
                        <a:rPr sz="1800" spc="-40" dirty="0">
                          <a:solidFill>
                            <a:srgbClr val="000000"/>
                          </a:solidFill>
                          <a:latin typeface="+mj-lt"/>
                        </a:rPr>
                        <a:t> </a:t>
                      </a:r>
                      <a:r>
                        <a:rPr sz="1800" dirty="0">
                          <a:solidFill>
                            <a:srgbClr val="000000"/>
                          </a:solidFill>
                          <a:latin typeface="+mj-lt"/>
                        </a:rPr>
                        <a:t>8</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4"/>
                  </a:ext>
                </a:extLst>
              </a:tr>
              <a:tr h="206375">
                <a:tc>
                  <a:txBody>
                    <a:bodyPr/>
                    <a:lstStyle/>
                    <a:p>
                      <a:pPr marR="43180" algn="r">
                        <a:lnSpc>
                          <a:spcPct val="100000"/>
                        </a:lnSpc>
                        <a:spcBef>
                          <a:spcPts val="125"/>
                        </a:spcBef>
                      </a:pPr>
                      <a:r>
                        <a:rPr sz="1800" dirty="0">
                          <a:solidFill>
                            <a:srgbClr val="000000"/>
                          </a:solidFill>
                          <a:latin typeface="+mj-lt"/>
                        </a:rPr>
                        <a:t>5</a:t>
                      </a:r>
                      <a:r>
                        <a:rPr sz="1800" spc="-100" dirty="0">
                          <a:solidFill>
                            <a:srgbClr val="000000"/>
                          </a:solidFill>
                          <a:latin typeface="+mj-lt"/>
                        </a:rPr>
                        <a:t> </a:t>
                      </a:r>
                      <a:r>
                        <a:rPr sz="1800" dirty="0">
                          <a:solidFill>
                            <a:srgbClr val="000000"/>
                          </a:solidFill>
                          <a:latin typeface="+mj-lt"/>
                        </a:rPr>
                        <a:t>4</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3</a:t>
                      </a: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3 4 7 3 7 4</a:t>
                      </a:r>
                      <a:r>
                        <a:rPr sz="1800" spc="-90" dirty="0">
                          <a:solidFill>
                            <a:srgbClr val="000000"/>
                          </a:solidFill>
                          <a:latin typeface="+mj-lt"/>
                        </a:rPr>
                        <a:t> </a:t>
                      </a:r>
                      <a:r>
                        <a:rPr sz="1800" dirty="0">
                          <a:solidFill>
                            <a:srgbClr val="000000"/>
                          </a:solidFill>
                          <a:latin typeface="+mj-lt"/>
                        </a:rPr>
                        <a:t>9</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5"/>
                  </a:ext>
                </a:extLst>
              </a:tr>
              <a:tr h="206375">
                <a:tc>
                  <a:txBody>
                    <a:bodyPr/>
                    <a:lstStyle/>
                    <a:p>
                      <a:pPr marR="42545" algn="r">
                        <a:lnSpc>
                          <a:spcPct val="100000"/>
                        </a:lnSpc>
                        <a:spcBef>
                          <a:spcPts val="125"/>
                        </a:spcBef>
                      </a:pPr>
                      <a:r>
                        <a:rPr sz="1800" dirty="0">
                          <a:solidFill>
                            <a:srgbClr val="000000"/>
                          </a:solidFill>
                          <a:latin typeface="+mj-lt"/>
                        </a:rPr>
                        <a:t>1 6 7 6 9 6</a:t>
                      </a:r>
                      <a:r>
                        <a:rPr sz="1800" spc="-100" dirty="0">
                          <a:solidFill>
                            <a:srgbClr val="000000"/>
                          </a:solidFill>
                          <a:latin typeface="+mj-lt"/>
                        </a:rPr>
                        <a:t> </a:t>
                      </a:r>
                      <a:r>
                        <a:rPr sz="1800" dirty="0">
                          <a:solidFill>
                            <a:srgbClr val="000000"/>
                          </a:solidFill>
                          <a:latin typeface="+mj-lt"/>
                        </a:rPr>
                        <a:t>1</a:t>
                      </a:r>
                      <a:endParaRPr sz="1800" dirty="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4</a:t>
                      </a:r>
                      <a:endParaRPr sz="1800" dirty="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6 2 0 9 6</a:t>
                      </a:r>
                      <a:r>
                        <a:rPr sz="1800" spc="-60" dirty="0">
                          <a:solidFill>
                            <a:srgbClr val="000000"/>
                          </a:solidFill>
                          <a:latin typeface="+mj-lt"/>
                        </a:rPr>
                        <a:t> </a:t>
                      </a:r>
                      <a:r>
                        <a:rPr sz="1800" dirty="0">
                          <a:solidFill>
                            <a:srgbClr val="000000"/>
                          </a:solidFill>
                          <a:latin typeface="+mj-lt"/>
                        </a:rPr>
                        <a:t>5</a:t>
                      </a:r>
                      <a:endParaRPr sz="1800">
                        <a:solidFill>
                          <a:srgbClr val="000000"/>
                        </a:solidFill>
                        <a:latin typeface="+mj-lt"/>
                        <a:cs typeface="Roboto Condensed"/>
                      </a:endParaRPr>
                    </a:p>
                  </a:txBody>
                  <a:tcPr marL="0" marR="0" marT="15875" marB="0"/>
                </a:tc>
                <a:extLst>
                  <a:ext uri="{0D108BD9-81ED-4DB2-BD59-A6C34878D82A}">
                    <a16:rowId xmlns:a16="http://schemas.microsoft.com/office/drawing/2014/main" xmlns="" val="10006"/>
                  </a:ext>
                </a:extLst>
              </a:tr>
              <a:tr h="206375">
                <a:tc>
                  <a:txBody>
                    <a:bodyPr/>
                    <a:lstStyle/>
                    <a:p>
                      <a:pPr marR="43180" algn="r">
                        <a:lnSpc>
                          <a:spcPct val="100000"/>
                        </a:lnSpc>
                        <a:spcBef>
                          <a:spcPts val="125"/>
                        </a:spcBef>
                      </a:pPr>
                      <a:r>
                        <a:rPr sz="1800" dirty="0">
                          <a:solidFill>
                            <a:srgbClr val="000000"/>
                          </a:solidFill>
                          <a:latin typeface="+mj-lt"/>
                        </a:rPr>
                        <a:t>4 9</a:t>
                      </a:r>
                      <a:r>
                        <a:rPr sz="1800" spc="-100" dirty="0">
                          <a:solidFill>
                            <a:srgbClr val="000000"/>
                          </a:solidFill>
                          <a:latin typeface="+mj-lt"/>
                        </a:rPr>
                        <a:t> </a:t>
                      </a:r>
                      <a:r>
                        <a:rPr sz="1800" dirty="0">
                          <a:solidFill>
                            <a:srgbClr val="000000"/>
                          </a:solidFill>
                          <a:latin typeface="+mj-lt"/>
                        </a:rPr>
                        <a:t>4</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5</a:t>
                      </a:r>
                      <a:endParaRPr sz="1800" dirty="0">
                        <a:solidFill>
                          <a:srgbClr val="000000"/>
                        </a:solidFill>
                        <a:latin typeface="+mj-lt"/>
                        <a:cs typeface="Roboto Condensed"/>
                      </a:endParaRPr>
                    </a:p>
                  </a:txBody>
                  <a:tcPr marL="0" marR="0" marT="15875" marB="0"/>
                </a:tc>
                <a:tc>
                  <a:txBody>
                    <a:bodyPr/>
                    <a:lstStyle/>
                    <a:p>
                      <a:pPr>
                        <a:lnSpc>
                          <a:spcPct val="100000"/>
                        </a:lnSpc>
                      </a:pPr>
                      <a:endParaRPr sz="1800">
                        <a:solidFill>
                          <a:srgbClr val="000000"/>
                        </a:solidFill>
                        <a:latin typeface="+mj-lt"/>
                        <a:cs typeface="Times New Roman"/>
                      </a:endParaRPr>
                    </a:p>
                  </a:txBody>
                  <a:tcPr marL="0" marR="0" marT="0" marB="0"/>
                </a:tc>
                <a:extLst>
                  <a:ext uri="{0D108BD9-81ED-4DB2-BD59-A6C34878D82A}">
                    <a16:rowId xmlns:a16="http://schemas.microsoft.com/office/drawing/2014/main" xmlns="" val="10007"/>
                  </a:ext>
                </a:extLst>
              </a:tr>
              <a:tr h="206375">
                <a:tc>
                  <a:txBody>
                    <a:bodyPr/>
                    <a:lstStyle/>
                    <a:p>
                      <a:pPr marR="43180" algn="r">
                        <a:lnSpc>
                          <a:spcPct val="100000"/>
                        </a:lnSpc>
                        <a:spcBef>
                          <a:spcPts val="125"/>
                        </a:spcBef>
                      </a:pPr>
                      <a:r>
                        <a:rPr sz="1800" dirty="0">
                          <a:solidFill>
                            <a:srgbClr val="000000"/>
                          </a:solidFill>
                          <a:latin typeface="+mj-lt"/>
                        </a:rPr>
                        <a:t>0</a:t>
                      </a:r>
                      <a:endParaRPr sz="1800">
                        <a:solidFill>
                          <a:srgbClr val="000000"/>
                        </a:solidFill>
                        <a:latin typeface="+mj-lt"/>
                        <a:cs typeface="Roboto Condensed"/>
                      </a:endParaRPr>
                    </a:p>
                  </a:txBody>
                  <a:tcPr marL="0" marR="0" marT="15875" marB="0"/>
                </a:tc>
                <a:tc>
                  <a:txBody>
                    <a:bodyPr/>
                    <a:lstStyle/>
                    <a:p>
                      <a:pPr algn="ctr">
                        <a:lnSpc>
                          <a:spcPct val="100000"/>
                        </a:lnSpc>
                        <a:spcBef>
                          <a:spcPts val="125"/>
                        </a:spcBef>
                      </a:pPr>
                      <a:r>
                        <a:rPr sz="1800" dirty="0">
                          <a:solidFill>
                            <a:srgbClr val="000000"/>
                          </a:solidFill>
                          <a:latin typeface="+mj-lt"/>
                        </a:rPr>
                        <a:t>6</a:t>
                      </a:r>
                      <a:endParaRPr sz="1800" dirty="0">
                        <a:solidFill>
                          <a:srgbClr val="000000"/>
                        </a:solidFill>
                        <a:latin typeface="+mj-lt"/>
                        <a:cs typeface="Roboto Condensed"/>
                      </a:endParaRPr>
                    </a:p>
                  </a:txBody>
                  <a:tcPr marL="0" marR="0" marT="15875" marB="0"/>
                </a:tc>
                <a:tc>
                  <a:txBody>
                    <a:bodyPr/>
                    <a:lstStyle/>
                    <a:p>
                      <a:pPr>
                        <a:lnSpc>
                          <a:spcPct val="100000"/>
                        </a:lnSpc>
                      </a:pPr>
                      <a:endParaRPr sz="1800" dirty="0">
                        <a:solidFill>
                          <a:srgbClr val="000000"/>
                        </a:solidFill>
                        <a:latin typeface="+mj-lt"/>
                        <a:cs typeface="Times New Roman"/>
                      </a:endParaRPr>
                    </a:p>
                  </a:txBody>
                  <a:tcPr marL="0" marR="0" marT="0" marB="0"/>
                </a:tc>
                <a:extLst>
                  <a:ext uri="{0D108BD9-81ED-4DB2-BD59-A6C34878D82A}">
                    <a16:rowId xmlns:a16="http://schemas.microsoft.com/office/drawing/2014/main" xmlns="" val="10008"/>
                  </a:ext>
                </a:extLst>
              </a:tr>
              <a:tr h="208915">
                <a:tc>
                  <a:txBody>
                    <a:bodyPr/>
                    <a:lstStyle/>
                    <a:p>
                      <a:pPr>
                        <a:lnSpc>
                          <a:spcPct val="100000"/>
                        </a:lnSpc>
                      </a:pPr>
                      <a:endParaRPr sz="1800">
                        <a:solidFill>
                          <a:srgbClr val="000000"/>
                        </a:solidFill>
                        <a:latin typeface="+mj-lt"/>
                        <a:cs typeface="Times New Roman"/>
                      </a:endParaRPr>
                    </a:p>
                  </a:txBody>
                  <a:tcPr marL="0" marR="0" marT="0" marB="0"/>
                </a:tc>
                <a:tc>
                  <a:txBody>
                    <a:bodyPr/>
                    <a:lstStyle/>
                    <a:p>
                      <a:pPr algn="ctr">
                        <a:lnSpc>
                          <a:spcPct val="100000"/>
                        </a:lnSpc>
                        <a:spcBef>
                          <a:spcPts val="125"/>
                        </a:spcBef>
                      </a:pPr>
                      <a:r>
                        <a:rPr sz="1800" dirty="0">
                          <a:solidFill>
                            <a:srgbClr val="000000"/>
                          </a:solidFill>
                          <a:latin typeface="+mj-lt"/>
                        </a:rPr>
                        <a:t>7</a:t>
                      </a: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r>
                        <a:rPr sz="1800" dirty="0">
                          <a:solidFill>
                            <a:srgbClr val="000000"/>
                          </a:solidFill>
                          <a:latin typeface="+mj-lt"/>
                        </a:rPr>
                        <a:t>3</a:t>
                      </a: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09"/>
                  </a:ext>
                </a:extLst>
              </a:tr>
              <a:tr h="208915">
                <a:tc>
                  <a:txBody>
                    <a:bodyPr/>
                    <a:lstStyle/>
                    <a:p>
                      <a:pPr>
                        <a:lnSpc>
                          <a:spcPct val="100000"/>
                        </a:lnSpc>
                      </a:pPr>
                      <a:endParaRPr sz="1800">
                        <a:solidFill>
                          <a:srgbClr val="000000"/>
                        </a:solidFill>
                        <a:latin typeface="+mj-lt"/>
                        <a:cs typeface="Times New Roman"/>
                      </a:endParaRPr>
                    </a:p>
                  </a:txBody>
                  <a:tcPr marL="0" marR="0" marT="0" marB="0"/>
                </a:tc>
                <a:tc>
                  <a:txBody>
                    <a:bodyPr/>
                    <a:lstStyle/>
                    <a:p>
                      <a:pPr algn="ctr">
                        <a:lnSpc>
                          <a:spcPct val="100000"/>
                        </a:lnSpc>
                        <a:spcBef>
                          <a:spcPts val="125"/>
                        </a:spcBef>
                      </a:pPr>
                      <a:endParaRPr sz="1800">
                        <a:solidFill>
                          <a:srgbClr val="000000"/>
                        </a:solidFill>
                        <a:latin typeface="+mj-lt"/>
                        <a:cs typeface="Roboto Condensed"/>
                      </a:endParaRPr>
                    </a:p>
                  </a:txBody>
                  <a:tcPr marL="0" marR="0" marT="15875" marB="0"/>
                </a:tc>
                <a:tc>
                  <a:txBody>
                    <a:bodyPr/>
                    <a:lstStyle/>
                    <a:p>
                      <a:pPr marL="50165">
                        <a:lnSpc>
                          <a:spcPct val="100000"/>
                        </a:lnSpc>
                        <a:spcBef>
                          <a:spcPts val="125"/>
                        </a:spcBef>
                      </a:pP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10"/>
                  </a:ext>
                </a:extLst>
              </a:tr>
              <a:tr h="208915">
                <a:tc>
                  <a:txBody>
                    <a:bodyPr/>
                    <a:lstStyle/>
                    <a:p>
                      <a:pPr algn="r">
                        <a:lnSpc>
                          <a:spcPct val="100000"/>
                        </a:lnSpc>
                      </a:pPr>
                      <a:r>
                        <a:rPr lang="en-US" sz="1800" dirty="0">
                          <a:solidFill>
                            <a:srgbClr val="000000"/>
                          </a:solidFill>
                          <a:latin typeface="+mj-lt"/>
                          <a:cs typeface="Times New Roman"/>
                        </a:rPr>
                        <a:t>Key:0</a:t>
                      </a:r>
                      <a:endParaRPr sz="1800" dirty="0">
                        <a:solidFill>
                          <a:srgbClr val="000000"/>
                        </a:solidFill>
                        <a:latin typeface="+mj-lt"/>
                        <a:cs typeface="Times New Roman"/>
                      </a:endParaRPr>
                    </a:p>
                  </a:txBody>
                  <a:tcPr marL="0" marR="0" marT="0" marB="0"/>
                </a:tc>
                <a:tc>
                  <a:txBody>
                    <a:bodyPr/>
                    <a:lstStyle/>
                    <a:p>
                      <a:pPr algn="ctr">
                        <a:lnSpc>
                          <a:spcPct val="100000"/>
                        </a:lnSpc>
                        <a:spcBef>
                          <a:spcPts val="125"/>
                        </a:spcBef>
                      </a:pPr>
                      <a:r>
                        <a:rPr lang="en-US" sz="1800" dirty="0">
                          <a:solidFill>
                            <a:srgbClr val="000000"/>
                          </a:solidFill>
                          <a:latin typeface="+mj-lt"/>
                          <a:cs typeface="Roboto Condensed"/>
                        </a:rPr>
                        <a:t>6</a:t>
                      </a:r>
                      <a:endParaRPr sz="1800" dirty="0">
                        <a:solidFill>
                          <a:srgbClr val="000000"/>
                        </a:solidFill>
                        <a:latin typeface="+mj-lt"/>
                        <a:cs typeface="Roboto Condensed"/>
                      </a:endParaRPr>
                    </a:p>
                  </a:txBody>
                  <a:tcPr marL="0" marR="0" marT="15875" marB="0"/>
                </a:tc>
                <a:tc>
                  <a:txBody>
                    <a:bodyPr/>
                    <a:lstStyle/>
                    <a:p>
                      <a:pPr marL="50165" algn="l">
                        <a:lnSpc>
                          <a:spcPct val="100000"/>
                        </a:lnSpc>
                        <a:spcBef>
                          <a:spcPts val="125"/>
                        </a:spcBef>
                      </a:pPr>
                      <a:r>
                        <a:rPr lang="en-US" sz="1800" dirty="0">
                          <a:solidFill>
                            <a:srgbClr val="000000"/>
                          </a:solidFill>
                          <a:latin typeface="+mj-lt"/>
                          <a:cs typeface="Roboto Condensed"/>
                        </a:rPr>
                        <a:t>1 = 60 HR for Ruth, 61 HR for Bonds</a:t>
                      </a:r>
                      <a:endParaRPr sz="1800" dirty="0">
                        <a:solidFill>
                          <a:srgbClr val="000000"/>
                        </a:solidFill>
                        <a:latin typeface="+mj-lt"/>
                        <a:cs typeface="Roboto Condensed"/>
                      </a:endParaRPr>
                    </a:p>
                  </a:txBody>
                  <a:tcPr marL="0" marR="0" marT="15875" marB="0"/>
                </a:tc>
                <a:extLst>
                  <a:ext uri="{0D108BD9-81ED-4DB2-BD59-A6C34878D82A}">
                    <a16:rowId xmlns:a16="http://schemas.microsoft.com/office/drawing/2014/main" xmlns="" val="10011"/>
                  </a:ext>
                </a:extLst>
              </a:tr>
            </a:tbl>
          </a:graphicData>
        </a:graphic>
      </p:graphicFrame>
      <p:sp>
        <p:nvSpPr>
          <p:cNvPr id="7" name="Rectangle 6"/>
          <p:cNvSpPr/>
          <p:nvPr/>
        </p:nvSpPr>
        <p:spPr>
          <a:xfrm>
            <a:off x="457200" y="1295400"/>
            <a:ext cx="8229600" cy="3785652"/>
          </a:xfrm>
          <a:prstGeom prst="rect">
            <a:avLst/>
          </a:prstGeom>
        </p:spPr>
        <p:txBody>
          <a:bodyPr wrap="square">
            <a:spAutoFit/>
          </a:bodyPr>
          <a:lstStyle/>
          <a:p>
            <a:r>
              <a:rPr lang="en-US" sz="2600" b="1" dirty="0"/>
              <a:t>Solution</a:t>
            </a:r>
          </a:p>
          <a:p>
            <a:endParaRPr lang="en-US" sz="2600" b="1" dirty="0"/>
          </a:p>
          <a:p>
            <a:endParaRPr lang="en-US" sz="2600" b="1" dirty="0"/>
          </a:p>
          <a:p>
            <a:endParaRPr lang="en-US" sz="2600" b="1" dirty="0"/>
          </a:p>
          <a:p>
            <a:endParaRPr lang="en-US" sz="2600" b="1" dirty="0"/>
          </a:p>
          <a:p>
            <a:endParaRPr lang="en-US" sz="2600" b="1" dirty="0"/>
          </a:p>
          <a:p>
            <a:endParaRPr lang="en-US" sz="2600" b="1" dirty="0"/>
          </a:p>
          <a:p>
            <a:endParaRPr lang="en-US" sz="2600" b="1" dirty="0"/>
          </a:p>
          <a:p>
            <a:endParaRPr lang="en-US" sz="32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932</Words>
  <Application>Microsoft Office PowerPoint</Application>
  <PresentationFormat>On-screen Show (4:3)</PresentationFormat>
  <Paragraphs>295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Calibri</vt:lpstr>
      <vt:lpstr>Times New Roman</vt:lpstr>
      <vt:lpstr>STIX</vt:lpstr>
      <vt:lpstr>Arial</vt:lpstr>
      <vt:lpstr>Roboto Condensed</vt:lpstr>
      <vt:lpstr>Office Theme</vt:lpstr>
      <vt:lpstr>Section 3.4</vt:lpstr>
      <vt:lpstr>Histogram</vt:lpstr>
      <vt:lpstr>Sample Histogram</vt:lpstr>
      <vt:lpstr>Symmetric vs. Skewed </vt:lpstr>
      <vt:lpstr>Symmetric vs. Skewed </vt:lpstr>
      <vt:lpstr>Stem-and-Leaf Plot </vt:lpstr>
      <vt:lpstr>Example 3.4.1</vt:lpstr>
      <vt:lpstr>Example 3.4.1 (cont.)</vt:lpstr>
      <vt:lpstr>Example 3.4.1 (cont.)</vt:lpstr>
      <vt:lpstr>Example 3.4.1 (cont.)</vt:lpstr>
      <vt:lpstr>The Ordered Array</vt:lpstr>
      <vt:lpstr>Example 3.4.2</vt:lpstr>
      <vt:lpstr>Example 3.4.2 (cont.)</vt:lpstr>
      <vt:lpstr>Example 3.4.2 (cont.)</vt:lpstr>
      <vt:lpstr>Example 3.4.3</vt:lpstr>
      <vt:lpstr>Example 3.4.3 (cont.)</vt:lpstr>
      <vt:lpstr>Geospatial Graphs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Kara Roche</cp:lastModifiedBy>
  <cp:revision>80</cp:revision>
  <dcterms:created xsi:type="dcterms:W3CDTF">2013-04-26T14:43:13Z</dcterms:created>
  <dcterms:modified xsi:type="dcterms:W3CDTF">2018-08-15T14:45:55Z</dcterms:modified>
</cp:coreProperties>
</file>