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0" r:id="rId2"/>
    <p:sldId id="302" r:id="rId3"/>
    <p:sldId id="304" r:id="rId4"/>
    <p:sldId id="305" r:id="rId5"/>
    <p:sldId id="306" r:id="rId6"/>
    <p:sldId id="307" r:id="rId7"/>
    <p:sldId id="308" r:id="rId8"/>
    <p:sldId id="309" r:id="rId9"/>
    <p:sldId id="310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 autoAdjust="0"/>
  </p:normalViewPr>
  <p:slideViewPr>
    <p:cSldViewPr>
      <p:cViewPr varScale="1">
        <p:scale>
          <a:sx n="105" d="100"/>
          <a:sy n="105" d="100"/>
        </p:scale>
        <p:origin x="1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3.5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Analyzing Graphs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Labeling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graph should be properly labeled with an appropriate title that tells you </a:t>
            </a:r>
            <a:r>
              <a:rPr lang="en-US" dirty="0" smtClean="0"/>
              <a:t>what type </a:t>
            </a:r>
            <a:r>
              <a:rPr lang="en-US" dirty="0"/>
              <a:t>of information is being displayed. Also, if the graph has a horizontal and </a:t>
            </a:r>
            <a:r>
              <a:rPr lang="en-US" dirty="0" smtClean="0"/>
              <a:t>vertical axis</a:t>
            </a:r>
            <a:r>
              <a:rPr lang="en-US" dirty="0"/>
              <a:t>, these should be labeled and should include the unit of measurement </a:t>
            </a:r>
            <a:r>
              <a:rPr lang="en-US" dirty="0" smtClean="0"/>
              <a:t>when necessary </a:t>
            </a:r>
            <a:r>
              <a:rPr lang="en-US" dirty="0"/>
              <a:t>for the understanding of the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examining graphs in the media it is very important to consider the source of </a:t>
            </a:r>
            <a:r>
              <a:rPr lang="en-US" dirty="0" smtClean="0"/>
              <a:t>the information</a:t>
            </a:r>
            <a:r>
              <a:rPr lang="en-US" dirty="0"/>
              <a:t>, i.e., who is telling the story.</a:t>
            </a:r>
          </a:p>
        </p:txBody>
      </p:sp>
    </p:spTree>
    <p:extLst>
      <p:ext uri="{BB962C8B-B14F-4D97-AF65-F5344CB8AC3E}">
        <p14:creationId xmlns:p14="http://schemas.microsoft.com/office/powerpoint/2010/main" val="98676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Appropriateness of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want to </a:t>
            </a:r>
            <a:r>
              <a:rPr lang="en-US" dirty="0" smtClean="0"/>
              <a:t>be able </a:t>
            </a:r>
            <a:r>
              <a:rPr lang="en-US" dirty="0"/>
              <a:t>to determine whether the type of graph being used is best suited for the data </a:t>
            </a:r>
            <a:r>
              <a:rPr lang="en-US" dirty="0" smtClean="0"/>
              <a:t>being displayed.</a:t>
            </a:r>
          </a:p>
          <a:p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Bar graphs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Line graphs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Pie charts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6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 of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important feature to keep in mind when analyzing graphs is whether </a:t>
            </a:r>
            <a:r>
              <a:rPr lang="en-US" dirty="0" smtClean="0"/>
              <a:t>a graph </a:t>
            </a:r>
            <a:r>
              <a:rPr lang="en-US" dirty="0"/>
              <a:t>is scaled appropriately. If you stretch or shrink the scale on either axis, </a:t>
            </a:r>
            <a:r>
              <a:rPr lang="en-US" dirty="0" smtClean="0"/>
              <a:t>the shape </a:t>
            </a:r>
            <a:r>
              <a:rPr lang="en-US" dirty="0"/>
              <a:t>of the graph can change dramatically, and thus affect the interpretation of </a:t>
            </a:r>
            <a:r>
              <a:rPr lang="en-US" dirty="0" smtClean="0"/>
              <a:t>the graph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650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often useful to transform data by replacing a variable in the data set by </a:t>
            </a:r>
            <a:r>
              <a:rPr lang="en-US" dirty="0" smtClean="0"/>
              <a:t>a function </a:t>
            </a:r>
            <a:r>
              <a:rPr lang="en-US" dirty="0"/>
              <a:t>of that variable so that the distribution is easier to work with or interpret.</a:t>
            </a:r>
          </a:p>
        </p:txBody>
      </p:sp>
    </p:spTree>
    <p:extLst>
      <p:ext uri="{BB962C8B-B14F-4D97-AF65-F5344CB8AC3E}">
        <p14:creationId xmlns:p14="http://schemas.microsoft.com/office/powerpoint/2010/main" val="291090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log transformation </a:t>
            </a:r>
            <a:r>
              <a:rPr lang="en-US" dirty="0" smtClean="0"/>
              <a:t>is often </a:t>
            </a:r>
            <a:r>
              <a:rPr lang="en-US" dirty="0"/>
              <a:t>used to help “unclutter” </a:t>
            </a:r>
            <a:r>
              <a:rPr lang="en-US" dirty="0" smtClean="0"/>
              <a:t>data </a:t>
            </a:r>
            <a:r>
              <a:rPr lang="en-US" dirty="0"/>
              <a:t>points for visualization purposes. When the </a:t>
            </a:r>
            <a:r>
              <a:rPr lang="en-US" dirty="0" smtClean="0"/>
              <a:t>data is tightly </a:t>
            </a:r>
            <a:r>
              <a:rPr lang="en-US" dirty="0"/>
              <a:t>grouped together, it can be hard to visualize </a:t>
            </a:r>
            <a:r>
              <a:rPr lang="en-US" dirty="0" smtClean="0"/>
              <a:t>and make </a:t>
            </a:r>
            <a:r>
              <a:rPr lang="en-US" dirty="0"/>
              <a:t>inferences </a:t>
            </a:r>
            <a:r>
              <a:rPr lang="en-US" dirty="0" smtClean="0"/>
              <a:t>about individual </a:t>
            </a:r>
            <a:r>
              <a:rPr lang="en-US" dirty="0"/>
              <a:t>data points. </a:t>
            </a:r>
            <a:r>
              <a:rPr lang="en-US" dirty="0" smtClean="0"/>
              <a:t>Log transformations </a:t>
            </a:r>
            <a:r>
              <a:rPr lang="en-US" dirty="0"/>
              <a:t>numerically “stretch” the portion </a:t>
            </a:r>
            <a:r>
              <a:rPr lang="en-US" dirty="0" smtClean="0"/>
              <a:t>of the </a:t>
            </a:r>
            <a:r>
              <a:rPr lang="en-US" dirty="0"/>
              <a:t>axis closest to zero, and “compress” the portion of the axis farthest from zero.</a:t>
            </a:r>
          </a:p>
          <a:p>
            <a:r>
              <a:rPr lang="en-US" dirty="0"/>
              <a:t>This allows us to better visualize each individual point while also maintaining </a:t>
            </a:r>
            <a:r>
              <a:rPr lang="en-US" dirty="0" smtClean="0"/>
              <a:t>the underlying </a:t>
            </a:r>
            <a:r>
              <a:rPr lang="en-US" dirty="0"/>
              <a:t>relationship between the variables being graphed.</a:t>
            </a:r>
          </a:p>
        </p:txBody>
      </p:sp>
    </p:spTree>
    <p:extLst>
      <p:ext uri="{BB962C8B-B14F-4D97-AF65-F5344CB8AC3E}">
        <p14:creationId xmlns:p14="http://schemas.microsoft.com/office/powerpoint/2010/main" val="298297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Transformations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3395472"/>
            <a:ext cx="4572000" cy="25912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29059"/>
            <a:ext cx="4572000" cy="264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98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Misleading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issue related to scaling that is often used to mislead readers is to start the </a:t>
            </a:r>
            <a:r>
              <a:rPr lang="en-US" dirty="0" smtClean="0"/>
              <a:t>vertical scale </a:t>
            </a:r>
            <a:r>
              <a:rPr lang="en-US" dirty="0"/>
              <a:t>at some value other than </a:t>
            </a:r>
            <a:r>
              <a:rPr lang="en-US" dirty="0" smtClean="0"/>
              <a:t>zero.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1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323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Section 3.5</vt:lpstr>
      <vt:lpstr>Graph Labeling</vt:lpstr>
      <vt:lpstr>Sources</vt:lpstr>
      <vt:lpstr>Appropriateness of a Graph</vt:lpstr>
      <vt:lpstr>Scaling of Graphs</vt:lpstr>
      <vt:lpstr>Data Transformations</vt:lpstr>
      <vt:lpstr>Log Transformations</vt:lpstr>
      <vt:lpstr>Log Transformations</vt:lpstr>
      <vt:lpstr>Misleading Graphs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74</cp:revision>
  <dcterms:created xsi:type="dcterms:W3CDTF">2013-04-26T14:43:13Z</dcterms:created>
  <dcterms:modified xsi:type="dcterms:W3CDTF">2018-07-12T14:23:57Z</dcterms:modified>
</cp:coreProperties>
</file>